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6561FA-FDEA-4508-BC9F-8E36FB452D63}" type="datetimeFigureOut">
              <a:rPr lang="en-US" smtClean="0"/>
              <a:t>3/17/2021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6C4568-5284-4679-A64D-3955DB1E6E39}" type="slidenum">
              <a:rPr lang="en-US" smtClean="0"/>
              <a:t>‹#›</a:t>
            </a:fld>
            <a:endParaRPr lang="en-US"/>
          </a:p>
        </p:txBody>
      </p:sp>
    </p:spTree>
    <p:extLst>
      <p:ext uri="{BB962C8B-B14F-4D97-AF65-F5344CB8AC3E}">
        <p14:creationId xmlns:p14="http://schemas.microsoft.com/office/powerpoint/2010/main" val="338573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6561FA-FDEA-4508-BC9F-8E36FB452D63}" type="datetimeFigureOut">
              <a:rPr lang="en-US" smtClean="0"/>
              <a:t>3/17/2021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6C4568-5284-4679-A64D-3955DB1E6E39}" type="slidenum">
              <a:rPr lang="en-US" smtClean="0"/>
              <a:t>‹#›</a:t>
            </a:fld>
            <a:endParaRPr lang="en-US"/>
          </a:p>
        </p:txBody>
      </p:sp>
    </p:spTree>
    <p:extLst>
      <p:ext uri="{BB962C8B-B14F-4D97-AF65-F5344CB8AC3E}">
        <p14:creationId xmlns:p14="http://schemas.microsoft.com/office/powerpoint/2010/main" val="619637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6561FA-FDEA-4508-BC9F-8E36FB452D63}" type="datetimeFigureOut">
              <a:rPr lang="en-US" smtClean="0"/>
              <a:t>3/17/2021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6C4568-5284-4679-A64D-3955DB1E6E39}" type="slidenum">
              <a:rPr lang="en-US" smtClean="0"/>
              <a:t>‹#›</a:t>
            </a:fld>
            <a:endParaRPr lang="en-US"/>
          </a:p>
        </p:txBody>
      </p:sp>
    </p:spTree>
    <p:extLst>
      <p:ext uri="{BB962C8B-B14F-4D97-AF65-F5344CB8AC3E}">
        <p14:creationId xmlns:p14="http://schemas.microsoft.com/office/powerpoint/2010/main" val="56053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6561FA-FDEA-4508-BC9F-8E36FB452D63}" type="datetimeFigureOut">
              <a:rPr lang="en-US" smtClean="0"/>
              <a:t>3/17/2021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6C4568-5284-4679-A64D-3955DB1E6E39}" type="slidenum">
              <a:rPr lang="en-US" smtClean="0"/>
              <a:t>‹#›</a:t>
            </a:fld>
            <a:endParaRPr lang="en-US"/>
          </a:p>
        </p:txBody>
      </p:sp>
    </p:spTree>
    <p:extLst>
      <p:ext uri="{BB962C8B-B14F-4D97-AF65-F5344CB8AC3E}">
        <p14:creationId xmlns:p14="http://schemas.microsoft.com/office/powerpoint/2010/main" val="3067702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6561FA-FDEA-4508-BC9F-8E36FB452D63}" type="datetimeFigureOut">
              <a:rPr lang="en-US" smtClean="0"/>
              <a:t>3/17/2021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6C4568-5284-4679-A64D-3955DB1E6E39}" type="slidenum">
              <a:rPr lang="en-US" smtClean="0"/>
              <a:t>‹#›</a:t>
            </a:fld>
            <a:endParaRPr lang="en-US"/>
          </a:p>
        </p:txBody>
      </p:sp>
    </p:spTree>
    <p:extLst>
      <p:ext uri="{BB962C8B-B14F-4D97-AF65-F5344CB8AC3E}">
        <p14:creationId xmlns:p14="http://schemas.microsoft.com/office/powerpoint/2010/main" val="473846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6561FA-FDEA-4508-BC9F-8E36FB452D63}" type="datetimeFigureOut">
              <a:rPr lang="en-US" smtClean="0"/>
              <a:t>3/17/2021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6C4568-5284-4679-A64D-3955DB1E6E39}" type="slidenum">
              <a:rPr lang="en-US" smtClean="0"/>
              <a:t>‹#›</a:t>
            </a:fld>
            <a:endParaRPr lang="en-US"/>
          </a:p>
        </p:txBody>
      </p:sp>
    </p:spTree>
    <p:extLst>
      <p:ext uri="{BB962C8B-B14F-4D97-AF65-F5344CB8AC3E}">
        <p14:creationId xmlns:p14="http://schemas.microsoft.com/office/powerpoint/2010/main" val="1482911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6561FA-FDEA-4508-BC9F-8E36FB452D63}" type="datetimeFigureOut">
              <a:rPr lang="en-US" smtClean="0"/>
              <a:t>3/17/2021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6C4568-5284-4679-A64D-3955DB1E6E39}" type="slidenum">
              <a:rPr lang="en-US" smtClean="0"/>
              <a:t>‹#›</a:t>
            </a:fld>
            <a:endParaRPr lang="en-US"/>
          </a:p>
        </p:txBody>
      </p:sp>
    </p:spTree>
    <p:extLst>
      <p:ext uri="{BB962C8B-B14F-4D97-AF65-F5344CB8AC3E}">
        <p14:creationId xmlns:p14="http://schemas.microsoft.com/office/powerpoint/2010/main" val="2213053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6561FA-FDEA-4508-BC9F-8E36FB452D63}" type="datetimeFigureOut">
              <a:rPr lang="en-US" smtClean="0"/>
              <a:t>3/17/2021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6C4568-5284-4679-A64D-3955DB1E6E39}" type="slidenum">
              <a:rPr lang="en-US" smtClean="0"/>
              <a:t>‹#›</a:t>
            </a:fld>
            <a:endParaRPr lang="en-US"/>
          </a:p>
        </p:txBody>
      </p:sp>
    </p:spTree>
    <p:extLst>
      <p:ext uri="{BB962C8B-B14F-4D97-AF65-F5344CB8AC3E}">
        <p14:creationId xmlns:p14="http://schemas.microsoft.com/office/powerpoint/2010/main" val="2661835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6561FA-FDEA-4508-BC9F-8E36FB452D63}" type="datetimeFigureOut">
              <a:rPr lang="en-US" smtClean="0"/>
              <a:t>3/17/2021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6C4568-5284-4679-A64D-3955DB1E6E39}" type="slidenum">
              <a:rPr lang="en-US" smtClean="0"/>
              <a:t>‹#›</a:t>
            </a:fld>
            <a:endParaRPr lang="en-US"/>
          </a:p>
        </p:txBody>
      </p:sp>
    </p:spTree>
    <p:extLst>
      <p:ext uri="{BB962C8B-B14F-4D97-AF65-F5344CB8AC3E}">
        <p14:creationId xmlns:p14="http://schemas.microsoft.com/office/powerpoint/2010/main" val="1295376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6561FA-FDEA-4508-BC9F-8E36FB452D63}" type="datetimeFigureOut">
              <a:rPr lang="en-US" smtClean="0"/>
              <a:t>3/17/2021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6C4568-5284-4679-A64D-3955DB1E6E39}" type="slidenum">
              <a:rPr lang="en-US" smtClean="0"/>
              <a:t>‹#›</a:t>
            </a:fld>
            <a:endParaRPr lang="en-US"/>
          </a:p>
        </p:txBody>
      </p:sp>
    </p:spTree>
    <p:extLst>
      <p:ext uri="{BB962C8B-B14F-4D97-AF65-F5344CB8AC3E}">
        <p14:creationId xmlns:p14="http://schemas.microsoft.com/office/powerpoint/2010/main" val="4471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6561FA-FDEA-4508-BC9F-8E36FB452D63}" type="datetimeFigureOut">
              <a:rPr lang="en-US" smtClean="0"/>
              <a:t>3/17/2021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6C4568-5284-4679-A64D-3955DB1E6E39}" type="slidenum">
              <a:rPr lang="en-US" smtClean="0"/>
              <a:t>‹#›</a:t>
            </a:fld>
            <a:endParaRPr lang="en-US"/>
          </a:p>
        </p:txBody>
      </p:sp>
    </p:spTree>
    <p:extLst>
      <p:ext uri="{BB962C8B-B14F-4D97-AF65-F5344CB8AC3E}">
        <p14:creationId xmlns:p14="http://schemas.microsoft.com/office/powerpoint/2010/main" val="2755528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6561FA-FDEA-4508-BC9F-8E36FB452D63}" type="datetimeFigureOut">
              <a:rPr lang="en-US" smtClean="0"/>
              <a:t>3/17/2021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6C4568-5284-4679-A64D-3955DB1E6E39}" type="slidenum">
              <a:rPr lang="en-US" smtClean="0"/>
              <a:t>‹#›</a:t>
            </a:fld>
            <a:endParaRPr lang="en-US"/>
          </a:p>
        </p:txBody>
      </p:sp>
    </p:spTree>
    <p:extLst>
      <p:ext uri="{BB962C8B-B14F-4D97-AF65-F5344CB8AC3E}">
        <p14:creationId xmlns:p14="http://schemas.microsoft.com/office/powerpoint/2010/main" val="41177255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economictimes.indiatimes.com/definition/e-learnin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altexsoft.com/blog/business/software-business-models-examples-revenue-streams-and-characteristics-for-products-services-and-platform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Selling on the web: revenue models and</a:t>
            </a:r>
            <a:br>
              <a:rPr lang="en-US" b="1" dirty="0"/>
            </a:br>
            <a:r>
              <a:rPr lang="en-US" b="1" dirty="0"/>
              <a:t>building a web presence</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886156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The pros</a:t>
            </a:r>
            <a:r>
              <a:rPr lang="en-US" dirty="0"/>
              <a:t>: Full control over the pricing strategy.</a:t>
            </a:r>
          </a:p>
          <a:p>
            <a:r>
              <a:rPr lang="en-US" b="1" dirty="0"/>
              <a:t>The cons</a:t>
            </a:r>
            <a:r>
              <a:rPr lang="en-US" dirty="0"/>
              <a:t>: The cons will depend on the industry/product type and pricing tactics, as the model itself imposes constant generation of sales with the help of advertising and marketing strategies. The only con we might mention here is the financial burden connected with sales you will carry on your own.</a:t>
            </a:r>
          </a:p>
          <a:p>
            <a:endParaRPr lang="en-US" dirty="0"/>
          </a:p>
        </p:txBody>
      </p:sp>
    </p:spTree>
    <p:extLst>
      <p:ext uri="{BB962C8B-B14F-4D97-AF65-F5344CB8AC3E}">
        <p14:creationId xmlns:p14="http://schemas.microsoft.com/office/powerpoint/2010/main" val="320996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Advertisement-based model</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a:t>
            </a:r>
            <a:r>
              <a:rPr lang="en-US" dirty="0"/>
              <a:t> </a:t>
            </a:r>
            <a:r>
              <a:rPr lang="en-US" b="1" dirty="0"/>
              <a:t>advertisement-based revenue model</a:t>
            </a:r>
            <a:r>
              <a:rPr lang="en-US" dirty="0"/>
              <a:t> is valid both for online and offline businesses. It’s often used by websites/applications/marketplaces or any other web resource that attracts huge amounts of traffic. Revenue is generated by selling ad space. This is one of the most standard methods of gaining revenue.</a:t>
            </a:r>
          </a:p>
          <a:p>
            <a:r>
              <a:rPr lang="en-US" b="1" dirty="0"/>
              <a:t>The pros</a:t>
            </a:r>
            <a:r>
              <a:rPr lang="en-US" dirty="0"/>
              <a:t>: Having a high-traffic resource allows you to monetize the ad space nearly instantly. Often, there is a high demand on advertising space, especially with organic traffic and platforms with the target audience.</a:t>
            </a:r>
          </a:p>
          <a:p>
            <a:r>
              <a:rPr lang="en-US" b="1" dirty="0"/>
              <a:t>The cons</a:t>
            </a:r>
            <a:r>
              <a:rPr lang="en-US" dirty="0"/>
              <a:t>: Running advertising campaigns to gain web visibility on social networks is a standard marketing activity with targeting instruments more precise than ever. However, advertisements are everywhere, so you might think twice whether you want to distract a user by placing an ad in your app – even if it is a secondary revenue stream.</a:t>
            </a:r>
          </a:p>
          <a:p>
            <a:r>
              <a:rPr lang="en-US" b="1" dirty="0"/>
              <a:t>Examples</a:t>
            </a:r>
            <a:r>
              <a:rPr lang="en-US" dirty="0"/>
              <a:t>: YouTube, Instagram, Facebook, Forbes, Google.</a:t>
            </a:r>
          </a:p>
          <a:p>
            <a:endParaRPr lang="en-US" dirty="0"/>
          </a:p>
        </p:txBody>
      </p:sp>
    </p:spTree>
    <p:extLst>
      <p:ext uri="{BB962C8B-B14F-4D97-AF65-F5344CB8AC3E}">
        <p14:creationId xmlns:p14="http://schemas.microsoft.com/office/powerpoint/2010/main" val="561267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425" y="360608"/>
            <a:ext cx="11797048" cy="6104586"/>
          </a:xfrm>
        </p:spPr>
        <p:txBody>
          <a:bodyPr>
            <a:noAutofit/>
          </a:bodyPr>
          <a:lstStyle/>
          <a:p>
            <a:pPr fontAlgn="base"/>
            <a:r>
              <a:rPr lang="en-US" sz="2400" b="1" dirty="0"/>
              <a:t>Definition: </a:t>
            </a:r>
            <a:r>
              <a:rPr lang="en-US" sz="2400" dirty="0" smtClean="0"/>
              <a:t>E-wallet </a:t>
            </a:r>
            <a:r>
              <a:rPr lang="en-US" sz="2400" dirty="0"/>
              <a:t>is a type of electronic card which is used for transactions made online through a computer or a smartphone. Its utility is same as a credit or debit card. An E-wallet needs to be linked with the individual’s bank account to make payments.</a:t>
            </a:r>
            <a:br>
              <a:rPr lang="en-US" sz="2400" dirty="0"/>
            </a:br>
            <a:r>
              <a:rPr lang="en-US" sz="2400" dirty="0"/>
              <a:t/>
            </a:r>
            <a:br>
              <a:rPr lang="en-US" sz="2400" dirty="0"/>
            </a:br>
            <a:r>
              <a:rPr lang="en-US" sz="2400" b="1" dirty="0"/>
              <a:t>Descriptions:</a:t>
            </a:r>
            <a:r>
              <a:rPr lang="en-US" sz="2400" dirty="0"/>
              <a:t> E-wallet is a type of pre-paid account in which a user can store his/her money for any future online transaction. An E-wallet is protected with a password. With the help of an E-wallet, one can make payments for groceries, online purchases, and flight tickets, among others.</a:t>
            </a:r>
            <a:br>
              <a:rPr lang="en-US" sz="2400" dirty="0"/>
            </a:br>
            <a:r>
              <a:rPr lang="en-US" sz="2400" dirty="0"/>
              <a:t/>
            </a:r>
            <a:br>
              <a:rPr lang="en-US" sz="2400" dirty="0"/>
            </a:br>
            <a:r>
              <a:rPr lang="en-US" sz="2400" dirty="0"/>
              <a:t>E-wallet has mainly two components, software and information. The software component stores personal information and provides security and encryption of the data. The information component is a database of details provided by the user which includes their name, shipping address, payment method, amount to be paid, credit or debit card details, etc.</a:t>
            </a:r>
            <a:br>
              <a:rPr lang="en-US" sz="2400" dirty="0"/>
            </a:br>
            <a:r>
              <a:rPr lang="en-US" sz="2400" dirty="0"/>
              <a:t/>
            </a:r>
            <a:br>
              <a:rPr lang="en-US" sz="2400" dirty="0"/>
            </a:br>
            <a:r>
              <a:rPr lang="en-US" sz="2400" dirty="0"/>
              <a:t>For setting up an E-wallet account, the user needs to install the software on his/her device, and enter the relevant information required. After shopping online, the E-wallet automatically fills in the user’s information on the payment form. To activate the E-wallet, the user needs to enter his password. Once the online payment is made, the consumer is not required to fill the order form on any other website as the information gets stored in the database and is updated automatically.</a:t>
            </a:r>
          </a:p>
          <a:p>
            <a:r>
              <a:rPr lang="en-US" sz="2400" dirty="0">
                <a:hlinkClick r:id="rId2"/>
              </a:rPr>
              <a:t/>
            </a:r>
            <a:br>
              <a:rPr lang="en-US" sz="2400" dirty="0">
                <a:hlinkClick r:id="rId2"/>
              </a:rPr>
            </a:br>
            <a:endParaRPr lang="en-US" sz="2400" dirty="0"/>
          </a:p>
        </p:txBody>
      </p:sp>
    </p:spTree>
    <p:extLst>
      <p:ext uri="{BB962C8B-B14F-4D97-AF65-F5344CB8AC3E}">
        <p14:creationId xmlns:p14="http://schemas.microsoft.com/office/powerpoint/2010/main" val="1144821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a:t>
            </a:r>
            <a:r>
              <a:rPr lang="en-US" b="1" dirty="0">
                <a:hlinkClick r:id="rId2"/>
              </a:rPr>
              <a:t>business model</a:t>
            </a:r>
            <a:r>
              <a:rPr lang="en-US" b="1" dirty="0"/>
              <a:t> (BM)</a:t>
            </a:r>
            <a:r>
              <a:rPr lang="en-US" dirty="0"/>
              <a:t> is a broad term outlining everything concerning the main aspects of the business, all of which are contained in the answers to the following questions.</a:t>
            </a:r>
          </a:p>
        </p:txBody>
      </p:sp>
      <p:sp>
        <p:nvSpPr>
          <p:cNvPr id="3" name="Content Placeholder 2"/>
          <p:cNvSpPr>
            <a:spLocks noGrp="1"/>
          </p:cNvSpPr>
          <p:nvPr>
            <p:ph idx="1"/>
          </p:nvPr>
        </p:nvSpPr>
        <p:spPr>
          <a:xfrm>
            <a:off x="941231" y="2506662"/>
            <a:ext cx="10515600" cy="4351338"/>
          </a:xfrm>
        </p:spPr>
        <p:txBody>
          <a:bodyPr/>
          <a:lstStyle/>
          <a:p>
            <a:r>
              <a:rPr lang="en-US" dirty="0"/>
              <a:t>What value will we create?</a:t>
            </a:r>
          </a:p>
          <a:p>
            <a:r>
              <a:rPr lang="en-US" dirty="0"/>
              <a:t>How will we deliver it?</a:t>
            </a:r>
          </a:p>
          <a:p>
            <a:r>
              <a:rPr lang="en-US" dirty="0"/>
              <a:t>How will we bring in revenue?</a:t>
            </a:r>
          </a:p>
          <a:p>
            <a:r>
              <a:rPr lang="en-US" dirty="0"/>
              <a:t>How will we earn profit?</a:t>
            </a:r>
          </a:p>
          <a:p>
            <a:endParaRPr lang="en-US" dirty="0"/>
          </a:p>
        </p:txBody>
      </p:sp>
    </p:spTree>
    <p:extLst>
      <p:ext uri="{BB962C8B-B14F-4D97-AF65-F5344CB8AC3E}">
        <p14:creationId xmlns:p14="http://schemas.microsoft.com/office/powerpoint/2010/main" val="2959306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 </a:t>
            </a:r>
            <a:r>
              <a:rPr lang="en-US" b="1" dirty="0"/>
              <a:t>revenue model</a:t>
            </a:r>
            <a:r>
              <a:rPr lang="en-US" dirty="0"/>
              <a:t> is a part of the business model that explains different mechanisms of income generation and its sources. This is a high level answer to the question that asks how we will generate revenue from the value we </a:t>
            </a:r>
            <a:r>
              <a:rPr lang="en-US" dirty="0" smtClean="0"/>
              <a:t>bring </a:t>
            </a:r>
            <a:r>
              <a:rPr lang="en-US" dirty="0"/>
              <a:t>to a certain customer group</a:t>
            </a:r>
            <a:r>
              <a:rPr lang="en-US" dirty="0" smtClean="0"/>
              <a:t>.</a:t>
            </a:r>
          </a:p>
          <a:p>
            <a:r>
              <a:rPr lang="en-US" dirty="0"/>
              <a:t>The simplest example of a revenue model is a high traffic blog that places ads to earn profit. Web resources that generate content for the public, e.g. news (value), will make use of its traffic (audience), to place ads. The ads in turn will generate revenue that a website will use to cover its maintenance costs and staff salaries, leaving the profit.</a:t>
            </a:r>
          </a:p>
        </p:txBody>
      </p:sp>
    </p:spTree>
    <p:extLst>
      <p:ext uri="{BB962C8B-B14F-4D97-AF65-F5344CB8AC3E}">
        <p14:creationId xmlns:p14="http://schemas.microsoft.com/office/powerpoint/2010/main" val="589493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Revenue model vs revenue stream</a:t>
            </a:r>
            <a:br>
              <a:rPr lang="en-US" dirty="0" smtClean="0"/>
            </a:br>
            <a:endParaRPr lang="en-US" dirty="0"/>
          </a:p>
        </p:txBody>
      </p:sp>
      <p:sp>
        <p:nvSpPr>
          <p:cNvPr id="3" name="Content Placeholder 2"/>
          <p:cNvSpPr>
            <a:spLocks noGrp="1"/>
          </p:cNvSpPr>
          <p:nvPr>
            <p:ph idx="1"/>
          </p:nvPr>
        </p:nvSpPr>
        <p:spPr/>
        <p:txBody>
          <a:bodyPr/>
          <a:lstStyle/>
          <a:p>
            <a:r>
              <a:rPr lang="en-US" dirty="0" smtClean="0"/>
              <a:t>A </a:t>
            </a:r>
            <a:r>
              <a:rPr lang="en-US" dirty="0"/>
              <a:t>revenue model is used to manage a company’s revenue streams, predict income, and modify revenue strategy. The revenue itself is one of the main KPIs for a business. Measuring it annually or quarterly, we are able to understand how our business operates in general, and whether we should change the way we sell the products or charge for them.</a:t>
            </a:r>
          </a:p>
          <a:p>
            <a:endParaRPr lang="en-US" dirty="0"/>
          </a:p>
        </p:txBody>
      </p:sp>
    </p:spTree>
    <p:extLst>
      <p:ext uri="{BB962C8B-B14F-4D97-AF65-F5344CB8AC3E}">
        <p14:creationId xmlns:p14="http://schemas.microsoft.com/office/powerpoint/2010/main" val="198464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Revenue model types</a:t>
            </a:r>
            <a:br>
              <a:rPr lang="en-US" dirty="0"/>
            </a:br>
            <a:endParaRPr lang="en-US" dirty="0"/>
          </a:p>
        </p:txBody>
      </p:sp>
      <p:sp>
        <p:nvSpPr>
          <p:cNvPr id="3" name="Content Placeholder 2"/>
          <p:cNvSpPr>
            <a:spLocks noGrp="1"/>
          </p:cNvSpPr>
          <p:nvPr>
            <p:ph idx="1"/>
          </p:nvPr>
        </p:nvSpPr>
        <p:spPr/>
        <p:txBody>
          <a:bodyPr/>
          <a:lstStyle/>
          <a:p>
            <a:r>
              <a:rPr lang="en-US" dirty="0"/>
              <a:t>Any start-up, tech company, or digital business may operate with multiple revenue sources and, consequently, with different revenue models. Depending on the industry and the product/service type, the revenue model will look differently.</a:t>
            </a:r>
          </a:p>
          <a:p>
            <a:r>
              <a:rPr lang="en-US" dirty="0"/>
              <a:t>Here we will pay more attention to the most common revenue models used in the software industry and online business.</a:t>
            </a:r>
          </a:p>
          <a:p>
            <a:endParaRPr lang="en-US" dirty="0"/>
          </a:p>
        </p:txBody>
      </p:sp>
    </p:spTree>
    <p:extLst>
      <p:ext uri="{BB962C8B-B14F-4D97-AF65-F5344CB8AC3E}">
        <p14:creationId xmlns:p14="http://schemas.microsoft.com/office/powerpoint/2010/main" val="351102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Transaction-based model</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A</a:t>
            </a:r>
            <a:r>
              <a:rPr lang="en-US" b="1" dirty="0"/>
              <a:t> transaction-based model</a:t>
            </a:r>
            <a:r>
              <a:rPr lang="en-US" dirty="0"/>
              <a:t> is a classic way a business can earn money. The revenue is generated by directly selling an item or a service to a customer. The customer can be another company (B2B) or a consumer (B2C). The price of the product or service constitutes the production costs and margin. Increasing the margin, the business is able to generate more income from sales.</a:t>
            </a:r>
          </a:p>
          <a:p>
            <a:r>
              <a:rPr lang="en-US" dirty="0"/>
              <a:t>Selling products or services entails using different pricing tactics. While some of them may be considered a separate revenue model, these are often used in pairs. Because pricing tactics can be seen as pricing plans in a software business, we can clearly define the following types.</a:t>
            </a:r>
          </a:p>
          <a:p>
            <a:endParaRPr lang="en-US" dirty="0"/>
          </a:p>
        </p:txBody>
      </p:sp>
    </p:spTree>
    <p:extLst>
      <p:ext uri="{BB962C8B-B14F-4D97-AF65-F5344CB8AC3E}">
        <p14:creationId xmlns:p14="http://schemas.microsoft.com/office/powerpoint/2010/main" val="1213295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pricing plans in a software business</a:t>
            </a:r>
          </a:p>
        </p:txBody>
      </p:sp>
      <p:sp>
        <p:nvSpPr>
          <p:cNvPr id="3" name="Content Placeholder 2"/>
          <p:cNvSpPr>
            <a:spLocks noGrp="1"/>
          </p:cNvSpPr>
          <p:nvPr>
            <p:ph idx="1"/>
          </p:nvPr>
        </p:nvSpPr>
        <p:spPr/>
        <p:txBody>
          <a:bodyPr/>
          <a:lstStyle/>
          <a:p>
            <a:r>
              <a:rPr lang="en-US" b="1" dirty="0"/>
              <a:t>Licensing/one-time purchase</a:t>
            </a:r>
            <a:r>
              <a:rPr lang="en-US" dirty="0"/>
              <a:t>. This entails selling a software product by license that can be used by a single user or a group of users. The general idea is to offer a product that requires making only one payment for it, e.g. Microsoft Windows, Apache Server, a majority of video games</a:t>
            </a:r>
            <a:r>
              <a:rPr lang="en-US" dirty="0" smtClean="0"/>
              <a:t>.</a:t>
            </a:r>
          </a:p>
          <a:p>
            <a:r>
              <a:rPr lang="en-US" b="1" dirty="0"/>
              <a:t>Subscription/recurring payment</a:t>
            </a:r>
            <a:r>
              <a:rPr lang="en-US" dirty="0"/>
              <a:t>. Unlike licensing, a user receives access to the software by paying a subscription fee on a monthly/annual basis, e.g. Netflix, Spotify, Adobe products.</a:t>
            </a:r>
          </a:p>
          <a:p>
            <a:endParaRPr lang="en-US" dirty="0"/>
          </a:p>
          <a:p>
            <a:endParaRPr lang="en-US" dirty="0"/>
          </a:p>
        </p:txBody>
      </p:sp>
    </p:spTree>
    <p:extLst>
      <p:ext uri="{BB962C8B-B14F-4D97-AF65-F5344CB8AC3E}">
        <p14:creationId xmlns:p14="http://schemas.microsoft.com/office/powerpoint/2010/main" val="1931650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Pay-per-use</a:t>
            </a:r>
            <a:r>
              <a:rPr lang="en-US" dirty="0"/>
              <a:t>. This pricing tactic is mostly used by different cloud-based products and services that charge you for the computing powers/memory/resources/time used. Examples are Amazon Web Services, and Google Cloud </a:t>
            </a:r>
            <a:r>
              <a:rPr lang="en-US" dirty="0" smtClean="0"/>
              <a:t>Platform</a:t>
            </a:r>
          </a:p>
          <a:p>
            <a:r>
              <a:rPr lang="en-US" b="1" dirty="0"/>
              <a:t>Freemium/upselling</a:t>
            </a:r>
            <a:r>
              <a:rPr lang="en-US" dirty="0"/>
              <a:t>. </a:t>
            </a:r>
            <a:r>
              <a:rPr lang="en-US" dirty="0" smtClean="0"/>
              <a:t>Freemium is a type of app monetization in which a user may access the main product for free, but will be charged for additional functions, services, bonuses, plugins, or extensions, e.g. Skype, Evernote, some video games.</a:t>
            </a:r>
          </a:p>
          <a:p>
            <a:endParaRPr lang="en-US" dirty="0"/>
          </a:p>
        </p:txBody>
      </p:sp>
    </p:spTree>
    <p:extLst>
      <p:ext uri="{BB962C8B-B14F-4D97-AF65-F5344CB8AC3E}">
        <p14:creationId xmlns:p14="http://schemas.microsoft.com/office/powerpoint/2010/main" val="4037050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Hybrid </a:t>
            </a:r>
            <a:r>
              <a:rPr lang="en-US" b="1" dirty="0" smtClean="0"/>
              <a:t>pricing</a:t>
            </a:r>
          </a:p>
          <a:p>
            <a:pPr marL="0" indent="0">
              <a:buNone/>
            </a:pPr>
            <a:r>
              <a:rPr lang="en-US" dirty="0" smtClean="0"/>
              <a:t>Sometimes </a:t>
            </a:r>
            <a:r>
              <a:rPr lang="en-US" dirty="0"/>
              <a:t>pricing plans are a mixture of more than one. So that freemium plan might morph into some form of pay-per-use tiered plan. After passing some limit in computation or resources, a user can be forced or offered to use another type of pricing, for example </a:t>
            </a:r>
            <a:r>
              <a:rPr lang="en-US" dirty="0" err="1"/>
              <a:t>Mailchimp</a:t>
            </a:r>
            <a:r>
              <a:rPr lang="en-US" dirty="0"/>
              <a:t>, Amazon Web Services, and </a:t>
            </a:r>
            <a:r>
              <a:rPr lang="en-US" dirty="0" err="1"/>
              <a:t>SalesForce</a:t>
            </a:r>
            <a:r>
              <a:rPr lang="en-US" dirty="0"/>
              <a:t>.</a:t>
            </a:r>
          </a:p>
        </p:txBody>
      </p:sp>
    </p:spTree>
    <p:extLst>
      <p:ext uri="{BB962C8B-B14F-4D97-AF65-F5344CB8AC3E}">
        <p14:creationId xmlns:p14="http://schemas.microsoft.com/office/powerpoint/2010/main" val="14083964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TotalTime>
  <Words>473</Words>
  <Application>Microsoft Office PowerPoint</Application>
  <PresentationFormat>Widescreen</PresentationFormat>
  <Paragraphs>32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Selling on the web: revenue models and building a web presence</vt:lpstr>
      <vt:lpstr>A business model (BM) is a broad term outlining everything concerning the main aspects of the business, all of which are contained in the answers to the following questions.</vt:lpstr>
      <vt:lpstr>PowerPoint Presentation</vt:lpstr>
      <vt:lpstr>Revenue model vs revenue stream </vt:lpstr>
      <vt:lpstr>Revenue model types </vt:lpstr>
      <vt:lpstr>Transaction-based model </vt:lpstr>
      <vt:lpstr> pricing plans in a software business</vt:lpstr>
      <vt:lpstr>PowerPoint Presentation</vt:lpstr>
      <vt:lpstr>PowerPoint Presentation</vt:lpstr>
      <vt:lpstr>PowerPoint Presentation</vt:lpstr>
      <vt:lpstr>Advertisement-based model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Selling on the web: revenue models and building a web presence</dc:title>
  <dc:creator>Windows User</dc:creator>
  <cp:lastModifiedBy>Windows User</cp:lastModifiedBy>
  <cp:revision>9</cp:revision>
  <dcterms:created xsi:type="dcterms:W3CDTF">2021-03-16T09:00:17Z</dcterms:created>
  <dcterms:modified xsi:type="dcterms:W3CDTF">2021-03-17T10:30:35Z</dcterms:modified>
</cp:coreProperties>
</file>