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4" r:id="rId4"/>
    <p:sldId id="265" r:id="rId5"/>
    <p:sldId id="266" r:id="rId6"/>
    <p:sldId id="267" r:id="rId7"/>
    <p:sldId id="26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DE2E4-431F-4E21-9B52-927D80980F36}"/>
              </a:ext>
            </a:extLst>
          </p:cNvPr>
          <p:cNvSpPr>
            <a:spLocks noGrp="1"/>
          </p:cNvSpPr>
          <p:nvPr>
            <p:ph type="ctrTitle"/>
          </p:nvPr>
        </p:nvSpPr>
        <p:spPr>
          <a:xfrm>
            <a:off x="1430867" y="404284"/>
            <a:ext cx="7766936" cy="2815166"/>
          </a:xfrm>
        </p:spPr>
        <p:txBody>
          <a:bodyPr/>
          <a:lstStyle/>
          <a:p>
            <a:pPr algn="ctr"/>
            <a:r>
              <a:rPr lang="en-US" sz="5400" b="1" dirty="0">
                <a:effectLst/>
                <a:latin typeface="Times New Roman" panose="02020603050405020304" pitchFamily="18" charset="0"/>
                <a:ea typeface="Times New Roman" panose="02020603050405020304" pitchFamily="18" charset="0"/>
              </a:rPr>
              <a:t>Elements of Islamic life ideology</a:t>
            </a:r>
            <a:endParaRPr lang="en-US" dirty="0"/>
          </a:p>
        </p:txBody>
      </p:sp>
      <p:sp>
        <p:nvSpPr>
          <p:cNvPr id="3" name="Subtitle 2">
            <a:extLst>
              <a:ext uri="{FF2B5EF4-FFF2-40B4-BE49-F238E27FC236}">
                <a16:creationId xmlns:a16="http://schemas.microsoft.com/office/drawing/2014/main" id="{8EA576C5-6FB9-44C6-890B-696E2EECA19E}"/>
              </a:ext>
            </a:extLst>
          </p:cNvPr>
          <p:cNvSpPr>
            <a:spLocks noGrp="1"/>
          </p:cNvSpPr>
          <p:nvPr>
            <p:ph type="subTitle" idx="1"/>
          </p:nvPr>
        </p:nvSpPr>
        <p:spPr>
          <a:xfrm>
            <a:off x="1649942" y="3638551"/>
            <a:ext cx="7766936" cy="2162174"/>
          </a:xfrm>
        </p:spPr>
        <p:txBody>
          <a:bodyPr>
            <a:normAutofit/>
          </a:bodyPr>
          <a:lstStyle/>
          <a:p>
            <a:pPr algn="r"/>
            <a:r>
              <a:rPr lang="en-US" sz="2800" b="1" dirty="0">
                <a:solidFill>
                  <a:schemeClr val="tx1"/>
                </a:solidFill>
                <a:latin typeface="Times New Roman" panose="02020603050405020304" pitchFamily="18" charset="0"/>
                <a:cs typeface="Times New Roman" panose="02020603050405020304" pitchFamily="18" charset="0"/>
              </a:rPr>
              <a:t>Course code:</a:t>
            </a:r>
            <a:r>
              <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ED</a:t>
            </a:r>
            <a:r>
              <a:rPr lang="en-US" sz="2800" b="1" spc="-5"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UC</a:t>
            </a:r>
            <a:r>
              <a:rPr lang="en-US" sz="2800" b="1" spc="5"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-6220</a:t>
            </a:r>
          </a:p>
          <a:p>
            <a:pPr algn="r"/>
            <a:r>
              <a:rPr lang="en-US" sz="2800" b="1" spc="5" dirty="0">
                <a:solidFill>
                  <a:schemeClr val="tx1"/>
                </a:solidFill>
                <a:latin typeface="Times New Roman" panose="02020603050405020304" pitchFamily="18" charset="0"/>
                <a:cs typeface="Times New Roman" panose="02020603050405020304" pitchFamily="18" charset="0"/>
              </a:rPr>
              <a:t>B.S Social Work SS(2020-24)</a:t>
            </a:r>
          </a:p>
          <a:p>
            <a:pPr algn="r"/>
            <a:r>
              <a:rPr lang="en-US" sz="2800" b="1" spc="5" dirty="0">
                <a:solidFill>
                  <a:schemeClr val="tx1"/>
                </a:solidFill>
                <a:latin typeface="Times New Roman" panose="02020603050405020304" pitchFamily="18" charset="0"/>
                <a:cs typeface="Times New Roman" panose="02020603050405020304" pitchFamily="18" charset="0"/>
              </a:rPr>
              <a:t>Instructor: Amber Farooq</a:t>
            </a:r>
            <a:endParaRPr lang="en-US" sz="2800" b="1" dirty="0">
              <a:solidFill>
                <a:schemeClr val="tx1"/>
              </a:solidFill>
              <a:latin typeface="Times New Roman" panose="02020603050405020304" pitchFamily="18"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3820846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EB3FE-9502-433D-9C42-E666FF34596D}"/>
              </a:ext>
            </a:extLst>
          </p:cNvPr>
          <p:cNvSpPr>
            <a:spLocks noGrp="1"/>
          </p:cNvSpPr>
          <p:nvPr>
            <p:ph type="title"/>
          </p:nvPr>
        </p:nvSpPr>
        <p:spPr>
          <a:xfrm>
            <a:off x="677334" y="76200"/>
            <a:ext cx="8596668" cy="609600"/>
          </a:xfrm>
        </p:spPr>
        <p:txBody>
          <a:bodyPr>
            <a:normAutofit/>
          </a:bodyPr>
          <a:lstStyle/>
          <a:p>
            <a:r>
              <a:rPr lang="en-US" sz="2800" b="1" dirty="0">
                <a:effectLst/>
                <a:latin typeface="Times New Roman" panose="02020603050405020304" pitchFamily="18" charset="0"/>
                <a:ea typeface="Times New Roman" panose="02020603050405020304" pitchFamily="18" charset="0"/>
              </a:rPr>
              <a:t>Elements of Islamic life ideology</a:t>
            </a:r>
            <a:endParaRPr lang="en-US" sz="2800" dirty="0"/>
          </a:p>
        </p:txBody>
      </p:sp>
      <p:sp>
        <p:nvSpPr>
          <p:cNvPr id="3" name="Content Placeholder 2">
            <a:extLst>
              <a:ext uri="{FF2B5EF4-FFF2-40B4-BE49-F238E27FC236}">
                <a16:creationId xmlns:a16="http://schemas.microsoft.com/office/drawing/2014/main" id="{78C2E15E-BC46-401E-BDAE-51AFFB0EE0A9}"/>
              </a:ext>
            </a:extLst>
          </p:cNvPr>
          <p:cNvSpPr>
            <a:spLocks noGrp="1"/>
          </p:cNvSpPr>
          <p:nvPr>
            <p:ph idx="1"/>
          </p:nvPr>
        </p:nvSpPr>
        <p:spPr>
          <a:xfrm>
            <a:off x="315384" y="703264"/>
            <a:ext cx="8596668" cy="6078536"/>
          </a:xfrm>
        </p:spPr>
        <p:txBody>
          <a:bodyPr>
            <a:normAutofit/>
          </a:bodyPr>
          <a:lstStyle/>
          <a:p>
            <a:pPr marL="228600" marR="2051685" algn="just">
              <a:lnSpc>
                <a:spcPct val="115000"/>
              </a:lnSpc>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salient elements of Islamic life ideology are following.</a:t>
            </a:r>
          </a:p>
          <a:p>
            <a:pPr marL="342900" marR="2051685" lvl="0" indent="-342900" algn="just">
              <a:lnSpc>
                <a:spcPct val="115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Allah is the Creator of man, universe and other creatures.</a:t>
            </a:r>
          </a:p>
          <a:p>
            <a:pPr marL="342900" marR="2051685" lvl="0" indent="-342900" algn="just">
              <a:lnSpc>
                <a:spcPct val="115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Muhammad (PBUH) is the last messenger of Allah who presented Islam in the most comprehensive form.</a:t>
            </a:r>
          </a:p>
          <a:p>
            <a:pPr marL="342900" marR="2051685" lvl="0" indent="-342900" algn="just">
              <a:lnSpc>
                <a:spcPct val="115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Revelation is the most authentic source of knowledge. Senses, intellect and experience can also be the conditional sources of knowledge.</a:t>
            </a:r>
          </a:p>
          <a:p>
            <a:pPr marL="342900" marR="2051685" lvl="0" indent="-342900" algn="just">
              <a:lnSpc>
                <a:spcPct val="115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Man is a vicegerent to Allah on earth. Man has been granted this high title on account of knowledge.</a:t>
            </a:r>
          </a:p>
          <a:p>
            <a:pPr marL="342900" marR="2051685" lvl="0" indent="-342900" algn="just">
              <a:lnSpc>
                <a:spcPct val="115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Islamic life ideology aims at the application of Islamic teachings on earth.</a:t>
            </a:r>
          </a:p>
          <a:p>
            <a:pPr marL="342900" marR="2051685" lvl="0" indent="-342900" algn="just">
              <a:lnSpc>
                <a:spcPct val="115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This universe and man himself are not the products of any chance. They are purposeful creatures and there is reason behind their creation.</a:t>
            </a:r>
          </a:p>
          <a:p>
            <a:pPr marL="342900" marR="2051685" lvl="0" indent="-342900" algn="just">
              <a:lnSpc>
                <a:spcPct val="115000"/>
              </a:lnSpc>
              <a:spcBef>
                <a:spcPts val="0"/>
              </a:spcBef>
              <a:spcAft>
                <a:spcPts val="0"/>
              </a:spcAft>
              <a:buFont typeface="Symbol" panose="05050102010706020507" pitchFamily="18" charset="2"/>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Everything is mortal including man himself. There is a rebirth after death. The hereafter life is everlasting and immortal.</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4548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BF6826-F442-4739-A969-AAC3F301DD3D}"/>
              </a:ext>
            </a:extLst>
          </p:cNvPr>
          <p:cNvSpPr>
            <a:spLocks noGrp="1"/>
          </p:cNvSpPr>
          <p:nvPr>
            <p:ph idx="1"/>
          </p:nvPr>
        </p:nvSpPr>
        <p:spPr>
          <a:xfrm>
            <a:off x="353484" y="885825"/>
            <a:ext cx="8920518" cy="5155537"/>
          </a:xfrm>
        </p:spPr>
        <p:txBody>
          <a:bodyPr/>
          <a:lstStyle/>
          <a:p>
            <a:pPr algn="just"/>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Islamic education refers to that system of training people which is presented by Islam. Islam desires to train and educate the individuals in the light of Islamic teachings. All elements of Islamic education seek their guidance from Islam.</a:t>
            </a:r>
          </a:p>
          <a:p>
            <a:pPr marL="0" indent="0" algn="just">
              <a:buNone/>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1.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Acquaintance with Islamic life ideology: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Islamic education, primarily, aims at developing an understanding of Islamic ideology in the students. This is the responsibility of education to teach the aim of life to the learners. Education unfolds the realities before the students. This is also a function of education to produce a true sense of Islamic life ideology among the students so that the student may lead their life in accordance with the Islamic teachings.</a:t>
            </a:r>
          </a:p>
          <a:p>
            <a:endParaRPr lang="en-US" dirty="0"/>
          </a:p>
        </p:txBody>
      </p:sp>
      <p:sp>
        <p:nvSpPr>
          <p:cNvPr id="5" name="Title 4">
            <a:extLst>
              <a:ext uri="{FF2B5EF4-FFF2-40B4-BE49-F238E27FC236}">
                <a16:creationId xmlns:a16="http://schemas.microsoft.com/office/drawing/2014/main" id="{3AC187AE-3A56-44D9-A0C3-0B0B4ACBB041}"/>
              </a:ext>
            </a:extLst>
          </p:cNvPr>
          <p:cNvSpPr>
            <a:spLocks noGrp="1"/>
          </p:cNvSpPr>
          <p:nvPr>
            <p:ph type="title"/>
          </p:nvPr>
        </p:nvSpPr>
        <p:spPr>
          <a:xfrm>
            <a:off x="353484" y="230189"/>
            <a:ext cx="8596668" cy="586449"/>
          </a:xfrm>
        </p:spPr>
        <p:txBody>
          <a:bodyPr>
            <a:normAutofit/>
          </a:bodyPr>
          <a:lstStyle/>
          <a:p>
            <a:r>
              <a:rPr lang="en-US" sz="2400" b="1" dirty="0">
                <a:effectLst/>
                <a:latin typeface="Times New Roman" panose="02020603050405020304" pitchFamily="18" charset="0"/>
                <a:ea typeface="Times New Roman" panose="02020603050405020304" pitchFamily="18" charset="0"/>
              </a:rPr>
              <a:t>Aims of Islamic Education</a:t>
            </a:r>
            <a:endParaRPr lang="en-US" sz="2400" dirty="0"/>
          </a:p>
        </p:txBody>
      </p:sp>
    </p:spTree>
    <p:extLst>
      <p:ext uri="{BB962C8B-B14F-4D97-AF65-F5344CB8AC3E}">
        <p14:creationId xmlns:p14="http://schemas.microsoft.com/office/powerpoint/2010/main" val="34073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8E3AF9-C649-4445-9F00-0802D8746269}"/>
              </a:ext>
            </a:extLst>
          </p:cNvPr>
          <p:cNvSpPr>
            <a:spLocks noGrp="1"/>
          </p:cNvSpPr>
          <p:nvPr>
            <p:ph idx="1"/>
          </p:nvPr>
        </p:nvSpPr>
        <p:spPr>
          <a:xfrm>
            <a:off x="677334" y="114300"/>
            <a:ext cx="8596668" cy="6629399"/>
          </a:xfrm>
        </p:spPr>
        <p:txBody>
          <a:bodyPr>
            <a:normAutofit/>
          </a:bodyPr>
          <a:lstStyle/>
          <a:p>
            <a:pPr marL="0" marR="2051685" lvl="0" indent="0" algn="just">
              <a:lnSpc>
                <a:spcPct val="115000"/>
              </a:lnSpc>
              <a:spcBef>
                <a:spcPts val="0"/>
              </a:spcBef>
              <a:spcAft>
                <a:spcPts val="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Divine Recognition: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Islamic education enables the individuals of the society to recognize Divine and his attributes. Through education, Islam wishes to establish a society whose members lead their lives according to the commandments of Divine. The concept of Divine is the foundation stone of the Islamic system of education.</a:t>
            </a:r>
          </a:p>
          <a:p>
            <a:pPr marL="0" marR="2051685" lvl="0" indent="0" algn="just">
              <a:lnSpc>
                <a:spcPct val="115000"/>
              </a:lnSpc>
              <a:spcBef>
                <a:spcPts val="0"/>
              </a:spcBef>
              <a:spcAft>
                <a:spcPts val="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3. Securing the Divine will: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central aim of Islamic education is to secure the Divine will. This is the responsibility of education to train an individual in such direction that he may fulfill all the requisites concerned with the Divine will.</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2744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EEB35C-DD0A-46EE-A3D9-5CA93C082566}"/>
              </a:ext>
            </a:extLst>
          </p:cNvPr>
          <p:cNvSpPr>
            <a:spLocks noGrp="1"/>
          </p:cNvSpPr>
          <p:nvPr>
            <p:ph idx="1"/>
          </p:nvPr>
        </p:nvSpPr>
        <p:spPr>
          <a:xfrm>
            <a:off x="534459" y="-142875"/>
            <a:ext cx="8596668" cy="6772275"/>
          </a:xfrm>
        </p:spPr>
        <p:txBody>
          <a:bodyPr>
            <a:noAutofit/>
          </a:bodyPr>
          <a:lstStyle/>
          <a:p>
            <a:pPr marL="0" marR="2051685" lvl="0" indent="0" algn="just">
              <a:lnSpc>
                <a:spcPct val="115000"/>
              </a:lnSpc>
              <a:spcBef>
                <a:spcPts val="0"/>
              </a:spcBef>
              <a:spcAft>
                <a:spcPts val="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4. Self-Awareness: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Islamic education enables an individual to know his potentials and natural tendencies and thereby participate in the productive activities.</a:t>
            </a:r>
          </a:p>
          <a:p>
            <a:pPr marL="0" marR="2051685" lvl="0" indent="0" algn="just">
              <a:lnSpc>
                <a:spcPct val="115000"/>
              </a:lnSpc>
              <a:spcBef>
                <a:spcPts val="0"/>
              </a:spcBef>
              <a:spcAft>
                <a:spcPts val="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5. Safeguard of culture: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Culture refers to the beliefs, actions and behavior patterns of a nation. Islamic culture is a sum total of Islamic teachings, traditions, moral values and history. This is the duty of Islamic education to safeguard the civilization and culture of Islamic society. If culture is not safeguarded, the future of a nation darkens.</a:t>
            </a:r>
          </a:p>
          <a:p>
            <a:pPr marL="0" marR="2051685" lvl="0" indent="0" algn="just">
              <a:lnSpc>
                <a:spcPct val="115000"/>
              </a:lnSpc>
              <a:spcBef>
                <a:spcPts val="0"/>
              </a:spcBef>
              <a:spcAft>
                <a:spcPts val="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6. Transmission of culture: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Education is a significant means of transmission of culture. Every society takes steps for the transmission of culture, value, traditions and other academic excellences to the next generations.</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6071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A50A91-E60F-443E-98FC-84573E43FD98}"/>
              </a:ext>
            </a:extLst>
          </p:cNvPr>
          <p:cNvSpPr>
            <a:spLocks noGrp="1"/>
          </p:cNvSpPr>
          <p:nvPr>
            <p:ph idx="1"/>
          </p:nvPr>
        </p:nvSpPr>
        <p:spPr>
          <a:xfrm>
            <a:off x="677334" y="114300"/>
            <a:ext cx="8596668" cy="6629399"/>
          </a:xfrm>
        </p:spPr>
        <p:txBody>
          <a:bodyPr>
            <a:normAutofit/>
          </a:bodyPr>
          <a:lstStyle/>
          <a:p>
            <a:pPr marL="0" marR="2051685" lvl="0" indent="0" algn="just">
              <a:lnSpc>
                <a:spcPct val="115000"/>
              </a:lnSpc>
              <a:spcBef>
                <a:spcPts val="0"/>
              </a:spcBef>
              <a:spcAft>
                <a:spcPts val="0"/>
              </a:spcAft>
              <a:buNone/>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7.  Character formation: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Every system of education trains its individuals correspond to national ideology. This is the duty of education to form the character of children of the nation in line with culture value.</a:t>
            </a:r>
          </a:p>
          <a:p>
            <a:pPr marL="0" indent="0" algn="just">
              <a:buNone/>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8. Balance development: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Balanced personality development of the individuals is one of the significant aims of Islamic education. Islam pays attention to the development of spiritual, moral, social, cultural and economic aspects of human personality.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7962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1BFE8B-BA80-4201-9C5C-65E7E95FD3A0}"/>
              </a:ext>
            </a:extLst>
          </p:cNvPr>
          <p:cNvSpPr>
            <a:spLocks noGrp="1"/>
          </p:cNvSpPr>
          <p:nvPr>
            <p:ph idx="1"/>
          </p:nvPr>
        </p:nvSpPr>
        <p:spPr>
          <a:xfrm>
            <a:off x="677334" y="190500"/>
            <a:ext cx="8596668" cy="6572249"/>
          </a:xfrm>
        </p:spPr>
        <p:txBody>
          <a:bodyPr>
            <a:noAutofit/>
          </a:bodyPr>
          <a:lstStyle/>
          <a:p>
            <a:pPr marL="0" marR="2051685" lvl="0" indent="0" algn="just">
              <a:lnSpc>
                <a:spcPct val="115000"/>
              </a:lnSpc>
              <a:spcBef>
                <a:spcPts val="0"/>
              </a:spcBef>
              <a:spcAft>
                <a:spcPts val="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9. Promotion of Islamic values: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Promotion of Islamic values and culture is a significant aim of Islamic education. Islam wishes to establish a society in which Islamic civilization and culture is reflected in the individual and collective life. By means of the educative process, Islam wishes to promote oneness of God, prophethood of Mohammad, justice, tolerance, equality, forgiveness and universal brotherhood. No society can turn into an Islamic society without the promotion of Islamic social values.</a:t>
            </a:r>
          </a:p>
          <a:p>
            <a:pPr marL="0" marR="2051685" lvl="0" indent="0" algn="just">
              <a:lnSpc>
                <a:spcPct val="115000"/>
              </a:lnSpc>
              <a:spcBef>
                <a:spcPts val="0"/>
              </a:spcBef>
              <a:spcAft>
                <a:spcPts val="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10. Establishment of an Islamic society: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Establishment of an Islamic society is also another main aim of Islamic education. Education is the only means which paves the way to welfare Islamic society. </a:t>
            </a:r>
          </a:p>
          <a:p>
            <a:pPr marL="228600" marR="2051685" algn="just">
              <a:lnSpc>
                <a:spcPct val="115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78826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255</TotalTime>
  <Words>737</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Symbol</vt:lpstr>
      <vt:lpstr>Times New Roman</vt:lpstr>
      <vt:lpstr>Trebuchet MS</vt:lpstr>
      <vt:lpstr>Wingdings 3</vt:lpstr>
      <vt:lpstr>Facet</vt:lpstr>
      <vt:lpstr>Elements of Islamic life ideology</vt:lpstr>
      <vt:lpstr>Elements of Islamic life ideology</vt:lpstr>
      <vt:lpstr>Aims of Islamic Education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FOUNDATIONS OF EDUCATION</dc:title>
  <dc:creator>Amber Farooq</dc:creator>
  <cp:lastModifiedBy>Dell</cp:lastModifiedBy>
  <cp:revision>12</cp:revision>
  <dcterms:created xsi:type="dcterms:W3CDTF">2020-10-16T07:32:44Z</dcterms:created>
  <dcterms:modified xsi:type="dcterms:W3CDTF">2020-12-02T08:55:15Z</dcterms:modified>
</cp:coreProperties>
</file>