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sldIdLst>
    <p:sldId id="256" r:id="rId3"/>
    <p:sldId id="279" r:id="rId4"/>
    <p:sldId id="278" r:id="rId5"/>
    <p:sldId id="263" r:id="rId6"/>
    <p:sldId id="257" r:id="rId7"/>
    <p:sldId id="258" r:id="rId8"/>
    <p:sldId id="264" r:id="rId9"/>
    <p:sldId id="259" r:id="rId11"/>
    <p:sldId id="265" r:id="rId12"/>
    <p:sldId id="266" r:id="rId13"/>
    <p:sldId id="260" r:id="rId14"/>
    <p:sldId id="274" r:id="rId15"/>
    <p:sldId id="275" r:id="rId16"/>
    <p:sldId id="285" r:id="rId17"/>
    <p:sldId id="280" r:id="rId18"/>
    <p:sldId id="281" r:id="rId19"/>
    <p:sldId id="284" r:id="rId20"/>
    <p:sldId id="29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434" autoAdjust="0"/>
  </p:normalViewPr>
  <p:slideViewPr>
    <p:cSldViewPr snapToGrid="0">
      <p:cViewPr varScale="1">
        <p:scale>
          <a:sx n="74" d="100"/>
          <a:sy n="74" d="100"/>
        </p:scale>
        <p:origin x="57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notesMaster" Target="notesMasters/notesMaster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A94DAA-8BC5-43A5-B52F-FD08DAE96365}"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2357EE-CAFE-4D73-BF45-285AB7B37BEE}"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p:txBody>
      </p:sp>
      <p:sp>
        <p:nvSpPr>
          <p:cNvPr id="4" name="Slide Number Placeholder 3"/>
          <p:cNvSpPr>
            <a:spLocks noGrp="1"/>
          </p:cNvSpPr>
          <p:nvPr>
            <p:ph type="sldNum" sz="quarter" idx="10"/>
          </p:nvPr>
        </p:nvSpPr>
        <p:spPr/>
        <p:txBody>
          <a:bodyPr/>
          <a:lstStyle/>
          <a:p>
            <a:fld id="{152357EE-CAFE-4D73-BF45-285AB7B37BEE}"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CA94E9-3F11-4E9E-AC88-556AE10ADD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EA419C-E4E7-474F-A10D-9AC20DA37F80}"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3CA94E9-3F11-4E9E-AC88-556AE10ADD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EA419C-E4E7-474F-A10D-9AC20DA37F80}"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3CA94E9-3F11-4E9E-AC88-556AE10ADD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EA419C-E4E7-474F-A10D-9AC20DA37F80}"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3CA94E9-3F11-4E9E-AC88-556AE10ADD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EA419C-E4E7-474F-A10D-9AC20DA37F80}"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13CA94E9-3F11-4E9E-AC88-556AE10ADD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EA419C-E4E7-474F-A10D-9AC20DA37F80}"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13CA94E9-3F11-4E9E-AC88-556AE10ADD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EA419C-E4E7-474F-A10D-9AC20DA37F80}"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13CA94E9-3F11-4E9E-AC88-556AE10ADD3A}"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EA419C-E4E7-474F-A10D-9AC20DA37F80}"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3CA94E9-3F11-4E9E-AC88-556AE10ADD3A}"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EA419C-E4E7-474F-A10D-9AC20DA37F80}"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CA94E9-3F11-4E9E-AC88-556AE10ADD3A}"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EA419C-E4E7-474F-A10D-9AC20DA37F80}"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3CA94E9-3F11-4E9E-AC88-556AE10ADD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EA419C-E4E7-474F-A10D-9AC20DA37F80}"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3CA94E9-3F11-4E9E-AC88-556AE10ADD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EA419C-E4E7-474F-A10D-9AC20DA37F80}"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CA94E9-3F11-4E9E-AC88-556AE10ADD3A}"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EA419C-E4E7-474F-A10D-9AC20DA37F80}"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jpeg"/><Relationship Id="rId1" Type="http://schemas.openxmlformats.org/officeDocument/2006/relationships/image" Target="../media/image7.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0.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jpeg"/><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815619"/>
          </a:xfrm>
        </p:spPr>
        <p:txBody>
          <a:bodyPr>
            <a:noAutofit/>
          </a:bodyPr>
          <a:lstStyle/>
          <a:p>
            <a:r>
              <a:rPr lang="en-US" dirty="0" smtClean="0"/>
              <a:t>What is Culture?</a:t>
            </a:r>
            <a:endParaRPr lang="en-US" dirty="0"/>
          </a:p>
        </p:txBody>
      </p:sp>
      <p:sp>
        <p:nvSpPr>
          <p:cNvPr id="3" name="Subtitle 2"/>
          <p:cNvSpPr>
            <a:spLocks noGrp="1"/>
          </p:cNvSpPr>
          <p:nvPr>
            <p:ph type="subTitle" idx="1"/>
          </p:nvPr>
        </p:nvSpPr>
        <p:spPr>
          <a:xfrm>
            <a:off x="1524000" y="2060812"/>
            <a:ext cx="9144000" cy="4612943"/>
          </a:xfrm>
        </p:spPr>
        <p:txBody>
          <a:bodyPr>
            <a:normAutofit/>
          </a:bodyPr>
          <a:lstStyle/>
          <a:p>
            <a:r>
              <a:rPr lang="en-US" sz="3200" dirty="0"/>
              <a:t>The beliefs and behaviors of a </a:t>
            </a:r>
            <a:r>
              <a:rPr lang="en-US" sz="3200" dirty="0" smtClean="0"/>
              <a:t>society Culture consists of abstract ideas, values, and perceptions of the world that inform and are reflected in people’s behavior</a:t>
            </a:r>
            <a:endParaRPr lang="en-US" sz="3200" dirty="0" smtClean="0"/>
          </a:p>
          <a:p>
            <a:r>
              <a:rPr lang="en-US" sz="3200" dirty="0"/>
              <a:t>Culture is the lens through which we view our world, it “invents” our reality</a:t>
            </a:r>
            <a:endParaRPr lang="en-US" sz="3200" dirty="0"/>
          </a:p>
          <a:p>
            <a:endParaRPr lang="en-US" sz="3200" dirty="0" smtClean="0"/>
          </a:p>
          <a:p>
            <a:endParaRPr lang="en-US" sz="3200" dirty="0" smtClean="0"/>
          </a:p>
          <a:p>
            <a:r>
              <a:rPr lang="en-US" sz="3200" dirty="0" smtClean="0"/>
              <a:t>Iceberg example…</a:t>
            </a:r>
            <a:endParaRPr lang="en-US" sz="3200" dirty="0" smtClean="0"/>
          </a:p>
          <a:p>
            <a:endParaRPr lang="en-US" sz="3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7200" i="1" dirty="0"/>
              <a:t>Culture Is Integrated</a:t>
            </a:r>
            <a:br>
              <a:rPr lang="en-US" i="1" dirty="0"/>
            </a:br>
            <a:endParaRPr lang="en-US" dirty="0"/>
          </a:p>
        </p:txBody>
      </p:sp>
      <p:pic>
        <p:nvPicPr>
          <p:cNvPr id="2050" name="Picture 2" descr="http://www.newmediaandmarketing.com/wp-content/uploads/2013/01/integrated-marketing.jpg"/>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5951562" y="3469943"/>
            <a:ext cx="5034886" cy="373698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encrypted-tbn0.gstatic.com/images?q=tbn:ANd9GcTzM5_amrx7rFLzdqYJsNOLc-mV9OkSaeEtPQZTDmp61TOzlWQ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8873"/>
            <a:ext cx="4439835" cy="30391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82638" y="5583661"/>
            <a:ext cx="9348717" cy="1323439"/>
          </a:xfrm>
          <a:prstGeom prst="rect">
            <a:avLst/>
          </a:prstGeom>
        </p:spPr>
        <p:txBody>
          <a:bodyPr wrap="square">
            <a:spAutoFit/>
          </a:bodyPr>
          <a:lstStyle/>
          <a:p>
            <a:r>
              <a:rPr lang="en-US" sz="2000" dirty="0">
                <a:latin typeface="Trebuchet MS" panose="020B0603020202020204" pitchFamily="34" charset="0"/>
              </a:rPr>
              <a:t>Cultural anthropology offers so many helpful ways to understand why stuff happens the way it does. For example, why can't we just fix the economy and everything will be fine? Because "culture is integrated and when one piece changes..." Well you get the drift.  </a:t>
            </a:r>
            <a:endParaRPr lang="en-US" sz="2000" dirty="0"/>
          </a:p>
        </p:txBody>
      </p:sp>
      <p:pic>
        <p:nvPicPr>
          <p:cNvPr id="1026" name="Picture 2" descr="http://1.bp.blogspot.com/-zxoj8FEFE6E/TWU7YsR_qTI/AAAAAAAAAYk/W8YxhXLZyCA/s320/Anth+101_Culture+is+Integrated.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50786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7316" y="-1038605"/>
            <a:ext cx="10515600" cy="2852737"/>
          </a:xfrm>
        </p:spPr>
        <p:txBody>
          <a:bodyPr/>
          <a:lstStyle/>
          <a:p>
            <a:r>
              <a:rPr lang="en-US" dirty="0"/>
              <a:t>Culture Is Dynamic</a:t>
            </a:r>
            <a:br>
              <a:rPr lang="en-US" dirty="0"/>
            </a:br>
            <a:endParaRPr lang="en-US" dirty="0"/>
          </a:p>
        </p:txBody>
      </p:sp>
      <p:sp>
        <p:nvSpPr>
          <p:cNvPr id="7" name="AutoShape 8" descr="data:image/jpeg;base64,/9j/4AAQSkZJRgABAQAAAQABAAD/2wCEAAkGBxQTEhQUEhIWFhUUGRQXFhgXFxsgGhoYGBgYFxgaFyAaHSghGBomGxcXITEiJSorLy4uFx8zODMsNygtLisBCgoKDg0OGxAQGzQkICQtLCwvNCwsLzQ0LCwsLCwsLCw0NDQxNC8vLCw0LCwsLCwsNDQsLCwsLCwsLCwsLCwsLP/AABEIAJ8BPAMBEQACEQEDEQH/xAAcAAEAAgMBAQEAAAAAAAAAAAAABAUCAwYHAQj/xABMEAACAQMBBAUHCAgEBAUFAAABAgMABBESBQYhMQcTIkFRMmFxcpGhsRRCUoGTssHSFSMzQ2KSosJEU4LRVHODswgkNNPyFmN0tOH/xAAbAQEAAwEBAQEAAAAAAAAAAAAAAgMEAQUGB//EAEERAAEDAQMICAIHCAIDAAAAAAEAAgMRBAUxBhIhMnGBsdETQVFhkaHB8DPhFiJCcoKS8RQVI0NSorLSNGJTwuL/2gAMAwEAAhEDEQA/APcaIlESiJREoiURKIlESiJREoiURKIlESiJREoiURKIlESiJREoiURKIlESiJREoiURKIlESiJREoiURKIlESiJREoiURKIlESiJREoiURaJL2NW0NIgcjOksA2OWcE5xwPsqQY4jOA0ItwNRRcvv7t6eyjjmhVGUtokDgnmMqQQRjkRx8RWW1SviALV7Ny2CC2yOilJBpUUpvxHfxXM2nS1/m2vDxST8Cv41nFvPW1ezLkkf5cviPWvorq06T7J/K62P1kyP6CatbbozjULz5cmLazVo7YedFdWm91lJjTdRcfpNpPsfBq5tpiP2l50t0W2PWiO4V4VVvDMrDKsGHiCCPdVwcDgVgcxzTRwotldUUoiURKIlESiJREoiURKIlESiJREoiURKIlESiJREoiURKIlESiJREoiURKIlESiJREoiUReedMm6j3lvFJBGXmhbGF5mN/KHnwwU+2voMnrxZZZnNlNGuHmMPUeCqlbULxxdnbStuUV5Dj6KyqPavCvsTPd1oxcx23NPFU0cO1fJ98L4oYZbmR04ZWXDcuIzrBNVTXDdtob9aIU7iRwIV0Frms7xJE6hHvrURdst3xofRqB+9j3V5M2RV3P1S5uw14gr2osqbxZi4O2t5UW1Nrp3xsPOGB92kfGvLmyDH8qfxb6g+i9KPLKYfEiB2Ej0K3JtCI/OZfWXh/SWrzJsibezUc128g+Yp5r0IssbKddjh4H1CkW94oOY5lBHeGKn+rBry5cmb0ixhJ2EHgVvZlFdkwzXP3OB5UV5Y7z3yfs7mVh63WD6s6hXnyQWyDXa5u0EcVPobntWrmHYQD5UKubXpMvk4P1cmOetMH+gr8Kg22yjrqqZMmbC/S2rdh51V1adLX+ba+kpJ+BX8aubbz1tXnS5Jf+OXxHrX0V3Z9J1k/l9bH6yZH9BNXNt0ZxqF50uTFtZq0dsPOiu7PeyykxououPIM2k+x8GrW2mI/aXnS3TbYtaI7hXhVW8UqsMqwI8Qcj3VcCDgsLmlpo4UWddUUoiURKIlESiJREoiURKIlESiJREoiURKIlESiJREoiURKIlESiJREoiURKIlEWme1Rxh0Vh/EoPxqTXFpq00RfnvevZ6wXc8WhMK7acxrnS3aXiRk9kisQvi8LO4tbM7R2uJ41X6FYbqu+12VkjohUjTTRpGg4U61StaRH90v1Fx/dit0WV16sxkDtrW+gC5Jkpd7sA5ux3Oq1NsyI8g4/wBQ/Ffxr0YsubYPiRtOyo9SsL8jYTqSkbQDyWptjp3St9aD4hvwr0YsvIz8SEjY6vEBYJMjrQNSVp2gjmtTbGPdJGf5s/d/GvSiy0u5+tnN2jkSsEmSt4twaHbHD1os1t7peTtjwEq/DVVxva4bWPruYfvNp/kFl/dl6WfVjePu19ChnuV8qM478xD4hQffUTc9w2rUDD91/I0Uxe162fF7x94V/wAgsV2weTRr9RYH3k/Cs02RFgfpje5u8EcK+a1xZW25utmu2jkVuTa0Z5q6+ghvy15c2Qb/AOVMN7aeYJ4L0oss3fzIfB3MKTbbWRTlJWQ+OGB/oz8a8uXIy8o9Lc12x3MBbm5VXfMKSsI2gEcSr2w30u0/Z3xI/jkB90vEejFYJLlveDGJ2763Cql+03Bacc0bi3kugs+kq+UDWscg7yUIJ+tCB7qxPltUPxGkbQRyT9xXZaNMMn5XA81cWnS0P3tqR50kz7io+NG2/tassuSR/ly+I+forqz6TbJ/KMkfrJn7harm26M41C8+XJm3M1QHbDzorqz3sspMaLqLjyDNpPsfBq5toiP2l50t1W2LWiO4V4VVvFKrDKsCPEHPwq0EHBYXNLTQiizrqilESiJREoiURKIlESiJREoiURKIlESiJREoiURKIvhoi8obppWN2jmsWVkZkbTKDgqSDzUd4r6puS75GB8coIIBFQRjvKp6XuUyDpqsj5UNwvn0oR7nzVTslrYMHNO88l3pQrKHpa2Yecsi+tE/9oNZXZO3gMGV/EOa70rVY2/SJs1+V5GPWDL95RWd9zW5mMR3aeC70je1eb9JVxBNdiW2milDxrq6t1YhlJXiAcjs6fZXhW667Y2TO6F+n/q7kvucnL0s7LMYpZA0gmlSBoOnjVcsLZ/oN7DXlvhkZrtI2hfUMtcD9V4Owha2UjmMVUDVXgg4L5XV1KIlEQGuLi2Gdu9ifSc/Gr47TNF8N5GwkcFmksVml142naAtLRqecafyKPgK9GK/7yj1Z3bzXjVYJMn7ukxiG6o4ELU1lEf3YHoZ8+9iK9GLLG9GYuDtrR6UWGTJKwO1c5uw8wVrbZcXcXH1qf7RXox5d2kfEiadhI5rBJkZGdSYjaAeS1fogDyZSD6mPeGNeizLqzuH8SE7iDxosEmRtpGpI07ajmtnyeccpw3mLMR7HXFTdf2T9p+NEBtjHpVVfuS+oPhk/hfzITVcjmqN5ux/YQTUDZsl7RpDg38Tm8dHkp/tOUFnxDj+EO4AlDeSDy7dh6Aw9uoGonJK659NntB/M13CnFTGVF4w/GjG9rh78Flb7cVTkGSM/wAJGfblayyZCTDTFMDtaRwJWluWEcgpNDUdxB4hXtjv5cR+RfSj/mam9zBgKwSZKXvFq0dsd/tRS/e1xzj+JFm/hp/iVfWXSndqBmS3k9cAE/UrL8KwyXbe8OtC47BX/FP2e4Z9LJc3fT/ILoLTpWb97Z8O8o5+BX8axPtM0WiWMjbUcQn0bhl0wWgHwPmD6K2tOlCzbyxLH6VBH9JJ91dFujOIKyy5L2xuqWu2HmArm030sZPJuox6+U++BVzbTEetefLc1uj1oju08Kq4truOQZjkRx4qwPwNWte12BWCSKSM0e0jaKLfUlWlESiJREoiURKIlESiJREoiURKIlEXm+83RHDdXEs63DxGU6ioQFQxAyeYPE5P119FYso5rNC2LMDg3vPvRgqnRVNaqgk6DX+bfKfTCR8JDXoDK3th/u/+VHoT2qHN0JXQ8i6gPpDj4A1e3KyH7UZ3EfJc6I9qgydDW0Bya3b0SN+KCrxlTYzi13gOadE5Uu3ej29tEDzJGFLaQRID2sE483BT7KmcqbuaKvcRtafSqvs9gtFpcWQtziBXEYb6dqo/0PKPmr9pH+arG5TXU7CYbw4cQtDrjt4xhPgu/wB1uja4u7VJ0vzEWLgxlGONDsg7QlwchQeXfXzdov4mVwEcb2VNDm4iujr9Fn6J8JzTVpHVhRWEnRNtAeTfRP6+v35V6zOvKxv17HGdmj0VzLVamaszh+I81Ck6M9rLya1b0EfjCKrMtzya9kp915+S0tve8W4THfQ8QVEm3E2sv+Djf1ZE/GVarMFxO/lyN2EHiStTMorzbi8Ha0egChybsbSXy9myf9Ngfgz1A3VcjtWaRu0A8AtDMqrwbrNadx5qHLYXSnDbNvB5+rkI/wC0AfbVRuK7n/DtdPvRnmFpblfaBrQg7HU9Co0smn9pDcJ60WPvMKg7JqL7Frj3mnNaWZYN+1CdxHIKONpwn95j1lP4Zqv6K2p3w5I3Duf8lpZlfYzrMcNw5rat3EeUq+xh8Vqt+St6DVjztjm81pblTdxxcRtaVmJF/wAyP+df96zPyfvJmMDtwrwWpl/3c/CYb6jiFmq58nteqQfhWJ932tmvE4bWuHotLLzsT9WZp/EOayaFhzU+w1lc0tNHCi1tlY/VcDsKxBxUcVPFZNKTzJPp4/GtEdrnj+G9w2Ejgs0lis0mvG07WhaWiU840/kUfAV6MeUF5x6s7t5rxqsEmT93SYxDdUcCFqaxiP7sD0M34tXoxZY3mzFwdtaPSiwyZJ2B+rnN2HmCtf6MjHklwfHUPyit8eXVppSWJp2EjjVYZMjIj8OUjaAeSz+TOOVw/oYZHvY/CpnKe7J/+RYxuzT6BVjJu8Yfg2nzcPUr7pmHz4mHnUj4KPjUDasmJ9LonMO/0cR5KQs2UUOrIHbweIBX1ZZgcmJeHIo4B97H4Co/uzJ2bTFaS3b82jipfvG/o9ElnDhs5OPBWdpvXeR8nu0xywzMvsOBXRkzC/8A41ta7ePRx4LK+92H/k2GnfSh82jiraz6VLtD2p9XmliH9gz764/Ja9majmuHceYHFZ/224ptBjczZ+p4L0Ho739N9I8UvVawutOrDDIBw2QxJyMr7T4Vjlu632YVtMeaOoggjyJWG3MsADXWOQu7Q4aR2dQ0LvKzrzkoiURKIlESiJREoiUReRb69Jd7Y3stuIoGRdLRllfJRlBGSHwcHI5d1fWXZcNmtllbLnuB0g4Yg7N6pdIQaKqTpuue+1hPoZx/vWs5JxdUh8AudKexSE6cZO+yQ+iUj+w1Wckh1Tf2/wD0nTHsW+Ppy+lYeyf/AHjqBySd1Tf2/Nd6buUqPpwh+dZyD0SKfwFVHJOfqkHgU6buW9Om2177acejQf7hVZyVtXU9vnyXemHYqne/pOs721aFY50bUjKWVMcDx8lyeWe6stqyRt0jKNc2u0/6r0rpvNlitIlcCRQg0p171wXy2H/N9qt+ANeWcjLzH9P5vkvrW5YWI4tcNw5r2joavBJZSBW1COZlBAI5xxt3gHmxql9imsR6GYUcOw1xwXyV42qO1Wp80Vc13bsFfNd7UFiXFbZ6TbOCUwoJbhwSGEChgCOYySAx9Ga1x2KV7c40A7yrRC4iuCl7udIFpdydUpeKbkI5lCsfVwSCfNnPmqMtkkjGcdI7QuOjc0VXVVmVaURKItUtsjeUit6QD8aIoE+7lm/l2lu3phQ/FaDQahFAl3D2c3OxgHqoF+7itDbVO3Ve4fiK5mjsUCfou2W3+Ex6sso+D1cy9LY3CV35ieK4WN7FDfoi2dzQTIfFZT/dmr/35b6UMldoaeIUeiZ2KNJ0Q2/zL29XzdYhH3BXDe0rtdjHbWN5K5r5G6ryNhKizdEJ+ZtCQevCj/iKqNshdrWaLc0jgVoZb7YzVmf+Ynioj9EdyOV/E3rWwX7rmoOddztayjc94Wht9Xi3CY7wD6KJN0WX48iSzb0mYfAGq+hut2MLm7H14tWpuUl4t+0Dtbyooj9G20Rzigb1JiPvpUDYLqODpR+Q8loZlVbhrNYfEepUOXcbaS87FiPFZ4T7iQarN02F2raHDbHyd6LS3K6Ua0IOx1PRRZd171fKsrn/AEorfdeq3XLB9i0t3teP/UrS3K6P7UR3EHkob7LnHlWtyvrW0o+CmoG4ZOqaM/jpxAWhmVljOs1w3D0KiTkJ5ZK+sjr95RVZuG2fYzXbJGf7LQ3Ka7zi4ja13JfBdg/vV+0X/epMue9YvhxuH3fkVYb2umbWe07RzCtt0toiC8gmGjCuAzLpPYbsvxHmJqwvvdozJhJm9YcHU81itdnuieB/Q9Hn0NM0tBr1cl+iqsXwSURKIlESiJREoiURKIvEf/EBYYntZwP2iPGf+mwYf9w+yvtsk5qski7CD46DwColGkFeUV9cqkoiURKIlESiJRF7Z/4fJv1F2n0ZI2/mQj+yvz7KhtLaD2tHEhaIsF0vSlth4rZIIW0y3bdWGzjRGBmV/MAuAT3Bie6vHskYc8udg3Tt7BvWiJoJqepcVuXubLeR60le1s8kRhOEs+OBkkPp8cgcQABxOu0WhsbqEBz+uuA7grXvDTp0ngpW9G4E8CB45ZbyEEAo3G4iyQA8DeIODp4DxB5iENqY46QGnuwPcR6rjZAe5dHtDeyfZ6wQXKLPL1KtJIHK5PXJFy0nJAcEnvIPAZqhsDZiXM0CuG4n0VYYHVIXQb27w/Io4n6rrOtlEWNWnGUdwfJOfIxjz1RFF0le4VUWtqqfZO/wmngh+TlTMsDatecddbtPjGkZwUK+/wA1Wvspa0urhXyIHqpGOgquk29tL5NA8wiaXRp7CeUcsF4ejOfqqhjc5wFabVACpouPHSb47NvfqjzWr9jH/kb4qzov+w8V0Gx97I7i5e2WORXRWYlguOyISRwOc/rl7u41Q6FzWB/V+vJQLSBVQ73f63iaZWinJhcIQqqSxMhiGga8ntD3ipNsz3UoRp5VXQwlb9h7629zKIQk0UjBiizRlNekZYJxIJA448K4+zvY3O0EdxqhYQKrVd7+2sckkbLOTGzIxWF2XUvPBXOa62zPIB0ae8IGFdHZXSyxpImdMiqy5BBwwyMg8QePKqHAg0KgodhvBbzTy28cmqWH9oulhjjg4JGGweBwTipuie1ocRoK6WkCqxTeK2KTOJezA5jlOluywYoRy49oEZGRXDG4ECmOlM0qNFvnYtIIhdR620gKcjJYArzAHHI9tT/Z5c3OzTRdzHUrRb96ttiztnmwGIwqKTgFmOBqPco4sT3BTUYo+keG+/fZ3o0VNFy+7m+lyZUjvodCzAmOTqmjHAaiSGZspjvyCOBK4ORols7A0lhw768uXepuYKVC7aK/ibQFlQmQFkAYHUo5lePaHnFZM0jqVVFkt7GQzCRCqsVY6hgMDgqTngcnGKUKUWueKBs61iOCAdQU4J5A57+Ncoio9491rOW3nUWtv1nVyaWWJNatpOCCBkHOK0QWmeFwMLqHq7K9/cpMEeeOkFW1FdnWrPda+6+zt5c51xRknz6Rq9+ahNFJFIWSj6wOmmFVKXo893RatTSvZ1K0qpVpREoiURKIlESiJRFze/G6Ee0oo45JGj6t9YZQCfJII493EeyvRu28X2GQvYAaimnbVRe3OXHDoRt/+Km/lT/avY+ldp/ob581X0I7VmOhK1/4mf8Ao/LUfpVav6G+fNd6EdqzHQnZ/wDEXHtj/JXPpVa/6G+B/wBk6Edq+joTs/8AiLn+aP8A9un0qtn9LfA/7J0Q7V9HQpZf59z/ADR/+3XPpVbP6W+B/wBk6ILC96HLJIpGWS4LKrMMumMgEjOE5ZquTKq3BpIDfA81ZDZ2Pka11aEgLykWEP0G/nP+1eUctry7GflP+y+4+htk/wDI/wDt5L0/oPjRXvFQEArbnBOeIMwz7x7KzSXrPeLuknpUaNApox7Svn74uqO75GsjcSCK6aegCj9MtwflIH+XaMV8xmmWFv6CRXo2AfV2uHkCVghGjf8ANerbMs1hhjiQYWNEQehQB+FeY5xcST1qgmulSa4uLyfpo4SRsP8Ah5D/ACTwNXpWDAjvHByvh9+BXRdK6/8AlrY+F3B7w6/3VnsmLvulQj69hXEbtnF7s8+KbP8A/wBa5X8K2Taj9rv8mqx2B38QvYtq7OjuInhmXVHIAGGSMgEHmCCOIFeWx7mODm4hUAkGoXklpulaNtZ7NoswKZiqa34HqbVvK1ajxY9/fXqOtMoh6QHSadna5aDI7Nr761d7tRCPbk6LwAWZVHmEdiQOPPgKzyabMDs4vVbtQe+1c9t4Zur4Z4dcnHu/9VAD98+w1dHqN2HgeSk3Ae+oqu3IjT5XaCIwjEsQbq2lOplVnLt1vBSUSRQF59YfAVdaS7MdnVwOIGFRo0bQdPYpyE0NVI3pste0J/nYmcFQsxOCVYn9Ty8sjjVcLqRDZ/17+30UWmjf0XtUEUdtAFGRHCmOJJwiDvJ4ngO+vLJL3V6yqMSvG9ztpyx38c0qyKsrkPqRtI+UlS2GPA5nkQ+iPz16c7GmPNaRXb2cgPNaHgZtB79hY7WvpIbm+jVSY5XlR/Alp5ZEPrqQ7DxUyfRFGtDmNJOkcgPPjTtK5QEBa9k2STW920sjKYLW0eJdZCsxgJZWXk+ohF5Z48OOK692a9oAxcerv7e5dOggDtK6/bUhms9j9adQee1Dk/OJxGSe46lZv5qzM+rJJTsPvcqxoc7eu82lAHjYFQcK+MjkSjLkeBwxHoJrGDQqpeT7nbVkNxs7rABFElysb9XINadW7MdTdltJUDs+NejOwBr6Y6K6R2q97aVULY1+XtdoxSAfrAtxp4eUkqdZnScksCvHgeyfDNSe2j2EdWjkukaRRYLP8rlKXh6pHkjMzNo4SpbyRqTrBQMzRkcQQCTjuNB/DFY9PZjhWu1MMFbbiywy7VaTPV648ojmPWS0adlmI1yHGtuB+bVc2cIAO/v/AE/VRdXMXadGkYTZ8UYYsI2mTJPHszOOOPZ9VZ7XaJbRM6WVmY49Wnsx09uO9dtMMcL8yJ2cKDTo6xUjR2HQuorOqEoiURKIlESiJREoiURKIlESiJRF5a3TNGSQljO2CRwI7vQDX0wyZkpV0rR4qnpu5arrpTuJEZU2ROQysM6m4ZGM8Iq47J6ChD7U0eH+wU45y1wcG4ELzQSOf8JKPS2PjGK805OXUzXtzf7f9ivsBlLeLtWzeTuS9J6E3brboNHo7ER4uGJ7T+AGP/7WS0WKx2UgWWbpAccNHh2rxr0tlqtT2vtMeYQKDQRUb06ZLImeM4P6+3miBH0oXWdR6WxgDz1rsL6NPcQfGrTxWOE6N/yXpG7m1FuraGdDkSIpPmbkynzhgR9VefLGY3lh6lQ5uaaFT5JAoLMQAOJJOAB4k91QXFwvSxsZpYY51RnEHWrKq+UYZVCuyjvZSFYegnurZY5A1xaTStKbRhu6lbEaGi89G17m+MNstyLl04QKkbqQxUoJrgsgA0KxPAtx9p3mJkVXFuaDjUjbQU7e/qVxaG6aU94BWe92zXt7tI4Vuh1MVmI5IIOsOYo5UOe0ACQ+e/vqqB4eyriNJdUE0xofRRYQRpp147ledHlxdtd/r22gyaH/APURFI88Md5Grw+uqLS2MM+rm49RqVCQADRTcrKy2TMNtyTmJhEetw+OzxgtlHvRh/pNVukaYA2unRxdzCiXDMp761B3+3buBdC7tFkbVp1GFgJY5FXRqXPBkZNKsv8AADVlnmZmZj/PAjs0dYxB7ypMcKUKjbO3IufkcjMmJ5pLchHkDMscc3Wu0j8mkdmZj/pHmrr7SzpBTAA9XWRTQOwaAELxVWW1dy52t7AwaEubaKJHycDVGqOhyBxxLGB6sj1BtoYHvzsCSfH5HxAXA8VNetV23txL2e5mlRbXTI5ca5bgMAVQFT1WAeK1ZFaYmsANfBvf2qTZGgUPouqi3emGyxZ5iWQrocqXKaWfMgUt2zlCw495rKZR0ufv6t3cq84Z1VUXHRjCbdBGRHdDBecajqcqQ50lsAam1Dw0irhbXZ2nS3s9+Cl0p68FY/8A0Vq+V65VLXLxyIQn7N0eRwRlu1xfHdwyO+qunOgAYaNtdCjn4KmToqGU1XeVVYl4W6B+xGkZ0uxYoToyCOWfrq79txo3t6z1knDep9L3K8362MTZILdcNaNHJEqjOBGCnZHztKEkL3lQKpgk/ifW69B9+qgx2nT1qq2dv+93LbwwQDU5HXkSIwCYIZo9JJAGdWpwvkhcZbhY+y5jS5x2aD78K9uAUjHQVKuBuNB1NvD1k2m2S4RCGXJE6lX1dnngnGMVUbQ7OLu2nko9Iak9q2XG49qyooVk0xtESmlS6sACZCF7TcM58Sa4LQ8GvfVA8grbe7nW0vWl1bMphLEMQQYlZFKY8k6XYHxDGuNne2lOpcDyF82buZawSrNGJdacsyuV8nRxUnBOPEV107nNzTTwCFxIotPRy+qxVtJXVJcHBGD+2euTw9E8s6TPw0g16sOvDDctFrl6STOzMzQBTYAK9WOO9dPVSypREoiURKIlESiJREoiURKIlESiL4FA5CiKPtI4hkPgj/dNQk1DsVsArK0d44r83fJX+g38prw2RSP1Wk7Av1l9rgZrPA2kL0XoXXEt1kcQkHsLSY+6a9SyQSxA9I0tr2gjivhsprTFPMwxPDgAcCDQ1XY7/bAa8tcRHE8LLNAf/uJyHHxGRx4Zwe6vTs0ojfV2B0HYV87G7NOnBeVbsbzXFo7rbCPSzEy2czCNo5PndUXI7ORyGSORXhqPpTQseAX17nDSCO/v916loewEafFSd4967q9xBMqKjEAWtu4eWZuBCyMhOhM8TnB8AeYjFBHH9dpr/wBiKAbO0rjWNbpHivW92LaeO1iW6cPMAdZAAAySQoxzCghc9+mvLlLC85g0LO6ldCnwWiISURVLeUVUAn0451CpKit1cRKIlESiJREoiURKItE97GnlyIvrMB8TRFXy70WS87yDPgJUJ9gOaiXtGJVjIpH6rSdgUK537sI/KuP5Y5G+6hqBniH2h4rRHd9qkNGxO8CoUnSVYjyWkb0Jj75WoG1wj7XkVpFyW84RHy5qrTpMskLGK1lBc5YhI11HxYqxJNRdbo+0lam5N292IA2nlVa5+lXHkWbMPEyY/sNGWrpNRhOwKX0cmb8SVjd/yUC46W5O6CJfXl/+Oa1RwW6TVs7/AMp5KJumyMNJLWwbNPqq246Xrju+TL58O3wc/CtTbovd+rZ/EgcSFA2a6Ga9pJ+608ioM/SxdHyZ0B/hi/MprUzJu93Yta3aeVVWX3Iz7cjtgHqAvV+j+PTs62xntp1nHn+sJk/uryzZnWYmF5BLSQaYVruWO8LU21Wh0zRQGlK9gAA4LoaLGlESiJREoiURKIlEXOb574w7NSNplkbrSwURhSeyASTqYcOI9tehd92zW5xbFQUxr+hUXPDcVxFz04RD9nZyN6zqvwDV7bMk5jryAbATyVfTdyq7jpvnPkWcS+s7N8Ata2ZJs+1KTsFPUrnSnsVXP0x7QbkIE9WMn7zmtTclrGMS47xyXOlcqu46T9pt/itI8FjjH9uffWpmT13t+xXa53NR6R3aq243z2hJwN7Px7lkZfu4rS26bDHp6Ju8V4rmee1YOm0JVLEXbqBkk9aRjvJJ4YqJku2DSTG2n3Quta95oASTtUIbKlPzR9boD9eWrO/KO648ZhuqeAK3x3Nbn6sLt4pxXrnQHYGP5aWxlvkw4HOMdd7+NfH33ednt8zX2c1aBTAjTWvXuXJbFNZHZk7c0nTTRhu2L1yvGVaotvbn2d4dVxbqz/TBKt5slCCw9OauitEsWo6im2RzcCtmwd1bSzz8mgVGPNuLPjw1MScebOK5LPJLrmq457nYlW7uAMkgDxJqpRVZcby2aHD3lup8DKmfZnNCaYrlepQbnfiyTnMx9WKVh9ZVCB9ZqozRjFw8VeyzTP1WE7AVWXXSdZr5KzSeqEH33U1A2uEdfkVtZctvfhEd9BxKrJ+lqP8Ad2rn15Av3VaqzbYu9bWZM252IA2nkCoEvSxKfJto19LM/wCSqzbx1N81rbknOdaQDxPJQpukm+I4LGo8ViYfeZhRlpml+GyuwE8FZ9G7PH8a0AeA4lVFzv8A3xJzehf4f1AI9ihq2x2K9ZdSB35SOKh+xXHFrz534gf8Qq653znbnfSA9+mSb2dns+ytkeTl9SYtzdpb6VKq6fJ6PSA535vWiqrrb4by5ZX9PH7zVtiyNvJ2vK0b3H0XDfl0M1LNXaG/NR49qDlHHI3oOPcAa0jIcN+tPaP7fUuVf0pYDSGzNHvuC+m4lPK3x6+fj2a4cnrihP8AGtVT2ZzeFCVcL+viY0ig8GOPnWiZnPdGnn4H8WqBZktDiS8/j9KBTzspJsBmj8A46VkIZjzmUeonH7q1E3xk9FojsudtAp5k8FL90X5L8Seg+8fQLJrJsduaUj61HvJq2PKRp/4lhB2Dk31VMlwZv/JtgG083KO1rAOLPq9MgP3RmtgvbKGb4NlDR3gji4DyWY3bccXxLST935NKxL2w5AH0Bz7m4VPocp5sXtZ+X0DlEy5PRYMe/wAeYVjaWUkmDDYzyeBW3/EA4qiS7bcdFovEN2O+bUN73az4VjB+9+hV5a7n7UkxosmQHvklQAekZB9grE+7bs/n2x79lfUEeafSOZvwYGN3cqL3yythHGka8kVUHoUAD4V4oAaKDBeNJI6R5e7Ekk7St1dUEoiURKIlESiJREoi856T9ybraU0HVPEkUSNxdmzqc9rAVTwwqd/jX0Ny3rBYGPzwS5xGFMBv7yqpGFx0LnrXoObh1t6o8QkRPvLj4V6L8rf6IvF3yUeh71c2vQpZjHWT3D+gooP9JPvrG/Km1nVa0bjzUuhCuLXoq2YmM27OR9OV/gGA91Yn5QXg7+ZTYByXeiari23MsI8abKDhyJjUn2sDWN95Wx+tK78xUgxvYre3s408iNF9VQPgKyOe52saqSp9/J9Gz7k+Kaf5yE/urLajSIr07mZn26Id9fDT6L8/14q/U11e5297WKSKsUbmQgktI4IwDgaRGQeZPlDnW2C1NiZShJXx983NarZa+kjpm0A0lWVz0oXRPY6lR4dSxP8AMZsf01M3gepvn8llZknMdeQDYCeSrJt+76Q8J5B/Coix7otf9VVOt0ncPe1bG5KQN0ySnyHNbdkRbQv2cJNJqQKW1zzKMNkDC6ip5Huq5rbXIKk0HeKV8lltVmuaxOAcC8muDq0p20IUiXo4v2OWWAn6RK6vbozXHWWd2LvMqLLyuZhqLOd4B4uWS9HO0MYLrjwEhNRbd7ifrEcVq+klijH8KE+DRwqtJ6NL7uSI+fr8e7qz8a9CK7bH/MkduYOJf6LLJlbMdSIDa4n0C1N0a7S7o7XHnlcn3AD3V6UVjuRmuJXbc0cOa8+TKa8nYFrdg51WpujPavjbD0EfjHmvSifcEeFncduni5YJL3vJ+Mx3aOAC1P0W7WPOWP7ZgPYFr0Yr4uiL4dnpsYzmsL5bTJryE7XFYDodvjxd489+Gz7z/tU5crGNFIYq7TTgCox2eM67iNja+oW9eh+5HzVP/WGPcmffXmTZV293w2MG3OPJehHBdo13SHYGj1K2r0T3Q5RQfXIx9x4V5s1/XxJhKG7APUEr0I3XGzGJ7tp5OC3J0Y3o5JAvnUqD7lrzZbTeUuvO78x4Bb47yuaPVs/i1p4krKTo3v8AwjYeebH9pqDLBA8508rtzQfMvHBSdlS1miCADaaeQHqo79Gu0vmpbf6pWJ9yj4V6UNiuVul/Su/KBz81hlyovB2qGt3H1K0t0ZbVPfbj0MPxQmvThfcEWFncduni6i86S+bzkxmO6g4BTrXolujjr7qQeKxhT7C0o+FaBftkh0WeytHgOA9VgfJPJ8SQnaSfVXFn0RWinMiXUp78yRAf04PvquTKi2O0NDW7BzKpELQr6x3EsIvJ2Zq/5jK/35CKwS31bpMZTu0cKKfRt7Fe2dpHFwisVjx9BYV+DVgknlk0vcTtJKkAApnyp/8AIf8Amj/PVS6nyp/8h/5o/wA9ET5U/wDkP/NH+eiJ8qf/ACH/AJo/z0RZwXBLaWjZDjIyVOe4+ST4iiKRREoiURKIlESiJREoiURKItVxcIgy7qo8WIA9prrWlxoBVFRXu/Wzos672Hh3I2s+xM1ujuq2yasTt4pxool7R1rhd/ekmyuLVoIXkYuUyRGQMKwb55XvArU/Ja3ztzSA3aeVVuuy8YrHaRM4E0rh3inWvL32tGOSO3pIX8GzV0OQbv5s/g31J9F7suWTz8OEDa7kPVaX2ye6NB6SxPuIHur1YcibvZruc7eBwFfNebLlXeD8C1uwc6r5HtC4fyBnH0I14fWFzW8XBc9lFXxtA/7mv+RXnuve8Jzm9K47NHBZNbXLjDs2O8PJj2qWz7qib3uSx6j2Cn9Ar/iF1t2XjadPRvd96v8A7L1HoGszHJd5ZTlYPJzwwZOeQPGvmb6vizXi5n7PU5ta1FMacl20XZaLDTpxTOw01w/Veg7ZN/1n/lup6vA8sHOe/wCcOHKvLj6Kn161VIzaaVR7K2xtK46zquo/VO0b6kI7Skg4/WHI4c6ufHCyla6e/wCSkWtGKtr7epbRI0uu1cFdTpFpAHlccyOqgHS2BqydLYBwcVss5kJLMO/5LgZnYLa++FsI4pcsUlfq8geQ/AkPk8MLlsjI0qSMjGYizPqW9mn37xXMw1otm0t67aFGbX1mmQxFY+03WBWYrjPPCN9YxRlne40pTRXT2IGErZvBvHFaBDKGJfOFUAthcZOCwzxZRgZJLAAHNcihdJXNXGsLsF823vJDbJG75ZZfJKlMY4YJLsowdQxx45FI4XPJA6ka0laLTe+3khlmXURCAXTslsEkKRhipBKsODc1IOMVJ1me1waetdLCDRatk772s8ixqSrNgLkoQSc4GY3YLnHDVjJ4DJ4V2SyyMFT78V0xuCm7W3kht5Y4XJMkhQADSMa2KqSWYDiQ2AMk6TgcKhHA97S4YBRDCRUKdtS/SCJpZM6Uxy5kkhVVfFixAHnIqtjC92aFwCpotOw9rx3UQlizjJBBxkEeOkkcQQwIJBDA99SkjdG7NcjmlpoVzcm2L6S7uIbfqcQlfLQ+SwGOOvichu4d1aBHE2NrnV0++xTzWgAlH3ju7SRfl8cfUucCSMYC8CTnttqwAWIIXshiNWCKCCOQfwzpHV7HPT2LuY1w+qra63tt4pZYpdaNEpftLwcYBHV4J1ls8BzJVgOKkCptne5ocNNVHMJFVhFvhAepJEiLPnQzABcBggYnVwUswAPfkY4EE9NmeK9yZhU7Z+3I5pZ4V1BrfTrLAAdouBg54/s291Vuic1ocev36rhaQAVp2BvNDdlxFq7AVu0B2lbOGXBPDhnBwRqXIGRUpYHR6yOYW4rRa74WzxSSZZer05VgNZ1nSmgAnVqbKjzgjhUjZnhwHaumM1otdrvtbOSDrTEbykso4KrrGR2SdTamAAGc54V02WQeNPVd6Ny3bB3rhupGjjWQFRqyQpBGcZzGzacnOA2knBxyOIy2d0YqffvuXHMLVbn9qPUb4rVCgt9ESiJREoiURKIlESiJREoi8r6Z9k3d5JbQ20EkioHdiBhdTEKoLHAyArcM/Or6jJ21WayiSSZ4BNAO3tOgblTKCaABcbYdEG0XxrEMXryZI/kDfGvalynsTNXOdsHMhQETlH3o3A+QGISz9Y0gY4RdOnGO9s5zk9w5V4dsy1dEaRw+LvQD1Xu3PcJvDOcX5obTqrWu9U6WMQ/d59Zjn+nSPdXhTZZ3lJqlrdjedV9RDkjYm67nO304D1UuOHAysaqPpBAMf6sfjXmG9L1thzRI93c2vBq2fu26LIKvawU/qIPErXNdL8+ZeHLtavu5xV0WTd62h2d0R09biBxNVB+UF12cUY4bGj5UUV9pxDlrb0KAD9ZOfdXsQZDWt3xZGt2Vdy4rzJssoh8KInaQOa9L6CrsSSXeFK4WDm2eZk8wrl43Gy6swNeXF1a1FMKc187eF7yXi4F7QM2tKV6/0Xr1eYvPXH9Hn+M//Jm++9a7V9nYOCsk6l827su6jvReWqLLqjMbIdOQTpyRqdBjsJx1ZGGGDqyvYpI3R9G800196D72aetILc0qLFufJ+j7iNwrTSv1wQEBQyqiCPPIa1Qqe4dYRkgZMjaR0rSMBo+e70XekGcFW7A3JuFuYHnUmNdLsSynGglo42AY6pA6o5YZB6yQZ8bJbUwsIbj7qdnVTuCk6QU0Kw3g3Tub65kd2WKNNIhJBckLqAwFkXS2S75PHtR96ZqEVoZEwAaT1+6bvHtUWvDQo8u7d5Jb28DxqvUygZVkOmEyRMSgfIGgBwoIJwid/CuiaIPLgcR340PHr3pnNBqtibs3MIvYkjEqTIuiTUgdijalDDgBkO4PIal1fPIXhnY7MJNKdXv31dWlng0KwsN3r2X5HFOixw2fVYbCh2ERRgOzLJkkxKCOyBknjgCuvmibnObpLq+e4dveul7dJHWrjdjZNwbmW7vFCyOoREGOyOyG4K7gDCJjtE5aQ8NWKpmkZmCNmHvZ7ooPcKUCz312TcXZihiAWLtGRyeTEFV7IYMwALHgfKMZ7jhZ5GR1ccffvZVGODdJUfc/YFxZTuh0vA6g617IDg5XCFiRwLKcHGFiA5HErRMyVoPX79+K694cFH2RfRw7Sv2lcIG6oKTnBIBJA8/Ee2uvaXQsA70Iq0LDfna6XMS2ltmSSZ0IwCFGk6hxI7XEANjOlSxOOGe2aMsd0j9AHv8ATtK7GKHOKm75bstOtsI0DtGypI2oA9Tw1czz4ZBHEZOMZNQs84ZnVOzauMfSq+b27sNczWyquIEV0cqVGgEDTgHgRwAxggjgQQaQTiNrj1rjH0CpbLdi9givEVNbTrDGGMo7SK9wZMEtqQMjooySV6zm2nJvdPE8sJ0UqcNnvv3qZe0kKRsjdC5s7mKWNo5QzN12lerIVyNflO2vOdfccwoOR4RktMcrC01HZ17OW8o6RrhQquh6OpWilMnZk/XaUyp15gRE0Nn9VlwVb6SgDhzqw21ocKYaOPn3di70oroWUe41y7EMqqBCwBLjHWC5jmRTjJAIQjIBxnPHFc/a2AaO3yoR6p0oA99i67deS9BEdxAiRxoqqw0gkrwGAkjgqR46MY5HOFyTCLFpqT77B6qp2b1FXh/aj1G+K1nUFvoiURKIlESiJREoiURKIoV/taCEZmnijH8bqvxNWxQySmkbSdgJXCQMVzW0ek/ZsXD5R1h8I0ZvfjT769KG4rfJhHTaQPmomRq5naHTdCP2FpI/nkZUH9OqvUiyUnPxJANlTyUDN2Beeb1b8y3soleKNdKhFHaOACT4gE5Y91bG5HWIuzpi5x20Hlp816Fmvu12WIxwkNBNcKnz2KrtHvJziFZX/wCTGfeY1+Neg26rnsWkxsH3qE/3VWea8rZPryuO/R5aFfWXRltOc6mg0Z+dM4B+sZLe6kl/3fAM1jq06mj9AsYjcepdPs3oQkODcXaL4rEhb2MxHwrzJsrB/Kj8T6DmpiI9ZXVbO6INnx/tBLMf45CB7E015U2Uluk1SG7BzqpiJq6bZGxLe1lK20KRBo+1oGC2G4ajzOMnn41489qmnNZXF20qYaBgrqqF1R7Syji1dXGqayWbSAMsTkk45nJPGpOc52JXSScVIqK4tF9drDG8shwkaszHnwUZOB3nzVJrS4ho610Cpoq/YO8cN2XEWQ0eCwbTyJYAjSxB4owPHII41OSF0dK9a65pGKttQzjPGqlFYmVfpD2iu0RfRIDyI9tcoiNIBzI9tKIvqsDyIPooi+dYM6cjPPGeOPRSiL51ozjIz4ZpRFWXmwrNnLy28JdzxZkXLHAHM8zgD2Va2WQCgJUg5wwKkbP2VbwE9TDFGzY1FEUFgOWSBkiovke/WJKFxOKmO4AySABzJ5VBRX0Hv7qIsVmUjIYEcsgjFdoUX0uPEceXGuIsqIlESiKOf2o9RvitEUiiJREoixdwBkkAeJoipr/e+xhyJLyEEcxrBb2Lk1siu+1S6kbjuPHBRLmjErm7/pf2dH5DSyn+CMj/ALhWvSiybtz8Whu08qqJlaubv+nDugs/rkk/BV/GvSiyTd/Ml8B6kjgombsC5vaHS9tGTOhooh/BHk+1y1elFkxYma1XbTyooGVyoZt4do3Zx8ouZT9FC+P5U4e6twsN32UVLGt73U4lRzietSdn9He0piCLR1B46pSE+shyG91Vy37YIhTpK/dBPDR5rojd2LqdndCdy37e5ij8yBnPv0ivLmyrhHwoydpA5qYiPWV1GzuhiyTjLLNKfDIVfYoz768ubKi2P1AG7qnz0eSkIh1rqtm7j7Pgx1dnFkci6629r5NeTNedsm15D40HgKBTDGjqV+iADAAAHcBwrCpLKiJREoii/v8A/pn7woilURKIlEXC9Je1OEVsGZQzI8rKrMUTVhDhQT5StIOBB6jB8qt1jjxf4evLeroh1qobbFtBfQzWhYQ9WI5l6qVFVFCIW7aKPIWNs9wtsDyqt6N74i1+NdGkHhv8e5SzSWkFSd6jONqFrUZlSCBwO8qputSgcnyD5JIz3EMARGDM6Cj8Kn/19/JcZTN0+8FS7N2fHLZXU8iL1kdypXkVHWrbah2hx4HHEA+IBq6R7myNaDopwqpuJBAHZzW64sBFDsprcKJZ1jm7QGkzM1lgkLjC5xnFcD850gdgCRu+slal1cP1VbvEZOsvDdaBMGQydWoKAi3jKFFc8cKEPE881ZFSjMzD5lG00Zqv90beS1vJoW0xyvCwjQIFR5MBkJw7asBJMEk5/XDhp40TuEkYcNIr4e9Hl2qLyHNBVDmPqFMZm/SJlfBxx19oJkkftuC6hnXq1Bh1eav05+mmZT3u7Ors0qemunD37+akxbuy3U111KRErPcayyKMMbmfk+rUBwHHQSMDTg4IiZ2xtbnVwHAdXz2rmeGge+pS9tJELm7W/aRmSJRAQoOeyeJ1AqIzhD2v1evrdXEDEIs7Mb0fbp99uzTSlFxtaDN9+/FYbJvzDdWct0W7MB44Zn6oyXiwkjixGgpxPHBGeOa7I3Ojc1nb50bVHCrSB7wVnvVtKK4ntHkLmyOsHCOD1ih9WFxq1/ssaRq09Zp+cRVAxzGuA1vT3XuwqosBAPaqNzJ8luBDr+Qidc8FHZxPqGD2Aufk2QezqJ18TJV4zc9udr05b+306lPRUVx/T5+i6LdkWks9xaQwnqZo2YuxYSHq+pA7LAMpDSsQx4jSMcMYzzdI1rZHHSDu015c1B2cACSou5uxNd46TSdYuz+EakDSC0soXSO5QYS+nuJjAwI1zO0S0jBaKZ2PgOdPHtKPd9Wo616bXmKhKIlEUc/tR6jfeWiKRRFSb37zRWFu00pyeUaA8XfuUeA8T3D2VtsFgktkwjZvPYO3koucGhfn7aPSNtGYtm7dASTpjwgUHuBUasDlxJPnr9AhuGwRgfw67STX08lnMju1Vy2d9dkdi6uM8iRI49pyKv6Ww2XrYzwC5QlXWz+i7aUn+HEY8ZHUe4Et7qxy5RWBmDi7YD60C6I3di6TZ/QjOcdfdRp4hFZ/edNebLlZGPhxk7TThVTER6yul2f0MWScZZJpfNqCr/SM++vMlyotj9DA1u6vHkpCILpdn7g7Ohxos4iR3uNZ/rJrzJr2tsutKdxpwophjR1LoYYVQYRQo8FAA91YCSTUqS2VxEoiURKIlESiJREoii/v/wDpn7woilURKIlEVDbbsJ8pmuJmEzScFVkGEHAYGSc9lYx3eST841eZzmBjdFPP3pUy/RQLdtfdyCaF4xGiFsaXVFyrAhlPDGRkDIzxGR31yOZ7XVquNeQaqXsmw6mKNGbrGjUIHI7RUcFzxJJxgE548T31B785xI0VXCalShCuCNIweJGBxqNSuIYl4dkdnlw5ejw5D2Uqi+NApzlVOeeQOPppUosjGCc4GR3441yqLH5OurXpXVjGrA1Y8M867U0oiyVAM4AGeeBz9NcRYzW6tjUqtpORkA4PiM8q6CRgi+S26Mcsik+cA/GgJCIbZNJXQuk810jHs5Uqa1SqzVABgAAcsAcMeFcqiwhtkTyEVfVUDn6K6STilVmqAZIABPPhz9NcqiyoiURKIo5/aj1D94URSKIqHa+59pdSiW5iMrAYUO7aVHgqghfdmtsF42mzs6OJ2aDjQCp34+aiWAmpUuw3dtIf2NrCnnWNQfbjNVS2qeX4jydpJXQ0DBWYFZ11KIlESiJREoiURKIlESiJREoiURKItE9qrkE6sgEZV2XgfHSRmiLD5AvjJ9tJ+aiJ8gXxk+2k/NRE+QL4yfbSfmoifIF8ZPtpPzURPkK+Mn2sn5qInyFfGT7WT81ET5CvjJ9rJ+aiLH9Gp9KX7eX89ET9Gp9KX7eX89ET9Gp9KX7eX89EQbNT6Uv20v56Ivv6OT6Uv20v56In6OT6Uv20v56In6OT6Uv20v56In6OT6Uv20v56In6OT6Uv20v56In6OTxl+2l/PRF9+QL4yfbSfmoifIF8ZPtpPzURPkC+Mn20n5qInyBfGT7aT81EWcFqqnI1EkY7Ts3DzaicURb6IlESiJREoiURKIlESiJREoiURKIlESiJREoiURKIlESiJREoiURKIlESiJREoiURKIlESiJREoiURKIlESiJREoi//Z"/>
          <p:cNvSpPr>
            <a:spLocks noGrp="1" noChangeAspect="1" noChangeArrowheads="1"/>
          </p:cNvSpPr>
          <p:nvPr>
            <p:ph type="body" idx="1"/>
          </p:nvPr>
        </p:nvSpPr>
        <p:spPr bwMode="auto">
          <a:xfrm>
            <a:off x="342900" y="1597446"/>
            <a:ext cx="10515600" cy="526055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normAutofit/>
          </a:bodyPr>
          <a:lstStyle/>
          <a:p>
            <a:r>
              <a:rPr lang="en-US" sz="3200" dirty="0" smtClean="0"/>
              <a:t>Acculturation :the process by which important  changes take place in a culture  as a result of contact with  another culture</a:t>
            </a:r>
            <a:endParaRPr lang="en-US" sz="3200" dirty="0"/>
          </a:p>
        </p:txBody>
      </p:sp>
      <p:pic>
        <p:nvPicPr>
          <p:cNvPr id="3" name="Picture 2"/>
          <p:cNvPicPr>
            <a:picLocks noChangeAspect="1"/>
          </p:cNvPicPr>
          <p:nvPr/>
        </p:nvPicPr>
        <p:blipFill>
          <a:blip r:embed="rId1"/>
          <a:stretch>
            <a:fillRect/>
          </a:stretch>
        </p:blipFill>
        <p:spPr>
          <a:xfrm>
            <a:off x="1091568" y="2721166"/>
            <a:ext cx="10059272" cy="4136834"/>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43656" y="-478303"/>
            <a:ext cx="9891503" cy="1223492"/>
          </a:xfrm>
        </p:spPr>
        <p:txBody>
          <a:bodyPr>
            <a:normAutofit/>
          </a:bodyPr>
          <a:lstStyle/>
          <a:p>
            <a:pPr marL="228600" lvl="0" indent="-228600">
              <a:spcBef>
                <a:spcPts val="1000"/>
              </a:spcBef>
            </a:pPr>
            <a:r>
              <a:rPr lang="en-US" sz="4000" i="1" dirty="0">
                <a:solidFill>
                  <a:srgbClr val="FF0000"/>
                </a:solidFill>
                <a:latin typeface="Calibri" panose="020F0502020204030204"/>
              </a:rPr>
              <a:t>Culture Is Unique to Humans</a:t>
            </a:r>
            <a:endParaRPr lang="en-US" sz="4000" i="1" dirty="0">
              <a:solidFill>
                <a:srgbClr val="FF0000"/>
              </a:solidFill>
              <a:latin typeface="Calibri" panose="020F0502020204030204"/>
            </a:endParaRPr>
          </a:p>
        </p:txBody>
      </p:sp>
      <p:pic>
        <p:nvPicPr>
          <p:cNvPr id="4" name="Picture 3"/>
          <p:cNvPicPr>
            <a:picLocks noChangeAspect="1"/>
          </p:cNvPicPr>
          <p:nvPr/>
        </p:nvPicPr>
        <p:blipFill>
          <a:blip r:embed="rId1"/>
          <a:stretch>
            <a:fillRect/>
          </a:stretch>
        </p:blipFill>
        <p:spPr>
          <a:xfrm>
            <a:off x="-15723" y="5010150"/>
            <a:ext cx="5417717" cy="1847850"/>
          </a:xfrm>
          <a:prstGeom prst="rect">
            <a:avLst/>
          </a:prstGeom>
        </p:spPr>
      </p:pic>
      <p:pic>
        <p:nvPicPr>
          <p:cNvPr id="5" name="Picture 4"/>
          <p:cNvPicPr>
            <a:picLocks noChangeAspect="1"/>
          </p:cNvPicPr>
          <p:nvPr/>
        </p:nvPicPr>
        <p:blipFill>
          <a:blip r:embed="rId2"/>
          <a:stretch>
            <a:fillRect/>
          </a:stretch>
        </p:blipFill>
        <p:spPr>
          <a:xfrm>
            <a:off x="7544952" y="4924718"/>
            <a:ext cx="4126543" cy="2018714"/>
          </a:xfrm>
          <a:prstGeom prst="rect">
            <a:avLst/>
          </a:prstGeom>
        </p:spPr>
      </p:pic>
      <p:pic>
        <p:nvPicPr>
          <p:cNvPr id="6" name="Picture 5"/>
          <p:cNvPicPr>
            <a:picLocks noChangeAspect="1"/>
          </p:cNvPicPr>
          <p:nvPr/>
        </p:nvPicPr>
        <p:blipFill>
          <a:blip r:embed="rId3"/>
          <a:stretch>
            <a:fillRect/>
          </a:stretch>
        </p:blipFill>
        <p:spPr>
          <a:xfrm>
            <a:off x="7104185" y="42494"/>
            <a:ext cx="5087815" cy="1963872"/>
          </a:xfrm>
          <a:prstGeom prst="rect">
            <a:avLst/>
          </a:prstGeom>
        </p:spPr>
      </p:pic>
      <p:sp>
        <p:nvSpPr>
          <p:cNvPr id="3" name="Subtitle 2"/>
          <p:cNvSpPr>
            <a:spLocks noGrp="1"/>
          </p:cNvSpPr>
          <p:nvPr>
            <p:ph type="subTitle" idx="1"/>
          </p:nvPr>
        </p:nvSpPr>
        <p:spPr>
          <a:xfrm>
            <a:off x="7751298" y="2109849"/>
            <a:ext cx="3164774" cy="450471"/>
          </a:xfrm>
        </p:spPr>
        <p:txBody>
          <a:bodyPr>
            <a:noAutofit/>
          </a:bodyPr>
          <a:lstStyle/>
          <a:p>
            <a:r>
              <a:rPr lang="en-US" sz="4000" b="1" i="1" dirty="0" smtClean="0"/>
              <a:t>Humans</a:t>
            </a:r>
            <a:endParaRPr lang="en-US" sz="4000" b="1" i="1" dirty="0"/>
          </a:p>
        </p:txBody>
      </p:sp>
      <p:sp>
        <p:nvSpPr>
          <p:cNvPr id="15" name="Multiply 14"/>
          <p:cNvSpPr/>
          <p:nvPr/>
        </p:nvSpPr>
        <p:spPr>
          <a:xfrm>
            <a:off x="4995771" y="4537673"/>
            <a:ext cx="3049030" cy="1761845"/>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65759"/>
            <a:ext cx="10515600" cy="1690688"/>
          </a:xfrm>
        </p:spPr>
        <p:txBody>
          <a:bodyPr>
            <a:normAutofit/>
          </a:bodyPr>
          <a:lstStyle/>
          <a:p>
            <a:r>
              <a:rPr lang="en-US" sz="7200" i="1" dirty="0">
                <a:solidFill>
                  <a:srgbClr val="FF0000"/>
                </a:solidFill>
              </a:rPr>
              <a:t>The  Transmission of Culture</a:t>
            </a:r>
            <a:endParaRPr lang="en-US" sz="7200" dirty="0">
              <a:solidFill>
                <a:srgbClr val="FF0000"/>
              </a:solidFill>
            </a:endParaRPr>
          </a:p>
        </p:txBody>
      </p:sp>
      <p:sp>
        <p:nvSpPr>
          <p:cNvPr id="3" name="Content Placeholder 2"/>
          <p:cNvSpPr>
            <a:spLocks noGrp="1"/>
          </p:cNvSpPr>
          <p:nvPr>
            <p:ph sz="half" idx="1"/>
          </p:nvPr>
        </p:nvSpPr>
        <p:spPr>
          <a:xfrm>
            <a:off x="0" y="3418450"/>
            <a:ext cx="5181600" cy="5099538"/>
          </a:xfrm>
        </p:spPr>
        <p:txBody>
          <a:bodyPr>
            <a:normAutofit/>
          </a:bodyPr>
          <a:lstStyle/>
          <a:p>
            <a:pPr marL="0" indent="0">
              <a:buNone/>
            </a:pPr>
            <a:r>
              <a:rPr lang="en-US" sz="6600" dirty="0" smtClean="0">
                <a:solidFill>
                  <a:srgbClr val="002060"/>
                </a:solidFill>
              </a:rPr>
              <a:t>Enculturation</a:t>
            </a:r>
            <a:r>
              <a:rPr lang="en-US" sz="3600" dirty="0" smtClean="0"/>
              <a:t>: the process by which an individual absorbs the details of his or her particular </a:t>
            </a:r>
            <a:r>
              <a:rPr lang="en-US" sz="3600" dirty="0" err="1" smtClean="0"/>
              <a:t>culture,starting</a:t>
            </a:r>
            <a:r>
              <a:rPr lang="en-US" sz="3600" dirty="0" smtClean="0"/>
              <a:t> from birth .</a:t>
            </a:r>
            <a:endParaRPr lang="en-US" sz="3600" dirty="0"/>
          </a:p>
        </p:txBody>
      </p:sp>
      <p:sp>
        <p:nvSpPr>
          <p:cNvPr id="5" name="Rectangle 4"/>
          <p:cNvSpPr/>
          <p:nvPr/>
        </p:nvSpPr>
        <p:spPr>
          <a:xfrm rot="5400000" flipH="1" flipV="1">
            <a:off x="7399498" y="2011790"/>
            <a:ext cx="3990757" cy="55942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r>
              <a:rPr lang="en-US" sz="2800" dirty="0" smtClean="0"/>
              <a:t>The process of enculturation takes place :through</a:t>
            </a:r>
            <a:endParaRPr lang="en-US" sz="2800" dirty="0" smtClean="0"/>
          </a:p>
          <a:p>
            <a:endParaRPr lang="en-US" dirty="0"/>
          </a:p>
          <a:p>
            <a:pPr marL="285750" indent="-285750">
              <a:buFont typeface="Wingdings" panose="05000000000000000000" pitchFamily="2" charset="2"/>
              <a:buChar char="v"/>
            </a:pPr>
            <a:endParaRPr lang="en-US" dirty="0" smtClean="0"/>
          </a:p>
          <a:p>
            <a:pPr marL="285750" indent="-285750">
              <a:buFont typeface="Wingdings" panose="05000000000000000000" pitchFamily="2" charset="2"/>
              <a:buChar char="v"/>
            </a:pPr>
            <a:r>
              <a:rPr lang="en-US" sz="4400" dirty="0" smtClean="0">
                <a:solidFill>
                  <a:schemeClr val="tx1"/>
                </a:solidFill>
              </a:rPr>
              <a:t>Symbols</a:t>
            </a:r>
            <a:endParaRPr lang="en-US" sz="4400" dirty="0" smtClean="0">
              <a:solidFill>
                <a:schemeClr val="tx1"/>
              </a:solidFill>
            </a:endParaRPr>
          </a:p>
          <a:p>
            <a:pPr marL="571500" indent="-571500">
              <a:buFont typeface="Wingdings" panose="05000000000000000000" pitchFamily="2" charset="2"/>
              <a:buChar char="v"/>
            </a:pPr>
            <a:r>
              <a:rPr lang="en-US" sz="4400" dirty="0" smtClean="0">
                <a:solidFill>
                  <a:schemeClr val="tx1"/>
                </a:solidFill>
              </a:rPr>
              <a:t>Imitation</a:t>
            </a:r>
            <a:endParaRPr lang="en-US" sz="4400" dirty="0" smtClean="0">
              <a:solidFill>
                <a:schemeClr val="tx1"/>
              </a:solidFill>
            </a:endParaRPr>
          </a:p>
          <a:p>
            <a:pPr marL="571500" indent="-571500">
              <a:buFont typeface="Wingdings" panose="05000000000000000000" pitchFamily="2" charset="2"/>
              <a:buChar char="v"/>
            </a:pPr>
            <a:r>
              <a:rPr lang="en-US" sz="4400" dirty="0" smtClean="0">
                <a:solidFill>
                  <a:schemeClr val="tx1"/>
                </a:solidFill>
              </a:rPr>
              <a:t>Experience</a:t>
            </a:r>
            <a:endParaRPr lang="en-US" sz="4400" dirty="0" smtClean="0">
              <a:solidFill>
                <a:schemeClr val="tx1"/>
              </a:solidFill>
            </a:endParaRPr>
          </a:p>
          <a:p>
            <a:endParaRPr lang="en-US" dirty="0" smtClean="0"/>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633470"/>
          </a:xfrm>
        </p:spPr>
        <p:txBody>
          <a:bodyPr>
            <a:normAutofit fontScale="90000"/>
          </a:bodyPr>
          <a:lstStyle/>
          <a:p>
            <a:r>
              <a:rPr lang="en-US" sz="6600" dirty="0" smtClean="0"/>
              <a:t>Symbols</a:t>
            </a:r>
            <a:endParaRPr lang="en-US" sz="6600" dirty="0"/>
          </a:p>
        </p:txBody>
      </p:sp>
      <p:sp>
        <p:nvSpPr>
          <p:cNvPr id="4" name="Text Placeholder 3"/>
          <p:cNvSpPr>
            <a:spLocks noGrp="1"/>
          </p:cNvSpPr>
          <p:nvPr>
            <p:ph type="body" sz="half" idx="2"/>
          </p:nvPr>
        </p:nvSpPr>
        <p:spPr/>
        <p:txBody>
          <a:bodyPr>
            <a:normAutofit/>
          </a:bodyPr>
          <a:lstStyle/>
          <a:p>
            <a:r>
              <a:rPr lang="en-US" sz="3200" dirty="0" err="1" smtClean="0">
                <a:solidFill>
                  <a:srgbClr val="FF0000"/>
                </a:solidFill>
              </a:rPr>
              <a:t>Symbol:something</a:t>
            </a:r>
            <a:r>
              <a:rPr lang="en-US" sz="3200" dirty="0" smtClean="0">
                <a:solidFill>
                  <a:srgbClr val="FF0000"/>
                </a:solidFill>
              </a:rPr>
              <a:t> that stands for something else.</a:t>
            </a:r>
            <a:endParaRPr lang="en-US" sz="3200" dirty="0">
              <a:solidFill>
                <a:srgbClr val="FF0000"/>
              </a:solidFill>
            </a:endParaRPr>
          </a:p>
        </p:txBody>
      </p:sp>
      <p:pic>
        <p:nvPicPr>
          <p:cNvPr id="5" name="Picture 2" descr="https://encrypted-tbn3.gstatic.com/images?q=tbn:ANd9GcTwSGlWsyhxAbjF1vh7GNCrODt7birHBSoQjVIDG8_gGP-Locvr"/>
          <p:cNvPicPr>
            <a:picLocks noGrp="1" noChangeAspect="1" noChangeArrowheads="1"/>
          </p:cNvPicPr>
          <p:nvPr>
            <p:ph type="pic" idx="1"/>
          </p:nvPr>
        </p:nvPicPr>
        <p:blipFill>
          <a:blip r:embed="rId1">
            <a:extLst>
              <a:ext uri="{28A0092B-C50C-407E-A947-70E740481C1C}">
                <a14:useLocalDpi xmlns:a14="http://schemas.microsoft.com/office/drawing/2010/main" val="0"/>
              </a:ext>
            </a:extLst>
          </a:blip>
          <a:srcRect l="7862" r="7862"/>
          <a:stretch>
            <a:fillRect/>
          </a:stretch>
        </p:blipFill>
        <p:spPr bwMode="auto">
          <a:xfrm>
            <a:off x="5227255" y="844206"/>
            <a:ext cx="6172200" cy="48736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0130" y="326488"/>
            <a:ext cx="9138633" cy="1325563"/>
          </a:xfrm>
        </p:spPr>
        <p:txBody>
          <a:bodyPr>
            <a:normAutofit/>
          </a:bodyPr>
          <a:lstStyle/>
          <a:p>
            <a:r>
              <a:rPr lang="en-US" sz="5400" dirty="0" smtClean="0">
                <a:solidFill>
                  <a:srgbClr val="FF0000"/>
                </a:solidFill>
              </a:rPr>
              <a:t>Symbolic anthropology</a:t>
            </a:r>
            <a:endParaRPr lang="en-US" sz="5400" dirty="0">
              <a:solidFill>
                <a:srgbClr val="FF0000"/>
              </a:solidFill>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sz="4800" dirty="0" smtClean="0"/>
              <a:t> The anthropological study of symbols is called symbolic anthropology.</a:t>
            </a:r>
            <a:endParaRPr lang="en-US" sz="4800" dirty="0" smtClean="0"/>
          </a:p>
          <a:p>
            <a:pPr>
              <a:buFont typeface="Wingdings" panose="05000000000000000000" pitchFamily="2" charset="2"/>
              <a:buChar char="Ø"/>
            </a:pPr>
            <a:r>
              <a:rPr lang="en-US" sz="4800" dirty="0"/>
              <a:t> Symbolic anthropologists sometimes focus on the use of just one </a:t>
            </a:r>
            <a:r>
              <a:rPr lang="en-US" sz="4800" dirty="0" smtClean="0"/>
              <a:t>symbol, such </a:t>
            </a:r>
            <a:r>
              <a:rPr lang="en-US" sz="4800" dirty="0"/>
              <a:t>as the evil </a:t>
            </a:r>
            <a:r>
              <a:rPr lang="en-US" sz="4800" dirty="0" smtClean="0"/>
              <a:t>eye ,</a:t>
            </a:r>
            <a:r>
              <a:rPr lang="en-US" sz="4800" dirty="0"/>
              <a:t>either within a single culture or cross-culturally</a:t>
            </a:r>
            <a:endParaRPr lang="en-US" sz="4800" dirty="0" smtClean="0"/>
          </a:p>
          <a:p>
            <a:pPr>
              <a:buFont typeface="Wingdings" panose="05000000000000000000" pitchFamily="2" charset="2"/>
              <a:buChar char="Ø"/>
            </a:pPr>
            <a:endParaRPr lang="en-US" sz="4800" dirty="0" smtClean="0"/>
          </a:p>
          <a:p>
            <a:pPr>
              <a:buFont typeface="Wingdings" panose="05000000000000000000" pitchFamily="2" charset="2"/>
              <a:buChar char="Ø"/>
            </a:pPr>
            <a:endParaRPr lang="en-US" sz="4800" dirty="0" smtClean="0"/>
          </a:p>
          <a:p>
            <a:pPr>
              <a:buFont typeface="Wingdings" panose="05000000000000000000" pitchFamily="2" charset="2"/>
              <a:buChar char="Ø"/>
            </a:pPr>
            <a:endParaRPr lang="en-US" sz="4800" dirty="0" smtClean="0"/>
          </a:p>
          <a:p>
            <a:pPr marL="0" indent="0">
              <a:buNone/>
            </a:pPr>
            <a:endParaRPr lang="en-US" sz="4800"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3854"/>
            <a:ext cx="10515600" cy="1325563"/>
          </a:xfrm>
        </p:spPr>
        <p:txBody>
          <a:bodyPr>
            <a:normAutofit/>
          </a:bodyPr>
          <a:lstStyle/>
          <a:p>
            <a:r>
              <a:rPr lang="en-US" sz="6000" dirty="0" smtClean="0">
                <a:solidFill>
                  <a:srgbClr val="FF0000"/>
                </a:solidFill>
              </a:rPr>
              <a:t>Symbolic:</a:t>
            </a:r>
            <a:endParaRPr lang="en-US" sz="6000" dirty="0"/>
          </a:p>
        </p:txBody>
      </p:sp>
      <p:sp>
        <p:nvSpPr>
          <p:cNvPr id="3" name="Content Placeholder 2"/>
          <p:cNvSpPr>
            <a:spLocks noGrp="1"/>
          </p:cNvSpPr>
          <p:nvPr>
            <p:ph idx="1"/>
          </p:nvPr>
        </p:nvSpPr>
        <p:spPr>
          <a:xfrm>
            <a:off x="759654" y="1071709"/>
            <a:ext cx="10860260" cy="4742058"/>
          </a:xfrm>
        </p:spPr>
        <p:txBody>
          <a:bodyPr/>
          <a:lstStyle/>
          <a:p>
            <a:pPr>
              <a:buFont typeface="Wingdings" panose="05000000000000000000" pitchFamily="2" charset="2"/>
              <a:buChar char="Ø"/>
            </a:pPr>
            <a:r>
              <a:rPr lang="en-US" dirty="0" smtClean="0"/>
              <a:t>All over the world </a:t>
            </a:r>
            <a:r>
              <a:rPr lang="en-US" u="sng" dirty="0" smtClean="0">
                <a:solidFill>
                  <a:srgbClr val="00B0F0"/>
                </a:solidFill>
              </a:rPr>
              <a:t>right</a:t>
            </a:r>
            <a:r>
              <a:rPr lang="en-US" dirty="0" smtClean="0"/>
              <a:t> symbolizes goodness and strength whereas </a:t>
            </a:r>
            <a:r>
              <a:rPr lang="en-US" u="sng" dirty="0" smtClean="0">
                <a:solidFill>
                  <a:srgbClr val="0070C0"/>
                </a:solidFill>
              </a:rPr>
              <a:t>left</a:t>
            </a:r>
            <a:r>
              <a:rPr lang="en-US" dirty="0" smtClean="0"/>
              <a:t> represents the </a:t>
            </a:r>
            <a:r>
              <a:rPr lang="en-US" dirty="0" err="1" smtClean="0"/>
              <a:t>opposite.Thus</a:t>
            </a:r>
            <a:r>
              <a:rPr lang="en-US" dirty="0" smtClean="0"/>
              <a:t> in cultures in which greetings take the form of </a:t>
            </a:r>
            <a:r>
              <a:rPr lang="en-US" dirty="0" err="1" smtClean="0"/>
              <a:t>handshakes,the</a:t>
            </a:r>
            <a:r>
              <a:rPr lang="en-US" dirty="0" smtClean="0"/>
              <a:t> right hand is used ,never the left.</a:t>
            </a:r>
            <a:endParaRPr lang="en-US" dirty="0" smtClean="0"/>
          </a:p>
          <a:p>
            <a:pPr>
              <a:buFont typeface="Wingdings" panose="05000000000000000000" pitchFamily="2" charset="2"/>
              <a:buChar char="Ø"/>
            </a:pPr>
            <a:endParaRPr lang="en-US" dirty="0"/>
          </a:p>
          <a:p>
            <a:pPr>
              <a:buFont typeface="Wingdings" panose="05000000000000000000" pitchFamily="2" charset="2"/>
              <a:buChar char="Ø"/>
            </a:pPr>
            <a:endParaRPr lang="en-US" dirty="0"/>
          </a:p>
          <a:p>
            <a:pPr>
              <a:buFont typeface="Wingdings" panose="05000000000000000000" pitchFamily="2" charset="2"/>
              <a:buChar char="Ø"/>
            </a:pP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Types of Culture</a:t>
            </a:r>
            <a:endParaRPr lang="en-US"/>
          </a:p>
        </p:txBody>
      </p:sp>
      <p:sp>
        <p:nvSpPr>
          <p:cNvPr id="3" name="Content Placeholder 2"/>
          <p:cNvSpPr>
            <a:spLocks noGrp="1"/>
          </p:cNvSpPr>
          <p:nvPr>
            <p:ph idx="1"/>
          </p:nvPr>
        </p:nvSpPr>
        <p:spPr/>
        <p:txBody>
          <a:bodyPr/>
          <a:p>
            <a:r>
              <a:rPr lang="en-US"/>
              <a:t>Material culture</a:t>
            </a:r>
            <a:endParaRPr lang="en-US"/>
          </a:p>
          <a:p>
            <a:r>
              <a:rPr lang="en-US"/>
              <a:t>Non Material culture</a:t>
            </a:r>
            <a:endParaRPr lang="en-US"/>
          </a:p>
          <a:p>
            <a:r>
              <a:rPr lang="en-US"/>
              <a:t>Ideal culture</a:t>
            </a:r>
            <a:endParaRPr lang="en-US"/>
          </a:p>
          <a:p>
            <a:r>
              <a:rPr lang="en-US"/>
              <a:t>Real culture</a:t>
            </a: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descr="iceberg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991402" y="0"/>
            <a:ext cx="820059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4" descr="iceber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002" y="1752600"/>
            <a:ext cx="3276600" cy="4392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 Box 6"/>
          <p:cNvSpPr txBox="1">
            <a:spLocks noChangeArrowheads="1"/>
          </p:cNvSpPr>
          <p:nvPr/>
        </p:nvSpPr>
        <p:spPr bwMode="auto">
          <a:xfrm>
            <a:off x="177421" y="609601"/>
            <a:ext cx="53851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spcBef>
                <a:spcPct val="50000"/>
              </a:spcBef>
            </a:pPr>
            <a:r>
              <a:rPr lang="en-US"/>
              <a:t>Culture is like an Iceberg…</a:t>
            </a:r>
            <a:endParaRPr lang="en-US"/>
          </a:p>
        </p:txBody>
      </p:sp>
      <p:sp>
        <p:nvSpPr>
          <p:cNvPr id="8197" name="Rectangle 7"/>
          <p:cNvSpPr>
            <a:spLocks noGrp="1" noChangeArrowheads="1"/>
          </p:cNvSpPr>
          <p:nvPr>
            <p:ph type="title" idx="4294967295"/>
          </p:nvPr>
        </p:nvSpPr>
        <p:spPr>
          <a:xfrm>
            <a:off x="1524000" y="609600"/>
            <a:ext cx="7772400" cy="1143000"/>
          </a:xfrm>
        </p:spPr>
        <p:txBody>
          <a:bodyPr/>
          <a:lstStyle/>
          <a:p>
            <a:pPr eaLnBrk="1" hangingPunct="1"/>
            <a:r>
              <a:rPr lang="en-US" smtClean="0"/>
              <a:t> </a:t>
            </a:r>
            <a:endParaRPr lang="en-U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0793658" cy="1012873"/>
          </a:xfrm>
        </p:spPr>
        <p:txBody>
          <a:bodyPr>
            <a:noAutofit/>
          </a:bodyPr>
          <a:lstStyle/>
          <a:p>
            <a:r>
              <a:rPr lang="en-US" sz="8000" dirty="0">
                <a:solidFill>
                  <a:srgbClr val="C00000"/>
                </a:solidFill>
              </a:rPr>
              <a:t>Culture is…</a:t>
            </a:r>
            <a:endParaRPr lang="en-US" sz="8000" dirty="0">
              <a:solidFill>
                <a:srgbClr val="C00000"/>
              </a:solidFill>
            </a:endParaRPr>
          </a:p>
        </p:txBody>
      </p:sp>
      <p:sp>
        <p:nvSpPr>
          <p:cNvPr id="3" name="Text Placeholder 2"/>
          <p:cNvSpPr>
            <a:spLocks noGrp="1"/>
          </p:cNvSpPr>
          <p:nvPr>
            <p:ph type="body" idx="1"/>
          </p:nvPr>
        </p:nvSpPr>
        <p:spPr>
          <a:xfrm>
            <a:off x="0" y="1893194"/>
            <a:ext cx="12192000" cy="4766913"/>
          </a:xfrm>
        </p:spPr>
        <p:txBody>
          <a:bodyPr>
            <a:noAutofit/>
          </a:bodyPr>
          <a:lstStyle/>
          <a:p>
            <a:r>
              <a:rPr lang="en-US" sz="4800" dirty="0">
                <a:solidFill>
                  <a:schemeClr val="tx1"/>
                </a:solidFill>
              </a:rPr>
              <a:t>Culture consists of </a:t>
            </a:r>
            <a:r>
              <a:rPr lang="en-US" sz="4800" i="1" dirty="0">
                <a:solidFill>
                  <a:schemeClr val="tx1"/>
                </a:solidFill>
              </a:rPr>
              <a:t>abstract ideas, values (norms), and materials</a:t>
            </a:r>
            <a:r>
              <a:rPr lang="en-US" sz="4800" dirty="0">
                <a:solidFill>
                  <a:schemeClr val="tx1"/>
                </a:solidFill>
              </a:rPr>
              <a:t> of the world that inform a group of people, and are reflected in people’s behavior </a:t>
            </a:r>
            <a:r>
              <a:rPr lang="en-US" sz="4800" i="1" dirty="0">
                <a:solidFill>
                  <a:schemeClr val="tx1"/>
                </a:solidFill>
              </a:rPr>
              <a:t>(</a:t>
            </a:r>
            <a:r>
              <a:rPr lang="en-US" sz="4800" i="1" dirty="0" err="1">
                <a:solidFill>
                  <a:schemeClr val="tx1"/>
                </a:solidFill>
              </a:rPr>
              <a:t>Bierstedt’s</a:t>
            </a:r>
            <a:r>
              <a:rPr lang="en-US" sz="4800" i="1" dirty="0">
                <a:solidFill>
                  <a:schemeClr val="tx1"/>
                </a:solidFill>
              </a:rPr>
              <a:t> definition)</a:t>
            </a:r>
            <a:r>
              <a:rPr lang="en-US" sz="4800" dirty="0">
                <a:solidFill>
                  <a:schemeClr val="tx1"/>
                </a:solidFill>
              </a:rPr>
              <a:t>. </a:t>
            </a:r>
            <a:endParaRPr lang="en-US" sz="4800" dirty="0">
              <a:solidFill>
                <a:schemeClr val="tx1"/>
              </a:solidFill>
            </a:endParaRPr>
          </a:p>
          <a:p>
            <a:endParaRPr lang="en-US" sz="4800" dirty="0">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longislandpress.com/wp-content/uploads/2008/09/oil_barrel_tank_container.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010401" y="1447801"/>
            <a:ext cx="3400425" cy="467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676400" y="1651000"/>
            <a:ext cx="4572000" cy="1016000"/>
          </a:xfrm>
          <a:prstGeom prst="rect">
            <a:avLst/>
          </a:prstGeom>
          <a:noFill/>
        </p:spPr>
        <p:txBody>
          <a:bodyPr>
            <a:spAutoFit/>
          </a:bodyPr>
          <a:lstStyle/>
          <a:p>
            <a:pPr>
              <a:defRPr/>
            </a:pPr>
            <a:r>
              <a:rPr lang="en-US" sz="2000" dirty="0">
                <a:effectLst>
                  <a:outerShdw blurRad="38100" dist="38100" dir="2700000" algn="tl">
                    <a:srgbClr val="000000">
                      <a:alpha val="43137"/>
                    </a:srgbClr>
                  </a:outerShdw>
                </a:effectLst>
                <a:ea typeface="MS PGothic" panose="020B0600070205080204" pitchFamily="34" charset="-128"/>
              </a:rPr>
              <a:t>Superstructure</a:t>
            </a:r>
            <a:r>
              <a:rPr lang="en-US" sz="2000" dirty="0">
                <a:ea typeface="MS PGothic" panose="020B0600070205080204" pitchFamily="34" charset="-128"/>
              </a:rPr>
              <a:t>: A culture’s worldview, including morals and values, oftentimes grounded in religion</a:t>
            </a:r>
            <a:endParaRPr lang="en-US" sz="2000" dirty="0">
              <a:ea typeface="MS PGothic" panose="020B0600070205080204" pitchFamily="34" charset="-128"/>
            </a:endParaRPr>
          </a:p>
        </p:txBody>
      </p:sp>
      <p:sp>
        <p:nvSpPr>
          <p:cNvPr id="7" name="TextBox 6"/>
          <p:cNvSpPr txBox="1"/>
          <p:nvPr/>
        </p:nvSpPr>
        <p:spPr>
          <a:xfrm>
            <a:off x="1981200" y="2938464"/>
            <a:ext cx="5257800" cy="1938337"/>
          </a:xfrm>
          <a:prstGeom prst="rect">
            <a:avLst/>
          </a:prstGeom>
          <a:noFill/>
        </p:spPr>
        <p:txBody>
          <a:bodyPr>
            <a:spAutoFit/>
          </a:bodyPr>
          <a:lstStyle/>
          <a:p>
            <a:pPr>
              <a:defRPr/>
            </a:pPr>
            <a:r>
              <a:rPr lang="en-US" sz="2000" dirty="0">
                <a:effectLst>
                  <a:outerShdw blurRad="38100" dist="38100" dir="2700000" algn="tl">
                    <a:srgbClr val="000000">
                      <a:alpha val="43137"/>
                    </a:srgbClr>
                  </a:outerShdw>
                </a:effectLst>
                <a:ea typeface="MS PGothic" panose="020B0600070205080204" pitchFamily="34" charset="-128"/>
              </a:rPr>
              <a:t>Social structure</a:t>
            </a:r>
            <a:r>
              <a:rPr lang="en-US" sz="2000" dirty="0">
                <a:ea typeface="MS PGothic" panose="020B0600070205080204" pitchFamily="34" charset="-128"/>
              </a:rPr>
              <a:t>: The rule-governed relationships—with all their rights and obligations—that hold members of a society together.  This includes households, families, associations, and power relations, including politics.</a:t>
            </a:r>
            <a:endParaRPr lang="en-US" sz="2000" dirty="0">
              <a:ea typeface="MS PGothic" panose="020B0600070205080204" pitchFamily="34" charset="-128"/>
            </a:endParaRPr>
          </a:p>
        </p:txBody>
      </p:sp>
      <p:sp>
        <p:nvSpPr>
          <p:cNvPr id="8" name="TextBox 7"/>
          <p:cNvSpPr txBox="1"/>
          <p:nvPr/>
        </p:nvSpPr>
        <p:spPr>
          <a:xfrm>
            <a:off x="3200400" y="4843463"/>
            <a:ext cx="3733800" cy="1631216"/>
          </a:xfrm>
          <a:prstGeom prst="rect">
            <a:avLst/>
          </a:prstGeom>
          <a:noFill/>
        </p:spPr>
        <p:txBody>
          <a:bodyPr>
            <a:spAutoFit/>
          </a:bodyPr>
          <a:lstStyle/>
          <a:p>
            <a:pPr>
              <a:defRPr/>
            </a:pPr>
            <a:r>
              <a:rPr lang="en-US" sz="2000" dirty="0">
                <a:effectLst>
                  <a:outerShdw blurRad="38100" dist="38100" dir="2700000" algn="tl">
                    <a:srgbClr val="000000">
                      <a:alpha val="43137"/>
                    </a:srgbClr>
                  </a:outerShdw>
                </a:effectLst>
                <a:ea typeface="MS PGothic" panose="020B0600070205080204" pitchFamily="34" charset="-128"/>
              </a:rPr>
              <a:t>Infrastructure</a:t>
            </a:r>
            <a:r>
              <a:rPr lang="en-US" sz="2000" dirty="0">
                <a:ea typeface="MS PGothic" panose="020B0600070205080204" pitchFamily="34" charset="-128"/>
              </a:rPr>
              <a:t>: The economic foundation of a society, including its subsistence practices and the tools and other material equipment used to make a living. </a:t>
            </a:r>
            <a:endParaRPr lang="en-US" sz="2000" dirty="0">
              <a:ea typeface="MS PGothic" panose="020B0600070205080204" pitchFamily="34" charset="-128"/>
            </a:endParaRPr>
          </a:p>
        </p:txBody>
      </p:sp>
      <p:cxnSp>
        <p:nvCxnSpPr>
          <p:cNvPr id="10" name="Straight Connector 9"/>
          <p:cNvCxnSpPr/>
          <p:nvPr/>
        </p:nvCxnSpPr>
        <p:spPr>
          <a:xfrm>
            <a:off x="5715000" y="1981200"/>
            <a:ext cx="1828800" cy="60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400800" y="3581400"/>
            <a:ext cx="1143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6477000" y="4953000"/>
            <a:ext cx="1066800" cy="60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153" name="TextBox 14"/>
          <p:cNvSpPr txBox="1">
            <a:spLocks noChangeArrowheads="1"/>
          </p:cNvSpPr>
          <p:nvPr/>
        </p:nvSpPr>
        <p:spPr bwMode="auto">
          <a:xfrm>
            <a:off x="7391400" y="5943601"/>
            <a:ext cx="2590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atin typeface="Calibri" panose="020F0502020204030204" pitchFamily="34" charset="0"/>
              </a:rPr>
              <a:t>The Barrel Model of Culture</a:t>
            </a:r>
            <a:endParaRPr lang="en-US">
              <a:latin typeface="Calibri" panose="020F0502020204030204" pitchFamily="34" charset="0"/>
            </a:endParaRPr>
          </a:p>
        </p:txBody>
      </p:sp>
      <p:sp>
        <p:nvSpPr>
          <p:cNvPr id="6154" name="Title 1"/>
          <p:cNvSpPr>
            <a:spLocks noGrp="1"/>
          </p:cNvSpPr>
          <p:nvPr>
            <p:ph type="title"/>
          </p:nvPr>
        </p:nvSpPr>
        <p:spPr>
          <a:xfrm>
            <a:off x="2743200" y="228600"/>
            <a:ext cx="8229600" cy="1143000"/>
          </a:xfrm>
        </p:spPr>
        <p:txBody>
          <a:bodyPr/>
          <a:lstStyle/>
          <a:p>
            <a:pPr eaLnBrk="1" hangingPunct="1"/>
            <a:r>
              <a:rPr lang="en-US" smtClean="0"/>
              <a:t>What is Culture?</a:t>
            </a:r>
            <a:endParaRPr lang="en-US"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8000" i="1" dirty="0" smtClean="0"/>
              <a:t>Characteristics of Culture</a:t>
            </a:r>
            <a:endParaRPr lang="en-US" sz="8000" dirty="0"/>
          </a:p>
        </p:txBody>
      </p:sp>
      <p:sp>
        <p:nvSpPr>
          <p:cNvPr id="3" name="Content Placeholder 2"/>
          <p:cNvSpPr>
            <a:spLocks noGrp="1"/>
          </p:cNvSpPr>
          <p:nvPr>
            <p:ph idx="1"/>
          </p:nvPr>
        </p:nvSpPr>
        <p:spPr>
          <a:xfrm>
            <a:off x="838200" y="1675500"/>
            <a:ext cx="10515600" cy="5032375"/>
          </a:xfrm>
        </p:spPr>
        <p:txBody>
          <a:bodyPr>
            <a:normAutofit/>
          </a:bodyPr>
          <a:lstStyle/>
          <a:p>
            <a:r>
              <a:rPr lang="en-US" sz="3200" i="1" dirty="0" smtClean="0"/>
              <a:t>Culture Is Collective</a:t>
            </a:r>
            <a:endParaRPr lang="en-US" sz="3200" i="1" dirty="0" smtClean="0"/>
          </a:p>
          <a:p>
            <a:r>
              <a:rPr lang="en-US" sz="3200" i="1" dirty="0" smtClean="0"/>
              <a:t>Culture Is Compulsory</a:t>
            </a:r>
            <a:endParaRPr lang="en-US" sz="3200" i="1" dirty="0" smtClean="0"/>
          </a:p>
          <a:p>
            <a:r>
              <a:rPr lang="en-US" sz="3200" i="1" dirty="0" smtClean="0"/>
              <a:t>Culture Is Essential for Social </a:t>
            </a:r>
            <a:r>
              <a:rPr lang="en-US" sz="3200" i="1" dirty="0"/>
              <a:t>L</a:t>
            </a:r>
            <a:r>
              <a:rPr lang="en-US" sz="3200" i="1" dirty="0" smtClean="0"/>
              <a:t>ife</a:t>
            </a:r>
            <a:endParaRPr lang="en-US" sz="3200" i="1" dirty="0" smtClean="0"/>
          </a:p>
          <a:p>
            <a:r>
              <a:rPr lang="en-US" sz="3200" i="1" dirty="0" smtClean="0"/>
              <a:t>Culture Is Integrated</a:t>
            </a:r>
            <a:endParaRPr lang="en-US" sz="3200" i="1" dirty="0" smtClean="0"/>
          </a:p>
          <a:p>
            <a:r>
              <a:rPr lang="en-US" sz="3200" i="1" dirty="0" smtClean="0"/>
              <a:t>Culture Is Dynamic</a:t>
            </a:r>
            <a:endParaRPr lang="en-US" sz="3200" i="1" dirty="0" smtClean="0"/>
          </a:p>
          <a:p>
            <a:r>
              <a:rPr lang="en-US" sz="3200" i="1" dirty="0" smtClean="0"/>
              <a:t>Culture Is Unique to Humans</a:t>
            </a:r>
            <a:endParaRPr lang="en-US" sz="3200" i="1" dirty="0" smtClean="0"/>
          </a:p>
          <a:p>
            <a:r>
              <a:rPr lang="en-US" sz="3200" i="1" dirty="0" smtClean="0"/>
              <a:t>The  Transmission of Culture</a:t>
            </a:r>
            <a:endParaRPr lang="en-US" sz="3200" i="1" dirty="0" smtClean="0"/>
          </a:p>
          <a:p>
            <a:endParaRPr lang="en-US" sz="3200" i="1" dirty="0" smtClean="0"/>
          </a:p>
          <a:p>
            <a:endParaRPr lang="en-US" sz="3200" i="1" dirty="0" smtClean="0"/>
          </a:p>
          <a:p>
            <a:endParaRPr lang="en-US" sz="3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727" y="788882"/>
            <a:ext cx="10515600" cy="1325563"/>
          </a:xfrm>
        </p:spPr>
        <p:txBody>
          <a:bodyPr>
            <a:noAutofit/>
          </a:bodyPr>
          <a:lstStyle/>
          <a:p>
            <a:r>
              <a:rPr lang="en-US" sz="5400" i="1" dirty="0"/>
              <a:t>Culture Is Collective</a:t>
            </a:r>
            <a:br>
              <a:rPr lang="en-US" sz="5400" i="1" dirty="0"/>
            </a:br>
            <a:endParaRPr lang="en-US" sz="5400" dirty="0"/>
          </a:p>
        </p:txBody>
      </p:sp>
      <p:sp>
        <p:nvSpPr>
          <p:cNvPr id="3" name="Content Placeholder 2"/>
          <p:cNvSpPr>
            <a:spLocks noGrp="1"/>
          </p:cNvSpPr>
          <p:nvPr>
            <p:ph idx="1"/>
          </p:nvPr>
        </p:nvSpPr>
        <p:spPr/>
        <p:txBody>
          <a:bodyPr>
            <a:normAutofit/>
          </a:bodyPr>
          <a:lstStyle/>
          <a:p>
            <a:pPr marL="0" indent="0">
              <a:buNone/>
            </a:pPr>
            <a:r>
              <a:rPr lang="en-US" sz="3200" dirty="0" smtClean="0"/>
              <a:t>Shared by the members of a</a:t>
            </a:r>
            <a:r>
              <a:rPr lang="en-US" sz="3200" dirty="0"/>
              <a:t> </a:t>
            </a:r>
            <a:r>
              <a:rPr lang="en-US" sz="3200" dirty="0" smtClean="0"/>
              <a:t> </a:t>
            </a:r>
            <a:r>
              <a:rPr lang="en-US" sz="3200" dirty="0"/>
              <a:t>group </a:t>
            </a:r>
            <a:r>
              <a:rPr lang="en-US" sz="3200" dirty="0" smtClean="0"/>
              <a:t>rather </a:t>
            </a:r>
            <a:r>
              <a:rPr lang="en-US" sz="3200" dirty="0"/>
              <a:t>than </a:t>
            </a:r>
            <a:r>
              <a:rPr lang="en-US" sz="3200" dirty="0" smtClean="0"/>
              <a:t>individual </a:t>
            </a:r>
            <a:endParaRPr lang="en-US" sz="3200" dirty="0"/>
          </a:p>
        </p:txBody>
      </p:sp>
      <p:pic>
        <p:nvPicPr>
          <p:cNvPr id="5" name="Picture 2" descr="https://encrypted-tbn0.gstatic.com/images?q=tbn:ANd9GcQFg374AQQuthzu8Z5KDf1cSs8SE9M-AwViz5SxbPqVle1KR_7-"/>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016451" y="2770495"/>
            <a:ext cx="6570498" cy="37804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0.gstatic.com/images?q=tbn:ANd9GcTHHWeo5-5_V5-H7x5MO8PL8rTokrVS0FlNU985kh-VsICjYtwW"/>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66787" y="22578"/>
            <a:ext cx="12658787" cy="7178722"/>
          </a:xfrm>
          <a:prstGeom prst="rect">
            <a:avLst/>
          </a:prstGeom>
          <a:noFill/>
          <a:extLst>
            <a:ext uri="{909E8E84-426E-40DD-AFC4-6F175D3DCCD1}">
              <a14:hiddenFill xmlns:a14="http://schemas.microsoft.com/office/drawing/2010/main">
                <a:solidFill>
                  <a:srgbClr val="FFFFFF"/>
                </a:solidFill>
              </a14:hiddenFill>
            </a:ext>
          </a:extLst>
        </p:spPr>
      </p:pic>
      <p:sp>
        <p:nvSpPr>
          <p:cNvPr id="2" name="Multiply 1"/>
          <p:cNvSpPr/>
          <p:nvPr/>
        </p:nvSpPr>
        <p:spPr>
          <a:xfrm>
            <a:off x="6890197" y="4313172"/>
            <a:ext cx="3644722" cy="3432221"/>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Culture Is Compulsory</a:t>
            </a:r>
            <a:br>
              <a:rPr lang="en-US" i="1" dirty="0"/>
            </a:br>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46830" y="480918"/>
            <a:ext cx="9144000" cy="1515308"/>
          </a:xfrm>
        </p:spPr>
        <p:txBody>
          <a:bodyPr>
            <a:normAutofit fontScale="90000"/>
          </a:bodyPr>
          <a:lstStyle/>
          <a:p>
            <a:r>
              <a:rPr lang="en-US" i="1" dirty="0"/>
              <a:t>Culture Is Essential for </a:t>
            </a:r>
            <a:r>
              <a:rPr lang="en-US" i="1" dirty="0" smtClean="0"/>
              <a:t>Social Life</a:t>
            </a:r>
            <a:br>
              <a:rPr lang="en-US" i="1" dirty="0"/>
            </a:br>
            <a:endParaRPr lang="en-US" dirty="0"/>
          </a:p>
        </p:txBody>
      </p:sp>
      <p:sp>
        <p:nvSpPr>
          <p:cNvPr id="3" name="Subtitle 2"/>
          <p:cNvSpPr>
            <a:spLocks noGrp="1"/>
          </p:cNvSpPr>
          <p:nvPr>
            <p:ph type="subTitle" idx="1"/>
          </p:nvPr>
        </p:nvSpPr>
        <p:spPr>
          <a:xfrm>
            <a:off x="4990531" y="7655045"/>
            <a:ext cx="9144000" cy="3685866"/>
          </a:xfrm>
        </p:spPr>
        <p:txBody>
          <a:bodyPr/>
          <a:lstStyle/>
          <a:p>
            <a:endParaRPr lang="en-US" dirty="0"/>
          </a:p>
        </p:txBody>
      </p:sp>
      <p:pic>
        <p:nvPicPr>
          <p:cNvPr id="1026" name="Picture 2" descr="https://encrypted-tbn1.gstatic.com/images?q=tbn:ANd9GcTzmR3e-Sn3Shnn-f3gtKvsynhLQAcI30C7Xifed8IC1oq6sSKGE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349974"/>
            <a:ext cx="12192000" cy="56190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2601</Words>
  <Application>WPS Presentation</Application>
  <PresentationFormat>Widescreen</PresentationFormat>
  <Paragraphs>101</Paragraphs>
  <Slides>18</Slides>
  <Notes>1</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18</vt:i4>
      </vt:variant>
    </vt:vector>
  </HeadingPairs>
  <TitlesOfParts>
    <vt:vector size="29" baseType="lpstr">
      <vt:lpstr>Arial</vt:lpstr>
      <vt:lpstr>SimSun</vt:lpstr>
      <vt:lpstr>Wingdings</vt:lpstr>
      <vt:lpstr>MS PGothic</vt:lpstr>
      <vt:lpstr>Calibri</vt:lpstr>
      <vt:lpstr>Trebuchet MS</vt:lpstr>
      <vt:lpstr>Calibri</vt:lpstr>
      <vt:lpstr>Calibri Light</vt:lpstr>
      <vt:lpstr>Microsoft YaHei</vt:lpstr>
      <vt:lpstr>Arial Unicode MS</vt:lpstr>
      <vt:lpstr>Office Theme</vt:lpstr>
      <vt:lpstr>What is Culture?</vt:lpstr>
      <vt:lpstr> </vt:lpstr>
      <vt:lpstr>Culture is…</vt:lpstr>
      <vt:lpstr>What is Culture?</vt:lpstr>
      <vt:lpstr>Characteristics of Culture</vt:lpstr>
      <vt:lpstr>Culture Is Collective </vt:lpstr>
      <vt:lpstr>PowerPoint 演示文稿</vt:lpstr>
      <vt:lpstr>Culture Is Compulsory </vt:lpstr>
      <vt:lpstr>Culture Is Essential for Social Life </vt:lpstr>
      <vt:lpstr>Culture Is Integrated </vt:lpstr>
      <vt:lpstr>PowerPoint 演示文稿</vt:lpstr>
      <vt:lpstr>Culture Is Dynamic </vt:lpstr>
      <vt:lpstr>Culture Is Unique to Humans</vt:lpstr>
      <vt:lpstr>The  Transmission of Culture</vt:lpstr>
      <vt:lpstr>Symbols</vt:lpstr>
      <vt:lpstr>Symbolic anthropology</vt:lpstr>
      <vt:lpstr>Symbolic:</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PTI</dc:creator>
  <cp:lastModifiedBy>PTI</cp:lastModifiedBy>
  <cp:revision>48</cp:revision>
  <dcterms:created xsi:type="dcterms:W3CDTF">2014-04-04T05:43:00Z</dcterms:created>
  <dcterms:modified xsi:type="dcterms:W3CDTF">2020-11-05T05:33:04Z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1033-11.2.0.9718</vt:lpwstr>
  </property>
</Properties>
</file>