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5.gif" ContentType="image/gif"/>
  <Override PartName="/ppt/media/image8.gif" ContentType="image/gif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6.jpeg" ContentType="image/jpeg"/>
  <Override PartName="/ppt/media/image16.png" ContentType="image/png"/>
  <Override PartName="/ppt/media/image7.jpeg" ContentType="image/jpeg"/>
  <Override PartName="/ppt/media/image9.jpeg" ContentType="image/jpeg"/>
  <Override PartName="/ppt/media/image12.png" ContentType="image/png"/>
  <Override PartName="/ppt/media/image15.jpeg" ContentType="image/jpeg"/>
  <Override PartName="/ppt/media/image10.jpeg" ContentType="image/jpeg"/>
  <Override PartName="/ppt/media/image14.wmf" ContentType="image/x-wmf"/>
  <Override PartName="/ppt/media/image11.gif" ContentType="image/gif"/>
  <Override PartName="/ppt/media/image13.wmf" ContentType="image/x-wmf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1E5BFE7-C70F-4E98-BC55-078F9D90740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F00EBBD3-9E67-4C0F-8072-39E01FF109CD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570A4A0-228A-4D50-8B92-AD2E5BDE58A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B6517041-7B3A-4CA4-BBA6-A2799C2E4A4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16FAF5A-534E-4DD9-B1D3-ED4DEE34264A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11366C59-A621-491B-A7C8-837A0509F444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913D377-95ED-49D6-B5CE-404309C275B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E62A43B5-AE8B-4601-A48A-FBB35413EC1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AF42309-BD4E-4595-B392-2EA8E1BBC01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A1E2DFE0-A0B6-448D-B767-80B8F9CFC1B3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39E512A-8370-4E9F-BFF4-62808F3DBA34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473932D2-BAC2-4E6D-A738-8B7FA7D02A59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EB91998-7A6F-4B61-ABEC-E1E115A0FA1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AD044452-D9C3-4974-AA40-F85064C8DCA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428364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53B93AE-EAC5-4979-A31E-6578F5D419F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28256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F1AB12B-5CA2-44F6-BF82-32AC172AEDD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428400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ECA95C6B-97F0-41C5-81C7-AA9BBAA92E7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28256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19D330C5-1455-472F-B922-CA37B9C6FE58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28400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D17AB9E-2A71-4E74-932D-2FEF40AB8A6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28256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AD67E59A-F876-4772-81CF-023E03945A62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28400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B86B4BB-6F74-4E67-BD38-6A24E467D33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28256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04D2E054-170E-460C-BBD7-17E942629984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428400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7D64882-05B3-418A-A8C1-4E822B91C92F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4282560" y="101556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marL="216000" indent="-215640" algn="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fld id="{F2BD890A-5FA2-4EF3-ABD6-A5EE3DB5F78E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4284000" y="10157400"/>
            <a:ext cx="3275640" cy="534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AEF8156-20EC-4285-938F-353A7E919353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640" cy="4009320"/>
          </a:xfrm>
          <a:prstGeom prst="rect">
            <a:avLst/>
          </a:prstGeom>
        </p:spPr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640" cy="48110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k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h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gif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gif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523880" y="1122480"/>
            <a:ext cx="9142920" cy="238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  <a:ea typeface="DejaVu Sans"/>
              </a:rPr>
              <a:t>Lecture 1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523880" y="3602160"/>
            <a:ext cx="9142920" cy="165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Introduction to HCI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Optical illusions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4" name="Content Placeholder 4" descr=""/>
          <p:cNvPicPr/>
          <p:nvPr/>
        </p:nvPicPr>
        <p:blipFill>
          <a:blip r:embed="rId1"/>
          <a:stretch/>
        </p:blipFill>
        <p:spPr>
          <a:xfrm>
            <a:off x="4389120" y="1825560"/>
            <a:ext cx="2467800" cy="2288160"/>
          </a:xfrm>
          <a:prstGeom prst="rect">
            <a:avLst/>
          </a:prstGeom>
          <a:ln>
            <a:noFill/>
          </a:ln>
        </p:spPr>
      </p:pic>
      <p:pic>
        <p:nvPicPr>
          <p:cNvPr id="195" name="Content Placeholder 4" descr=""/>
          <p:cNvPicPr/>
          <p:nvPr/>
        </p:nvPicPr>
        <p:blipFill>
          <a:blip r:embed="rId2"/>
          <a:stretch/>
        </p:blipFill>
        <p:spPr>
          <a:xfrm rot="16200000">
            <a:off x="7448760" y="1791360"/>
            <a:ext cx="2467800" cy="2288160"/>
          </a:xfrm>
          <a:prstGeom prst="rect">
            <a:avLst/>
          </a:prstGeom>
          <a:ln>
            <a:noFill/>
          </a:ln>
        </p:spPr>
      </p:pic>
      <p:pic>
        <p:nvPicPr>
          <p:cNvPr id="196" name="Picture 10" descr=""/>
          <p:cNvPicPr/>
          <p:nvPr/>
        </p:nvPicPr>
        <p:blipFill>
          <a:blip r:embed="rId3"/>
          <a:stretch/>
        </p:blipFill>
        <p:spPr>
          <a:xfrm>
            <a:off x="1161000" y="1856160"/>
            <a:ext cx="2389680" cy="206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Hearing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Physical apparatus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Outer Ear     (Protects inner ear and amplifies the sound)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Middle Ear   (Transmit sound waves as vibrations to the inner ear 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Inner Ear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(Chemical transmitters are released and causes impulses in auditory nerve )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Sound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Pitch 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Loudness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Hearing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Humans can hear sound of 20 Hz to 20,000 Hz.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Auditory System filters sound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Can attend to sounds over background noise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Touch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Provides feedback about environment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Can be key sense for visually impaired people.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Stimulus received via receptors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Thermoreceptors (Heat and cold 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Nociceptors (Pain)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Mechanoreceptors (Pressure)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Some areas are more sensitive to others.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Movement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Time taken to response to stimulus:</a:t>
            </a:r>
            <a:endParaRPr b="0" lang="en-US" sz="2800" spc="-1" strike="noStrike">
              <a:latin typeface="Arial"/>
            </a:endParaRPr>
          </a:p>
          <a:p>
            <a:pPr lvl="2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Reaction time + movement time</a:t>
            </a:r>
            <a:endParaRPr b="0" lang="en-US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Movement time depends on age and fitness.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Reaction time depends on stimulus type.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Memory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Sensory Memory (Raw)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Buffers for stimulus received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Iconic (visual)</a:t>
            </a:r>
            <a:endParaRPr b="0" lang="en-US" sz="20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Echioc (auditory)</a:t>
            </a:r>
            <a:endParaRPr b="0" lang="en-US" sz="20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Haptic (Touch)</a:t>
            </a:r>
            <a:endParaRPr b="0" lang="en-US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Short term memory 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Scratch Pad for temporary recall. It has fast decay rate.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Examples:  126kl58ww90164pp527o674r3</a:t>
            </a:r>
            <a:endParaRPr b="0" lang="en-US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Long term memory (Structured)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Repository for all our knowledge with unlimited capacity and slow decay rate.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Types: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Episodic</a:t>
            </a:r>
            <a:endParaRPr b="0" lang="en-US" sz="20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Noto Sans CJK SC"/>
              </a:rPr>
              <a:t>Semantic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Memory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LTM- Storage of information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Rehearsal (Info moves from STM to LTM)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Total time hypothesis (Amount retained per time frame)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Practice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Structure, meaning and familiarity 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LTM- Forgetting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Decay (Information is lost gradually but slowly)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Interference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LTM- Retrieval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Recall (Clues, images etc.)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Recognition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Thinking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Reasoning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Deductive Reasoning (General to Specific)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Inductive Reasoning (Specific to General)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Problem Solving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of finding solutions to unfamiliar tasks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Problem solving involves moving from state to state and performing actions.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Examples: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Puzzles Solving</a:t>
            </a:r>
            <a:endParaRPr b="0" lang="en-US" sz="20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Trying to solve a physics numerical</a:t>
            </a: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Errors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Slips: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Right intentions, but failed to do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Cause: poor skills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Mistakes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Wrong intentions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Cause: incorrect understanding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Computers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Computer and its components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to have knowledge about computer?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is interactivity?</a:t>
            </a:r>
            <a:endParaRPr b="0" lang="en-US" sz="2800" spc="-1" strike="noStrike">
              <a:latin typeface="Arial"/>
            </a:endParaRPr>
          </a:p>
          <a:p>
            <a:pPr lvl="4" marL="1080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Batch processing vs interactive processing?</a:t>
            </a:r>
            <a:endParaRPr b="0" lang="en-US" sz="2800" spc="-1" strike="noStrike">
              <a:latin typeface="Arial"/>
            </a:endParaRPr>
          </a:p>
          <a:p>
            <a:pPr lvl="4" marL="1080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Is faster always better?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Position of buttons on various devices matters?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trackball if there is mouse?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Hmmmm there are foot mouse too. Do we really need such?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8595360" y="91440"/>
            <a:ext cx="3488760" cy="2289240"/>
          </a:xfrm>
          <a:prstGeom prst="rect">
            <a:avLst/>
          </a:prstGeom>
          <a:ln>
            <a:noFill/>
          </a:ln>
        </p:spPr>
      </p:pic>
      <p:sp>
        <p:nvSpPr>
          <p:cNvPr id="216" name="CustomShape 3"/>
          <p:cNvSpPr/>
          <p:nvPr/>
        </p:nvSpPr>
        <p:spPr>
          <a:xfrm>
            <a:off x="8321040" y="2396880"/>
            <a:ext cx="40230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	</a:t>
            </a:r>
            <a:r>
              <a:rPr b="0" lang="en-US" sz="1800" spc="-1" strike="noStrike">
                <a:latin typeface="Arial"/>
              </a:rPr>
              <a:t>Maltron left handed keyboard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324800" y="1535760"/>
            <a:ext cx="2050560" cy="9133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Human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395000" y="5099400"/>
            <a:ext cx="2050560" cy="9133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Computer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1383480" y="3364560"/>
            <a:ext cx="2050560" cy="91332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????????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 rot="5400000">
            <a:off x="1782360" y="2883240"/>
            <a:ext cx="913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597d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5"/>
          <p:cNvSpPr/>
          <p:nvPr/>
        </p:nvSpPr>
        <p:spPr>
          <a:xfrm rot="5400000">
            <a:off x="1934640" y="4712040"/>
            <a:ext cx="913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597d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Picture 9" descr=""/>
          <p:cNvPicPr/>
          <p:nvPr/>
        </p:nvPicPr>
        <p:blipFill>
          <a:blip r:embed="rId1"/>
          <a:stretch/>
        </p:blipFill>
        <p:spPr>
          <a:xfrm>
            <a:off x="5183280" y="338040"/>
            <a:ext cx="5856840" cy="6180480"/>
          </a:xfrm>
          <a:prstGeom prst="rect">
            <a:avLst/>
          </a:prstGeom>
          <a:ln>
            <a:noFill/>
          </a:ln>
        </p:spPr>
      </p:pic>
      <p:pic>
        <p:nvPicPr>
          <p:cNvPr id="166" name="Picture 10" descr=""/>
          <p:cNvPicPr/>
          <p:nvPr/>
        </p:nvPicPr>
        <p:blipFill>
          <a:blip r:embed="rId2"/>
          <a:stretch/>
        </p:blipFill>
        <p:spPr>
          <a:xfrm>
            <a:off x="7889760" y="808920"/>
            <a:ext cx="2548080" cy="186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Computers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prefer laser printer over dot matrix?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standard text use?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What is Design?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Concerns with: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Goals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Constraints 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Tradeoffs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Golden Rule</a:t>
            </a:r>
            <a:endParaRPr b="0" lang="en-US" sz="2800" spc="-1" strike="noStrike">
              <a:latin typeface="Arial"/>
            </a:endParaRPr>
          </a:p>
          <a:p>
            <a:pPr lvl="4" marL="1080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Understand you material.</a:t>
            </a:r>
            <a:endParaRPr b="0" lang="en-US" sz="2800" spc="-1" strike="noStrike">
              <a:latin typeface="Arial"/>
            </a:endParaRPr>
          </a:p>
          <a:p>
            <a:pPr lvl="4" marL="1080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comes in material?</a:t>
            </a:r>
            <a:endParaRPr b="0" lang="en-US" sz="2800" spc="-1" strike="noStrike">
              <a:latin typeface="Arial"/>
            </a:endParaRPr>
          </a:p>
          <a:p>
            <a:pPr lvl="4" marL="1080000" indent="-2156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Treat user as a physical material. Bcz user behaves under stress.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846080" y="288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Good Design Vs. Bad Design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Bad Design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5907240" y="1342440"/>
            <a:ext cx="483012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What is wrong with the remote on the right?</a:t>
            </a:r>
            <a:endParaRPr b="0" lang="en-US" sz="24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Why is the TV remote so much better designed?</a:t>
            </a:r>
            <a:endParaRPr b="0" lang="en-US" sz="24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Peanut shaped to fit in hand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Logical layout and color-coded, distinctive buttons</a:t>
            </a:r>
            <a:endParaRPr b="0" lang="en-US" sz="2000" spc="-1" strike="noStrike">
              <a:latin typeface="Arial"/>
            </a:endParaRPr>
          </a:p>
          <a:p>
            <a:pPr lvl="1" marL="685800" indent="-2278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Easy to locate buttons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0" y="3953880"/>
            <a:ext cx="12191400" cy="28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More Examples: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Fivers 5 star Display.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juicero jucer.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Super long drop down lists.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WhatsApp delete message feature.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Windows 8</a:t>
            </a:r>
            <a:endParaRPr b="0" lang="en-US" sz="1800" spc="-1" strike="noStrike"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www.interaction-design.org/literature/article/bad-design-vs-good-design-5-examples-we-can-learn-frombad-design-vs-good-design-5-examples-we-can-learn-from-130706#:~:text=Good%20Design%3A%205%20Examples%20We%20can%20Learn%20From,Friction%20to%20User%20Actions.%20...%20More%20items...%20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2679840" y="1295280"/>
            <a:ext cx="2679480" cy="3580920"/>
          </a:xfrm>
          <a:prstGeom prst="rect">
            <a:avLst/>
          </a:prstGeom>
          <a:ln>
            <a:noFill/>
          </a:ln>
        </p:spPr>
      </p:pic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762120" y="1434960"/>
            <a:ext cx="2057040" cy="2819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Good Design: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Stripes Checkout animation 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Elastic Scrolling in iOS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Over-use of animation is curse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31" name="Picture 3" descr=""/>
          <p:cNvPicPr/>
          <p:nvPr/>
        </p:nvPicPr>
        <p:blipFill>
          <a:blip r:embed="rId1"/>
          <a:stretch/>
        </p:blipFill>
        <p:spPr>
          <a:xfrm>
            <a:off x="1619280" y="3364560"/>
            <a:ext cx="8952840" cy="317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Understanding User’s needs: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What the user is good at.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Helping user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Listen to what user want and get them involved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tried and tested user centered methods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your imaginations.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Keep usability goals in mind.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Effective to use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Efficient to use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Safe to use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Easy to learn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Easy to remember how to use</a:t>
            </a:r>
            <a:endParaRPr b="0" lang="en-US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Self Explainatory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"/>
          <p:cNvSpPr/>
          <p:nvPr/>
        </p:nvSpPr>
        <p:spPr>
          <a:xfrm>
            <a:off x="238680" y="6381720"/>
            <a:ext cx="284472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3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Visibility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39" name="Picture 3" descr=""/>
          <p:cNvPicPr/>
          <p:nvPr/>
        </p:nvPicPr>
        <p:blipFill>
          <a:blip r:embed="rId1"/>
          <a:stretch/>
        </p:blipFill>
        <p:spPr>
          <a:xfrm>
            <a:off x="914400" y="2209680"/>
            <a:ext cx="1946880" cy="1942920"/>
          </a:xfrm>
          <a:prstGeom prst="rect">
            <a:avLst/>
          </a:prstGeom>
          <a:ln>
            <a:noFill/>
          </a:ln>
        </p:spPr>
      </p:pic>
      <p:sp>
        <p:nvSpPr>
          <p:cNvPr id="240" name="CustomShape 4"/>
          <p:cNvSpPr/>
          <p:nvPr/>
        </p:nvSpPr>
        <p:spPr>
          <a:xfrm>
            <a:off x="3454560" y="1752480"/>
            <a:ext cx="833076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This is a control panel for an elevator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How does it work?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Push a button for the floor you want?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Nothing happens. Push any other button? Still nothing. What do you need to do?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It is not visible as to what to do!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507600" y="5486400"/>
            <a:ext cx="396216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238680" y="6381720"/>
            <a:ext cx="284472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Visibility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463040" y="1920240"/>
            <a:ext cx="1036296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…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you need to insert your room card in the slot by the buttons to get the elevator to work!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	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How would you make this action more visible?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make the card reader more obvious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provide an auditory message, that says what to do (which language?)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provide a big label next to the card reader that flashes when someone enters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499"/>
              </a:spcBef>
            </a:pPr>
            <a:endParaRPr b="0" lang="en-US" sz="2200" spc="-1" strike="noStrike">
              <a:latin typeface="Arial"/>
            </a:endParaRPr>
          </a:p>
          <a:p>
            <a:pPr marL="742680" indent="-28512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make relevant parts visible</a:t>
            </a:r>
            <a:endParaRPr b="0" lang="en-US" sz="2200" spc="-1" strike="noStrike">
              <a:latin typeface="Arial"/>
            </a:endParaRPr>
          </a:p>
          <a:p>
            <a:pPr marL="742680" indent="-285120"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• </a:t>
            </a: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make what has to be done obvious</a:t>
            </a: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349"/>
              </a:spcBef>
            </a:pPr>
            <a:endParaRPr b="0" lang="en-US" sz="2200" spc="-1" strike="noStrike">
              <a:latin typeface="Arial"/>
            </a:endParaRPr>
          </a:p>
          <a:p>
            <a:pPr marL="1600200" indent="-228240">
              <a:lnSpc>
                <a:spcPct val="90000"/>
              </a:lnSpc>
              <a:spcBef>
                <a:spcPts val="349"/>
              </a:spcBef>
            </a:pPr>
            <a:r>
              <a:rPr b="0" lang="en-US" sz="22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245" name="Picture 4" descr=""/>
          <p:cNvPicPr/>
          <p:nvPr/>
        </p:nvPicPr>
        <p:blipFill>
          <a:blip r:embed="rId1"/>
          <a:stretch/>
        </p:blipFill>
        <p:spPr>
          <a:xfrm>
            <a:off x="430200" y="1793520"/>
            <a:ext cx="1946880" cy="1955160"/>
          </a:xfrm>
          <a:prstGeom prst="rect">
            <a:avLst/>
          </a:prstGeom>
          <a:ln>
            <a:noFill/>
          </a:ln>
        </p:spPr>
      </p:pic>
      <p:sp>
        <p:nvSpPr>
          <p:cNvPr id="246" name="Line 4"/>
          <p:cNvSpPr/>
          <p:nvPr/>
        </p:nvSpPr>
        <p:spPr>
          <a:xfrm flipH="1">
            <a:off x="2336040" y="2286000"/>
            <a:ext cx="2337120" cy="838080"/>
          </a:xfrm>
          <a:prstGeom prst="line">
            <a:avLst/>
          </a:prstGeom>
          <a:ln w="28440">
            <a:solidFill>
              <a:srgbClr val="bbe0e3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38680" y="6381720"/>
            <a:ext cx="284472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Feedback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49" name="CustomShape 3"/>
          <p:cNvSpPr/>
          <p:nvPr/>
        </p:nvSpPr>
        <p:spPr>
          <a:xfrm>
            <a:off x="1463040" y="1920240"/>
            <a:ext cx="1036296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Sending information back to the user about what has been done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Includes sound, highlighting, animation and combinations of these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e.g. when screen button clicked on provides sound or red highlight feedback: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/>
          <a:stretch/>
        </p:blipFill>
        <p:spPr>
          <a:xfrm>
            <a:off x="4023360" y="4663440"/>
            <a:ext cx="3840480" cy="155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206200" y="770400"/>
            <a:ext cx="1745640" cy="1373760"/>
          </a:xfrm>
          <a:prstGeom prst="ellipse">
            <a:avLst/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Social Science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Why to study?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user experience matters?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Why design matters?</a:t>
            </a:r>
            <a:endParaRPr b="0" lang="en-US" sz="2800" spc="-1" strike="noStrike">
              <a:latin typeface="Arial"/>
            </a:endParaRPr>
          </a:p>
          <a:p>
            <a:pPr marL="1828800">
              <a:lnSpc>
                <a:spcPct val="90000"/>
              </a:lnSpc>
              <a:spcBef>
                <a:spcPts val="499"/>
              </a:spcBef>
            </a:pPr>
            <a:endParaRPr b="0" lang="en-US" sz="2800" spc="-1" strike="noStrike">
              <a:latin typeface="Arial"/>
            </a:endParaRPr>
          </a:p>
          <a:p>
            <a:pPr marL="1828800">
              <a:lnSpc>
                <a:spcPct val="90000"/>
              </a:lnSpc>
              <a:spcBef>
                <a:spcPts val="499"/>
              </a:spcBef>
            </a:pPr>
            <a:endParaRPr b="0" lang="en-US" sz="2800" spc="-1" strike="noStrike">
              <a:latin typeface="Arial"/>
            </a:endParaRPr>
          </a:p>
          <a:p>
            <a:pPr marL="1828800">
              <a:lnSpc>
                <a:spcPct val="90000"/>
              </a:lnSpc>
              <a:spcBef>
                <a:spcPts val="499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USER VS DEVELOPER</a:t>
            </a:r>
            <a:endParaRPr b="0" lang="en-US" sz="3600" spc="-1" strike="noStrike">
              <a:latin typeface="Arial"/>
            </a:endParaRPr>
          </a:p>
          <a:p>
            <a:pPr marL="1828800">
              <a:lnSpc>
                <a:spcPct val="90000"/>
              </a:lnSpc>
              <a:spcBef>
                <a:spcPts val="499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Human-Human Interaction</a:t>
            </a:r>
            <a:endParaRPr b="0" lang="en-US" sz="3600" spc="-1" strike="noStrike">
              <a:latin typeface="Arial"/>
            </a:endParaRPr>
          </a:p>
          <a:p>
            <a:pPr marL="1828800">
              <a:lnSpc>
                <a:spcPct val="90000"/>
              </a:lnSpc>
              <a:spcBef>
                <a:spcPts val="1001"/>
              </a:spcBef>
            </a:pPr>
            <a:endParaRPr b="0" lang="en-US" sz="36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7068960" y="1814040"/>
            <a:ext cx="1511280" cy="1197720"/>
          </a:xfrm>
          <a:prstGeom prst="ellipse">
            <a:avLst/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Cognitive Science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9519120" y="1825560"/>
            <a:ext cx="1604880" cy="1197720"/>
          </a:xfrm>
          <a:prstGeom prst="ellipse">
            <a:avLst/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Computer Science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8147520" y="2751840"/>
            <a:ext cx="1804320" cy="1373760"/>
          </a:xfrm>
          <a:prstGeom prst="ellipse">
            <a:avLst/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Psychology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8299800" y="1825560"/>
            <a:ext cx="1511280" cy="1350360"/>
          </a:xfrm>
          <a:prstGeom prst="ellipse">
            <a:avLst/>
          </a:prstGeom>
          <a:solidFill>
            <a:srgbClr val="5b9bd5"/>
          </a:solidFill>
          <a:ln w="25560">
            <a:solidFill>
              <a:srgbClr val="43729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HCI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Constraints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Restricting the possible actions that can be performed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Helps prevent user from selecting incorrect options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Physical objects can be designed to constrain things</a:t>
            </a:r>
            <a:endParaRPr b="0" lang="en-US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e.g. only one way you can insert a key into a lock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Constraints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Restricting the possible actions that can be performed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Helps prevent user from selecting incorrect options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Physical objects can be designed to constrain things</a:t>
            </a:r>
            <a:endParaRPr b="0" lang="en-US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e.g. only one way you can insert a key into a lock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38680" y="6381720"/>
            <a:ext cx="284472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Logical or ambiguous design?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6400080" y="1905120"/>
            <a:ext cx="507960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Where do you plug the mouse?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Where do you plug the keyboard?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top or bottom connector?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Do the color coded icons help?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60" name="Picture 4" descr=""/>
          <p:cNvPicPr/>
          <p:nvPr/>
        </p:nvPicPr>
        <p:blipFill>
          <a:blip r:embed="rId1"/>
          <a:stretch/>
        </p:blipFill>
        <p:spPr>
          <a:xfrm>
            <a:off x="825480" y="1768320"/>
            <a:ext cx="4624560" cy="3452760"/>
          </a:xfrm>
          <a:prstGeom prst="rect">
            <a:avLst/>
          </a:prstGeom>
          <a:ln>
            <a:noFill/>
          </a:ln>
        </p:spPr>
      </p:pic>
      <p:sp>
        <p:nvSpPr>
          <p:cNvPr id="261" name="CustomShape 4"/>
          <p:cNvSpPr/>
          <p:nvPr/>
        </p:nvSpPr>
        <p:spPr>
          <a:xfrm>
            <a:off x="1734120" y="5867280"/>
            <a:ext cx="3696120" cy="4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38680" y="6381720"/>
            <a:ext cx="284472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2"/>
          <p:cNvSpPr/>
          <p:nvPr/>
        </p:nvSpPr>
        <p:spPr>
          <a:xfrm>
            <a:off x="203040" y="609120"/>
            <a:ext cx="1107432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How to design them more logically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6197040" y="2057400"/>
            <a:ext cx="53780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(i) A provides direct adjacent mapping between icon and connector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(ii) B provides color coding to associate the connectors with the labels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6373080" y="5791320"/>
            <a:ext cx="4610520" cy="4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Picture 5" descr=""/>
          <p:cNvPicPr/>
          <p:nvPr/>
        </p:nvPicPr>
        <p:blipFill>
          <a:blip r:embed="rId1"/>
          <a:stretch/>
        </p:blipFill>
        <p:spPr>
          <a:xfrm>
            <a:off x="3454560" y="2057400"/>
            <a:ext cx="1561680" cy="1676160"/>
          </a:xfrm>
          <a:prstGeom prst="rect">
            <a:avLst/>
          </a:prstGeom>
          <a:ln>
            <a:noFill/>
          </a:ln>
        </p:spPr>
      </p:pic>
      <p:pic>
        <p:nvPicPr>
          <p:cNvPr id="267" name="Picture 6" descr=""/>
          <p:cNvPicPr/>
          <p:nvPr/>
        </p:nvPicPr>
        <p:blipFill>
          <a:blip r:embed="rId2"/>
          <a:stretch/>
        </p:blipFill>
        <p:spPr>
          <a:xfrm>
            <a:off x="3454560" y="3886200"/>
            <a:ext cx="1642320" cy="2311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Consistency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0" name="CustomShape 3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Design interfaces to have similar operations and use similar elements for similar tasks</a:t>
            </a:r>
            <a:endParaRPr b="0" lang="en-US" sz="32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For example:</a:t>
            </a:r>
            <a:endParaRPr b="0" lang="en-US" sz="32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697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always use ctrl key plus first initial of the command for an operation – ctrl+C, ctrl+S, ctrl+O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Main benefit is consistent interfaces are easier to learn and use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When consistency breaks down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What happens if there is more than one command starting with the same letter?</a:t>
            </a:r>
            <a:endParaRPr b="0" lang="en-US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e.g. save, spelling, select, style</a:t>
            </a:r>
            <a:endParaRPr b="0" lang="en-US" sz="20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Have to find other initials or combinations of keys, thereby breaking the consistency rule</a:t>
            </a:r>
            <a:endParaRPr b="0" lang="en-US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Verdana"/>
              </a:rPr>
              <a:t>e.g. ctrl+S, ctrl+shift+L</a:t>
            </a:r>
            <a:endParaRPr b="0" lang="en-US" sz="20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Increases learning burden on user, making them more prone to errors </a:t>
            </a:r>
            <a:endParaRPr b="0" lang="en-US" sz="2400" spc="-1" strike="noStrike">
              <a:latin typeface="Arial"/>
            </a:endParaRPr>
          </a:p>
          <a:p>
            <a:pPr marL="742680" indent="-285120"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Internal and external consistency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913680" y="1981080"/>
            <a:ext cx="1066788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Internal consistency refers to designing operations to behave the same within an application</a:t>
            </a:r>
            <a:endParaRPr b="0" lang="en-US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Difficult to achieve with complex interfaces</a:t>
            </a:r>
            <a:endParaRPr b="0" lang="en-US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External consistency refers to designing operations, interfaces, etc., to be the same across applications and devices</a:t>
            </a:r>
            <a:endParaRPr b="0" lang="en-US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000000"/>
              </a:buClr>
              <a:buFont typeface="Verdana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Verdana"/>
              </a:rPr>
              <a:t>Very rarely the case, based on different designer’s preference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983400" y="6381720"/>
            <a:ext cx="3860280" cy="475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2"/>
          <p:cNvSpPr/>
          <p:nvPr/>
        </p:nvSpPr>
        <p:spPr>
          <a:xfrm>
            <a:off x="609480" y="27432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Keypad numbers layout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913680" y="1981080"/>
            <a:ext cx="1066788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0070c0"/>
              </a:buClr>
              <a:buFont typeface="Verdana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Verdana"/>
              </a:rPr>
              <a:t>A case of external inconsistency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1849680" y="390204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5"/>
          <p:cNvSpPr/>
          <p:nvPr/>
        </p:nvSpPr>
        <p:spPr>
          <a:xfrm>
            <a:off x="2561400" y="3902040"/>
            <a:ext cx="71028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6"/>
          <p:cNvSpPr/>
          <p:nvPr/>
        </p:nvSpPr>
        <p:spPr>
          <a:xfrm>
            <a:off x="3272040" y="390204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7"/>
          <p:cNvSpPr/>
          <p:nvPr/>
        </p:nvSpPr>
        <p:spPr>
          <a:xfrm>
            <a:off x="1849680" y="4435560"/>
            <a:ext cx="71100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8"/>
          <p:cNvSpPr/>
          <p:nvPr/>
        </p:nvSpPr>
        <p:spPr>
          <a:xfrm>
            <a:off x="2561400" y="4435560"/>
            <a:ext cx="71028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9"/>
          <p:cNvSpPr/>
          <p:nvPr/>
        </p:nvSpPr>
        <p:spPr>
          <a:xfrm>
            <a:off x="3272040" y="4435560"/>
            <a:ext cx="71100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0"/>
          <p:cNvSpPr/>
          <p:nvPr/>
        </p:nvSpPr>
        <p:spPr>
          <a:xfrm>
            <a:off x="1849680" y="496872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1"/>
          <p:cNvSpPr/>
          <p:nvPr/>
        </p:nvSpPr>
        <p:spPr>
          <a:xfrm>
            <a:off x="2561400" y="4968720"/>
            <a:ext cx="71028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2"/>
          <p:cNvSpPr/>
          <p:nvPr/>
        </p:nvSpPr>
        <p:spPr>
          <a:xfrm>
            <a:off x="3272040" y="496872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3"/>
          <p:cNvSpPr/>
          <p:nvPr/>
        </p:nvSpPr>
        <p:spPr>
          <a:xfrm>
            <a:off x="7517880" y="388620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4"/>
          <p:cNvSpPr/>
          <p:nvPr/>
        </p:nvSpPr>
        <p:spPr>
          <a:xfrm>
            <a:off x="8229240" y="388620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5"/>
          <p:cNvSpPr/>
          <p:nvPr/>
        </p:nvSpPr>
        <p:spPr>
          <a:xfrm>
            <a:off x="8940960" y="3886200"/>
            <a:ext cx="71028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6"/>
          <p:cNvSpPr/>
          <p:nvPr/>
        </p:nvSpPr>
        <p:spPr>
          <a:xfrm>
            <a:off x="7517880" y="4419720"/>
            <a:ext cx="71100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17"/>
          <p:cNvSpPr/>
          <p:nvPr/>
        </p:nvSpPr>
        <p:spPr>
          <a:xfrm>
            <a:off x="8229240" y="4419720"/>
            <a:ext cx="71100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18"/>
          <p:cNvSpPr/>
          <p:nvPr/>
        </p:nvSpPr>
        <p:spPr>
          <a:xfrm>
            <a:off x="8940960" y="4419720"/>
            <a:ext cx="710280" cy="5328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19"/>
          <p:cNvSpPr/>
          <p:nvPr/>
        </p:nvSpPr>
        <p:spPr>
          <a:xfrm>
            <a:off x="7517880" y="495288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0"/>
          <p:cNvSpPr/>
          <p:nvPr/>
        </p:nvSpPr>
        <p:spPr>
          <a:xfrm>
            <a:off x="8229240" y="495288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1"/>
          <p:cNvSpPr/>
          <p:nvPr/>
        </p:nvSpPr>
        <p:spPr>
          <a:xfrm>
            <a:off x="8940960" y="4952880"/>
            <a:ext cx="71028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2"/>
          <p:cNvSpPr/>
          <p:nvPr/>
        </p:nvSpPr>
        <p:spPr>
          <a:xfrm>
            <a:off x="2089440" y="39625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8" name="CustomShape 23"/>
          <p:cNvSpPr/>
          <p:nvPr/>
        </p:nvSpPr>
        <p:spPr>
          <a:xfrm>
            <a:off x="2801160" y="39625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9" name="CustomShape 24"/>
          <p:cNvSpPr/>
          <p:nvPr/>
        </p:nvSpPr>
        <p:spPr>
          <a:xfrm>
            <a:off x="3431880" y="397836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0" name="CustomShape 25"/>
          <p:cNvSpPr/>
          <p:nvPr/>
        </p:nvSpPr>
        <p:spPr>
          <a:xfrm>
            <a:off x="2089800" y="44197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1" name="CustomShape 26"/>
          <p:cNvSpPr/>
          <p:nvPr/>
        </p:nvSpPr>
        <p:spPr>
          <a:xfrm>
            <a:off x="2801160" y="44197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2" name="CustomShape 27"/>
          <p:cNvSpPr/>
          <p:nvPr/>
        </p:nvSpPr>
        <p:spPr>
          <a:xfrm>
            <a:off x="3512160" y="44197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3" name="CustomShape 28"/>
          <p:cNvSpPr/>
          <p:nvPr/>
        </p:nvSpPr>
        <p:spPr>
          <a:xfrm>
            <a:off x="2009520" y="504504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4" name="CustomShape 29"/>
          <p:cNvSpPr/>
          <p:nvPr/>
        </p:nvSpPr>
        <p:spPr>
          <a:xfrm>
            <a:off x="2800800" y="502920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CustomShape 30"/>
          <p:cNvSpPr/>
          <p:nvPr/>
        </p:nvSpPr>
        <p:spPr>
          <a:xfrm>
            <a:off x="3613680" y="502920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6" name="CustomShape 31"/>
          <p:cNvSpPr/>
          <p:nvPr/>
        </p:nvSpPr>
        <p:spPr>
          <a:xfrm>
            <a:off x="7677720" y="396252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7" name="CustomShape 32"/>
          <p:cNvSpPr/>
          <p:nvPr/>
        </p:nvSpPr>
        <p:spPr>
          <a:xfrm>
            <a:off x="8469000" y="394668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8" name="CustomShape 33"/>
          <p:cNvSpPr/>
          <p:nvPr/>
        </p:nvSpPr>
        <p:spPr>
          <a:xfrm>
            <a:off x="9281880" y="394668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9" name="CustomShape 34"/>
          <p:cNvSpPr/>
          <p:nvPr/>
        </p:nvSpPr>
        <p:spPr>
          <a:xfrm>
            <a:off x="7779240" y="502920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0" name="CustomShape 35"/>
          <p:cNvSpPr/>
          <p:nvPr/>
        </p:nvSpPr>
        <p:spPr>
          <a:xfrm>
            <a:off x="8490600" y="502920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1" name="CustomShape 36"/>
          <p:cNvSpPr/>
          <p:nvPr/>
        </p:nvSpPr>
        <p:spPr>
          <a:xfrm>
            <a:off x="9121320" y="504504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2" name="CustomShape 37"/>
          <p:cNvSpPr/>
          <p:nvPr/>
        </p:nvSpPr>
        <p:spPr>
          <a:xfrm>
            <a:off x="7779600" y="449568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3" name="CustomShape 38"/>
          <p:cNvSpPr/>
          <p:nvPr/>
        </p:nvSpPr>
        <p:spPr>
          <a:xfrm>
            <a:off x="8490600" y="449568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4" name="CustomShape 39"/>
          <p:cNvSpPr/>
          <p:nvPr/>
        </p:nvSpPr>
        <p:spPr>
          <a:xfrm>
            <a:off x="9201600" y="449568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5" name="CustomShape 40"/>
          <p:cNvSpPr/>
          <p:nvPr/>
        </p:nvSpPr>
        <p:spPr>
          <a:xfrm>
            <a:off x="2561400" y="5502240"/>
            <a:ext cx="71028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41"/>
          <p:cNvSpPr/>
          <p:nvPr/>
        </p:nvSpPr>
        <p:spPr>
          <a:xfrm>
            <a:off x="2822040" y="557856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7" name="CustomShape 42"/>
          <p:cNvSpPr/>
          <p:nvPr/>
        </p:nvSpPr>
        <p:spPr>
          <a:xfrm>
            <a:off x="7517880" y="5486400"/>
            <a:ext cx="711000" cy="533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43"/>
          <p:cNvSpPr/>
          <p:nvPr/>
        </p:nvSpPr>
        <p:spPr>
          <a:xfrm>
            <a:off x="7757640" y="5470560"/>
            <a:ext cx="332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19" name="CustomShape 44"/>
          <p:cNvSpPr/>
          <p:nvPr/>
        </p:nvSpPr>
        <p:spPr>
          <a:xfrm>
            <a:off x="1397520" y="3352680"/>
            <a:ext cx="352260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(a) phones, remote controls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0" name="CustomShape 45"/>
          <p:cNvSpPr/>
          <p:nvPr/>
        </p:nvSpPr>
        <p:spPr>
          <a:xfrm>
            <a:off x="6908760" y="3352680"/>
            <a:ext cx="245520" cy="456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CustomShape 46"/>
          <p:cNvSpPr/>
          <p:nvPr/>
        </p:nvSpPr>
        <p:spPr>
          <a:xfrm>
            <a:off x="6856920" y="3352680"/>
            <a:ext cx="4319640" cy="4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(b) calculators, computer keypads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492d65"/>
                </a:solidFill>
                <a:latin typeface="Verdana"/>
              </a:rPr>
              <a:t>Affordance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913680" y="1981080"/>
            <a:ext cx="1066788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Affordances are properties of objects which show users the actions they can take. 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Users should be able to perceive affordances without having to consider how to use the items.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For instance, a button can be designed to look as if it needs to be turned or pushed. 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For instance, a chair affords sitting on, standing on, throwing, etc. </a:t>
            </a:r>
            <a:endParaRPr b="0" lang="en-US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Verdana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Process of Design: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6" name="" descr=""/>
          <p:cNvPicPr/>
          <p:nvPr/>
        </p:nvPicPr>
        <p:blipFill>
          <a:blip r:embed="rId1"/>
          <a:stretch/>
        </p:blipFill>
        <p:spPr>
          <a:xfrm>
            <a:off x="1801440" y="1486080"/>
            <a:ext cx="8530920" cy="454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The Human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Sensors/IO Terminals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Eyes, Ears, Haptics, parts for movement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Memory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Sensory, Short term, Long Term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Processor</a:t>
            </a:r>
            <a:endParaRPr b="0" lang="en-US" sz="2800" spc="-1" strike="noStrike">
              <a:latin typeface="Arial"/>
            </a:endParaRPr>
          </a:p>
          <a:p>
            <a:pPr lvl="2" marL="6858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Human Brain</a:t>
            </a:r>
            <a:endParaRPr b="0" lang="en-US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Emotions Influences human capabilities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Each person is different.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Two Stages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Physical perception of the stimulus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Processing and Interpretation of Stimulus.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Eye- Physical Preceptor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Light hits an object and reflect backs. This causes formation of real image (Upside down) over retina.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Further more retina has rods for low light vision and cons color.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Ganglion cell detects pattern and movement.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Size and Depth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Visual angel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Relates to size and distance of object</a:t>
            </a:r>
            <a:endParaRPr b="0" lang="en-US" sz="20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Visual Acuity</a:t>
            </a:r>
            <a:endParaRPr b="0" lang="en-US" sz="2400" spc="-1" strike="noStrike">
              <a:latin typeface="Arial"/>
            </a:endParaRPr>
          </a:p>
          <a:p>
            <a:pPr lvl="2" marL="11430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Ability to perceive the details</a:t>
            </a:r>
            <a:endParaRPr b="0" lang="en-US" sz="20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Brightness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Depends on luminance of object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Increases acuity to certain level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Color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Three components: Hue, intensity and saturation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Cones are sensitive to wavelength of color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Blue has lowest acuity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Vision system compensates for:</a:t>
            </a:r>
            <a:endParaRPr b="0" lang="en-US" sz="28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Movement</a:t>
            </a:r>
            <a:endParaRPr b="0" lang="en-US" sz="2400" spc="-1" strike="noStrike">
              <a:latin typeface="Arial"/>
            </a:endParaRPr>
          </a:p>
          <a:p>
            <a:pPr lvl="1" marL="685800" indent="-22752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Change in luminance</a:t>
            </a:r>
            <a:endParaRPr b="0" lang="en-US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Over compensation results in optical Illusion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Optical Illusion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Ponzo Illusion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Muller Lyer illusion</a:t>
            </a:r>
            <a:endParaRPr b="0" lang="en-US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Textual Illusions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4" name="Picture 3" descr=""/>
          <p:cNvPicPr/>
          <p:nvPr/>
        </p:nvPicPr>
        <p:blipFill>
          <a:blip r:embed="rId1"/>
          <a:stretch/>
        </p:blipFill>
        <p:spPr>
          <a:xfrm>
            <a:off x="8618400" y="0"/>
            <a:ext cx="3513960" cy="2999880"/>
          </a:xfrm>
          <a:prstGeom prst="rect">
            <a:avLst/>
          </a:prstGeom>
          <a:ln>
            <a:noFill/>
          </a:ln>
        </p:spPr>
      </p:pic>
      <p:pic>
        <p:nvPicPr>
          <p:cNvPr id="185" name="Picture 4" descr=""/>
          <p:cNvPicPr/>
          <p:nvPr/>
        </p:nvPicPr>
        <p:blipFill>
          <a:blip r:embed="rId2"/>
          <a:stretch/>
        </p:blipFill>
        <p:spPr>
          <a:xfrm>
            <a:off x="5262120" y="316440"/>
            <a:ext cx="3224160" cy="2425680"/>
          </a:xfrm>
          <a:prstGeom prst="rect">
            <a:avLst/>
          </a:prstGeom>
          <a:ln>
            <a:noFill/>
          </a:ln>
        </p:spPr>
      </p:pic>
      <p:pic>
        <p:nvPicPr>
          <p:cNvPr id="186" name="Picture 5" descr=""/>
          <p:cNvPicPr/>
          <p:nvPr/>
        </p:nvPicPr>
        <p:blipFill>
          <a:blip r:embed="rId3"/>
          <a:stretch/>
        </p:blipFill>
        <p:spPr>
          <a:xfrm>
            <a:off x="9039960" y="3247560"/>
            <a:ext cx="2856600" cy="254196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5111280" y="3610800"/>
            <a:ext cx="3832200" cy="200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quick brown fox jumps over the the lazy dog. The quick brown fox jumps over the lazy dog. The quick brown fox jumps over the lazy dog. The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 quick brown fox jumps over the lazy dog.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32880" y="3918960"/>
            <a:ext cx="60948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Georgia"/>
                <a:ea typeface="DejaVu Sans"/>
              </a:rPr>
              <a:t>FINISHED FILES ARE THE RE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Georgia"/>
                <a:ea typeface="DejaVu Sans"/>
              </a:rPr>
              <a:t>SULT OF YEARS OF SCIENTI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Georgia"/>
                <a:ea typeface="DejaVu Sans"/>
              </a:rPr>
              <a:t>FIC STUDY COMBINED WITH</a:t>
            </a:r>
            <a:br/>
            <a:r>
              <a:rPr b="1" lang="en-US" sz="1800" spc="-1" strike="noStrike">
                <a:solidFill>
                  <a:srgbClr val="000000"/>
                </a:solidFill>
                <a:latin typeface="Georgia"/>
                <a:ea typeface="DejaVu Sans"/>
              </a:rPr>
              <a:t>THE EXPERIENCE OF YEARS.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  <a:ea typeface="DejaVu Sans"/>
              </a:rPr>
              <a:t>Optical illusions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0" name="Content Placeholder 4" descr=""/>
          <p:cNvPicPr/>
          <p:nvPr/>
        </p:nvPicPr>
        <p:blipFill>
          <a:blip r:embed="rId1"/>
          <a:stretch/>
        </p:blipFill>
        <p:spPr>
          <a:xfrm>
            <a:off x="4389120" y="1825560"/>
            <a:ext cx="2467800" cy="2288160"/>
          </a:xfrm>
          <a:prstGeom prst="rect">
            <a:avLst/>
          </a:prstGeom>
          <a:ln>
            <a:noFill/>
          </a:ln>
        </p:spPr>
      </p:pic>
      <p:pic>
        <p:nvPicPr>
          <p:cNvPr id="191" name="Content Placeholder 4" descr=""/>
          <p:cNvPicPr/>
          <p:nvPr/>
        </p:nvPicPr>
        <p:blipFill>
          <a:blip r:embed="rId2"/>
          <a:stretch/>
        </p:blipFill>
        <p:spPr>
          <a:xfrm rot="16200000">
            <a:off x="7448760" y="1791360"/>
            <a:ext cx="2467800" cy="2288160"/>
          </a:xfrm>
          <a:prstGeom prst="rect">
            <a:avLst/>
          </a:prstGeom>
          <a:ln>
            <a:noFill/>
          </a:ln>
        </p:spPr>
      </p:pic>
      <p:pic>
        <p:nvPicPr>
          <p:cNvPr id="192" name="Picture 10" descr=""/>
          <p:cNvPicPr/>
          <p:nvPr/>
        </p:nvPicPr>
        <p:blipFill>
          <a:blip r:embed="rId3"/>
          <a:stretch/>
        </p:blipFill>
        <p:spPr>
          <a:xfrm>
            <a:off x="1161000" y="1856160"/>
            <a:ext cx="2389680" cy="206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2020-10-12T08:59:30Z</dcterms:created>
  <dc:creator>SADAF ASLAM</dc:creator>
  <dc:description/>
  <dc:language>en-US</dc:language>
  <cp:lastModifiedBy/>
  <dcterms:modified xsi:type="dcterms:W3CDTF">2020-10-21T11:17:21Z</dcterms:modified>
  <cp:revision>41</cp:revision>
  <dc:subject/>
  <dc:title>Lecture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