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4"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9" d="100"/>
          <a:sy n="69" d="100"/>
        </p:scale>
        <p:origin x="35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3FE6F3-282C-4F51-B092-A0DFE4A9AA7C}"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390651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FE6F3-282C-4F51-B092-A0DFE4A9AA7C}"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193881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FE6F3-282C-4F51-B092-A0DFE4A9AA7C}"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81920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FE6F3-282C-4F51-B092-A0DFE4A9AA7C}"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360412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FE6F3-282C-4F51-B092-A0DFE4A9AA7C}"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1261172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3FE6F3-282C-4F51-B092-A0DFE4A9AA7C}"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76386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3FE6F3-282C-4F51-B092-A0DFE4A9AA7C}"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221335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3FE6F3-282C-4F51-B092-A0DFE4A9AA7C}"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420546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FE6F3-282C-4F51-B092-A0DFE4A9AA7C}"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88085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FE6F3-282C-4F51-B092-A0DFE4A9AA7C}"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602702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FE6F3-282C-4F51-B092-A0DFE4A9AA7C}"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60F0E-5A88-4B01-9299-DE5F8E37F1EE}" type="slidenum">
              <a:rPr lang="en-US" smtClean="0"/>
              <a:t>‹#›</a:t>
            </a:fld>
            <a:endParaRPr lang="en-US"/>
          </a:p>
        </p:txBody>
      </p:sp>
    </p:spTree>
    <p:extLst>
      <p:ext uri="{BB962C8B-B14F-4D97-AF65-F5344CB8AC3E}">
        <p14:creationId xmlns:p14="http://schemas.microsoft.com/office/powerpoint/2010/main" val="150136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FE6F3-282C-4F51-B092-A0DFE4A9AA7C}" type="datetimeFigureOut">
              <a:rPr lang="en-US" smtClean="0"/>
              <a:t>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60F0E-5A88-4B01-9299-DE5F8E37F1EE}" type="slidenum">
              <a:rPr lang="en-US" smtClean="0"/>
              <a:t>‹#›</a:t>
            </a:fld>
            <a:endParaRPr lang="en-US"/>
          </a:p>
        </p:txBody>
      </p:sp>
    </p:spTree>
    <p:extLst>
      <p:ext uri="{BB962C8B-B14F-4D97-AF65-F5344CB8AC3E}">
        <p14:creationId xmlns:p14="http://schemas.microsoft.com/office/powerpoint/2010/main" val="3970592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961" y="1133380"/>
            <a:ext cx="9144000" cy="2387600"/>
          </a:xfrm>
        </p:spPr>
        <p:txBody>
          <a:bodyPr/>
          <a:lstStyle/>
          <a:p>
            <a:r>
              <a:rPr lang="en-US" b="1" dirty="0" smtClean="0"/>
              <a:t>APPLYING RESEARCH FINDINGS </a:t>
            </a:r>
            <a:r>
              <a:rPr lang="en-US" b="1" dirty="0" smtClean="0"/>
              <a:t>ACROSS CULTURE</a:t>
            </a:r>
            <a:endParaRPr lang="en-US" b="1" dirty="0"/>
          </a:p>
        </p:txBody>
      </p:sp>
      <p:sp>
        <p:nvSpPr>
          <p:cNvPr id="3" name="Subtitle 2"/>
          <p:cNvSpPr>
            <a:spLocks noGrp="1"/>
          </p:cNvSpPr>
          <p:nvPr>
            <p:ph type="subTitle" idx="1"/>
          </p:nvPr>
        </p:nvSpPr>
        <p:spPr>
          <a:xfrm>
            <a:off x="5519450" y="4065223"/>
            <a:ext cx="5148549" cy="806986"/>
          </a:xfrm>
        </p:spPr>
        <p:txBody>
          <a:bodyPr>
            <a:noAutofit/>
          </a:bodyPr>
          <a:lstStyle/>
          <a:p>
            <a:r>
              <a:rPr lang="en-US" sz="2800" dirty="0" smtClean="0"/>
              <a:t>PREPARED BY</a:t>
            </a:r>
          </a:p>
          <a:p>
            <a:r>
              <a:rPr lang="en-US" sz="2800" dirty="0" smtClean="0"/>
              <a:t>SHAHIDA PERVEEN</a:t>
            </a:r>
          </a:p>
          <a:p>
            <a:r>
              <a:rPr lang="en-US" sz="2800" dirty="0" smtClean="0"/>
              <a:t>DEPARTMENT OF PSYCHOLOGY</a:t>
            </a:r>
          </a:p>
          <a:p>
            <a:r>
              <a:rPr lang="en-US" sz="2800" dirty="0" smtClean="0"/>
              <a:t>UNIVERSITY OF SARGODHA</a:t>
            </a:r>
            <a:endParaRPr lang="en-US" sz="2800" dirty="0" smtClean="0"/>
          </a:p>
        </p:txBody>
      </p:sp>
    </p:spTree>
    <p:extLst>
      <p:ext uri="{BB962C8B-B14F-4D97-AF65-F5344CB8AC3E}">
        <p14:creationId xmlns:p14="http://schemas.microsoft.com/office/powerpoint/2010/main" val="2971565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t>
            </a:r>
            <a:r>
              <a:rPr lang="en-US" dirty="0" err="1"/>
              <a:t>cont</a:t>
            </a:r>
            <a:r>
              <a:rPr lang="en-US" dirty="0"/>
              <a:t>…</a:t>
            </a:r>
          </a:p>
        </p:txBody>
      </p:sp>
      <p:sp>
        <p:nvSpPr>
          <p:cNvPr id="3" name="Content Placeholder 2"/>
          <p:cNvSpPr>
            <a:spLocks noGrp="1"/>
          </p:cNvSpPr>
          <p:nvPr>
            <p:ph idx="1"/>
          </p:nvPr>
        </p:nvSpPr>
        <p:spPr/>
        <p:txBody>
          <a:bodyPr>
            <a:normAutofit fontScale="70000" lnSpcReduction="20000"/>
          </a:bodyPr>
          <a:lstStyle/>
          <a:p>
            <a:r>
              <a:rPr lang="en-US" b="1" dirty="0"/>
              <a:t>document analysis</a:t>
            </a:r>
            <a:r>
              <a:rPr lang="en-US" dirty="0"/>
              <a:t/>
            </a:r>
            <a:br>
              <a:rPr lang="en-US" dirty="0"/>
            </a:br>
            <a:r>
              <a:rPr lang="en-US" dirty="0"/>
              <a:t>Examination of data such as personal diaries, newspapers, colonial records, and so on to supplement information collected through interviewing and participant- observation.</a:t>
            </a:r>
          </a:p>
          <a:p>
            <a:endParaRPr lang="en-US" dirty="0"/>
          </a:p>
          <a:p>
            <a:r>
              <a:rPr lang="en-US" b="1" dirty="0"/>
              <a:t>ethnographic mapping</a:t>
            </a:r>
            <a:r>
              <a:rPr lang="en-US" dirty="0"/>
              <a:t/>
            </a:r>
            <a:br>
              <a:rPr lang="en-US" dirty="0"/>
            </a:br>
            <a:r>
              <a:rPr lang="en-US" dirty="0"/>
              <a:t>A data-gathering tool that locates where the people being studied live, where they keep their livestock, where public buildings are located, and so on in order to determine how that culture interacts with its </a:t>
            </a:r>
            <a:r>
              <a:rPr lang="en-US" dirty="0" smtClean="0"/>
              <a:t>environment</a:t>
            </a:r>
          </a:p>
          <a:p>
            <a:endParaRPr lang="en-US" dirty="0"/>
          </a:p>
          <a:p>
            <a:r>
              <a:rPr lang="en-US" b="1" dirty="0"/>
              <a:t>event analysis</a:t>
            </a:r>
            <a:r>
              <a:rPr lang="en-US" dirty="0"/>
              <a:t/>
            </a:r>
            <a:br>
              <a:rPr lang="en-US" dirty="0"/>
            </a:br>
            <a:r>
              <a:rPr lang="en-US" dirty="0"/>
              <a:t>Photographic documentation of events such as weddings, funerals, and festivals in the culture under investigation.</a:t>
            </a:r>
            <a:br>
              <a:rPr lang="en-US" dirty="0"/>
            </a:br>
            <a:endParaRPr lang="en-US" dirty="0"/>
          </a:p>
          <a:p>
            <a:r>
              <a:rPr lang="en-US" b="1" dirty="0"/>
              <a:t>fieldwork</a:t>
            </a:r>
            <a:r>
              <a:rPr lang="en-US" dirty="0"/>
              <a:t/>
            </a:r>
            <a:br>
              <a:rPr lang="en-US" dirty="0"/>
            </a:br>
            <a:r>
              <a:rPr lang="en-US" dirty="0"/>
              <a:t>The practice in which an anthropologist is immersed in the daily life of a culture in order to collect data and test cultural hypotheses.</a:t>
            </a:r>
          </a:p>
        </p:txBody>
      </p:sp>
    </p:spTree>
    <p:extLst>
      <p:ext uri="{BB962C8B-B14F-4D97-AF65-F5344CB8AC3E}">
        <p14:creationId xmlns:p14="http://schemas.microsoft.com/office/powerpoint/2010/main" val="3819609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t>
            </a:r>
            <a:r>
              <a:rPr lang="en-US" dirty="0" err="1"/>
              <a:t>cont</a:t>
            </a:r>
            <a:r>
              <a:rPr lang="en-US" dirty="0"/>
              <a:t>…</a:t>
            </a:r>
          </a:p>
        </p:txBody>
      </p:sp>
      <p:sp>
        <p:nvSpPr>
          <p:cNvPr id="3" name="Content Placeholder 2"/>
          <p:cNvSpPr>
            <a:spLocks noGrp="1"/>
          </p:cNvSpPr>
          <p:nvPr>
            <p:ph idx="1"/>
          </p:nvPr>
        </p:nvSpPr>
        <p:spPr/>
        <p:txBody>
          <a:bodyPr>
            <a:normAutofit fontScale="92500" lnSpcReduction="10000"/>
          </a:bodyPr>
          <a:lstStyle/>
          <a:p>
            <a:r>
              <a:rPr lang="en-US" b="1" dirty="0"/>
              <a:t>genealogical method</a:t>
            </a:r>
            <a:r>
              <a:rPr lang="en-US" dirty="0"/>
              <a:t/>
            </a:r>
            <a:br>
              <a:rPr lang="en-US" dirty="0"/>
            </a:br>
            <a:r>
              <a:rPr lang="en-US" dirty="0"/>
              <a:t>A technique of collecting data in which the anthropologist writes down all the kin relationships of informants in order to study the kinship system</a:t>
            </a:r>
            <a:r>
              <a:rPr lang="en-US" dirty="0" smtClean="0"/>
              <a:t>.</a:t>
            </a:r>
          </a:p>
          <a:p>
            <a:r>
              <a:rPr lang="en-US" b="1" dirty="0"/>
              <a:t>independent variable</a:t>
            </a:r>
            <a:r>
              <a:rPr lang="en-US" dirty="0"/>
              <a:t/>
            </a:r>
            <a:br>
              <a:rPr lang="en-US" dirty="0"/>
            </a:br>
            <a:r>
              <a:rPr lang="en-US" dirty="0"/>
              <a:t>The variable that can cause change in other variables</a:t>
            </a:r>
            <a:r>
              <a:rPr lang="en-US" dirty="0" smtClean="0"/>
              <a:t>.</a:t>
            </a:r>
            <a:endParaRPr lang="en-US" dirty="0"/>
          </a:p>
          <a:p>
            <a:r>
              <a:rPr lang="en-US" b="1" dirty="0"/>
              <a:t>informant</a:t>
            </a:r>
            <a:r>
              <a:rPr lang="en-US" dirty="0"/>
              <a:t/>
            </a:r>
            <a:br>
              <a:rPr lang="en-US" dirty="0"/>
            </a:br>
            <a:r>
              <a:rPr lang="en-US" dirty="0"/>
              <a:t>A person who provides information about his or her culture to the ethnographic fieldworker</a:t>
            </a:r>
            <a:r>
              <a:rPr lang="en-US" dirty="0" smtClean="0"/>
              <a:t>.</a:t>
            </a:r>
          </a:p>
          <a:p>
            <a:r>
              <a:rPr lang="en-US" b="1" dirty="0"/>
              <a:t>interpreting data</a:t>
            </a:r>
            <a:r>
              <a:rPr lang="en-US" dirty="0"/>
              <a:t/>
            </a:r>
            <a:br>
              <a:rPr lang="en-US" dirty="0"/>
            </a:br>
            <a:r>
              <a:rPr lang="en-US" dirty="0"/>
              <a:t>The stage of fieldwork, often the most difficult, in which the anthropologist searches for meaning in the data collected while in the field.</a:t>
            </a:r>
          </a:p>
        </p:txBody>
      </p:sp>
    </p:spTree>
    <p:extLst>
      <p:ext uri="{BB962C8B-B14F-4D97-AF65-F5344CB8AC3E}">
        <p14:creationId xmlns:p14="http://schemas.microsoft.com/office/powerpoint/2010/main" val="456642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t>
            </a:r>
            <a:r>
              <a:rPr lang="en-US" dirty="0" err="1"/>
              <a:t>cont</a:t>
            </a:r>
            <a:r>
              <a:rPr lang="en-US" dirty="0"/>
              <a:t>…</a:t>
            </a:r>
          </a:p>
        </p:txBody>
      </p:sp>
      <p:sp>
        <p:nvSpPr>
          <p:cNvPr id="3" name="Content Placeholder 2"/>
          <p:cNvSpPr>
            <a:spLocks noGrp="1"/>
          </p:cNvSpPr>
          <p:nvPr>
            <p:ph idx="1"/>
          </p:nvPr>
        </p:nvSpPr>
        <p:spPr/>
        <p:txBody>
          <a:bodyPr>
            <a:normAutofit fontScale="92500" lnSpcReduction="20000"/>
          </a:bodyPr>
          <a:lstStyle/>
          <a:p>
            <a:r>
              <a:rPr lang="en-US" b="1" dirty="0" err="1"/>
              <a:t>proxemic</a:t>
            </a:r>
            <a:r>
              <a:rPr lang="en-US" b="1" dirty="0"/>
              <a:t> analysis</a:t>
            </a:r>
            <a:r>
              <a:rPr lang="en-US" dirty="0"/>
              <a:t/>
            </a:r>
            <a:br>
              <a:rPr lang="en-US" dirty="0"/>
            </a:br>
            <a:r>
              <a:rPr lang="en-US" dirty="0"/>
              <a:t>The study of how people different cultures use space.</a:t>
            </a:r>
          </a:p>
          <a:p>
            <a:endParaRPr lang="en-US" dirty="0"/>
          </a:p>
          <a:p>
            <a:r>
              <a:rPr lang="en-US" b="1" dirty="0"/>
              <a:t>reflexive (narrative) ethnography</a:t>
            </a:r>
            <a:r>
              <a:rPr lang="en-US" dirty="0"/>
              <a:t/>
            </a:r>
            <a:br>
              <a:rPr lang="en-US" dirty="0"/>
            </a:br>
            <a:r>
              <a:rPr lang="en-US" dirty="0"/>
              <a:t>A type of ethnography, associated with postmodernism, which focuses more on the interaction between ethnographer and informant than scientific objectivity</a:t>
            </a:r>
            <a:r>
              <a:rPr lang="en-US" dirty="0" smtClean="0"/>
              <a:t>.</a:t>
            </a:r>
          </a:p>
          <a:p>
            <a:r>
              <a:rPr lang="en-US" b="1" dirty="0"/>
              <a:t>research clearance</a:t>
            </a:r>
            <a:r>
              <a:rPr lang="en-US" dirty="0"/>
              <a:t/>
            </a:r>
            <a:br>
              <a:rPr lang="en-US" dirty="0"/>
            </a:br>
            <a:r>
              <a:rPr lang="en-US" dirty="0"/>
              <a:t>Permission of the host country in which fieldwork is to be conducted.</a:t>
            </a:r>
            <a:br>
              <a:rPr lang="en-US" dirty="0"/>
            </a:br>
            <a:endParaRPr lang="en-US" dirty="0"/>
          </a:p>
          <a:p>
            <a:r>
              <a:rPr lang="en-US" b="1" dirty="0"/>
              <a:t>research design</a:t>
            </a:r>
            <a:r>
              <a:rPr lang="en-US" dirty="0"/>
              <a:t/>
            </a:r>
            <a:br>
              <a:rPr lang="en-US" dirty="0"/>
            </a:br>
            <a:r>
              <a:rPr lang="en-US" dirty="0"/>
              <a:t>Overall strategy for conducting research.</a:t>
            </a:r>
          </a:p>
        </p:txBody>
      </p:sp>
    </p:spTree>
    <p:extLst>
      <p:ext uri="{BB962C8B-B14F-4D97-AF65-F5344CB8AC3E}">
        <p14:creationId xmlns:p14="http://schemas.microsoft.com/office/powerpoint/2010/main" val="162968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t>
            </a:r>
            <a:r>
              <a:rPr lang="en-US" dirty="0" err="1"/>
              <a:t>cont</a:t>
            </a:r>
            <a:r>
              <a:rPr lang="en-US" dirty="0"/>
              <a:t>…</a:t>
            </a:r>
          </a:p>
        </p:txBody>
      </p:sp>
      <p:sp>
        <p:nvSpPr>
          <p:cNvPr id="3" name="Content Placeholder 2"/>
          <p:cNvSpPr>
            <a:spLocks noGrp="1"/>
          </p:cNvSpPr>
          <p:nvPr>
            <p:ph idx="1"/>
          </p:nvPr>
        </p:nvSpPr>
        <p:spPr/>
        <p:txBody>
          <a:bodyPr>
            <a:normAutofit fontScale="77500" lnSpcReduction="20000"/>
          </a:bodyPr>
          <a:lstStyle/>
          <a:p>
            <a:r>
              <a:rPr lang="en-US" b="1" dirty="0"/>
              <a:t>research proposal</a:t>
            </a:r>
            <a:r>
              <a:rPr lang="en-US" dirty="0"/>
              <a:t/>
            </a:r>
            <a:br>
              <a:rPr lang="en-US" dirty="0"/>
            </a:br>
            <a:r>
              <a:rPr lang="en-US" dirty="0"/>
              <a:t>A written proposal required for funding anthropological research that details a research project’s purpose, hypotheses, methodology, and significance.</a:t>
            </a:r>
            <a:br>
              <a:rPr lang="en-US" dirty="0"/>
            </a:br>
            <a:endParaRPr lang="en-US" dirty="0"/>
          </a:p>
          <a:p>
            <a:r>
              <a:rPr lang="en-US" b="1" dirty="0" err="1"/>
              <a:t>sociometric</a:t>
            </a:r>
            <a:r>
              <a:rPr lang="en-US" b="1" dirty="0"/>
              <a:t> tracking</a:t>
            </a:r>
            <a:r>
              <a:rPr lang="en-US" dirty="0"/>
              <a:t/>
            </a:r>
            <a:br>
              <a:rPr lang="en-US" dirty="0"/>
            </a:br>
            <a:r>
              <a:rPr lang="en-US" dirty="0"/>
              <a:t>A data-gathering method that social scientists use to measure different types of interaction among people</a:t>
            </a:r>
            <a:r>
              <a:rPr lang="en-US" dirty="0" smtClean="0"/>
              <a:t>.</a:t>
            </a:r>
          </a:p>
          <a:p>
            <a:endParaRPr lang="en-US" dirty="0" smtClean="0"/>
          </a:p>
          <a:p>
            <a:r>
              <a:rPr lang="en-US" b="1" dirty="0"/>
              <a:t>structured interview</a:t>
            </a:r>
            <a:r>
              <a:rPr lang="en-US" dirty="0"/>
              <a:t/>
            </a:r>
            <a:br>
              <a:rPr lang="en-US" dirty="0"/>
            </a:br>
            <a:r>
              <a:rPr lang="en-US" dirty="0"/>
              <a:t>An ethnographic data gathering technique in which large numbers of respondents are asked a set of specific questions.</a:t>
            </a:r>
            <a:br>
              <a:rPr lang="en-US" dirty="0"/>
            </a:br>
            <a:endParaRPr lang="en-US" dirty="0"/>
          </a:p>
          <a:p>
            <a:r>
              <a:rPr lang="en-US" b="1" dirty="0"/>
              <a:t>unstructured interview</a:t>
            </a:r>
            <a:r>
              <a:rPr lang="en-US" dirty="0"/>
              <a:t/>
            </a:r>
            <a:br>
              <a:rPr lang="en-US" dirty="0"/>
            </a:br>
            <a:r>
              <a:rPr lang="en-US" dirty="0"/>
              <a:t>An ethnographic data gathering technique in which interviewees are asked to respond to broad, open-ended questions.</a:t>
            </a:r>
          </a:p>
        </p:txBody>
      </p:sp>
    </p:spTree>
    <p:extLst>
      <p:ext uri="{BB962C8B-B14F-4D97-AF65-F5344CB8AC3E}">
        <p14:creationId xmlns:p14="http://schemas.microsoft.com/office/powerpoint/2010/main" val="2726202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ypes of Cross-Cultural Research&#10;&#10;&#10;&#10;      Cross-Cultural Comparison                     Unpackaging Studies&#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537" y="87158"/>
            <a:ext cx="10299432" cy="6468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744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pecial Issues Concerning Cross-Cultural Comparisons&#10;&#10;&#10;                             Equivalence&#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604" y="208345"/>
            <a:ext cx="9792657" cy="633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054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aste of resources – problem&#10;&#10;&#10;&#10;&#10;      Preclude                          Interpret the&#10;     comparis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5903" y="292665"/>
            <a:ext cx="8040974" cy="6030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66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Intercultural communication</a:t>
            </a:r>
            <a:endParaRPr lang="en-US" dirty="0"/>
          </a:p>
        </p:txBody>
      </p:sp>
      <p:sp>
        <p:nvSpPr>
          <p:cNvPr id="3" name="Content Placeholder 2"/>
          <p:cNvSpPr>
            <a:spLocks noGrp="1"/>
          </p:cNvSpPr>
          <p:nvPr>
            <p:ph idx="1"/>
          </p:nvPr>
        </p:nvSpPr>
        <p:spPr>
          <a:xfrm>
            <a:off x="838200" y="1597446"/>
            <a:ext cx="10515600" cy="4770303"/>
          </a:xfrm>
        </p:spPr>
        <p:txBody>
          <a:bodyPr>
            <a:normAutofit fontScale="85000" lnSpcReduction="20000"/>
          </a:bodyPr>
          <a:lstStyle/>
          <a:p>
            <a:r>
              <a:rPr lang="en-US" dirty="0" smtClean="0"/>
              <a:t>How culture is transferred?</a:t>
            </a:r>
          </a:p>
          <a:p>
            <a:r>
              <a:rPr lang="en-US" b="1" dirty="0" smtClean="0"/>
              <a:t>Enculturation</a:t>
            </a:r>
          </a:p>
          <a:p>
            <a:r>
              <a:rPr lang="en-US" dirty="0" smtClean="0"/>
              <a:t>Process of learning culture of one’s own group. E.g. learning </a:t>
            </a:r>
            <a:r>
              <a:rPr lang="en-US" dirty="0" err="1" smtClean="0"/>
              <a:t>scial</a:t>
            </a:r>
            <a:r>
              <a:rPr lang="en-US" dirty="0" smtClean="0"/>
              <a:t> traditions, values, and beliefs of one’s own group. </a:t>
            </a:r>
          </a:p>
          <a:p>
            <a:endParaRPr lang="en-US" dirty="0" smtClean="0"/>
          </a:p>
          <a:p>
            <a:r>
              <a:rPr lang="en-US" b="1" dirty="0" smtClean="0"/>
              <a:t>Acculturation</a:t>
            </a:r>
          </a:p>
          <a:p>
            <a:r>
              <a:rPr lang="en-US" dirty="0" smtClean="0"/>
              <a:t>The process of learning some new traits from another culture. E.g. when students from rural areas come to urban areas or city and gradually learn some urban customs they become </a:t>
            </a:r>
            <a:r>
              <a:rPr lang="en-US" dirty="0" err="1" smtClean="0"/>
              <a:t>accultureed</a:t>
            </a:r>
            <a:r>
              <a:rPr lang="en-US" dirty="0" smtClean="0"/>
              <a:t>.</a:t>
            </a:r>
          </a:p>
          <a:p>
            <a:endParaRPr lang="en-US" dirty="0" smtClean="0"/>
          </a:p>
          <a:p>
            <a:r>
              <a:rPr lang="en-US" b="1" dirty="0" smtClean="0"/>
              <a:t>Assimilation</a:t>
            </a:r>
          </a:p>
          <a:p>
            <a:pPr marL="0" indent="0">
              <a:buNone/>
            </a:pPr>
            <a:r>
              <a:rPr lang="en-US" dirty="0" smtClean="0"/>
              <a:t>A process in which a person entirely loses any awareness of his previous group identity and take on the culture and attitudes of another group.</a:t>
            </a:r>
            <a:endParaRPr lang="en-US" dirty="0"/>
          </a:p>
        </p:txBody>
      </p:sp>
    </p:spTree>
    <p:extLst>
      <p:ext uri="{BB962C8B-B14F-4D97-AF65-F5344CB8AC3E}">
        <p14:creationId xmlns:p14="http://schemas.microsoft.com/office/powerpoint/2010/main" val="1487292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0992" y="2985571"/>
            <a:ext cx="4611477" cy="1690688"/>
          </a:xfrm>
        </p:spPr>
        <p:txBody>
          <a:bodyPr>
            <a:normAutofit/>
          </a:bodyPr>
          <a:lstStyle/>
          <a:p>
            <a:r>
              <a:rPr lang="en-US" sz="8000" dirty="0" smtClean="0"/>
              <a:t>THE END</a:t>
            </a:r>
            <a:endParaRPr lang="en-US" sz="8000" dirty="0"/>
          </a:p>
        </p:txBody>
      </p:sp>
    </p:spTree>
    <p:extLst>
      <p:ext uri="{BB962C8B-B14F-4D97-AF65-F5344CB8AC3E}">
        <p14:creationId xmlns:p14="http://schemas.microsoft.com/office/powerpoint/2010/main" val="339733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he development of the concept of culture&#10;&#10;&#10;                                                         Dynamic&#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5903" y="340547"/>
            <a:ext cx="8426564" cy="6319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018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lture as an abstraction&#10;&#10;&#10;&#10;&#10;Chapter 1 , culture and psychology   6&#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31" y="165254"/>
            <a:ext cx="9523200" cy="6257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61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ethnocentrism</a:t>
            </a:r>
            <a:endParaRPr lang="en-US" dirty="0"/>
          </a:p>
        </p:txBody>
      </p:sp>
      <p:sp>
        <p:nvSpPr>
          <p:cNvPr id="3" name="Content Placeholder 2"/>
          <p:cNvSpPr>
            <a:spLocks noGrp="1"/>
          </p:cNvSpPr>
          <p:nvPr>
            <p:ph idx="1"/>
          </p:nvPr>
        </p:nvSpPr>
        <p:spPr>
          <a:xfrm>
            <a:off x="838200" y="1825625"/>
            <a:ext cx="10515600" cy="862491"/>
          </a:xfrm>
        </p:spPr>
        <p:txBody>
          <a:bodyPr/>
          <a:lstStyle/>
          <a:p>
            <a:r>
              <a:rPr lang="en-US" dirty="0" smtClean="0"/>
              <a:t>The tendency to view the world through one’s own cultural filters</a:t>
            </a:r>
          </a:p>
          <a:p>
            <a:endParaRPr lang="en-US" dirty="0"/>
          </a:p>
        </p:txBody>
      </p:sp>
      <p:pic>
        <p:nvPicPr>
          <p:cNvPr id="1026" name="Picture 2" descr="An &#10;  Introduc+on &#10;  to &#10;  Ethnocentrism &#10;  and &#10;  Accultura+on&#10;Psychological Factors in Ethnocentrism&#10;Self&#10;Emotions Value..."/>
          <p:cNvPicPr>
            <a:picLocks noChangeAspect="1" noChangeArrowheads="1"/>
          </p:cNvPicPr>
          <p:nvPr/>
        </p:nvPicPr>
        <p:blipFill rotWithShape="1">
          <a:blip r:embed="rId2">
            <a:extLst>
              <a:ext uri="{28A0092B-C50C-407E-A947-70E740481C1C}">
                <a14:useLocalDpi xmlns:a14="http://schemas.microsoft.com/office/drawing/2010/main" val="0"/>
              </a:ext>
            </a:extLst>
          </a:blip>
          <a:srcRect l="140" t="6256" b="7505"/>
          <a:stretch/>
        </p:blipFill>
        <p:spPr bwMode="auto">
          <a:xfrm>
            <a:off x="1883885" y="2622015"/>
            <a:ext cx="6896559" cy="3437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222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stereotypes</a:t>
            </a:r>
            <a:endParaRPr lang="en-US" dirty="0"/>
          </a:p>
        </p:txBody>
      </p:sp>
      <p:pic>
        <p:nvPicPr>
          <p:cNvPr id="2050" name="Picture 2" descr="An &#10;  Introduc+on &#10;  to &#10;  Ethnocentrism &#10;  and &#10;  Accultura+on&#10;Stereotypes: Definition and Types&#10;Stereotypes&#10;Generalized ..."/>
          <p:cNvPicPr>
            <a:picLocks noChangeAspect="1" noChangeArrowheads="1"/>
          </p:cNvPicPr>
          <p:nvPr/>
        </p:nvPicPr>
        <p:blipFill rotWithShape="1">
          <a:blip r:embed="rId2">
            <a:extLst>
              <a:ext uri="{28A0092B-C50C-407E-A947-70E740481C1C}">
                <a14:useLocalDpi xmlns:a14="http://schemas.microsoft.com/office/drawing/2010/main" val="0"/>
              </a:ext>
            </a:extLst>
          </a:blip>
          <a:srcRect l="748" t="1708" b="10640"/>
          <a:stretch/>
        </p:blipFill>
        <p:spPr bwMode="auto">
          <a:xfrm>
            <a:off x="881348" y="1751682"/>
            <a:ext cx="5728771" cy="39991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072830" y="1690687"/>
            <a:ext cx="3877936" cy="3970318"/>
          </a:xfrm>
          <a:prstGeom prst="rect">
            <a:avLst/>
          </a:prstGeom>
          <a:noFill/>
        </p:spPr>
        <p:txBody>
          <a:bodyPr wrap="square" rtlCol="0">
            <a:spAutoFit/>
          </a:bodyPr>
          <a:lstStyle/>
          <a:p>
            <a:r>
              <a:rPr lang="en-US" dirty="0" smtClean="0"/>
              <a:t>Auto-stereotypes</a:t>
            </a:r>
          </a:p>
          <a:p>
            <a:r>
              <a:rPr lang="en-US" dirty="0"/>
              <a:t> the involuntary activation of a set of beliefs towards a target </a:t>
            </a:r>
            <a:r>
              <a:rPr lang="en-US" dirty="0" smtClean="0"/>
              <a:t>group</a:t>
            </a:r>
          </a:p>
          <a:p>
            <a:pPr marL="285750" indent="-285750">
              <a:buFont typeface="Arial" panose="020B0604020202020204" pitchFamily="34" charset="0"/>
              <a:buChar char="•"/>
            </a:pPr>
            <a:r>
              <a:rPr lang="en-US" dirty="0" smtClean="0"/>
              <a:t>Generally positive</a:t>
            </a:r>
          </a:p>
          <a:p>
            <a:endParaRPr lang="en-US" dirty="0" smtClean="0"/>
          </a:p>
          <a:p>
            <a:r>
              <a:rPr lang="en-US" dirty="0" smtClean="0"/>
              <a:t>Hetero-stereotypes</a:t>
            </a:r>
          </a:p>
          <a:p>
            <a:r>
              <a:rPr lang="en-US" dirty="0" smtClean="0"/>
              <a:t>a </a:t>
            </a:r>
            <a:r>
              <a:rPr lang="en-US" dirty="0"/>
              <a:t>group's perception of another group's members' traits, characteristics, or values with a tendency to </a:t>
            </a:r>
            <a:endParaRPr lang="en-US" dirty="0" smtClean="0"/>
          </a:p>
          <a:p>
            <a:pPr marL="285750" indent="-285750">
              <a:buFont typeface="Arial" panose="020B0604020202020204" pitchFamily="34" charset="0"/>
              <a:buChar char="•"/>
            </a:pPr>
            <a:r>
              <a:rPr lang="en-US" b="1" dirty="0" smtClean="0"/>
              <a:t>define</a:t>
            </a:r>
            <a:r>
              <a:rPr lang="en-US" dirty="0"/>
              <a:t> others as rigid ethnic characterizations and </a:t>
            </a:r>
            <a:endParaRPr lang="en-US" dirty="0" smtClean="0"/>
          </a:p>
          <a:p>
            <a:pPr marL="285750" indent="-285750">
              <a:buFont typeface="Arial" panose="020B0604020202020204" pitchFamily="34" charset="0"/>
              <a:buChar char="•"/>
            </a:pPr>
            <a:r>
              <a:rPr lang="en-US" dirty="0" smtClean="0"/>
              <a:t>strong </a:t>
            </a:r>
            <a:r>
              <a:rPr lang="en-US" dirty="0"/>
              <a:t>generalizations about group membership</a:t>
            </a:r>
            <a:r>
              <a:rPr lang="en-US" dirty="0" smtClean="0"/>
              <a:t>.</a:t>
            </a:r>
          </a:p>
          <a:p>
            <a:pPr marL="285750" indent="-285750">
              <a:buFont typeface="Arial" panose="020B0604020202020204" pitchFamily="34" charset="0"/>
              <a:buChar char="•"/>
            </a:pPr>
            <a:r>
              <a:rPr lang="en-US" dirty="0" smtClean="0"/>
              <a:t>Generally negative</a:t>
            </a:r>
            <a:endParaRPr lang="en-US" dirty="0"/>
          </a:p>
        </p:txBody>
      </p:sp>
    </p:spTree>
    <p:extLst>
      <p:ext uri="{BB962C8B-B14F-4D97-AF65-F5344CB8AC3E}">
        <p14:creationId xmlns:p14="http://schemas.microsoft.com/office/powerpoint/2010/main" val="730399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n &#10;  Introduc+on &#10;  to &#10;  Ethnocentrism &#10;  and &#10;  Accultura+on&#10;Prejudice and Discrimination&#10;Prejudice&#10;The &#10;  tendency &#10;  ..."/>
          <p:cNvPicPr>
            <a:picLocks noChangeAspect="1" noChangeArrowheads="1"/>
          </p:cNvPicPr>
          <p:nvPr/>
        </p:nvPicPr>
        <p:blipFill rotWithShape="1">
          <a:blip r:embed="rId2">
            <a:extLst>
              <a:ext uri="{28A0092B-C50C-407E-A947-70E740481C1C}">
                <a14:useLocalDpi xmlns:a14="http://schemas.microsoft.com/office/drawing/2010/main" val="0"/>
              </a:ext>
            </a:extLst>
          </a:blip>
          <a:srcRect b="7657"/>
          <a:stretch/>
        </p:blipFill>
        <p:spPr bwMode="auto">
          <a:xfrm>
            <a:off x="915739" y="231355"/>
            <a:ext cx="9506218" cy="64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420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Enculturation and socialization agents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Enculturation</a:t>
            </a:r>
            <a:r>
              <a:rPr lang="en-US" dirty="0" smtClean="0"/>
              <a:t> is the process by which youngsters learn and adopt the ways and manners of their culture.</a:t>
            </a:r>
          </a:p>
          <a:p>
            <a:r>
              <a:rPr lang="en-US" dirty="0" smtClean="0"/>
              <a:t>Agents</a:t>
            </a:r>
          </a:p>
          <a:p>
            <a:r>
              <a:rPr lang="en-US" dirty="0" smtClean="0"/>
              <a:t>Parents</a:t>
            </a:r>
          </a:p>
          <a:p>
            <a:r>
              <a:rPr lang="en-US" dirty="0" smtClean="0"/>
              <a:t>Siblings</a:t>
            </a:r>
          </a:p>
          <a:p>
            <a:r>
              <a:rPr lang="en-US" dirty="0" smtClean="0"/>
              <a:t>Peers</a:t>
            </a:r>
          </a:p>
          <a:p>
            <a:r>
              <a:rPr lang="en-US" dirty="0" smtClean="0"/>
              <a:t>Extended families</a:t>
            </a:r>
          </a:p>
          <a:p>
            <a:r>
              <a:rPr lang="en-US" dirty="0" smtClean="0"/>
              <a:t>Daycare</a:t>
            </a:r>
          </a:p>
          <a:p>
            <a:r>
              <a:rPr lang="en-US" dirty="0" smtClean="0"/>
              <a:t>Religious institutes</a:t>
            </a:r>
          </a:p>
          <a:p>
            <a:r>
              <a:rPr lang="en-US" dirty="0" smtClean="0"/>
              <a:t>Educational system</a:t>
            </a:r>
          </a:p>
          <a:p>
            <a:endParaRPr lang="en-US" dirty="0"/>
          </a:p>
        </p:txBody>
      </p:sp>
    </p:spTree>
    <p:extLst>
      <p:ext uri="{BB962C8B-B14F-4D97-AF65-F5344CB8AC3E}">
        <p14:creationId xmlns:p14="http://schemas.microsoft.com/office/powerpoint/2010/main" val="4135637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research findings in cross-cultural</a:t>
            </a:r>
            <a:endParaRPr lang="en-US" dirty="0"/>
          </a:p>
        </p:txBody>
      </p:sp>
      <p:sp>
        <p:nvSpPr>
          <p:cNvPr id="3" name="Content Placeholder 2"/>
          <p:cNvSpPr>
            <a:spLocks noGrp="1"/>
          </p:cNvSpPr>
          <p:nvPr>
            <p:ph idx="1"/>
          </p:nvPr>
        </p:nvSpPr>
        <p:spPr>
          <a:xfrm>
            <a:off x="694980" y="1583254"/>
            <a:ext cx="10515600" cy="4351338"/>
          </a:xfrm>
        </p:spPr>
        <p:txBody>
          <a:bodyPr>
            <a:normAutofit fontScale="85000" lnSpcReduction="20000"/>
          </a:bodyPr>
          <a:lstStyle/>
          <a:p>
            <a:r>
              <a:rPr lang="en-US" b="1" dirty="0"/>
              <a:t>analyzing data</a:t>
            </a:r>
            <a:br>
              <a:rPr lang="en-US" b="1" dirty="0"/>
            </a:br>
            <a:r>
              <a:rPr lang="en-US" dirty="0"/>
              <a:t>One of five stages of fieldwork in which the cultural anthropologist determines the meaning of data collected in the field.</a:t>
            </a:r>
            <a:br>
              <a:rPr lang="en-US" dirty="0"/>
            </a:br>
            <a:endParaRPr lang="en-US" dirty="0"/>
          </a:p>
          <a:p>
            <a:r>
              <a:rPr lang="en-US" b="1" dirty="0"/>
              <a:t>attitudinal data</a:t>
            </a:r>
            <a:br>
              <a:rPr lang="en-US" b="1" dirty="0"/>
            </a:br>
            <a:r>
              <a:rPr lang="en-US" dirty="0"/>
              <a:t>Information collected in a fieldwork situation that describes what a person thinks, believes, or feels</a:t>
            </a:r>
            <a:r>
              <a:rPr lang="en-US" dirty="0" smtClean="0"/>
              <a:t>.</a:t>
            </a:r>
          </a:p>
          <a:p>
            <a:endParaRPr lang="en-US" dirty="0"/>
          </a:p>
          <a:p>
            <a:r>
              <a:rPr lang="en-US" b="1" dirty="0"/>
              <a:t>behavioral data</a:t>
            </a:r>
            <a:r>
              <a:rPr lang="en-US" dirty="0"/>
              <a:t/>
            </a:r>
            <a:br>
              <a:rPr lang="en-US" dirty="0"/>
            </a:br>
            <a:r>
              <a:rPr lang="en-US" dirty="0"/>
              <a:t>Information collected in a fieldwork situation that describes what a person does.</a:t>
            </a:r>
          </a:p>
          <a:p>
            <a:endParaRPr lang="en-US" dirty="0"/>
          </a:p>
          <a:p>
            <a:r>
              <a:rPr lang="en-US" b="1" dirty="0"/>
              <a:t>bicultural perspective</a:t>
            </a:r>
            <a:r>
              <a:rPr lang="en-US" dirty="0"/>
              <a:t/>
            </a:r>
            <a:br>
              <a:rPr lang="en-US" dirty="0"/>
            </a:br>
            <a:r>
              <a:rPr lang="en-US" dirty="0"/>
              <a:t>The capacity to think and perceive in the categories of one’s own culture as well as in the categories of a second culture.</a:t>
            </a:r>
            <a:endParaRPr lang="en-US" dirty="0"/>
          </a:p>
        </p:txBody>
      </p:sp>
    </p:spTree>
    <p:extLst>
      <p:ext uri="{BB962C8B-B14F-4D97-AF65-F5344CB8AC3E}">
        <p14:creationId xmlns:p14="http://schemas.microsoft.com/office/powerpoint/2010/main" val="3785267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census taking</a:t>
            </a:r>
            <a:r>
              <a:rPr lang="en-US" dirty="0"/>
              <a:t/>
            </a:r>
            <a:br>
              <a:rPr lang="en-US" dirty="0"/>
            </a:br>
            <a:r>
              <a:rPr lang="en-US" dirty="0"/>
              <a:t>The collection of demographic data about the culture being studied.</a:t>
            </a:r>
          </a:p>
          <a:p>
            <a:endParaRPr lang="en-US" dirty="0"/>
          </a:p>
          <a:p>
            <a:r>
              <a:rPr lang="en-US" b="1" dirty="0"/>
              <a:t>collecting data</a:t>
            </a:r>
            <a:r>
              <a:rPr lang="en-US" dirty="0"/>
              <a:t/>
            </a:r>
            <a:br>
              <a:rPr lang="en-US" dirty="0"/>
            </a:br>
            <a:r>
              <a:rPr lang="en-US" dirty="0"/>
              <a:t>Stage of fieldwork involving selection of data-gathering  techniques and the gathering of information pertinent to the hypothesis being </a:t>
            </a:r>
            <a:r>
              <a:rPr lang="en-US" dirty="0" smtClean="0"/>
              <a:t>studied</a:t>
            </a:r>
          </a:p>
          <a:p>
            <a:endParaRPr lang="en-US" dirty="0"/>
          </a:p>
          <a:p>
            <a:r>
              <a:rPr lang="en-US" b="1" dirty="0"/>
              <a:t>culture shock</a:t>
            </a:r>
            <a:r>
              <a:rPr lang="en-US" dirty="0"/>
              <a:t/>
            </a:r>
            <a:br>
              <a:rPr lang="en-US" dirty="0"/>
            </a:br>
            <a:r>
              <a:rPr lang="en-US" dirty="0"/>
              <a:t>A psychological disorientation experienced when attempting to operate in a radically different cultural environment.</a:t>
            </a:r>
            <a:br>
              <a:rPr lang="en-US" dirty="0"/>
            </a:br>
            <a:endParaRPr lang="en-US" dirty="0"/>
          </a:p>
          <a:p>
            <a:r>
              <a:rPr lang="en-US" b="1" dirty="0"/>
              <a:t>dependent variable</a:t>
            </a:r>
            <a:br>
              <a:rPr lang="en-US" b="1" dirty="0"/>
            </a:br>
            <a:r>
              <a:rPr lang="en-US" dirty="0"/>
              <a:t>A variable that is affected by the independent variable.</a:t>
            </a:r>
          </a:p>
          <a:p>
            <a:endParaRPr lang="en-US" dirty="0"/>
          </a:p>
        </p:txBody>
      </p:sp>
    </p:spTree>
    <p:extLst>
      <p:ext uri="{BB962C8B-B14F-4D97-AF65-F5344CB8AC3E}">
        <p14:creationId xmlns:p14="http://schemas.microsoft.com/office/powerpoint/2010/main" val="787824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190</Words>
  <Application>Microsoft Office PowerPoint</Application>
  <PresentationFormat>Widescreen</PresentationFormat>
  <Paragraphs>76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APPLYING RESEARCH FINDINGS ACROSS CULTURE</vt:lpstr>
      <vt:lpstr>PowerPoint Presentation</vt:lpstr>
      <vt:lpstr>PowerPoint Presentation</vt:lpstr>
      <vt:lpstr>ethnocentrism</vt:lpstr>
      <vt:lpstr>stereotypes</vt:lpstr>
      <vt:lpstr>PowerPoint Presentation</vt:lpstr>
      <vt:lpstr>Enculturation and socialization agents</vt:lpstr>
      <vt:lpstr>Applying research findings in cross-cultural</vt:lpstr>
      <vt:lpstr>Research cont…</vt:lpstr>
      <vt:lpstr>Research cont…</vt:lpstr>
      <vt:lpstr>Research cont…</vt:lpstr>
      <vt:lpstr>Research cont…</vt:lpstr>
      <vt:lpstr>Research cont…</vt:lpstr>
      <vt:lpstr>PowerPoint Presentation</vt:lpstr>
      <vt:lpstr>PowerPoint Presentation</vt:lpstr>
      <vt:lpstr>PowerPoint Presentation</vt:lpstr>
      <vt:lpstr>Intercultural communication</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Shahida</dc:creator>
  <cp:lastModifiedBy>Shahida</cp:lastModifiedBy>
  <cp:revision>12</cp:revision>
  <dcterms:created xsi:type="dcterms:W3CDTF">2020-11-08T18:38:02Z</dcterms:created>
  <dcterms:modified xsi:type="dcterms:W3CDTF">2020-11-09T19:20:17Z</dcterms:modified>
</cp:coreProperties>
</file>