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6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3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3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1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1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2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6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8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5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2D57-A5F8-4067-B121-075A561267F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FFAF1-15BE-4A10-A0EC-8F64D12A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502" y="11443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 Cultural Psychology:</a:t>
            </a:r>
            <a:br>
              <a:rPr lang="en-US" dirty="0" smtClean="0"/>
            </a:br>
            <a:r>
              <a:rPr lang="en-US" dirty="0" smtClean="0"/>
              <a:t>history and </a:t>
            </a:r>
            <a:r>
              <a:rPr lang="en-US" dirty="0" smtClean="0"/>
              <a:t>approaches from cc anthropology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2502" y="4627084"/>
            <a:ext cx="5589224" cy="1600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Prepared 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Shahida Perveen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Psychology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Sargodha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14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Culture: </a:t>
            </a:r>
            <a:r>
              <a:rPr lang="en-US" dirty="0"/>
              <a:t>Shared way of life of a group of people</a:t>
            </a:r>
          </a:p>
          <a:p>
            <a:pPr>
              <a:defRPr/>
            </a:pPr>
            <a:r>
              <a:rPr lang="en-US" b="1" dirty="0"/>
              <a:t>Culture: </a:t>
            </a:r>
            <a:r>
              <a:rPr lang="en-US" dirty="0"/>
              <a:t>Shared patterns of behaviors and interactions, cognitive constructs, and affective understanding learned through the process of socialization</a:t>
            </a:r>
          </a:p>
          <a:p>
            <a:pPr lvl="1">
              <a:defRPr/>
            </a:pPr>
            <a:r>
              <a:rPr lang="en-US" b="1" dirty="0"/>
              <a:t>Culture is NOT: </a:t>
            </a:r>
            <a:r>
              <a:rPr lang="en-US" dirty="0"/>
              <a:t>Artifacts, tools, or other tangible cultural elements</a:t>
            </a:r>
          </a:p>
          <a:p>
            <a:pPr lvl="1">
              <a:defRPr/>
            </a:pPr>
            <a:r>
              <a:rPr lang="en-US" b="1" dirty="0"/>
              <a:t>Culture IS: </a:t>
            </a:r>
            <a:r>
              <a:rPr lang="en-US" dirty="0"/>
              <a:t>How members of the cultural group interpret, use, and perceive the objects</a:t>
            </a:r>
          </a:p>
          <a:p>
            <a:pPr>
              <a:defRPr/>
            </a:pPr>
            <a:r>
              <a:rPr lang="en-US" dirty="0"/>
              <a:t>Culture consists of: Values, beliefs, attitudes, interpretations, and perspectives that distinguish one group of people from another</a:t>
            </a:r>
          </a:p>
        </p:txBody>
      </p:sp>
    </p:spTree>
    <p:extLst>
      <p:ext uri="{BB962C8B-B14F-4D97-AF65-F5344CB8AC3E}">
        <p14:creationId xmlns:p14="http://schemas.microsoft.com/office/powerpoint/2010/main" val="1720373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is manifested by:</a:t>
            </a:r>
          </a:p>
          <a:p>
            <a:pPr lvl="1"/>
            <a:r>
              <a:rPr lang="en-US" b="1" dirty="0" smtClean="0"/>
              <a:t>Symbols: </a:t>
            </a:r>
            <a:r>
              <a:rPr lang="en-US" dirty="0" smtClean="0"/>
              <a:t>Communication or object that carries a particular meaning within a group</a:t>
            </a:r>
          </a:p>
          <a:p>
            <a:pPr lvl="1"/>
            <a:r>
              <a:rPr lang="en-US" b="1" dirty="0" err="1" smtClean="0"/>
              <a:t>Heros</a:t>
            </a:r>
            <a:r>
              <a:rPr lang="en-US" b="1" dirty="0" smtClean="0"/>
              <a:t>: </a:t>
            </a:r>
            <a:r>
              <a:rPr lang="en-US" dirty="0" smtClean="0"/>
              <a:t>People who possess characteristics highly prized in a culture</a:t>
            </a:r>
          </a:p>
          <a:p>
            <a:pPr lvl="1"/>
            <a:r>
              <a:rPr lang="en-US" b="1" dirty="0" smtClean="0"/>
              <a:t>Rituals: </a:t>
            </a:r>
            <a:r>
              <a:rPr lang="en-US" dirty="0" smtClean="0"/>
              <a:t>Social activities that are socially essential</a:t>
            </a:r>
          </a:p>
          <a:p>
            <a:pPr lvl="1"/>
            <a:r>
              <a:rPr lang="en-US" b="1" dirty="0" smtClean="0"/>
              <a:t>Values: </a:t>
            </a:r>
            <a:r>
              <a:rPr lang="en-US" dirty="0" smtClean="0"/>
              <a:t>Preferences of a specific state of affairs to others (e.g., good-bad)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11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Culture is:</a:t>
            </a:r>
          </a:p>
          <a:p>
            <a:pPr lvl="1">
              <a:defRPr/>
            </a:pPr>
            <a:r>
              <a:rPr lang="en-US" dirty="0"/>
              <a:t>An adaptive mechanism</a:t>
            </a:r>
          </a:p>
          <a:p>
            <a:pPr lvl="1">
              <a:defRPr/>
            </a:pPr>
            <a:r>
              <a:rPr lang="en-US" dirty="0"/>
              <a:t>Learned</a:t>
            </a:r>
          </a:p>
          <a:p>
            <a:pPr>
              <a:defRPr/>
            </a:pPr>
            <a:r>
              <a:rPr lang="en-US" dirty="0"/>
              <a:t>Cultures change</a:t>
            </a:r>
          </a:p>
          <a:p>
            <a:pPr lvl="1">
              <a:defRPr/>
            </a:pPr>
            <a:r>
              <a:rPr lang="en-US" dirty="0"/>
              <a:t>Rate of cultural change differs by culture</a:t>
            </a:r>
          </a:p>
          <a:p>
            <a:pPr lvl="1">
              <a:defRPr/>
            </a:pPr>
            <a:r>
              <a:rPr lang="en-US" b="1" dirty="0"/>
              <a:t>Cultural diffusion: </a:t>
            </a:r>
            <a:r>
              <a:rPr lang="en-US" dirty="0"/>
              <a:t>Cultural practices pass to a different culture</a:t>
            </a:r>
          </a:p>
          <a:p>
            <a:pPr>
              <a:defRPr/>
            </a:pPr>
            <a:r>
              <a:rPr lang="en-US" dirty="0"/>
              <a:t>People tend to be unaware of their cultural practices</a:t>
            </a:r>
          </a:p>
          <a:p>
            <a:pPr lvl="1">
              <a:defRPr/>
            </a:pPr>
            <a:r>
              <a:rPr lang="en-US" b="1" dirty="0"/>
              <a:t>Ethnocentrism: </a:t>
            </a:r>
            <a:r>
              <a:rPr lang="en-US" dirty="0"/>
              <a:t>Judging another culture in terms o one’s own culture</a:t>
            </a:r>
          </a:p>
          <a:p>
            <a:pPr>
              <a:defRPr/>
            </a:pPr>
            <a:r>
              <a:rPr lang="en-US" dirty="0"/>
              <a:t>Culture defines acceptable behavior patterns</a:t>
            </a:r>
          </a:p>
          <a:p>
            <a:pPr>
              <a:defRPr/>
            </a:pPr>
            <a:r>
              <a:rPr lang="en-US" dirty="0"/>
              <a:t>Cultures do not currently exist in isolation</a:t>
            </a:r>
          </a:p>
        </p:txBody>
      </p:sp>
    </p:spTree>
    <p:extLst>
      <p:ext uri="{BB962C8B-B14F-4D97-AF65-F5344CB8AC3E}">
        <p14:creationId xmlns:p14="http://schemas.microsoft.com/office/powerpoint/2010/main" val="3051579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Culture:</a:t>
            </a:r>
            <a:br>
              <a:rPr lang="en-US" dirty="0" smtClean="0"/>
            </a:br>
            <a:r>
              <a:rPr lang="en-US" dirty="0" err="1" smtClean="0"/>
              <a:t>Hofstede</a:t>
            </a:r>
            <a:r>
              <a:rPr lang="en-US" dirty="0" smtClean="0"/>
              <a:t> Model (</a:t>
            </a:r>
            <a:r>
              <a:rPr lang="en-US" dirty="0" err="1" smtClean="0"/>
              <a:t>Hofstede</a:t>
            </a:r>
            <a:r>
              <a:rPr lang="en-US" dirty="0" smtClean="0"/>
              <a:t>, 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Power Distance: </a:t>
            </a:r>
            <a:r>
              <a:rPr lang="en-US" dirty="0"/>
              <a:t>Extent to which less powerful members accept that power is unequally distributed</a:t>
            </a:r>
          </a:p>
          <a:p>
            <a:pPr>
              <a:defRPr/>
            </a:pPr>
            <a:r>
              <a:rPr lang="en-US" b="1" dirty="0"/>
              <a:t>Uncertainty Avoidance: </a:t>
            </a:r>
            <a:r>
              <a:rPr lang="en-US" dirty="0"/>
              <a:t>Tolerance for ambiguity</a:t>
            </a:r>
          </a:p>
          <a:p>
            <a:pPr>
              <a:defRPr/>
            </a:pPr>
            <a:r>
              <a:rPr lang="en-US" b="1" dirty="0"/>
              <a:t>Individualism vs. Collectivism: </a:t>
            </a:r>
            <a:r>
              <a:rPr lang="en-US" dirty="0"/>
              <a:t>Degree to which people are integrated into groups</a:t>
            </a:r>
          </a:p>
          <a:p>
            <a:pPr>
              <a:defRPr/>
            </a:pPr>
            <a:r>
              <a:rPr lang="en-US" b="1" dirty="0"/>
              <a:t>Masculinity vs. Femininity: </a:t>
            </a:r>
            <a:r>
              <a:rPr lang="en-US" dirty="0"/>
              <a:t>Distribution of values between the genders</a:t>
            </a:r>
          </a:p>
          <a:p>
            <a:pPr>
              <a:defRPr/>
            </a:pPr>
            <a:r>
              <a:rPr lang="en-US" b="1" dirty="0"/>
              <a:t>Long-term vs. Short-term orientation: </a:t>
            </a:r>
            <a:r>
              <a:rPr lang="en-US" dirty="0"/>
              <a:t>Choice of focus for people’s efforts to the future, present, or past</a:t>
            </a:r>
          </a:p>
        </p:txBody>
      </p:sp>
    </p:spTree>
    <p:extLst>
      <p:ext uri="{BB962C8B-B14F-4D97-AF65-F5344CB8AC3E}">
        <p14:creationId xmlns:p14="http://schemas.microsoft.com/office/powerpoint/2010/main" val="300801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Distance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4009222" cy="407941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Small power distance</a:t>
            </a:r>
          </a:p>
          <a:p>
            <a:pPr eaLnBrk="1" hangingPunct="1"/>
            <a:r>
              <a:rPr lang="en-US" dirty="0" smtClean="0"/>
              <a:t>Parents and children are equals</a:t>
            </a:r>
          </a:p>
          <a:p>
            <a:pPr eaLnBrk="1" hangingPunct="1"/>
            <a:r>
              <a:rPr lang="en-US" dirty="0" smtClean="0"/>
              <a:t>Older people not respected or feared</a:t>
            </a:r>
          </a:p>
          <a:p>
            <a:pPr eaLnBrk="1" hangingPunct="1"/>
            <a:r>
              <a:rPr lang="en-US" dirty="0" smtClean="0"/>
              <a:t>Student-centered education</a:t>
            </a:r>
          </a:p>
          <a:p>
            <a:pPr eaLnBrk="1" hangingPunct="1"/>
            <a:r>
              <a:rPr lang="en-US" dirty="0" smtClean="0"/>
              <a:t>Subordinates expect to be consulted</a:t>
            </a: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5622542" y="1825625"/>
            <a:ext cx="4022725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Large power distance</a:t>
            </a:r>
          </a:p>
          <a:p>
            <a:r>
              <a:rPr lang="en-US" dirty="0" smtClean="0"/>
              <a:t>Parents teach children obedience</a:t>
            </a:r>
          </a:p>
          <a:p>
            <a:r>
              <a:rPr lang="en-US" dirty="0" smtClean="0"/>
              <a:t>Older people are respected and feared</a:t>
            </a:r>
          </a:p>
          <a:p>
            <a:r>
              <a:rPr lang="en-US" dirty="0" smtClean="0"/>
              <a:t>Teacher-centered education</a:t>
            </a:r>
          </a:p>
          <a:p>
            <a:r>
              <a:rPr lang="en-US" dirty="0" smtClean="0"/>
              <a:t>Subordinates expect to be told what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58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Avoidance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4615149" cy="377094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dirty="0" smtClean="0"/>
              <a:t>Weak uncertainty avoidance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Uncertainty in life is accepted</a:t>
            </a:r>
          </a:p>
          <a:p>
            <a:pPr eaLnBrk="1" hangingPunct="1"/>
            <a:r>
              <a:rPr lang="en-US" dirty="0" smtClean="0"/>
              <a:t>Lower stress</a:t>
            </a:r>
          </a:p>
          <a:p>
            <a:pPr eaLnBrk="1" hangingPunct="1"/>
            <a:r>
              <a:rPr lang="en-US" dirty="0" smtClean="0"/>
              <a:t>Higher scores on well-being</a:t>
            </a:r>
          </a:p>
          <a:p>
            <a:pPr eaLnBrk="1" hangingPunct="1"/>
            <a:r>
              <a:rPr lang="en-US" dirty="0" smtClean="0"/>
              <a:t>Comfortable with ambiguity and chaos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0" y="1825625"/>
            <a:ext cx="4997986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Strong uncertainty avoidance</a:t>
            </a:r>
          </a:p>
          <a:p>
            <a:endParaRPr lang="en-US" dirty="0" smtClean="0"/>
          </a:p>
          <a:p>
            <a:r>
              <a:rPr lang="en-US" dirty="0" smtClean="0"/>
              <a:t>Uncertainty is felt as a threat to be fought</a:t>
            </a:r>
          </a:p>
          <a:p>
            <a:r>
              <a:rPr lang="en-US" dirty="0" smtClean="0"/>
              <a:t>High stress</a:t>
            </a:r>
          </a:p>
          <a:p>
            <a:r>
              <a:rPr lang="en-US" dirty="0" smtClean="0"/>
              <a:t>Lower scores on well-being</a:t>
            </a:r>
          </a:p>
          <a:p>
            <a:r>
              <a:rPr lang="en-US" dirty="0" smtClean="0"/>
              <a:t>Need for clarity and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00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Individualism and Collectivism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689"/>
            <a:ext cx="4978706" cy="480926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Individualism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Everyone is expected to only take care of themselves and immediate family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Right of privacy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Speaking one’s mind is healthy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Others classified as individuals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Purpose of education is to learn how to learn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Task prevails over relationship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614061" y="1690688"/>
            <a:ext cx="4022725" cy="4809264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 smtClean="0"/>
              <a:t>Collectivism</a:t>
            </a:r>
          </a:p>
          <a:p>
            <a:pPr>
              <a:defRPr/>
            </a:pPr>
            <a:r>
              <a:rPr lang="en-US" dirty="0" smtClean="0"/>
              <a:t>Everyone is expected to protect extended families</a:t>
            </a:r>
          </a:p>
          <a:p>
            <a:pPr>
              <a:defRPr/>
            </a:pPr>
            <a:r>
              <a:rPr lang="en-US" dirty="0" smtClean="0"/>
              <a:t>Stress on belonging</a:t>
            </a:r>
          </a:p>
          <a:p>
            <a:pPr>
              <a:defRPr/>
            </a:pPr>
            <a:r>
              <a:rPr lang="en-US" dirty="0" smtClean="0"/>
              <a:t>Harmony is always maintained</a:t>
            </a:r>
          </a:p>
          <a:p>
            <a:pPr>
              <a:defRPr/>
            </a:pPr>
            <a:r>
              <a:rPr lang="en-US" dirty="0" smtClean="0"/>
              <a:t>Others classified as in-group or out-group</a:t>
            </a:r>
          </a:p>
          <a:p>
            <a:pPr>
              <a:defRPr/>
            </a:pPr>
            <a:r>
              <a:rPr lang="en-US" dirty="0" smtClean="0"/>
              <a:t>Purpose of education is learning how to do</a:t>
            </a:r>
          </a:p>
          <a:p>
            <a:pPr>
              <a:defRPr/>
            </a:pPr>
            <a:r>
              <a:rPr lang="en-US" dirty="0" smtClean="0"/>
              <a:t>Relationship prevails over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95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and Masculine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448718" y="2038120"/>
            <a:ext cx="4022725" cy="4521506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 err="1" smtClean="0"/>
              <a:t>Feminanity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Minimum emotional and social role differentiation between genders</a:t>
            </a:r>
          </a:p>
          <a:p>
            <a:pPr>
              <a:defRPr/>
            </a:pPr>
            <a:r>
              <a:rPr lang="en-US" dirty="0" smtClean="0"/>
              <a:t>Men and women should be modest and caring</a:t>
            </a:r>
          </a:p>
          <a:p>
            <a:pPr>
              <a:defRPr/>
            </a:pPr>
            <a:r>
              <a:rPr lang="en-US" dirty="0" smtClean="0"/>
              <a:t>Balance between family and work</a:t>
            </a:r>
          </a:p>
          <a:p>
            <a:pPr>
              <a:defRPr/>
            </a:pPr>
            <a:r>
              <a:rPr lang="en-US" dirty="0" smtClean="0"/>
              <a:t>Sympathy for the weak</a:t>
            </a:r>
          </a:p>
          <a:p>
            <a:pPr>
              <a:defRPr/>
            </a:pPr>
            <a:r>
              <a:rPr lang="en-US" dirty="0" smtClean="0"/>
              <a:t>Both mothers and fathers deal with facts and feelings</a:t>
            </a:r>
          </a:p>
          <a:p>
            <a:pPr>
              <a:defRPr/>
            </a:pPr>
            <a:r>
              <a:rPr lang="en-US" dirty="0" smtClean="0"/>
              <a:t>Both boys and girls may cry but neither should fight</a:t>
            </a:r>
          </a:p>
          <a:p>
            <a:pPr>
              <a:defRPr/>
            </a:pPr>
            <a:r>
              <a:rPr lang="en-US" dirty="0" smtClean="0"/>
              <a:t>Mothers decide on family size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371689" y="1872867"/>
            <a:ext cx="4022725" cy="4686759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Masculanity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Maximum emotional and social role differentiation between genders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Men should be assertive and ambitious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 prevails over family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Admiration for the strong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Fathers deal with facts, mothers deal with feelings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Girls cry, boys fight back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Fathers decide on family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42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and Long-Term Orientation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33400" y="1981200"/>
            <a:ext cx="5459776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dirty="0" smtClean="0"/>
              <a:t>Short term orientation</a:t>
            </a:r>
          </a:p>
          <a:p>
            <a:pPr eaLnBrk="1" hangingPunct="1"/>
            <a:r>
              <a:rPr lang="en-US" dirty="0" smtClean="0"/>
              <a:t>Most important events in life occurred in past or take place now</a:t>
            </a:r>
          </a:p>
          <a:p>
            <a:pPr eaLnBrk="1" hangingPunct="1"/>
            <a:r>
              <a:rPr lang="en-US" dirty="0" smtClean="0"/>
              <a:t>Immediate need gratification expected</a:t>
            </a:r>
          </a:p>
          <a:p>
            <a:pPr eaLnBrk="1" hangingPunct="1"/>
            <a:r>
              <a:rPr lang="en-US" dirty="0" smtClean="0"/>
              <a:t>Children should learn tolerance and respect</a:t>
            </a:r>
          </a:p>
          <a:p>
            <a:pPr eaLnBrk="1" hangingPunct="1"/>
            <a:r>
              <a:rPr lang="en-US" dirty="0" smtClean="0"/>
              <a:t>Social spending and consumption</a:t>
            </a:r>
          </a:p>
          <a:p>
            <a:pPr eaLnBrk="1" hangingPunct="1"/>
            <a:r>
              <a:rPr lang="en-US" dirty="0" err="1" smtClean="0"/>
              <a:t>Stres</a:t>
            </a:r>
            <a:r>
              <a:rPr lang="en-US" dirty="0" smtClean="0"/>
              <a:t> on short-term profits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096000" y="1871032"/>
            <a:ext cx="5405610" cy="4114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dirty="0" smtClean="0"/>
              <a:t>Long term orientation</a:t>
            </a:r>
          </a:p>
          <a:p>
            <a:pPr eaLnBrk="1" hangingPunct="1"/>
            <a:r>
              <a:rPr lang="en-US" dirty="0" smtClean="0"/>
              <a:t>Most important events in life will occur in the future</a:t>
            </a:r>
          </a:p>
          <a:p>
            <a:pPr eaLnBrk="1" hangingPunct="1"/>
            <a:r>
              <a:rPr lang="en-US" dirty="0" smtClean="0"/>
              <a:t>Need gratification deferred until later</a:t>
            </a:r>
          </a:p>
          <a:p>
            <a:pPr eaLnBrk="1" hangingPunct="1"/>
            <a:r>
              <a:rPr lang="en-US" dirty="0" smtClean="0"/>
              <a:t>Children should learn to be thrifty (using money carefully not wastefully)</a:t>
            </a:r>
          </a:p>
          <a:p>
            <a:pPr eaLnBrk="1" hangingPunct="1"/>
            <a:r>
              <a:rPr lang="en-US" dirty="0" smtClean="0"/>
              <a:t>Saving, investing</a:t>
            </a:r>
          </a:p>
          <a:p>
            <a:pPr eaLnBrk="1" hangingPunct="1"/>
            <a:r>
              <a:rPr lang="en-US" dirty="0" smtClean="0"/>
              <a:t>Stress on future market position</a:t>
            </a:r>
          </a:p>
        </p:txBody>
      </p:sp>
    </p:spTree>
    <p:extLst>
      <p:ext uri="{BB962C8B-B14F-4D97-AF65-F5344CB8AC3E}">
        <p14:creationId xmlns:p14="http://schemas.microsoft.com/office/powerpoint/2010/main" val="1862479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Cross-Cultural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Cross-Cultural Psychology: </a:t>
            </a:r>
            <a:r>
              <a:rPr lang="en-US" dirty="0" smtClean="0"/>
              <a:t>Systematic comparison of psychological variables under different cultural conditions in order to:</a:t>
            </a:r>
          </a:p>
          <a:p>
            <a:pPr lvl="1"/>
            <a:r>
              <a:rPr lang="en-US" dirty="0" smtClean="0"/>
              <a:t>Identify universal aspects of human thought and behavior</a:t>
            </a:r>
          </a:p>
          <a:p>
            <a:pPr lvl="1"/>
            <a:r>
              <a:rPr lang="en-US" dirty="0" smtClean="0"/>
              <a:t>Identify how culture influences human thought and behavior</a:t>
            </a:r>
          </a:p>
          <a:p>
            <a:r>
              <a:rPr lang="en-US" b="1" dirty="0" smtClean="0"/>
              <a:t>Key Question: </a:t>
            </a:r>
            <a:r>
              <a:rPr lang="en-US" dirty="0" smtClean="0"/>
              <a:t>How does culture influence human behavior and mental processes?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4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  <a:p>
            <a:pPr>
              <a:defRPr/>
            </a:pPr>
            <a:r>
              <a:rPr lang="en-US" dirty="0"/>
              <a:t>Cross-Cultural research methods</a:t>
            </a:r>
          </a:p>
          <a:p>
            <a:pPr>
              <a:defRPr/>
            </a:pPr>
            <a:r>
              <a:rPr lang="en-US" dirty="0"/>
              <a:t>Culture and:</a:t>
            </a:r>
          </a:p>
          <a:p>
            <a:pPr lvl="1">
              <a:defRPr/>
            </a:pPr>
            <a:r>
              <a:rPr lang="en-US" dirty="0"/>
              <a:t>Development</a:t>
            </a:r>
          </a:p>
          <a:p>
            <a:pPr lvl="1">
              <a:defRPr/>
            </a:pPr>
            <a:r>
              <a:rPr lang="en-US" dirty="0"/>
              <a:t>Cognition</a:t>
            </a:r>
          </a:p>
          <a:p>
            <a:pPr lvl="1">
              <a:defRPr/>
            </a:pPr>
            <a:r>
              <a:rPr lang="en-US" dirty="0"/>
              <a:t>Perception</a:t>
            </a:r>
          </a:p>
          <a:p>
            <a:pPr lvl="1">
              <a:defRPr/>
            </a:pPr>
            <a:r>
              <a:rPr lang="en-US" dirty="0"/>
              <a:t>Language</a:t>
            </a:r>
          </a:p>
          <a:p>
            <a:pPr lvl="1">
              <a:defRPr/>
            </a:pPr>
            <a:r>
              <a:rPr lang="en-US" dirty="0"/>
              <a:t>Social Interactions, Gender, and Emotions</a:t>
            </a:r>
          </a:p>
          <a:p>
            <a:pPr>
              <a:defRPr/>
            </a:pPr>
            <a:r>
              <a:rPr lang="en-US" dirty="0"/>
              <a:t>Intercultural Relations</a:t>
            </a:r>
          </a:p>
        </p:txBody>
      </p:sp>
    </p:spTree>
    <p:extLst>
      <p:ext uri="{BB962C8B-B14F-4D97-AF65-F5344CB8AC3E}">
        <p14:creationId xmlns:p14="http://schemas.microsoft.com/office/powerpoint/2010/main" val="1609327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Cross-Cultural Psychology </a:t>
            </a:r>
            <a:br>
              <a:rPr lang="en-US" dirty="0" smtClean="0"/>
            </a:br>
            <a:r>
              <a:rPr lang="en-US" dirty="0" smtClean="0"/>
              <a:t>(Berry, </a:t>
            </a:r>
            <a:r>
              <a:rPr lang="en-US" dirty="0" err="1" smtClean="0"/>
              <a:t>Poortinga</a:t>
            </a:r>
            <a:r>
              <a:rPr lang="en-US" dirty="0" smtClean="0"/>
              <a:t>, </a:t>
            </a:r>
            <a:r>
              <a:rPr lang="en-US" dirty="0" err="1" smtClean="0"/>
              <a:t>Segall</a:t>
            </a:r>
            <a:r>
              <a:rPr lang="en-US" dirty="0" smtClean="0"/>
              <a:t>, &amp; </a:t>
            </a:r>
            <a:r>
              <a:rPr lang="en-US" dirty="0" err="1" smtClean="0"/>
              <a:t>Dasen</a:t>
            </a:r>
            <a:r>
              <a:rPr lang="en-US" dirty="0" smtClean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Cross-cultural psychology is the study of:</a:t>
            </a:r>
          </a:p>
          <a:p>
            <a:pPr lvl="1"/>
            <a:r>
              <a:rPr lang="en-US" dirty="0" smtClean="0"/>
              <a:t>Similarities and differences in individual psychological functioning in various cultural and </a:t>
            </a:r>
            <a:r>
              <a:rPr lang="en-US" dirty="0" err="1" smtClean="0"/>
              <a:t>ethnocultural</a:t>
            </a:r>
            <a:r>
              <a:rPr lang="en-US" dirty="0" smtClean="0"/>
              <a:t> groups</a:t>
            </a:r>
          </a:p>
          <a:p>
            <a:pPr lvl="1"/>
            <a:r>
              <a:rPr lang="en-US" dirty="0" smtClean="0"/>
              <a:t>The relationships between psychological variables and socio-cultural, ecological, and biological variables</a:t>
            </a:r>
          </a:p>
          <a:p>
            <a:pPr lvl="1"/>
            <a:r>
              <a:rPr lang="en-US" dirty="0" smtClean="0"/>
              <a:t>The ongoing changes in psychological, socio-cultural, ecological, and biological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2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Cross-Cultural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the generality of psychological knowledge and theories</a:t>
            </a:r>
          </a:p>
          <a:p>
            <a:r>
              <a:rPr lang="en-US" dirty="0" smtClean="0"/>
              <a:t>Discover cultural and psychological variations in non-Western cultures</a:t>
            </a:r>
          </a:p>
          <a:p>
            <a:r>
              <a:rPr lang="en-US" dirty="0" smtClean="0"/>
              <a:t>Integrate results of general and specific psychological findings to a universal psychology that is valid for a broad range of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52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in Cross-Cultural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Absolutism: </a:t>
            </a:r>
            <a:r>
              <a:rPr lang="en-US" dirty="0"/>
              <a:t>All psychological variables are the same in all cultures</a:t>
            </a:r>
          </a:p>
          <a:p>
            <a:pPr lvl="1">
              <a:defRPr/>
            </a:pPr>
            <a:r>
              <a:rPr lang="en-US" dirty="0"/>
              <a:t>Assess constructs using the same methods and instruments across cultures</a:t>
            </a:r>
          </a:p>
          <a:p>
            <a:pPr>
              <a:defRPr/>
            </a:pPr>
            <a:r>
              <a:rPr lang="en-US" b="1" dirty="0"/>
              <a:t>Relativism: </a:t>
            </a:r>
            <a:r>
              <a:rPr lang="en-US" dirty="0"/>
              <a:t>All psychological constructs are culturally influenced</a:t>
            </a:r>
          </a:p>
          <a:p>
            <a:pPr lvl="1">
              <a:defRPr/>
            </a:pPr>
            <a:r>
              <a:rPr lang="en-US" dirty="0"/>
              <a:t>No comparisons can be made between cultures</a:t>
            </a:r>
          </a:p>
          <a:p>
            <a:pPr>
              <a:defRPr/>
            </a:pPr>
            <a:r>
              <a:rPr lang="en-US" b="1" dirty="0"/>
              <a:t>Universalism: </a:t>
            </a:r>
            <a:r>
              <a:rPr lang="en-US" dirty="0"/>
              <a:t>All psychological variables are common between cultures but culture influences the development and manifestation of psychological characteristics</a:t>
            </a:r>
          </a:p>
          <a:p>
            <a:pPr lvl="1">
              <a:defRPr/>
            </a:pPr>
            <a:r>
              <a:rPr lang="en-US" dirty="0"/>
              <a:t>Comparisons can be made cautiously, but with modifications to methods and instruments to make them culturally meaningful.</a:t>
            </a:r>
          </a:p>
        </p:txBody>
      </p:sp>
    </p:spTree>
    <p:extLst>
      <p:ext uri="{BB962C8B-B14F-4D97-AF65-F5344CB8AC3E}">
        <p14:creationId xmlns:p14="http://schemas.microsoft.com/office/powerpoint/2010/main" val="120014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in Cross-Cultural Psychology </a:t>
            </a:r>
            <a:r>
              <a:rPr lang="en-US" sz="2700" dirty="0" smtClean="0"/>
              <a:t>(Berry et al., 2002)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653399"/>
              </p:ext>
            </p:extLst>
          </p:nvPr>
        </p:nvGraphicFramePr>
        <p:xfrm>
          <a:off x="2018994" y="2371992"/>
          <a:ext cx="7499352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Absolutist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Universalist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Relativist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Context-free definition of concepts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Almost always 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</a:t>
                      </a:r>
                      <a:r>
                        <a:rPr lang="en-US" baseline="0" dirty="0" smtClean="0"/>
                        <a:t> to achieve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impossible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Context-free measurement of constructs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</a:t>
                      </a:r>
                      <a:r>
                        <a:rPr lang="en-US" baseline="0" dirty="0" smtClean="0"/>
                        <a:t> possible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Often impossible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Impossible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of constructs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Standardized instruments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Adapted instruments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instruments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Comparisons</a:t>
                      </a:r>
                      <a:r>
                        <a:rPr lang="en-US" baseline="0" dirty="0" smtClean="0"/>
                        <a:t> between culture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Straight-forward, Evaluative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Controlled, Non-evaluative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avoided,</a:t>
                      </a:r>
                      <a:r>
                        <a:rPr lang="en-US" baseline="0" dirty="0" smtClean="0"/>
                        <a:t> Non-evaluative</a:t>
                      </a:r>
                      <a:endParaRPr lang="en-US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350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609600" y="4572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Ecological Context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9600" y="2971800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Biological Adaptation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And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Cultural Adaptation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09600" y="55626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Socio-Political Context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505200" y="4572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Ecological Influences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505200" y="22098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Genetic Transmission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505200" y="41148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Cultural Transmission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505200" y="55626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Acculturation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283325" y="2743200"/>
            <a:ext cx="2819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Observable Behaviors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And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Psychological Constructs</a:t>
            </a:r>
          </a:p>
        </p:txBody>
      </p:sp>
      <p:cxnSp>
        <p:nvCxnSpPr>
          <p:cNvPr id="58" name="Straight Arrow Connector 57"/>
          <p:cNvCxnSpPr>
            <a:stCxn id="50" idx="3"/>
            <a:endCxn id="53" idx="1"/>
          </p:cNvCxnSpPr>
          <p:nvPr/>
        </p:nvCxnSpPr>
        <p:spPr>
          <a:xfrm>
            <a:off x="2895600" y="800100"/>
            <a:ext cx="609600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3"/>
            <a:endCxn id="55" idx="1"/>
          </p:cNvCxnSpPr>
          <p:nvPr/>
        </p:nvCxnSpPr>
        <p:spPr>
          <a:xfrm>
            <a:off x="2895600" y="3429000"/>
            <a:ext cx="609600" cy="10287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2" idx="3"/>
            <a:endCxn id="56" idx="1"/>
          </p:cNvCxnSpPr>
          <p:nvPr/>
        </p:nvCxnSpPr>
        <p:spPr>
          <a:xfrm>
            <a:off x="2895600" y="5905500"/>
            <a:ext cx="609600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1" idx="2"/>
            <a:endCxn id="52" idx="0"/>
          </p:cNvCxnSpPr>
          <p:nvPr/>
        </p:nvCxnSpPr>
        <p:spPr>
          <a:xfrm rot="5400000">
            <a:off x="914401" y="4724400"/>
            <a:ext cx="1676400" cy="3175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2"/>
            <a:endCxn id="51" idx="0"/>
          </p:cNvCxnSpPr>
          <p:nvPr/>
        </p:nvCxnSpPr>
        <p:spPr>
          <a:xfrm rot="5400000">
            <a:off x="838201" y="2057400"/>
            <a:ext cx="1828800" cy="3175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0" idx="1"/>
            <a:endCxn id="52" idx="1"/>
          </p:cNvCxnSpPr>
          <p:nvPr/>
        </p:nvCxnSpPr>
        <p:spPr>
          <a:xfrm rot="10800000" flipV="1">
            <a:off x="609600" y="800100"/>
            <a:ext cx="1588" cy="5105400"/>
          </a:xfrm>
          <a:prstGeom prst="bentConnector3">
            <a:avLst>
              <a:gd name="adj1" fmla="val 29865186"/>
            </a:avLst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1" idx="3"/>
            <a:endCxn id="53" idx="1"/>
          </p:cNvCxnSpPr>
          <p:nvPr/>
        </p:nvCxnSpPr>
        <p:spPr>
          <a:xfrm flipV="1">
            <a:off x="2895600" y="800100"/>
            <a:ext cx="609600" cy="26289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1" idx="3"/>
            <a:endCxn id="54" idx="1"/>
          </p:cNvCxnSpPr>
          <p:nvPr/>
        </p:nvCxnSpPr>
        <p:spPr>
          <a:xfrm flipV="1">
            <a:off x="2895600" y="2552700"/>
            <a:ext cx="609600" cy="8763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1" idx="3"/>
            <a:endCxn id="56" idx="1"/>
          </p:cNvCxnSpPr>
          <p:nvPr/>
        </p:nvCxnSpPr>
        <p:spPr>
          <a:xfrm>
            <a:off x="2895600" y="3429000"/>
            <a:ext cx="609600" cy="24765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3" idx="3"/>
          </p:cNvCxnSpPr>
          <p:nvPr/>
        </p:nvCxnSpPr>
        <p:spPr>
          <a:xfrm>
            <a:off x="5791200" y="800100"/>
            <a:ext cx="457200" cy="23241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4" idx="3"/>
            <a:endCxn id="57" idx="1"/>
          </p:cNvCxnSpPr>
          <p:nvPr/>
        </p:nvCxnSpPr>
        <p:spPr>
          <a:xfrm>
            <a:off x="5791200" y="2552700"/>
            <a:ext cx="492125" cy="685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3"/>
            <a:endCxn id="57" idx="1"/>
          </p:cNvCxnSpPr>
          <p:nvPr/>
        </p:nvCxnSpPr>
        <p:spPr>
          <a:xfrm flipV="1">
            <a:off x="5791200" y="3238500"/>
            <a:ext cx="492125" cy="12192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6" idx="3"/>
            <a:endCxn id="57" idx="1"/>
          </p:cNvCxnSpPr>
          <p:nvPr/>
        </p:nvCxnSpPr>
        <p:spPr>
          <a:xfrm flipV="1">
            <a:off x="5791200" y="3238500"/>
            <a:ext cx="492125" cy="26670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7" idx="0"/>
            <a:endCxn id="50" idx="0"/>
          </p:cNvCxnSpPr>
          <p:nvPr/>
        </p:nvCxnSpPr>
        <p:spPr>
          <a:xfrm rot="16200000" flipV="1">
            <a:off x="3579813" y="-1370013"/>
            <a:ext cx="2286000" cy="5940425"/>
          </a:xfrm>
          <a:prstGeom prst="bentConnector3">
            <a:avLst>
              <a:gd name="adj1" fmla="val 117164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57" idx="2"/>
            <a:endCxn id="52" idx="2"/>
          </p:cNvCxnSpPr>
          <p:nvPr/>
        </p:nvCxnSpPr>
        <p:spPr>
          <a:xfrm rot="5400000">
            <a:off x="3465513" y="2020887"/>
            <a:ext cx="2514600" cy="5940425"/>
          </a:xfrm>
          <a:prstGeom prst="bentConnector3">
            <a:avLst>
              <a:gd name="adj1" fmla="val 120489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613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of Cross-Cultural Research to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Knowledge: </a:t>
            </a:r>
            <a:r>
              <a:rPr lang="en-US" dirty="0" smtClean="0"/>
              <a:t>Findings of similarities and differences of behavior and mental functioning have added to the body of psychological knowledge</a:t>
            </a:r>
          </a:p>
          <a:p>
            <a:r>
              <a:rPr lang="en-US" b="1" dirty="0" smtClean="0"/>
              <a:t>Critical Thinking: </a:t>
            </a:r>
            <a:r>
              <a:rPr lang="en-US" dirty="0" smtClean="0"/>
              <a:t>Psychological findings are now analyzed to determine whether similar results will be found in different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04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Cross-Cultural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cross-cultural research, the following assumptions now must be made:</a:t>
            </a:r>
          </a:p>
          <a:p>
            <a:pPr lvl="1"/>
            <a:r>
              <a:rPr lang="en-US" dirty="0" smtClean="0"/>
              <a:t>All behavior is learned and occurs in a cultural context</a:t>
            </a:r>
          </a:p>
          <a:p>
            <a:pPr lvl="1"/>
            <a:r>
              <a:rPr lang="en-US" dirty="0" smtClean="0"/>
              <a:t>Culture must be accounted for in psychological theories</a:t>
            </a:r>
          </a:p>
          <a:p>
            <a:pPr lvl="1"/>
            <a:r>
              <a:rPr lang="en-US" dirty="0" smtClean="0"/>
              <a:t>More understanding of cultural influences on behavior is necessary, which may change the way behavior is studied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66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Cross-Cultural Psychology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206347" y="1893983"/>
            <a:ext cx="4022725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Modern psychology</a:t>
            </a:r>
          </a:p>
          <a:p>
            <a:endParaRPr lang="en-US" dirty="0" smtClean="0"/>
          </a:p>
          <a:p>
            <a:r>
              <a:rPr lang="en-US" dirty="0" smtClean="0"/>
              <a:t>Mental processes and behavior are independent from the context</a:t>
            </a:r>
          </a:p>
          <a:p>
            <a:r>
              <a:rPr lang="en-US" dirty="0" smtClean="0"/>
              <a:t>Purpose of psychology is to isolate mental processes from the context through controlled experiments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437790" y="2048219"/>
            <a:ext cx="4755347" cy="41148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Cultural-historical psychology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Context influences mental processes and behavior</a:t>
            </a:r>
          </a:p>
          <a:p>
            <a:pPr eaLnBrk="1" hangingPunct="1"/>
            <a:r>
              <a:rPr lang="en-US" dirty="0" smtClean="0"/>
              <a:t>Purpose of psychology is to understand how the mind and culture mutually influence each other</a:t>
            </a:r>
          </a:p>
        </p:txBody>
      </p:sp>
    </p:spTree>
    <p:extLst>
      <p:ext uri="{BB962C8B-B14F-4D97-AF65-F5344CB8AC3E}">
        <p14:creationId xmlns:p14="http://schemas.microsoft.com/office/powerpoint/2010/main" val="2304311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 of Cross-Cultural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Beginning: </a:t>
            </a:r>
            <a:r>
              <a:rPr lang="en-US" dirty="0"/>
              <a:t>Document differences between cultures</a:t>
            </a:r>
          </a:p>
          <a:p>
            <a:pPr>
              <a:defRPr/>
            </a:pPr>
            <a:r>
              <a:rPr lang="en-US" b="1" dirty="0"/>
              <a:t>Currently: </a:t>
            </a:r>
            <a:r>
              <a:rPr lang="en-US" dirty="0"/>
              <a:t>Determine the cultural variables that produce the differences</a:t>
            </a:r>
          </a:p>
          <a:p>
            <a:pPr lvl="1">
              <a:defRPr/>
            </a:pPr>
            <a:r>
              <a:rPr lang="en-US" dirty="0"/>
              <a:t>Culture is replaced with specific, measurable psychological variables hypothesized to account for cultural differences</a:t>
            </a:r>
          </a:p>
          <a:p>
            <a:pPr>
              <a:defRPr/>
            </a:pPr>
            <a:r>
              <a:rPr lang="en-US" b="1" dirty="0"/>
              <a:t>Future: </a:t>
            </a:r>
            <a:r>
              <a:rPr lang="en-US" dirty="0"/>
              <a:t>Universal theories of psychological processes</a:t>
            </a:r>
          </a:p>
        </p:txBody>
      </p:sp>
    </p:spTree>
    <p:extLst>
      <p:ext uri="{BB962C8B-B14F-4D97-AF65-F5344CB8AC3E}">
        <p14:creationId xmlns:p14="http://schemas.microsoft.com/office/powerpoint/2010/main" val="1642889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psychology?</a:t>
            </a:r>
          </a:p>
          <a:p>
            <a:pPr>
              <a:defRPr/>
            </a:pPr>
            <a:r>
              <a:rPr lang="en-US" dirty="0"/>
              <a:t>What is culture? What are the five key ways that cultures can vary?</a:t>
            </a:r>
          </a:p>
          <a:p>
            <a:pPr>
              <a:defRPr/>
            </a:pPr>
            <a:r>
              <a:rPr lang="en-US" dirty="0"/>
              <a:t>What is the purpose of cross-cultural research?</a:t>
            </a:r>
          </a:p>
          <a:p>
            <a:pPr>
              <a:defRPr/>
            </a:pPr>
            <a:r>
              <a:rPr lang="en-US" dirty="0"/>
              <a:t>What are the different perspectives that are taken in cross-cultural psychology?</a:t>
            </a:r>
          </a:p>
          <a:p>
            <a:pPr>
              <a:defRPr/>
            </a:pPr>
            <a:r>
              <a:rPr lang="en-US" dirty="0"/>
              <a:t>What contributions have cross-cultural research made to the field of psychology?</a:t>
            </a:r>
          </a:p>
        </p:txBody>
      </p:sp>
    </p:spTree>
    <p:extLst>
      <p:ext uri="{BB962C8B-B14F-4D97-AF65-F5344CB8AC3E}">
        <p14:creationId xmlns:p14="http://schemas.microsoft.com/office/powerpoint/2010/main" val="309253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Cross-Cultural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64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940" y="2706975"/>
            <a:ext cx="4075323" cy="1270115"/>
          </a:xfrm>
        </p:spPr>
        <p:txBody>
          <a:bodyPr/>
          <a:lstStyle/>
          <a:p>
            <a:pPr marL="0" indent="0">
              <a:buNone/>
            </a:pPr>
            <a:r>
              <a:rPr lang="en-US" sz="7200" dirty="0" smtClean="0"/>
              <a:t>THE END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9926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Psychology: </a:t>
            </a:r>
            <a:r>
              <a:rPr lang="en-US" dirty="0"/>
              <a:t>Scientific study of human behavior and mental functions</a:t>
            </a:r>
          </a:p>
          <a:p>
            <a:pPr lvl="1">
              <a:defRPr/>
            </a:pPr>
            <a:r>
              <a:rPr lang="en-US" b="1" dirty="0"/>
              <a:t>Scientific Study: </a:t>
            </a:r>
            <a:r>
              <a:rPr lang="en-US" dirty="0"/>
              <a:t>Systematic, objective methods of observing behavior and mental functioning</a:t>
            </a:r>
          </a:p>
          <a:p>
            <a:pPr lvl="1">
              <a:defRPr/>
            </a:pPr>
            <a:r>
              <a:rPr lang="en-US" b="1" dirty="0"/>
              <a:t>Behavior: </a:t>
            </a:r>
            <a:r>
              <a:rPr lang="en-US" dirty="0"/>
              <a:t>Activity that can be observed, recorded, and measured</a:t>
            </a:r>
          </a:p>
          <a:p>
            <a:pPr lvl="1">
              <a:defRPr/>
            </a:pPr>
            <a:r>
              <a:rPr lang="en-US" b="1" dirty="0"/>
              <a:t>Mental Functions: </a:t>
            </a:r>
            <a:r>
              <a:rPr lang="en-US" dirty="0"/>
              <a:t>Infer from observable behavior</a:t>
            </a:r>
          </a:p>
          <a:p>
            <a:pPr>
              <a:defRPr/>
            </a:pPr>
            <a:r>
              <a:rPr lang="en-US" b="1" dirty="0"/>
              <a:t>Areas of Study: </a:t>
            </a:r>
            <a:r>
              <a:rPr lang="en-US" dirty="0"/>
              <a:t>Perception, Cognition, Development, Emotion, Personality, Motivation, Interpersonal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72507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Psychology: </a:t>
            </a:r>
            <a:r>
              <a:rPr lang="en-US" dirty="0"/>
              <a:t>Study of behavior and mental processes</a:t>
            </a:r>
          </a:p>
          <a:p>
            <a:pPr lvl="1">
              <a:defRPr/>
            </a:pPr>
            <a:r>
              <a:rPr lang="en-US" b="1" dirty="0"/>
              <a:t>Assumption: </a:t>
            </a:r>
            <a:r>
              <a:rPr lang="en-US" dirty="0"/>
              <a:t>People are similar across cultures</a:t>
            </a:r>
          </a:p>
          <a:p>
            <a:pPr lvl="2">
              <a:defRPr/>
            </a:pPr>
            <a:r>
              <a:rPr lang="en-US" dirty="0"/>
              <a:t>Hypothesize factors within cultures that influence mental processes</a:t>
            </a:r>
          </a:p>
          <a:p>
            <a:pPr>
              <a:defRPr/>
            </a:pPr>
            <a:r>
              <a:rPr lang="en-US" b="1" dirty="0"/>
              <a:t>Anthropology: </a:t>
            </a:r>
            <a:r>
              <a:rPr lang="en-US" dirty="0"/>
              <a:t>Study of human beings in all places and at all times</a:t>
            </a:r>
          </a:p>
          <a:p>
            <a:pPr lvl="1">
              <a:defRPr/>
            </a:pPr>
            <a:r>
              <a:rPr lang="en-US" b="1" dirty="0"/>
              <a:t>Cultural Anthropology: </a:t>
            </a:r>
            <a:r>
              <a:rPr lang="en-US" dirty="0"/>
              <a:t>Systematic comparison of different cultures</a:t>
            </a:r>
          </a:p>
          <a:p>
            <a:pPr lvl="1">
              <a:defRPr/>
            </a:pPr>
            <a:r>
              <a:rPr lang="en-US" b="1" dirty="0"/>
              <a:t>Assumption: </a:t>
            </a:r>
            <a:r>
              <a:rPr lang="en-US" dirty="0"/>
              <a:t>People are different across cultures</a:t>
            </a:r>
          </a:p>
          <a:p>
            <a:pPr>
              <a:defRPr/>
            </a:pPr>
            <a:r>
              <a:rPr lang="en-US" b="1" dirty="0"/>
              <a:t>Needs Assessment: </a:t>
            </a:r>
            <a:r>
              <a:rPr lang="en-US" dirty="0"/>
              <a:t>Studies that determine and address gaps between current conditions and desired conditions</a:t>
            </a:r>
          </a:p>
          <a:p>
            <a:pPr lvl="1">
              <a:defRPr/>
            </a:pPr>
            <a:r>
              <a:rPr lang="en-US" dirty="0"/>
              <a:t>Assess local opinions about development and aid projects</a:t>
            </a:r>
          </a:p>
        </p:txBody>
      </p:sp>
    </p:spTree>
    <p:extLst>
      <p:ext uri="{BB962C8B-B14F-4D97-AF65-F5344CB8AC3E}">
        <p14:creationId xmlns:p14="http://schemas.microsoft.com/office/powerpoint/2010/main" val="134147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Purpose of Psychology: </a:t>
            </a:r>
            <a:r>
              <a:rPr lang="en-US" dirty="0" smtClean="0"/>
              <a:t>Understand, explain, predict, and control behavior</a:t>
            </a:r>
          </a:p>
          <a:p>
            <a:pPr lvl="1"/>
            <a:r>
              <a:rPr lang="en-US" dirty="0" smtClean="0"/>
              <a:t>Observe human behavior</a:t>
            </a:r>
          </a:p>
          <a:p>
            <a:pPr lvl="2"/>
            <a:r>
              <a:rPr lang="en-US" dirty="0" smtClean="0"/>
              <a:t>Response time</a:t>
            </a:r>
          </a:p>
          <a:p>
            <a:pPr lvl="2"/>
            <a:r>
              <a:rPr lang="en-US" dirty="0" smtClean="0"/>
              <a:t>Frequency of behaviors</a:t>
            </a:r>
          </a:p>
          <a:p>
            <a:pPr lvl="2"/>
            <a:r>
              <a:rPr lang="en-US" dirty="0" smtClean="0"/>
              <a:t>Performance on cognitive tasks</a:t>
            </a:r>
          </a:p>
          <a:p>
            <a:pPr lvl="2"/>
            <a:r>
              <a:rPr lang="en-US" dirty="0" smtClean="0"/>
              <a:t>Self-report on questionnaires</a:t>
            </a:r>
          </a:p>
          <a:p>
            <a:pPr lvl="1"/>
            <a:r>
              <a:rPr lang="en-US" dirty="0" smtClean="0"/>
              <a:t>Develop hypothetical constructs that explain patterns of performance in human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20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Psychological Construct: </a:t>
            </a:r>
            <a:r>
              <a:rPr lang="en-US" dirty="0"/>
              <a:t>Hypothetical concept created to explain common patterns of behavior across participants</a:t>
            </a:r>
          </a:p>
          <a:p>
            <a:pPr lvl="1">
              <a:defRPr/>
            </a:pPr>
            <a:r>
              <a:rPr lang="en-US" dirty="0"/>
              <a:t>Unobservable</a:t>
            </a:r>
          </a:p>
          <a:p>
            <a:pPr lvl="1">
              <a:defRPr/>
            </a:pPr>
            <a:r>
              <a:rPr lang="en-US" dirty="0"/>
              <a:t>Independent and dependent variables in psychological studies</a:t>
            </a:r>
          </a:p>
          <a:p>
            <a:pPr lvl="1">
              <a:defRPr/>
            </a:pPr>
            <a:r>
              <a:rPr lang="en-US" dirty="0"/>
              <a:t>Researcher has to develop ways of manipulating and measuring the variables</a:t>
            </a:r>
          </a:p>
          <a:p>
            <a:pPr>
              <a:defRPr/>
            </a:pPr>
            <a:r>
              <a:rPr lang="en-US" b="1" dirty="0"/>
              <a:t>Participants: </a:t>
            </a:r>
            <a:r>
              <a:rPr lang="en-US" dirty="0"/>
              <a:t>Those who participate in the study</a:t>
            </a:r>
          </a:p>
          <a:p>
            <a:pPr lvl="1">
              <a:defRPr/>
            </a:pPr>
            <a:r>
              <a:rPr lang="en-US" dirty="0"/>
              <a:t>Population vs. Sample</a:t>
            </a:r>
          </a:p>
          <a:p>
            <a:pPr lvl="1">
              <a:defRPr/>
            </a:pPr>
            <a:r>
              <a:rPr lang="en-US" dirty="0"/>
              <a:t>In most psychological studies, participants are not variables in studies</a:t>
            </a:r>
          </a:p>
          <a:p>
            <a:pPr lvl="1">
              <a:defRPr/>
            </a:pPr>
            <a:r>
              <a:rPr lang="en-US" dirty="0"/>
              <a:t>In cross-cultural psychology studies, the culture of a participant may be an independent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138235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When reporting the method of a research study, address three questions:</a:t>
            </a:r>
          </a:p>
          <a:p>
            <a:pPr lvl="1">
              <a:defRPr/>
            </a:pPr>
            <a:r>
              <a:rPr lang="en-US" b="1" dirty="0"/>
              <a:t>What? </a:t>
            </a:r>
            <a:r>
              <a:rPr lang="en-US" dirty="0"/>
              <a:t>What are the independent and dependent variables in the study?</a:t>
            </a:r>
          </a:p>
          <a:p>
            <a:pPr lvl="2">
              <a:defRPr/>
            </a:pPr>
            <a:r>
              <a:rPr lang="en-US" dirty="0"/>
              <a:t>These variables are not directly observable</a:t>
            </a:r>
          </a:p>
          <a:p>
            <a:pPr lvl="1">
              <a:defRPr/>
            </a:pPr>
            <a:r>
              <a:rPr lang="en-US" b="1" dirty="0"/>
              <a:t>How? </a:t>
            </a:r>
            <a:r>
              <a:rPr lang="en-US" dirty="0"/>
              <a:t>How were the independent and dependent variables measured?</a:t>
            </a:r>
          </a:p>
          <a:p>
            <a:pPr lvl="2">
              <a:defRPr/>
            </a:pPr>
            <a:r>
              <a:rPr lang="en-US" dirty="0"/>
              <a:t>Since the key variables are not observable, how did the researcher measure or manipulate them?</a:t>
            </a:r>
          </a:p>
          <a:p>
            <a:pPr lvl="1">
              <a:defRPr/>
            </a:pPr>
            <a:r>
              <a:rPr lang="en-US" b="1" dirty="0"/>
              <a:t>Who? </a:t>
            </a:r>
            <a:r>
              <a:rPr lang="en-US" dirty="0"/>
              <a:t>Who were the people that participated in the study?</a:t>
            </a:r>
          </a:p>
        </p:txBody>
      </p:sp>
    </p:spTree>
    <p:extLst>
      <p:ext uri="{BB962C8B-B14F-4D97-AF65-F5344CB8AC3E}">
        <p14:creationId xmlns:p14="http://schemas.microsoft.com/office/powerpoint/2010/main" val="323820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Deterministic: </a:t>
            </a:r>
            <a:r>
              <a:rPr lang="en-US" dirty="0"/>
              <a:t>One variable completely </a:t>
            </a:r>
            <a:r>
              <a:rPr lang="en-US" i="1" dirty="0"/>
              <a:t>determines</a:t>
            </a:r>
            <a:r>
              <a:rPr lang="en-US" dirty="0"/>
              <a:t> another</a:t>
            </a:r>
          </a:p>
          <a:p>
            <a:pPr lvl="1">
              <a:defRPr/>
            </a:pPr>
            <a:r>
              <a:rPr lang="en-US" dirty="0"/>
              <a:t>Guarantee</a:t>
            </a:r>
          </a:p>
          <a:p>
            <a:pPr>
              <a:defRPr/>
            </a:pPr>
            <a:r>
              <a:rPr lang="en-US" b="1" dirty="0"/>
              <a:t>Probabilistic: </a:t>
            </a:r>
            <a:r>
              <a:rPr lang="en-US" dirty="0"/>
              <a:t>One variable increases the </a:t>
            </a:r>
            <a:r>
              <a:rPr lang="en-US" i="1" dirty="0"/>
              <a:t>probability</a:t>
            </a:r>
            <a:r>
              <a:rPr lang="en-US" dirty="0"/>
              <a:t> of another</a:t>
            </a:r>
          </a:p>
          <a:p>
            <a:pPr lvl="1">
              <a:defRPr/>
            </a:pPr>
            <a:r>
              <a:rPr lang="en-US" dirty="0"/>
              <a:t>Substantial number of variables that influence each outcome</a:t>
            </a:r>
          </a:p>
          <a:p>
            <a:pPr lvl="1">
              <a:defRPr/>
            </a:pPr>
            <a:r>
              <a:rPr lang="en-US" dirty="0"/>
              <a:t>Free will</a:t>
            </a:r>
          </a:p>
          <a:p>
            <a:pPr lvl="1">
              <a:defRPr/>
            </a:pPr>
            <a:r>
              <a:rPr lang="en-US" dirty="0"/>
              <a:t>Psychology is probabilistic</a:t>
            </a:r>
          </a:p>
        </p:txBody>
      </p:sp>
    </p:spTree>
    <p:extLst>
      <p:ext uri="{BB962C8B-B14F-4D97-AF65-F5344CB8AC3E}">
        <p14:creationId xmlns:p14="http://schemas.microsoft.com/office/powerpoint/2010/main" val="10737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1533</Words>
  <Application>Microsoft Office PowerPoint</Application>
  <PresentationFormat>Widescreen</PresentationFormat>
  <Paragraphs>245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Cross Cultural Psychology: history and approaches from cc anthropology</vt:lpstr>
      <vt:lpstr>Course Outline</vt:lpstr>
      <vt:lpstr>Overview</vt:lpstr>
      <vt:lpstr>Psychology</vt:lpstr>
      <vt:lpstr>Psychology</vt:lpstr>
      <vt:lpstr>Psychology</vt:lpstr>
      <vt:lpstr>Research Studies</vt:lpstr>
      <vt:lpstr>Research Studies</vt:lpstr>
      <vt:lpstr>Psychology</vt:lpstr>
      <vt:lpstr>Culture</vt:lpstr>
      <vt:lpstr>Culture</vt:lpstr>
      <vt:lpstr>Characteristics of Culture</vt:lpstr>
      <vt:lpstr>Dimensions of Culture: Hofstede Model (Hofstede, 2001)</vt:lpstr>
      <vt:lpstr>Power Distance</vt:lpstr>
      <vt:lpstr>Uncertainty Avoidance</vt:lpstr>
      <vt:lpstr>Individualism and Collectivism</vt:lpstr>
      <vt:lpstr>Feminine and Masculine</vt:lpstr>
      <vt:lpstr>Short and Long-Term Orientation</vt:lpstr>
      <vt:lpstr>Cross-Cultural Psychology</vt:lpstr>
      <vt:lpstr>Cross-Cultural Psychology  (Berry, Poortinga, Segall, &amp; Dasen, 2002)</vt:lpstr>
      <vt:lpstr>Goals of Cross-Cultural Psychology</vt:lpstr>
      <vt:lpstr>Perspectives in Cross-Cultural Psychology</vt:lpstr>
      <vt:lpstr>Perspectives in Cross-Cultural Psychology (Berry et al., 2002)</vt:lpstr>
      <vt:lpstr>PowerPoint Presentation</vt:lpstr>
      <vt:lpstr>Contributions of Cross-Cultural Research to Psychology</vt:lpstr>
      <vt:lpstr>Cross-Cultural Psychology</vt:lpstr>
      <vt:lpstr>Cross-Cultural Psychology</vt:lpstr>
      <vt:lpstr>Progression of Cross-Cultural Research</vt:lpstr>
      <vt:lpstr>Revision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Cultural Psychology: Introduction</dc:title>
  <dc:creator>Shahida</dc:creator>
  <cp:lastModifiedBy>Shahida</cp:lastModifiedBy>
  <cp:revision>7</cp:revision>
  <dcterms:created xsi:type="dcterms:W3CDTF">2020-11-01T13:17:19Z</dcterms:created>
  <dcterms:modified xsi:type="dcterms:W3CDTF">2020-11-11T14:56:55Z</dcterms:modified>
</cp:coreProperties>
</file>