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9" d="100"/>
          <a:sy n="69" d="100"/>
        </p:scale>
        <p:origin x="54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167EE9-16A2-456B-B30F-FADF8022B5EC}"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470067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167EE9-16A2-456B-B30F-FADF8022B5EC}"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1255381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167EE9-16A2-456B-B30F-FADF8022B5EC}"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1588930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167EE9-16A2-456B-B30F-FADF8022B5EC}"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3514416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167EE9-16A2-456B-B30F-FADF8022B5EC}"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1730053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167EE9-16A2-456B-B30F-FADF8022B5EC}"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2738193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167EE9-16A2-456B-B30F-FADF8022B5EC}" type="datetimeFigureOut">
              <a:rPr lang="en-US" smtClean="0"/>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3361833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167EE9-16A2-456B-B30F-FADF8022B5EC}" type="datetimeFigureOut">
              <a:rPr lang="en-US" smtClean="0"/>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1915782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167EE9-16A2-456B-B30F-FADF8022B5EC}" type="datetimeFigureOut">
              <a:rPr lang="en-US" smtClean="0"/>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2420711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167EE9-16A2-456B-B30F-FADF8022B5EC}"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4119459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167EE9-16A2-456B-B30F-FADF8022B5EC}"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1242452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67EE9-16A2-456B-B30F-FADF8022B5EC}" type="datetimeFigureOut">
              <a:rPr lang="en-US" smtClean="0"/>
              <a:t>11/11/2020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1ABB9-6E8E-497F-B37D-754D8361F9BA}" type="slidenum">
              <a:rPr lang="en-US" smtClean="0"/>
              <a:t>‹#›</a:t>
            </a:fld>
            <a:endParaRPr lang="en-US"/>
          </a:p>
        </p:txBody>
      </p:sp>
    </p:spTree>
    <p:extLst>
      <p:ext uri="{BB962C8B-B14F-4D97-AF65-F5344CB8AC3E}">
        <p14:creationId xmlns:p14="http://schemas.microsoft.com/office/powerpoint/2010/main" val="4168511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2140" y="1706256"/>
            <a:ext cx="8512366" cy="2127614"/>
          </a:xfrm>
        </p:spPr>
        <p:txBody>
          <a:bodyPr>
            <a:normAutofit fontScale="90000"/>
          </a:bodyPr>
          <a:lstStyle/>
          <a:p>
            <a:r>
              <a:rPr lang="en-US" dirty="0" smtClean="0">
                <a:latin typeface="Tahoma" pitchFamily="34" charset="0"/>
              </a:rPr>
              <a:t>Cross-Cultural Psychology</a:t>
            </a:r>
            <a:br>
              <a:rPr lang="en-US" dirty="0" smtClean="0">
                <a:latin typeface="Tahoma" pitchFamily="34" charset="0"/>
              </a:rPr>
            </a:br>
            <a:r>
              <a:rPr lang="en-US" smtClean="0">
                <a:latin typeface="Tahoma" pitchFamily="34" charset="0"/>
              </a:rPr>
              <a:t/>
            </a:r>
            <a:br>
              <a:rPr lang="en-US" smtClean="0">
                <a:latin typeface="Tahoma" pitchFamily="34" charset="0"/>
              </a:rPr>
            </a:br>
            <a:r>
              <a:rPr lang="en-US" smtClean="0">
                <a:latin typeface="Tahoma" pitchFamily="34" charset="0"/>
              </a:rPr>
              <a:t>GENERAL </a:t>
            </a:r>
            <a:r>
              <a:rPr lang="en-US" dirty="0" smtClean="0">
                <a:latin typeface="Tahoma" pitchFamily="34" charset="0"/>
              </a:rPr>
              <a:t>FRAMEWORK</a:t>
            </a:r>
            <a:endParaRPr lang="en-US" dirty="0"/>
          </a:p>
        </p:txBody>
      </p:sp>
      <p:sp>
        <p:nvSpPr>
          <p:cNvPr id="3" name="Subtitle 2"/>
          <p:cNvSpPr>
            <a:spLocks noGrp="1"/>
          </p:cNvSpPr>
          <p:nvPr>
            <p:ph type="subTitle" idx="1"/>
          </p:nvPr>
        </p:nvSpPr>
        <p:spPr>
          <a:xfrm>
            <a:off x="5816906" y="4505898"/>
            <a:ext cx="4740925" cy="1423929"/>
          </a:xfrm>
        </p:spPr>
        <p:txBody>
          <a:bodyPr>
            <a:normAutofit fontScale="85000" lnSpcReduction="20000"/>
          </a:bodyPr>
          <a:lstStyle/>
          <a:p>
            <a:r>
              <a:rPr lang="en-US" dirty="0" smtClean="0">
                <a:latin typeface="Tahoma" panose="020B0604030504040204" pitchFamily="34" charset="0"/>
              </a:rPr>
              <a:t>Adopted By </a:t>
            </a:r>
          </a:p>
          <a:p>
            <a:r>
              <a:rPr lang="en-US" dirty="0" smtClean="0">
                <a:latin typeface="Tahoma" panose="020B0604030504040204" pitchFamily="34" charset="0"/>
              </a:rPr>
              <a:t>Shahida Perveen</a:t>
            </a:r>
          </a:p>
          <a:p>
            <a:r>
              <a:rPr lang="en-US" dirty="0" smtClean="0">
                <a:latin typeface="Tahoma" panose="020B0604030504040204" pitchFamily="34" charset="0"/>
              </a:rPr>
              <a:t>Department of Psychology</a:t>
            </a:r>
          </a:p>
          <a:p>
            <a:r>
              <a:rPr lang="en-US" dirty="0" smtClean="0">
                <a:latin typeface="Tahoma" panose="020B0604030504040204" pitchFamily="34" charset="0"/>
              </a:rPr>
              <a:t>University of Sargodha</a:t>
            </a:r>
            <a:endParaRPr lang="en-US" dirty="0"/>
          </a:p>
        </p:txBody>
      </p:sp>
    </p:spTree>
    <p:extLst>
      <p:ext uri="{BB962C8B-B14F-4D97-AF65-F5344CB8AC3E}">
        <p14:creationId xmlns:p14="http://schemas.microsoft.com/office/powerpoint/2010/main" val="3292250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Scope The scope of this discipline is not topic-specific.</a:t>
            </a:r>
            <a:br>
              <a:rPr lang="en-US" dirty="0" smtClean="0"/>
            </a:br>
            <a:r>
              <a:rPr lang="en-US" b="0" dirty="0" smtClean="0"/>
              <a:t>Interest of cc psychologists shall include a wide range of </a:t>
            </a:r>
            <a:r>
              <a:rPr lang="en-US" b="0" dirty="0" err="1" smtClean="0"/>
              <a:t>behavioural</a:t>
            </a:r>
            <a:r>
              <a:rPr lang="en-US" b="0" dirty="0" smtClean="0"/>
              <a:t> phenomena, such as perception, language, child-rearing – </a:t>
            </a:r>
            <a:r>
              <a:rPr lang="en-US" b="0" dirty="0" err="1" smtClean="0"/>
              <a:t>psychopatology</a:t>
            </a:r>
            <a:r>
              <a:rPr lang="en-US" b="0" dirty="0" smtClean="0"/>
              <a:t>.</a:t>
            </a:r>
            <a:endParaRPr lang="en-US" dirty="0"/>
          </a:p>
        </p:txBody>
      </p:sp>
    </p:spTree>
    <p:extLst>
      <p:ext uri="{BB962C8B-B14F-4D97-AF65-F5344CB8AC3E}">
        <p14:creationId xmlns:p14="http://schemas.microsoft.com/office/powerpoint/2010/main" val="2351227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605" y="2612566"/>
            <a:ext cx="10515600" cy="1325563"/>
          </a:xfrm>
        </p:spPr>
        <p:txBody>
          <a:bodyPr/>
          <a:lstStyle/>
          <a:p>
            <a:r>
              <a:rPr lang="en-US" dirty="0" smtClean="0">
                <a:effectLst>
                  <a:outerShdw blurRad="38100" dist="38100" dir="2700000" algn="tl">
                    <a:srgbClr val="C0C0C0"/>
                  </a:outerShdw>
                </a:effectLst>
              </a:rPr>
              <a:t>THE STUDY OF CULTURE IN PSYCHOLOGY</a:t>
            </a:r>
            <a:endParaRPr lang="en-US" dirty="0"/>
          </a:p>
        </p:txBody>
      </p:sp>
    </p:spTree>
    <p:extLst>
      <p:ext uri="{BB962C8B-B14F-4D97-AF65-F5344CB8AC3E}">
        <p14:creationId xmlns:p14="http://schemas.microsoft.com/office/powerpoint/2010/main" val="3862011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 Research and Psychology</a:t>
            </a:r>
            <a:endParaRPr lang="en-US" dirty="0"/>
          </a:p>
        </p:txBody>
      </p:sp>
      <p:sp>
        <p:nvSpPr>
          <p:cNvPr id="3" name="Content Placeholder 2"/>
          <p:cNvSpPr>
            <a:spLocks noGrp="1"/>
          </p:cNvSpPr>
          <p:nvPr>
            <p:ph idx="1"/>
          </p:nvPr>
        </p:nvSpPr>
        <p:spPr/>
        <p:txBody>
          <a:bodyPr/>
          <a:lstStyle/>
          <a:p>
            <a:pPr marL="571500" indent="-571500"/>
            <a:r>
              <a:rPr lang="en-US" b="0" dirty="0" smtClean="0"/>
              <a:t>Most theories in psychology are based on studies with </a:t>
            </a:r>
            <a:r>
              <a:rPr lang="en-US" dirty="0" smtClean="0"/>
              <a:t>American</a:t>
            </a:r>
            <a:r>
              <a:rPr lang="en-US" b="0" dirty="0" smtClean="0"/>
              <a:t> university students</a:t>
            </a:r>
            <a:br>
              <a:rPr lang="en-US" b="0" dirty="0" smtClean="0"/>
            </a:br>
            <a:endParaRPr lang="en-US" b="0" dirty="0" smtClean="0"/>
          </a:p>
          <a:p>
            <a:pPr marL="571500" indent="-571500"/>
            <a:r>
              <a:rPr lang="en-US" b="0" dirty="0" smtClean="0"/>
              <a:t>Do these theories hold true</a:t>
            </a:r>
            <a:r>
              <a:rPr lang="en-US" dirty="0" smtClean="0"/>
              <a:t> for all people</a:t>
            </a:r>
            <a:r>
              <a:rPr lang="en-US" b="0" dirty="0" smtClean="0"/>
              <a:t>, regardless of gender, race, ethnicity, culture, class or lifestyle?</a:t>
            </a:r>
          </a:p>
          <a:p>
            <a:pPr marL="571500" indent="-571500"/>
            <a:endParaRPr lang="en-US" b="0" dirty="0" smtClean="0"/>
          </a:p>
          <a:p>
            <a:pPr marL="571500" indent="-571500"/>
            <a:r>
              <a:rPr lang="en-US" dirty="0" smtClean="0"/>
              <a:t>In part, Cross-Cultural Psychology attempts to answer this question by studying the attitudes and behavior of people from differing cultural backgrounds.</a:t>
            </a:r>
            <a:endParaRPr lang="en-US" dirty="0"/>
          </a:p>
        </p:txBody>
      </p:sp>
    </p:spTree>
    <p:extLst>
      <p:ext uri="{BB962C8B-B14F-4D97-AF65-F5344CB8AC3E}">
        <p14:creationId xmlns:p14="http://schemas.microsoft.com/office/powerpoint/2010/main" val="2439493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 Research and Psychology</a:t>
            </a:r>
            <a:endParaRPr lang="en-US" dirty="0"/>
          </a:p>
        </p:txBody>
      </p:sp>
      <p:sp>
        <p:nvSpPr>
          <p:cNvPr id="3" name="Content Placeholder 2"/>
          <p:cNvSpPr>
            <a:spLocks noGrp="1"/>
          </p:cNvSpPr>
          <p:nvPr>
            <p:ph idx="1"/>
          </p:nvPr>
        </p:nvSpPr>
        <p:spPr/>
        <p:txBody>
          <a:bodyPr/>
          <a:lstStyle/>
          <a:p>
            <a:pPr marL="571500" indent="-571500"/>
            <a:r>
              <a:rPr lang="en-US" b="0" dirty="0" smtClean="0">
                <a:latin typeface="Tahoma" panose="020B0604030504040204" pitchFamily="34" charset="0"/>
              </a:rPr>
              <a:t>Elements of cross-cultural psychology</a:t>
            </a:r>
            <a:br>
              <a:rPr lang="en-US" b="0" dirty="0" smtClean="0">
                <a:latin typeface="Tahoma" panose="020B0604030504040204" pitchFamily="34" charset="0"/>
              </a:rPr>
            </a:br>
            <a:endParaRPr lang="en-US" b="0" dirty="0" smtClean="0">
              <a:latin typeface="Tahoma" panose="020B0604030504040204" pitchFamily="34" charset="0"/>
            </a:endParaRPr>
          </a:p>
          <a:p>
            <a:pPr marL="990600" lvl="1" indent="-533400"/>
            <a:r>
              <a:rPr lang="en-US" b="1" dirty="0" smtClean="0">
                <a:latin typeface="Tahoma" panose="020B0604030504040204" pitchFamily="34" charset="0"/>
              </a:rPr>
              <a:t>Research method</a:t>
            </a:r>
            <a:r>
              <a:rPr lang="en-US" dirty="0" smtClean="0">
                <a:latin typeface="Tahoma" panose="020B0604030504040204" pitchFamily="34" charset="0"/>
              </a:rPr>
              <a:t> employed test the cultural parameters of psychological knowledge by comparing data from participants from more than one cultural background. </a:t>
            </a:r>
            <a:br>
              <a:rPr lang="en-US" dirty="0" smtClean="0">
                <a:latin typeface="Tahoma" panose="020B0604030504040204" pitchFamily="34" charset="0"/>
              </a:rPr>
            </a:br>
            <a:endParaRPr lang="en-US" dirty="0" smtClean="0">
              <a:latin typeface="Tahoma" panose="020B0604030504040204" pitchFamily="34" charset="0"/>
            </a:endParaRPr>
          </a:p>
          <a:p>
            <a:pPr marL="571500" indent="-571500"/>
            <a:r>
              <a:rPr lang="en-US" b="0" dirty="0" smtClean="0">
                <a:latin typeface="Tahoma" panose="020B0604030504040204" pitchFamily="34" charset="0"/>
              </a:rPr>
              <a:t>Cross-cultural psychology is </a:t>
            </a:r>
            <a:r>
              <a:rPr lang="en-US" dirty="0" smtClean="0">
                <a:latin typeface="Tahoma" panose="020B0604030504040204" pitchFamily="34" charset="0"/>
              </a:rPr>
              <a:t>scientific paradigm </a:t>
            </a:r>
            <a:r>
              <a:rPr lang="en-US" b="0" dirty="0" smtClean="0">
                <a:latin typeface="Tahoma" panose="020B0604030504040204" pitchFamily="34" charset="0"/>
              </a:rPr>
              <a:t>based on a</a:t>
            </a:r>
            <a:r>
              <a:rPr lang="en-US" dirty="0" smtClean="0">
                <a:latin typeface="Tahoma" panose="020B0604030504040204" pitchFamily="34" charset="0"/>
              </a:rPr>
              <a:t> philosophy of science</a:t>
            </a:r>
            <a:endParaRPr lang="en-US" dirty="0"/>
          </a:p>
        </p:txBody>
      </p:sp>
    </p:spTree>
    <p:extLst>
      <p:ext uri="{BB962C8B-B14F-4D97-AF65-F5344CB8AC3E}">
        <p14:creationId xmlns:p14="http://schemas.microsoft.com/office/powerpoint/2010/main" val="1737099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 Research and Psychology</a:t>
            </a:r>
            <a:endParaRPr lang="en-US" dirty="0"/>
          </a:p>
        </p:txBody>
      </p:sp>
      <p:sp>
        <p:nvSpPr>
          <p:cNvPr id="3" name="Content Placeholder 2"/>
          <p:cNvSpPr>
            <a:spLocks noGrp="1"/>
          </p:cNvSpPr>
          <p:nvPr>
            <p:ph idx="1"/>
          </p:nvPr>
        </p:nvSpPr>
        <p:spPr/>
        <p:txBody>
          <a:bodyPr/>
          <a:lstStyle/>
          <a:p>
            <a:pPr marL="571500" indent="-571500"/>
            <a:r>
              <a:rPr lang="en-US" dirty="0" smtClean="0"/>
              <a:t>Scientific contribution of Cross-cultural Psychology</a:t>
            </a:r>
          </a:p>
          <a:p>
            <a:pPr marL="571500" indent="-571500"/>
            <a:r>
              <a:rPr lang="en-US" dirty="0" smtClean="0">
                <a:latin typeface="Tahoma" panose="020B0604030504040204" pitchFamily="34" charset="0"/>
              </a:rPr>
              <a:t>It tests the limitations of our knowledge in psychology by examining whether theories are universal or culture-specific.</a:t>
            </a:r>
          </a:p>
          <a:p>
            <a:pPr marL="571500" indent="-571500"/>
            <a:r>
              <a:rPr lang="en-US" dirty="0" smtClean="0">
                <a:latin typeface="Tahoma" panose="020B0604030504040204" pitchFamily="34" charset="0"/>
              </a:rPr>
              <a:t>Promotes methodological change in psychological research by examining  the impact variations in cultural background of the samples being studied.</a:t>
            </a:r>
            <a:endParaRPr lang="en-US" dirty="0"/>
          </a:p>
        </p:txBody>
      </p:sp>
    </p:spTree>
    <p:extLst>
      <p:ext uri="{BB962C8B-B14F-4D97-AF65-F5344CB8AC3E}">
        <p14:creationId xmlns:p14="http://schemas.microsoft.com/office/powerpoint/2010/main" val="1106065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Growth of Cross-Cultural Psychology</a:t>
            </a:r>
            <a:endParaRPr lang="en-US" dirty="0"/>
          </a:p>
        </p:txBody>
      </p:sp>
      <p:sp>
        <p:nvSpPr>
          <p:cNvPr id="3" name="Content Placeholder 2"/>
          <p:cNvSpPr>
            <a:spLocks noGrp="1"/>
          </p:cNvSpPr>
          <p:nvPr>
            <p:ph idx="1"/>
          </p:nvPr>
        </p:nvSpPr>
        <p:spPr/>
        <p:txBody>
          <a:bodyPr/>
          <a:lstStyle/>
          <a:p>
            <a:pPr marL="571500" indent="-571500"/>
            <a:r>
              <a:rPr lang="en-US" b="0" dirty="0" smtClean="0"/>
              <a:t>Cross-cultural psychology has had a substantial impact on psychology worldwide, especially in the past two decade.</a:t>
            </a:r>
          </a:p>
          <a:p>
            <a:pPr marL="571500" indent="-571500"/>
            <a:r>
              <a:rPr lang="en-US" b="0" dirty="0" smtClean="0"/>
              <a:t>In part, this popularity is due to increased awareness of importance of culture and increasing frequency of intercultural conflicts.</a:t>
            </a:r>
          </a:p>
          <a:p>
            <a:pPr marL="571500" indent="-571500"/>
            <a:r>
              <a:rPr lang="en-US" b="0" dirty="0" smtClean="0"/>
              <a:t>Lately there has been a significant increase in the number of cross-cultural studies published in cross-cultural and culture and psychology journals, and increasingly, in top-tier mainstream journals.</a:t>
            </a:r>
            <a:endParaRPr lang="en-US" dirty="0"/>
          </a:p>
        </p:txBody>
      </p:sp>
    </p:spTree>
    <p:extLst>
      <p:ext uri="{BB962C8B-B14F-4D97-AF65-F5344CB8AC3E}">
        <p14:creationId xmlns:p14="http://schemas.microsoft.com/office/powerpoint/2010/main" val="726119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itchFamily="34" charset="0"/>
              </a:rPr>
              <a:t>Where do we Start?</a:t>
            </a:r>
            <a:endParaRPr lang="en-US" dirty="0"/>
          </a:p>
        </p:txBody>
      </p:sp>
      <p:sp>
        <p:nvSpPr>
          <p:cNvPr id="3" name="Content Placeholder 2"/>
          <p:cNvSpPr>
            <a:spLocks noGrp="1"/>
          </p:cNvSpPr>
          <p:nvPr>
            <p:ph idx="1"/>
          </p:nvPr>
        </p:nvSpPr>
        <p:spPr/>
        <p:txBody>
          <a:bodyPr/>
          <a:lstStyle/>
          <a:p>
            <a:r>
              <a:rPr lang="en-US" dirty="0" smtClean="0"/>
              <a:t>What are its theoretical underpinnings?</a:t>
            </a:r>
          </a:p>
          <a:p>
            <a:endParaRPr lang="en-US" dirty="0" smtClean="0"/>
          </a:p>
          <a:p>
            <a:r>
              <a:rPr lang="en-US" dirty="0" smtClean="0"/>
              <a:t>Is culture real?</a:t>
            </a:r>
          </a:p>
          <a:p>
            <a:endParaRPr lang="en-US" dirty="0" smtClean="0"/>
          </a:p>
          <a:p>
            <a:r>
              <a:rPr lang="en-US" dirty="0" smtClean="0"/>
              <a:t>Can it be studied scientifically?  </a:t>
            </a:r>
          </a:p>
          <a:p>
            <a:endParaRPr lang="en-US" dirty="0" smtClean="0"/>
          </a:p>
          <a:p>
            <a:r>
              <a:rPr lang="en-US" dirty="0" smtClean="0"/>
              <a:t> What role can it play in the overall development of the field of psychology?</a:t>
            </a:r>
            <a:endParaRPr lang="en-US" dirty="0"/>
          </a:p>
        </p:txBody>
      </p:sp>
    </p:spTree>
    <p:extLst>
      <p:ext uri="{BB962C8B-B14F-4D97-AF65-F5344CB8AC3E}">
        <p14:creationId xmlns:p14="http://schemas.microsoft.com/office/powerpoint/2010/main" val="3233170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culture come from?</a:t>
            </a:r>
            <a:endParaRPr lang="en-US" dirty="0"/>
          </a:p>
        </p:txBody>
      </p:sp>
      <p:sp>
        <p:nvSpPr>
          <p:cNvPr id="3" name="Content Placeholder 2"/>
          <p:cNvSpPr>
            <a:spLocks noGrp="1"/>
          </p:cNvSpPr>
          <p:nvPr>
            <p:ph idx="1"/>
          </p:nvPr>
        </p:nvSpPr>
        <p:spPr/>
        <p:txBody>
          <a:bodyPr/>
          <a:lstStyle/>
          <a:p>
            <a:r>
              <a:rPr lang="en-US" dirty="0" smtClean="0"/>
              <a:t>Figure 1 </a:t>
            </a:r>
          </a:p>
          <a:p>
            <a:endParaRPr 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3303506539"/>
              </p:ext>
            </p:extLst>
          </p:nvPr>
        </p:nvGraphicFramePr>
        <p:xfrm>
          <a:off x="1893984" y="2250683"/>
          <a:ext cx="6765274" cy="4232742"/>
        </p:xfrm>
        <a:graphic>
          <a:graphicData uri="http://schemas.openxmlformats.org/presentationml/2006/ole">
            <mc:AlternateContent xmlns:mc="http://schemas.openxmlformats.org/markup-compatibility/2006">
              <mc:Choice xmlns:v="urn:schemas-microsoft-com:vml" Requires="v">
                <p:oleObj spid="_x0000_s1029" name="Slide" r:id="rId3" imgW="2338388" imgH="1754188" progId="PowerPoint.Slide.8">
                  <p:embed/>
                </p:oleObj>
              </mc:Choice>
              <mc:Fallback>
                <p:oleObj name="Slide" r:id="rId3" imgW="2338388" imgH="1754188" progId="PowerPoint.Slid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3984" y="2250683"/>
                        <a:ext cx="6765274" cy="423274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80630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culture come from?</a:t>
            </a:r>
            <a:endParaRPr lang="en-US" dirty="0"/>
          </a:p>
        </p:txBody>
      </p:sp>
      <p:sp>
        <p:nvSpPr>
          <p:cNvPr id="3" name="Content Placeholder 2"/>
          <p:cNvSpPr>
            <a:spLocks noGrp="1"/>
          </p:cNvSpPr>
          <p:nvPr>
            <p:ph idx="1"/>
          </p:nvPr>
        </p:nvSpPr>
        <p:spPr/>
        <p:txBody>
          <a:bodyPr/>
          <a:lstStyle/>
          <a:p>
            <a:pPr marL="571500" indent="-571500"/>
            <a:r>
              <a:rPr lang="en-US" b="0" dirty="0" smtClean="0"/>
              <a:t>In order to survive, </a:t>
            </a:r>
            <a:r>
              <a:rPr lang="en-US" dirty="0" smtClean="0"/>
              <a:t>biological needs</a:t>
            </a:r>
            <a:r>
              <a:rPr lang="en-US" b="0" dirty="0" smtClean="0"/>
              <a:t> (e.g. reproduction, eating AND </a:t>
            </a:r>
            <a:r>
              <a:rPr lang="en-US" dirty="0" smtClean="0"/>
              <a:t>social motives</a:t>
            </a:r>
            <a:r>
              <a:rPr lang="en-US" b="0" dirty="0" smtClean="0"/>
              <a:t> (e.g. negotiating complex hierarchies) must be met.</a:t>
            </a:r>
            <a:br>
              <a:rPr lang="en-US" b="0" dirty="0" smtClean="0"/>
            </a:br>
            <a:endParaRPr lang="en-US" b="0" dirty="0" smtClean="0"/>
          </a:p>
          <a:p>
            <a:pPr marL="571500" indent="-571500"/>
            <a:r>
              <a:rPr lang="en-US" b="0" dirty="0" smtClean="0"/>
              <a:t>All humans need to come up with </a:t>
            </a:r>
            <a:r>
              <a:rPr lang="en-US" dirty="0" smtClean="0"/>
              <a:t>solutions</a:t>
            </a:r>
            <a:r>
              <a:rPr lang="en-US" b="0" dirty="0" smtClean="0"/>
              <a:t> on how to adapt to environment to address needs and motives – environmental adaptation involves culture.</a:t>
            </a:r>
            <a:endParaRPr lang="en-US" dirty="0"/>
          </a:p>
        </p:txBody>
      </p:sp>
    </p:spTree>
    <p:extLst>
      <p:ext uri="{BB962C8B-B14F-4D97-AF65-F5344CB8AC3E}">
        <p14:creationId xmlns:p14="http://schemas.microsoft.com/office/powerpoint/2010/main" val="932558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culture come from?</a:t>
            </a:r>
            <a:endParaRPr lang="en-US" dirty="0"/>
          </a:p>
        </p:txBody>
      </p:sp>
      <p:sp>
        <p:nvSpPr>
          <p:cNvPr id="3" name="Content Placeholder 2"/>
          <p:cNvSpPr>
            <a:spLocks noGrp="1"/>
          </p:cNvSpPr>
          <p:nvPr>
            <p:ph idx="1"/>
          </p:nvPr>
        </p:nvSpPr>
        <p:spPr/>
        <p:txBody>
          <a:bodyPr/>
          <a:lstStyle/>
          <a:p>
            <a:r>
              <a:rPr lang="en-US" b="0" dirty="0" smtClean="0"/>
              <a:t>These solutions are dependent on </a:t>
            </a:r>
            <a:r>
              <a:rPr lang="en-US" dirty="0" smtClean="0"/>
              <a:t>context</a:t>
            </a:r>
            <a:r>
              <a:rPr lang="en-US" b="0" dirty="0" smtClean="0"/>
              <a:t> (e.g. physical environment, social factors, types &amp; sizes of families and communities).</a:t>
            </a:r>
            <a:endParaRPr lang="en-US" dirty="0"/>
          </a:p>
        </p:txBody>
      </p:sp>
    </p:spTree>
    <p:extLst>
      <p:ext uri="{BB962C8B-B14F-4D97-AF65-F5344CB8AC3E}">
        <p14:creationId xmlns:p14="http://schemas.microsoft.com/office/powerpoint/2010/main" val="1132073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Cross-Cultural Psychology: Introduction and Overview</a:t>
            </a:r>
          </a:p>
        </p:txBody>
      </p:sp>
      <p:sp>
        <p:nvSpPr>
          <p:cNvPr id="3" name="Content Placeholder 2"/>
          <p:cNvSpPr>
            <a:spLocks noGrp="1"/>
          </p:cNvSpPr>
          <p:nvPr>
            <p:ph idx="1"/>
          </p:nvPr>
        </p:nvSpPr>
        <p:spPr/>
        <p:txBody>
          <a:bodyPr/>
          <a:lstStyle/>
          <a:p>
            <a:pPr>
              <a:lnSpc>
                <a:spcPct val="80000"/>
              </a:lnSpc>
            </a:pPr>
            <a:r>
              <a:rPr lang="en-US" dirty="0" smtClean="0">
                <a:latin typeface="Tahoma" panose="020B0604030504040204" pitchFamily="34" charset="0"/>
              </a:rPr>
              <a:t>How does culture affect human behavior?</a:t>
            </a:r>
          </a:p>
          <a:p>
            <a:pPr>
              <a:lnSpc>
                <a:spcPct val="80000"/>
              </a:lnSpc>
            </a:pPr>
            <a:r>
              <a:rPr lang="en-US" dirty="0" smtClean="0">
                <a:latin typeface="Tahoma" panose="020B0604030504040204" pitchFamily="34" charset="0"/>
              </a:rPr>
              <a:t>Is psychology relevant in developing countries? </a:t>
            </a:r>
          </a:p>
          <a:p>
            <a:pPr>
              <a:lnSpc>
                <a:spcPct val="80000"/>
              </a:lnSpc>
            </a:pPr>
            <a:r>
              <a:rPr lang="en-US" dirty="0" smtClean="0">
                <a:latin typeface="Tahoma" panose="020B0604030504040204" pitchFamily="34" charset="0"/>
              </a:rPr>
              <a:t>How do child-rearing practices differ across cultures?</a:t>
            </a:r>
          </a:p>
          <a:p>
            <a:pPr>
              <a:lnSpc>
                <a:spcPct val="80000"/>
              </a:lnSpc>
            </a:pPr>
            <a:r>
              <a:rPr lang="en-US" dirty="0" smtClean="0">
                <a:latin typeface="Tahoma" panose="020B0604030504040204" pitchFamily="34" charset="0"/>
              </a:rPr>
              <a:t>Do multi-cultural work groups perform well in organizations?</a:t>
            </a:r>
          </a:p>
          <a:p>
            <a:pPr>
              <a:lnSpc>
                <a:spcPct val="80000"/>
              </a:lnSpc>
            </a:pPr>
            <a:r>
              <a:rPr lang="en-US" dirty="0" smtClean="0">
                <a:latin typeface="Tahoma" panose="020B0604030504040204" pitchFamily="34" charset="0"/>
              </a:rPr>
              <a:t>Is crossing cultures stressful?</a:t>
            </a:r>
          </a:p>
          <a:p>
            <a:pPr>
              <a:lnSpc>
                <a:spcPct val="80000"/>
              </a:lnSpc>
            </a:pPr>
            <a:r>
              <a:rPr lang="en-US" dirty="0" smtClean="0">
                <a:latin typeface="Tahoma" panose="020B0604030504040204" pitchFamily="34" charset="0"/>
              </a:rPr>
              <a:t>What methods should you use for conducting cross-cultural research?</a:t>
            </a:r>
            <a:endParaRPr lang="en-US" dirty="0"/>
          </a:p>
        </p:txBody>
      </p:sp>
    </p:spTree>
    <p:extLst>
      <p:ext uri="{BB962C8B-B14F-4D97-AF65-F5344CB8AC3E}">
        <p14:creationId xmlns:p14="http://schemas.microsoft.com/office/powerpoint/2010/main" val="370537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culture come from?</a:t>
            </a:r>
            <a:endParaRPr lang="en-US" dirty="0"/>
          </a:p>
        </p:txBody>
      </p:sp>
      <p:sp>
        <p:nvSpPr>
          <p:cNvPr id="3" name="Content Placeholder 2"/>
          <p:cNvSpPr>
            <a:spLocks noGrp="1"/>
          </p:cNvSpPr>
          <p:nvPr>
            <p:ph idx="1"/>
          </p:nvPr>
        </p:nvSpPr>
        <p:spPr/>
        <p:txBody>
          <a:bodyPr/>
          <a:lstStyle/>
          <a:p>
            <a:pPr marL="571500" indent="-571500"/>
            <a:r>
              <a:rPr lang="en-US" b="0" dirty="0" smtClean="0"/>
              <a:t>Solutions to these challenges require manifestations of </a:t>
            </a:r>
            <a:r>
              <a:rPr lang="en-US" dirty="0" smtClean="0"/>
              <a:t>culture</a:t>
            </a:r>
          </a:p>
          <a:p>
            <a:pPr marL="571500" indent="-571500">
              <a:buNone/>
            </a:pPr>
            <a:endParaRPr lang="en-US" dirty="0" smtClean="0"/>
          </a:p>
          <a:p>
            <a:pPr marL="990600" lvl="1" indent="-533400"/>
            <a:r>
              <a:rPr lang="en-US" sz="2800" dirty="0" smtClean="0">
                <a:latin typeface="Tahoma" panose="020B0604030504040204" pitchFamily="34" charset="0"/>
              </a:rPr>
              <a:t>Product of interaction between universal biological needs, social motives and context</a:t>
            </a:r>
          </a:p>
          <a:p>
            <a:pPr marL="571500" indent="-571500"/>
            <a:endParaRPr lang="en-US" dirty="0" smtClean="0">
              <a:latin typeface="Tahoma" panose="020B0604030504040204" pitchFamily="34" charset="0"/>
            </a:endParaRPr>
          </a:p>
          <a:p>
            <a:pPr marL="990600" lvl="1" indent="-533400"/>
            <a:r>
              <a:rPr lang="en-US" sz="2800" dirty="0" smtClean="0">
                <a:latin typeface="Tahoma" panose="020B0604030504040204" pitchFamily="34" charset="0"/>
              </a:rPr>
              <a:t>Solution to the problem of individual’s adaptation to their contexts to address their social motives and biological needs</a:t>
            </a:r>
            <a:endParaRPr lang="en-US" dirty="0"/>
          </a:p>
        </p:txBody>
      </p:sp>
    </p:spTree>
    <p:extLst>
      <p:ext uri="{BB962C8B-B14F-4D97-AF65-F5344CB8AC3E}">
        <p14:creationId xmlns:p14="http://schemas.microsoft.com/office/powerpoint/2010/main" val="3528190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culture a uniquely human product?</a:t>
            </a:r>
            <a:endParaRPr lang="en-US" dirty="0"/>
          </a:p>
        </p:txBody>
      </p:sp>
      <p:sp>
        <p:nvSpPr>
          <p:cNvPr id="3" name="Content Placeholder 2"/>
          <p:cNvSpPr>
            <a:spLocks noGrp="1"/>
          </p:cNvSpPr>
          <p:nvPr>
            <p:ph idx="1"/>
          </p:nvPr>
        </p:nvSpPr>
        <p:spPr/>
        <p:txBody>
          <a:bodyPr/>
          <a:lstStyle/>
          <a:p>
            <a:pPr marL="571500" indent="-571500"/>
            <a:r>
              <a:rPr lang="en-US" b="0" dirty="0" smtClean="0"/>
              <a:t>Many aspects of human culture are shared with other animals</a:t>
            </a:r>
          </a:p>
          <a:p>
            <a:pPr marL="571500" indent="-571500"/>
            <a:endParaRPr lang="en-US" b="0" dirty="0" smtClean="0"/>
          </a:p>
          <a:p>
            <a:pPr marL="571500" indent="-571500"/>
            <a:r>
              <a:rPr lang="en-US" b="0" dirty="0" smtClean="0"/>
              <a:t>Therefore culture is NOT uniquely human product</a:t>
            </a:r>
            <a:endParaRPr lang="en-US" dirty="0"/>
          </a:p>
        </p:txBody>
      </p:sp>
    </p:spTree>
    <p:extLst>
      <p:ext uri="{BB962C8B-B14F-4D97-AF65-F5344CB8AC3E}">
        <p14:creationId xmlns:p14="http://schemas.microsoft.com/office/powerpoint/2010/main" val="483652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unique about human culture?</a:t>
            </a:r>
            <a:endParaRPr lang="en-US" dirty="0"/>
          </a:p>
        </p:txBody>
      </p:sp>
      <p:sp>
        <p:nvSpPr>
          <p:cNvPr id="3" name="Content Placeholder 2"/>
          <p:cNvSpPr>
            <a:spLocks noGrp="1"/>
          </p:cNvSpPr>
          <p:nvPr>
            <p:ph idx="1"/>
          </p:nvPr>
        </p:nvSpPr>
        <p:spPr/>
        <p:txBody>
          <a:bodyPr>
            <a:normAutofit lnSpcReduction="10000"/>
          </a:bodyPr>
          <a:lstStyle/>
          <a:p>
            <a:pPr marL="571500" indent="-571500"/>
            <a:r>
              <a:rPr lang="en-US" b="0" dirty="0" smtClean="0"/>
              <a:t>Unique human skills </a:t>
            </a:r>
          </a:p>
          <a:p>
            <a:pPr marL="990600" lvl="1" indent="-533400">
              <a:buFont typeface="Wingdings" panose="05000000000000000000" pitchFamily="2" charset="2"/>
              <a:buAutoNum type="arabicParenR"/>
            </a:pPr>
            <a:r>
              <a:rPr lang="en-US" dirty="0" smtClean="0"/>
              <a:t>Language</a:t>
            </a:r>
          </a:p>
          <a:p>
            <a:pPr marL="990600" lvl="1" indent="-533400">
              <a:buFont typeface="Wingdings" panose="05000000000000000000" pitchFamily="2" charset="2"/>
              <a:buAutoNum type="arabicParenR"/>
            </a:pPr>
            <a:r>
              <a:rPr lang="en-US" dirty="0" smtClean="0"/>
              <a:t>Complex social cognition</a:t>
            </a:r>
          </a:p>
          <a:p>
            <a:pPr marL="990600" lvl="1" indent="-533400">
              <a:buFont typeface="Wingdings" panose="05000000000000000000" pitchFamily="2" charset="2"/>
              <a:buAutoNum type="arabicParenR"/>
            </a:pPr>
            <a:r>
              <a:rPr lang="en-US" b="1" dirty="0" smtClean="0"/>
              <a:t>Ratchet effect</a:t>
            </a:r>
            <a:r>
              <a:rPr lang="en-US" dirty="0" smtClean="0"/>
              <a:t> (the </a:t>
            </a:r>
            <a:r>
              <a:rPr lang="en-US" b="1" dirty="0" smtClean="0"/>
              <a:t>effect</a:t>
            </a:r>
            <a:r>
              <a:rPr lang="en-US" dirty="0" smtClean="0"/>
              <a:t> that comes when cultural information is learned, and then modified and improved which helps that culture to grow and gain complexity as well as utility(rewarding) (</a:t>
            </a:r>
            <a:r>
              <a:rPr lang="en-US" dirty="0" err="1" smtClean="0"/>
              <a:t>Tomasello</a:t>
            </a:r>
            <a:r>
              <a:rPr lang="en-US" dirty="0" smtClean="0"/>
              <a:t> et al, 1993).</a:t>
            </a:r>
          </a:p>
          <a:p>
            <a:pPr marL="571500" indent="-571500"/>
            <a:endParaRPr lang="en-US" b="0" dirty="0" smtClean="0"/>
          </a:p>
          <a:p>
            <a:pPr marL="571500" indent="-571500"/>
            <a:r>
              <a:rPr lang="en-US" b="0" dirty="0" smtClean="0"/>
              <a:t>As a result, human cultures have three characteristics: </a:t>
            </a:r>
            <a:r>
              <a:rPr lang="en-US" dirty="0" smtClean="0"/>
              <a:t>complexity, differentiation, institutionalization</a:t>
            </a:r>
            <a:br>
              <a:rPr lang="en-US" dirty="0" smtClean="0"/>
            </a:br>
            <a:endParaRPr lang="en-US" dirty="0" smtClean="0"/>
          </a:p>
          <a:p>
            <a:pPr marL="571500" indent="-571500"/>
            <a:r>
              <a:rPr lang="en-US" b="0" dirty="0" smtClean="0"/>
              <a:t>Humans evolved to have human culture</a:t>
            </a:r>
            <a:endParaRPr lang="en-US" dirty="0"/>
          </a:p>
        </p:txBody>
      </p:sp>
    </p:spTree>
    <p:extLst>
      <p:ext uri="{BB962C8B-B14F-4D97-AF65-F5344CB8AC3E}">
        <p14:creationId xmlns:p14="http://schemas.microsoft.com/office/powerpoint/2010/main" val="3050834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a:t>
            </a:r>
            <a:endParaRPr lang="en-US" dirty="0"/>
          </a:p>
        </p:txBody>
      </p:sp>
      <p:sp>
        <p:nvSpPr>
          <p:cNvPr id="3" name="Content Placeholder 2"/>
          <p:cNvSpPr>
            <a:spLocks noGrp="1"/>
          </p:cNvSpPr>
          <p:nvPr>
            <p:ph idx="1"/>
          </p:nvPr>
        </p:nvSpPr>
        <p:spPr/>
        <p:txBody>
          <a:bodyPr/>
          <a:lstStyle/>
          <a:p>
            <a:r>
              <a:rPr lang="en-US" dirty="0" smtClean="0"/>
              <a:t>Culture</a:t>
            </a:r>
            <a:r>
              <a:rPr lang="en-US" b="0" dirty="0" smtClean="0"/>
              <a:t> is best understood through the lens of </a:t>
            </a:r>
            <a:r>
              <a:rPr lang="en-US" dirty="0" smtClean="0"/>
              <a:t>complexity</a:t>
            </a:r>
            <a:r>
              <a:rPr lang="en-US" b="0" dirty="0" smtClean="0"/>
              <a:t>. This means looking at a </a:t>
            </a:r>
            <a:r>
              <a:rPr lang="en-US" dirty="0" smtClean="0"/>
              <a:t>culture</a:t>
            </a:r>
            <a:r>
              <a:rPr lang="en-US" b="0" dirty="0" smtClean="0"/>
              <a:t> as a 'system' that consists of many different 'parts' which interact with each other. ... It is the relationship between all of these parts within the system that matters and these interactions result in emergent behavior</a:t>
            </a:r>
            <a:endParaRPr lang="en-US" dirty="0"/>
          </a:p>
        </p:txBody>
      </p:sp>
    </p:spTree>
    <p:extLst>
      <p:ext uri="{BB962C8B-B14F-4D97-AF65-F5344CB8AC3E}">
        <p14:creationId xmlns:p14="http://schemas.microsoft.com/office/powerpoint/2010/main" val="2524651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Differentiation</a:t>
            </a:r>
            <a:endParaRPr lang="en-US" dirty="0"/>
          </a:p>
        </p:txBody>
      </p:sp>
      <p:sp>
        <p:nvSpPr>
          <p:cNvPr id="3" name="Content Placeholder 2"/>
          <p:cNvSpPr>
            <a:spLocks noGrp="1"/>
          </p:cNvSpPr>
          <p:nvPr>
            <p:ph idx="1"/>
          </p:nvPr>
        </p:nvSpPr>
        <p:spPr/>
        <p:txBody>
          <a:bodyPr/>
          <a:lstStyle/>
          <a:p>
            <a:r>
              <a:rPr lang="en-US" dirty="0" smtClean="0"/>
              <a:t>the study of:</a:t>
            </a:r>
          </a:p>
          <a:p>
            <a:pPr lvl="1"/>
            <a:r>
              <a:rPr lang="en-US" dirty="0" smtClean="0"/>
              <a:t>differences in individual psychological functioning in various cultural and ethno-cultural groups</a:t>
            </a:r>
          </a:p>
          <a:p>
            <a:pPr lvl="1"/>
            <a:r>
              <a:rPr lang="en-US" dirty="0" smtClean="0"/>
              <a:t>The relationships between psychological variables and socio-cultural, ecological, and biological variables</a:t>
            </a:r>
          </a:p>
          <a:p>
            <a:pPr lvl="1"/>
            <a:r>
              <a:rPr lang="en-US" dirty="0" smtClean="0"/>
              <a:t>The ongoing changes in psychological, socio-cultural, ecological, and biological variables</a:t>
            </a:r>
            <a:endParaRPr lang="en-US" dirty="0"/>
          </a:p>
        </p:txBody>
      </p:sp>
    </p:spTree>
    <p:extLst>
      <p:ext uri="{BB962C8B-B14F-4D97-AF65-F5344CB8AC3E}">
        <p14:creationId xmlns:p14="http://schemas.microsoft.com/office/powerpoint/2010/main" val="4125320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Institutionalization</a:t>
            </a:r>
            <a:endParaRPr lang="en-US" dirty="0"/>
          </a:p>
        </p:txBody>
      </p:sp>
      <p:sp>
        <p:nvSpPr>
          <p:cNvPr id="3" name="Content Placeholder 2"/>
          <p:cNvSpPr>
            <a:spLocks noGrp="1"/>
          </p:cNvSpPr>
          <p:nvPr>
            <p:ph idx="1"/>
          </p:nvPr>
        </p:nvSpPr>
        <p:spPr/>
        <p:txBody>
          <a:bodyPr/>
          <a:lstStyle/>
          <a:p>
            <a:r>
              <a:rPr lang="en-US" b="0" dirty="0" smtClean="0"/>
              <a:t>Institutionalization refers to the process of embedding some conception (for example a belief, norm, social role, particular value or mode of behavior) within an organization, social system, or society as a whole.</a:t>
            </a:r>
            <a:endParaRPr lang="en-US" dirty="0"/>
          </a:p>
        </p:txBody>
      </p:sp>
    </p:spTree>
    <p:extLst>
      <p:ext uri="{BB962C8B-B14F-4D97-AF65-F5344CB8AC3E}">
        <p14:creationId xmlns:p14="http://schemas.microsoft.com/office/powerpoint/2010/main" val="10124819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difference between society and culture</a:t>
            </a:r>
            <a:endParaRPr lang="en-US" dirty="0"/>
          </a:p>
        </p:txBody>
      </p:sp>
      <p:sp>
        <p:nvSpPr>
          <p:cNvPr id="3" name="Content Placeholder 2"/>
          <p:cNvSpPr>
            <a:spLocks noGrp="1"/>
          </p:cNvSpPr>
          <p:nvPr>
            <p:ph idx="1"/>
          </p:nvPr>
        </p:nvSpPr>
        <p:spPr/>
        <p:txBody>
          <a:bodyPr/>
          <a:lstStyle/>
          <a:p>
            <a:r>
              <a:rPr lang="en-US" dirty="0" smtClean="0"/>
              <a:t>Society</a:t>
            </a:r>
            <a:r>
              <a:rPr lang="en-US" b="0" dirty="0" smtClean="0"/>
              <a:t> is “a system of interrelationships among people” </a:t>
            </a:r>
          </a:p>
          <a:p>
            <a:pPr lvl="1"/>
            <a:r>
              <a:rPr lang="en-US" dirty="0" smtClean="0"/>
              <a:t>Both humans and non-human animals have society</a:t>
            </a:r>
            <a:br>
              <a:rPr lang="en-US" dirty="0" smtClean="0"/>
            </a:br>
            <a:endParaRPr lang="en-US" dirty="0" smtClean="0"/>
          </a:p>
          <a:p>
            <a:r>
              <a:rPr lang="en-US" dirty="0" smtClean="0"/>
              <a:t>Culture</a:t>
            </a:r>
            <a:r>
              <a:rPr lang="en-US" b="0" dirty="0" smtClean="0"/>
              <a:t> embodies meanings and information associated with social networks</a:t>
            </a:r>
          </a:p>
          <a:p>
            <a:pPr lvl="1"/>
            <a:r>
              <a:rPr lang="en-US" dirty="0" smtClean="0"/>
              <a:t>Humans give social groups unique meaning</a:t>
            </a:r>
          </a:p>
          <a:p>
            <a:pPr lvl="1"/>
            <a:r>
              <a:rPr lang="en-US" dirty="0" smtClean="0"/>
              <a:t>Non-humans do not have human culture associated with social groups</a:t>
            </a:r>
            <a:endParaRPr lang="en-US" dirty="0"/>
          </a:p>
        </p:txBody>
      </p:sp>
    </p:spTree>
    <p:extLst>
      <p:ext uri="{BB962C8B-B14F-4D97-AF65-F5344CB8AC3E}">
        <p14:creationId xmlns:p14="http://schemas.microsoft.com/office/powerpoint/2010/main" val="166255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Influencing Culture</a:t>
            </a:r>
            <a:endParaRPr lang="en-US" dirty="0"/>
          </a:p>
        </p:txBody>
      </p:sp>
      <p:sp>
        <p:nvSpPr>
          <p:cNvPr id="3" name="Content Placeholder 2"/>
          <p:cNvSpPr>
            <a:spLocks noGrp="1"/>
          </p:cNvSpPr>
          <p:nvPr>
            <p:ph idx="1"/>
          </p:nvPr>
        </p:nvSpPr>
        <p:spPr/>
        <p:txBody>
          <a:bodyPr/>
          <a:lstStyle/>
          <a:p>
            <a:pPr marL="533400" indent="-533400"/>
            <a:r>
              <a:rPr lang="en-US" dirty="0" smtClean="0"/>
              <a:t>Ecological Factors</a:t>
            </a:r>
          </a:p>
          <a:p>
            <a:pPr marL="1314450" lvl="2" indent="-400050"/>
            <a:r>
              <a:rPr lang="en-US" sz="2400" dirty="0" smtClean="0"/>
              <a:t>geography, climate, natural resources</a:t>
            </a:r>
            <a:br>
              <a:rPr lang="en-US" sz="2400" dirty="0" smtClean="0"/>
            </a:br>
            <a:r>
              <a:rPr lang="en-US" sz="2400" dirty="0" smtClean="0"/>
              <a:t> </a:t>
            </a:r>
          </a:p>
          <a:p>
            <a:pPr marL="533400" indent="-533400"/>
            <a:r>
              <a:rPr lang="en-US" dirty="0" smtClean="0"/>
              <a:t>Social Factors</a:t>
            </a:r>
          </a:p>
          <a:p>
            <a:pPr marL="1314450" lvl="2" indent="-400050"/>
            <a:r>
              <a:rPr lang="en-US" sz="2400" dirty="0" smtClean="0"/>
              <a:t>population density, affluence (having a great deal of money; wealth), technology, government, media, religion</a:t>
            </a:r>
          </a:p>
          <a:p>
            <a:pPr marL="1314450" lvl="2" indent="-400050"/>
            <a:endParaRPr lang="en-US" sz="2400" dirty="0" smtClean="0"/>
          </a:p>
          <a:p>
            <a:pPr marL="533400" indent="-533400"/>
            <a:r>
              <a:rPr lang="en-US" dirty="0" smtClean="0"/>
              <a:t>Biological Factors</a:t>
            </a:r>
          </a:p>
          <a:p>
            <a:pPr marL="1314450" lvl="2" indent="-400050"/>
            <a:r>
              <a:rPr lang="en-US" sz="2400" dirty="0" smtClean="0"/>
              <a:t>temperament, personality</a:t>
            </a:r>
            <a:endParaRPr lang="en-US" dirty="0"/>
          </a:p>
        </p:txBody>
      </p:sp>
    </p:spTree>
    <p:extLst>
      <p:ext uri="{BB962C8B-B14F-4D97-AF65-F5344CB8AC3E}">
        <p14:creationId xmlns:p14="http://schemas.microsoft.com/office/powerpoint/2010/main" val="39661228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Groups that have Culture</a:t>
            </a:r>
            <a:endParaRPr lang="en-US" dirty="0"/>
          </a:p>
        </p:txBody>
      </p:sp>
      <p:sp>
        <p:nvSpPr>
          <p:cNvPr id="3" name="Content Placeholder 2"/>
          <p:cNvSpPr>
            <a:spLocks noGrp="1"/>
          </p:cNvSpPr>
          <p:nvPr>
            <p:ph idx="1"/>
          </p:nvPr>
        </p:nvSpPr>
        <p:spPr/>
        <p:txBody>
          <a:bodyPr/>
          <a:lstStyle/>
          <a:p>
            <a:pPr marL="533400" indent="-533400"/>
            <a:r>
              <a:rPr lang="en-US" dirty="0" smtClean="0"/>
              <a:t>Nationality</a:t>
            </a:r>
          </a:p>
          <a:p>
            <a:pPr marL="914400" lvl="1" indent="-457200"/>
            <a:r>
              <a:rPr lang="en-US" dirty="0" smtClean="0"/>
              <a:t>Country of origin and each country has own culture (as well as subcultures)</a:t>
            </a:r>
            <a:br>
              <a:rPr lang="en-US" dirty="0" smtClean="0"/>
            </a:br>
            <a:endParaRPr lang="en-US" dirty="0" smtClean="0"/>
          </a:p>
          <a:p>
            <a:pPr marL="533400" indent="-533400"/>
            <a:r>
              <a:rPr lang="en-US" dirty="0" smtClean="0"/>
              <a:t>Ethnicity</a:t>
            </a:r>
          </a:p>
          <a:p>
            <a:pPr marL="914400" lvl="1" indent="-457200"/>
            <a:r>
              <a:rPr lang="en-US" dirty="0" smtClean="0"/>
              <a:t>Racial, national or cultural origins</a:t>
            </a:r>
            <a:br>
              <a:rPr lang="en-US" dirty="0" smtClean="0"/>
            </a:br>
            <a:endParaRPr lang="en-US" dirty="0" smtClean="0"/>
          </a:p>
          <a:p>
            <a:pPr marL="533400" indent="-533400"/>
            <a:r>
              <a:rPr lang="en-US" dirty="0" smtClean="0"/>
              <a:t>Gender</a:t>
            </a:r>
          </a:p>
          <a:p>
            <a:pPr marL="914400" lvl="1" indent="-457200"/>
            <a:r>
              <a:rPr lang="en-US" dirty="0" smtClean="0"/>
              <a:t>Behaviors society/culture deems appropriate for men and women</a:t>
            </a:r>
            <a:endParaRPr lang="en-US" dirty="0"/>
          </a:p>
        </p:txBody>
      </p:sp>
    </p:spTree>
    <p:extLst>
      <p:ext uri="{BB962C8B-B14F-4D97-AF65-F5344CB8AC3E}">
        <p14:creationId xmlns:p14="http://schemas.microsoft.com/office/powerpoint/2010/main" val="2019574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Groups that have Culture</a:t>
            </a:r>
            <a:endParaRPr lang="en-US" dirty="0"/>
          </a:p>
        </p:txBody>
      </p:sp>
      <p:sp>
        <p:nvSpPr>
          <p:cNvPr id="3" name="Content Placeholder 2"/>
          <p:cNvSpPr>
            <a:spLocks noGrp="1"/>
          </p:cNvSpPr>
          <p:nvPr>
            <p:ph idx="1"/>
          </p:nvPr>
        </p:nvSpPr>
        <p:spPr/>
        <p:txBody>
          <a:bodyPr/>
          <a:lstStyle/>
          <a:p>
            <a:pPr marL="533400" indent="-533400"/>
            <a:r>
              <a:rPr lang="en-US" dirty="0" smtClean="0"/>
              <a:t>Disability</a:t>
            </a:r>
          </a:p>
          <a:p>
            <a:pPr marL="914400" lvl="1" indent="-457200"/>
            <a:r>
              <a:rPr lang="en-US" dirty="0" smtClean="0"/>
              <a:t>Some type of physical impairment in senses, limb, or other parts of bodies</a:t>
            </a:r>
            <a:br>
              <a:rPr lang="en-US" dirty="0" smtClean="0"/>
            </a:br>
            <a:endParaRPr lang="en-US" dirty="0" smtClean="0"/>
          </a:p>
          <a:p>
            <a:pPr marL="533400" indent="-533400"/>
            <a:r>
              <a:rPr lang="en-US" dirty="0" smtClean="0"/>
              <a:t>Sexual Orientation</a:t>
            </a:r>
          </a:p>
          <a:p>
            <a:pPr marL="914400" lvl="1" indent="-457200"/>
            <a:r>
              <a:rPr lang="en-US" dirty="0" smtClean="0"/>
              <a:t>Person with whom one forms sexual relationships</a:t>
            </a:r>
            <a:endParaRPr lang="en-US" dirty="0"/>
          </a:p>
        </p:txBody>
      </p:sp>
    </p:spTree>
    <p:extLst>
      <p:ext uri="{BB962C8B-B14F-4D97-AF65-F5344CB8AC3E}">
        <p14:creationId xmlns:p14="http://schemas.microsoft.com/office/powerpoint/2010/main" val="128004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ahoma" pitchFamily="34" charset="0"/>
              </a:rPr>
              <a:t>Course Objectives</a:t>
            </a:r>
            <a:endParaRPr lang="en-US" dirty="0"/>
          </a:p>
        </p:txBody>
      </p:sp>
      <p:sp>
        <p:nvSpPr>
          <p:cNvPr id="3" name="Content Placeholder 2"/>
          <p:cNvSpPr>
            <a:spLocks noGrp="1"/>
          </p:cNvSpPr>
          <p:nvPr>
            <p:ph idx="1"/>
          </p:nvPr>
        </p:nvSpPr>
        <p:spPr/>
        <p:txBody>
          <a:bodyPr/>
          <a:lstStyle/>
          <a:p>
            <a:pPr marL="609600" indent="-609600"/>
            <a:r>
              <a:rPr lang="en-US" dirty="0" smtClean="0">
                <a:latin typeface="Tahoma" panose="020B0604030504040204" pitchFamily="34" charset="0"/>
              </a:rPr>
              <a:t>Examine the role of culture in the development and validation of psychological theories at the conceptual level. </a:t>
            </a:r>
          </a:p>
          <a:p>
            <a:pPr marL="609600" indent="-609600"/>
            <a:r>
              <a:rPr lang="en-US" dirty="0" smtClean="0">
                <a:latin typeface="Tahoma" panose="020B0604030504040204" pitchFamily="34" charset="0"/>
              </a:rPr>
              <a:t>Increase awareness and understanding of the critical issues in the application of psychological theories developed in the United States and Western Europe to other cultural groups, including ethnic minority subgroups in the United States and elsewhere.</a:t>
            </a:r>
            <a:endParaRPr lang="en-US" dirty="0"/>
          </a:p>
        </p:txBody>
      </p:sp>
    </p:spTree>
    <p:extLst>
      <p:ext uri="{BB962C8B-B14F-4D97-AF65-F5344CB8AC3E}">
        <p14:creationId xmlns:p14="http://schemas.microsoft.com/office/powerpoint/2010/main" val="37276455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91568" y="2982396"/>
            <a:ext cx="5727853" cy="2261633"/>
          </a:xfrm>
        </p:spPr>
        <p:txBody>
          <a:bodyPr>
            <a:normAutofit/>
          </a:bodyPr>
          <a:lstStyle/>
          <a:p>
            <a:pPr marL="0" indent="0">
              <a:buNone/>
            </a:pPr>
            <a:r>
              <a:rPr lang="en-US" sz="7200" dirty="0" smtClean="0"/>
              <a:t>THE END</a:t>
            </a:r>
            <a:endParaRPr lang="en-US" sz="7200" dirty="0"/>
          </a:p>
        </p:txBody>
      </p:sp>
    </p:spTree>
    <p:extLst>
      <p:ext uri="{BB962C8B-B14F-4D97-AF65-F5344CB8AC3E}">
        <p14:creationId xmlns:p14="http://schemas.microsoft.com/office/powerpoint/2010/main" val="2259767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ahoma" pitchFamily="34" charset="0"/>
              </a:rPr>
              <a:t>Course Objective (continued)</a:t>
            </a:r>
            <a:endParaRPr lang="en-US" dirty="0"/>
          </a:p>
        </p:txBody>
      </p:sp>
      <p:sp>
        <p:nvSpPr>
          <p:cNvPr id="3" name="Content Placeholder 2"/>
          <p:cNvSpPr>
            <a:spLocks noGrp="1"/>
          </p:cNvSpPr>
          <p:nvPr>
            <p:ph idx="1"/>
          </p:nvPr>
        </p:nvSpPr>
        <p:spPr/>
        <p:txBody>
          <a:bodyPr/>
          <a:lstStyle/>
          <a:p>
            <a:r>
              <a:rPr lang="en-US" dirty="0" smtClean="0">
                <a:latin typeface="Tahoma" panose="020B0604030504040204" pitchFamily="34" charset="0"/>
              </a:rPr>
              <a:t>Examine the cultural appropriateness of various research methods and procedures.</a:t>
            </a:r>
          </a:p>
          <a:p>
            <a:r>
              <a:rPr lang="en-US" dirty="0" smtClean="0">
                <a:latin typeface="Tahoma" panose="020B0604030504040204" pitchFamily="34" charset="0"/>
              </a:rPr>
              <a:t>Examine the role of culture in personality and social development.</a:t>
            </a:r>
          </a:p>
          <a:p>
            <a:r>
              <a:rPr lang="en-US" dirty="0" smtClean="0">
                <a:latin typeface="Tahoma" panose="020B0604030504040204" pitchFamily="34" charset="0"/>
              </a:rPr>
              <a:t>Review cultural issues in specific content areas including human developmental processes, inter-group relations and communication, leadership and organizational behavior, and clinical assessment and treatment.</a:t>
            </a:r>
            <a:endParaRPr lang="en-US" dirty="0"/>
          </a:p>
        </p:txBody>
      </p:sp>
    </p:spTree>
    <p:extLst>
      <p:ext uri="{BB962C8B-B14F-4D97-AF65-F5344CB8AC3E}">
        <p14:creationId xmlns:p14="http://schemas.microsoft.com/office/powerpoint/2010/main" val="986809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Overarching Topics</a:t>
            </a:r>
            <a:endParaRPr lang="en-US" dirty="0"/>
          </a:p>
        </p:txBody>
      </p:sp>
      <p:sp>
        <p:nvSpPr>
          <p:cNvPr id="3" name="Content Placeholder 2"/>
          <p:cNvSpPr>
            <a:spLocks noGrp="1"/>
          </p:cNvSpPr>
          <p:nvPr>
            <p:ph idx="1"/>
          </p:nvPr>
        </p:nvSpPr>
        <p:spPr/>
        <p:txBody>
          <a:bodyPr/>
          <a:lstStyle/>
          <a:p>
            <a:r>
              <a:rPr lang="en-US" b="0" dirty="0" smtClean="0">
                <a:latin typeface="Tahoma" panose="020B0604030504040204" pitchFamily="34" charset="0"/>
              </a:rPr>
              <a:t>Defining culture</a:t>
            </a:r>
          </a:p>
          <a:p>
            <a:r>
              <a:rPr lang="en-US" b="0" dirty="0" smtClean="0">
                <a:latin typeface="Tahoma" panose="020B0604030504040204" pitchFamily="34" charset="0"/>
              </a:rPr>
              <a:t>Factors that influence culture</a:t>
            </a:r>
          </a:p>
          <a:p>
            <a:r>
              <a:rPr lang="en-US" b="0" dirty="0" smtClean="0">
                <a:latin typeface="Tahoma" panose="020B0604030504040204" pitchFamily="34" charset="0"/>
              </a:rPr>
              <a:t>Groups that have cultures</a:t>
            </a:r>
          </a:p>
          <a:p>
            <a:r>
              <a:rPr lang="en-US" b="0" dirty="0" smtClean="0">
                <a:latin typeface="Tahoma" panose="020B0604030504040204" pitchFamily="34" charset="0"/>
              </a:rPr>
              <a:t>Contrasting culture, race, personality and popular culture</a:t>
            </a:r>
          </a:p>
          <a:p>
            <a:r>
              <a:rPr lang="en-US" b="0" dirty="0" smtClean="0">
                <a:latin typeface="Tahoma" panose="020B0604030504040204" pitchFamily="34" charset="0"/>
              </a:rPr>
              <a:t>The psychological contents of culture</a:t>
            </a:r>
          </a:p>
          <a:p>
            <a:r>
              <a:rPr lang="en-US" b="0" dirty="0" smtClean="0">
                <a:latin typeface="Tahoma" panose="020B0604030504040204" pitchFamily="34" charset="0"/>
              </a:rPr>
              <a:t>How does culture influence human behaviors and mental processes?</a:t>
            </a:r>
          </a:p>
          <a:p>
            <a:r>
              <a:rPr lang="en-US" b="0" dirty="0" smtClean="0">
                <a:latin typeface="Tahoma" panose="020B0604030504040204" pitchFamily="34" charset="0"/>
              </a:rPr>
              <a:t>The contribution of the study of culture</a:t>
            </a:r>
            <a:endParaRPr lang="en-US" dirty="0"/>
          </a:p>
        </p:txBody>
      </p:sp>
    </p:spTree>
    <p:extLst>
      <p:ext uri="{BB962C8B-B14F-4D97-AF65-F5344CB8AC3E}">
        <p14:creationId xmlns:p14="http://schemas.microsoft.com/office/powerpoint/2010/main" val="1046212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Culture?</a:t>
            </a:r>
            <a:endParaRPr lang="en-US" dirty="0"/>
          </a:p>
        </p:txBody>
      </p:sp>
      <p:sp>
        <p:nvSpPr>
          <p:cNvPr id="3" name="Content Placeholder 2"/>
          <p:cNvSpPr>
            <a:spLocks noGrp="1"/>
          </p:cNvSpPr>
          <p:nvPr>
            <p:ph idx="1"/>
          </p:nvPr>
        </p:nvSpPr>
        <p:spPr/>
        <p:txBody>
          <a:bodyPr/>
          <a:lstStyle/>
          <a:p>
            <a:pPr marL="571500" indent="-571500"/>
            <a:r>
              <a:rPr lang="en-US" b="0" dirty="0" smtClean="0">
                <a:latin typeface="Tahoma" panose="020B0604030504040204" pitchFamily="34" charset="0"/>
              </a:rPr>
              <a:t>We use “culture” to describe and explain a broad range of activities, behaviors, events and structures</a:t>
            </a:r>
          </a:p>
          <a:p>
            <a:pPr marL="1371600" lvl="2" indent="-457200"/>
            <a:r>
              <a:rPr lang="en-US" b="1" dirty="0" smtClean="0">
                <a:latin typeface="Tahoma" panose="020B0604030504040204" pitchFamily="34" charset="0"/>
              </a:rPr>
              <a:t>Descriptive, historical, normative, psychological, structural, genetic</a:t>
            </a:r>
          </a:p>
          <a:p>
            <a:pPr marL="1371600" lvl="2" indent="-457200"/>
            <a:endParaRPr lang="en-US" b="1" dirty="0" smtClean="0">
              <a:latin typeface="Tahoma" panose="020B0604030504040204" pitchFamily="34" charset="0"/>
            </a:endParaRPr>
          </a:p>
          <a:p>
            <a:pPr marL="1371600" lvl="2" indent="-457200"/>
            <a:r>
              <a:rPr lang="en-US" b="1" dirty="0" smtClean="0">
                <a:latin typeface="Tahoma" panose="020B0604030504040204" pitchFamily="34" charset="0"/>
              </a:rPr>
              <a:t>General characteristics, food &amp; clothing, housing &amp; technology, economy &amp;  transportation, individual &amp; family activities, community &amp; government, welfare, religion &amp; science, sex &amp; life cycle</a:t>
            </a:r>
            <a:br>
              <a:rPr lang="en-US" b="1" dirty="0" smtClean="0">
                <a:latin typeface="Tahoma" panose="020B0604030504040204" pitchFamily="34" charset="0"/>
              </a:rPr>
            </a:br>
            <a:endParaRPr lang="en-US" b="1" dirty="0" smtClean="0">
              <a:latin typeface="Tahoma" panose="020B0604030504040204" pitchFamily="34" charset="0"/>
            </a:endParaRPr>
          </a:p>
          <a:p>
            <a:pPr marL="1371600" lvl="2" indent="-457200"/>
            <a:r>
              <a:rPr lang="en-US" b="1" dirty="0" smtClean="0">
                <a:latin typeface="Tahoma" panose="020B0604030504040204" pitchFamily="34" charset="0"/>
              </a:rPr>
              <a:t>As a result, much confusion and ambiguity</a:t>
            </a:r>
            <a:endParaRPr lang="en-US" dirty="0"/>
          </a:p>
        </p:txBody>
      </p:sp>
    </p:spTree>
    <p:extLst>
      <p:ext uri="{BB962C8B-B14F-4D97-AF65-F5344CB8AC3E}">
        <p14:creationId xmlns:p14="http://schemas.microsoft.com/office/powerpoint/2010/main" val="3901445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046" y="804231"/>
            <a:ext cx="10670754" cy="5372732"/>
          </a:xfrm>
        </p:spPr>
        <p:txBody>
          <a:bodyPr/>
          <a:lstStyle/>
          <a:p>
            <a:pPr>
              <a:lnSpc>
                <a:spcPct val="80000"/>
              </a:lnSpc>
            </a:pPr>
            <a:r>
              <a:rPr lang="en-US" sz="2400" b="0" dirty="0" smtClean="0">
                <a:latin typeface="Tahoma" panose="020B0604030504040204" pitchFamily="34" charset="0"/>
              </a:rPr>
              <a:t>One of the most well-known and quoted often definitions was put forth by Kroeber &amp; </a:t>
            </a:r>
            <a:r>
              <a:rPr lang="en-US" sz="2400" b="0" dirty="0" err="1" smtClean="0">
                <a:latin typeface="Tahoma" panose="020B0604030504040204" pitchFamily="34" charset="0"/>
              </a:rPr>
              <a:t>Kluckholm</a:t>
            </a:r>
            <a:r>
              <a:rPr lang="en-US" sz="2400" b="0" dirty="0" smtClean="0">
                <a:latin typeface="Tahoma" panose="020B0604030504040204" pitchFamily="34" charset="0"/>
              </a:rPr>
              <a:t> (1952):</a:t>
            </a:r>
          </a:p>
          <a:p>
            <a:pPr>
              <a:lnSpc>
                <a:spcPct val="80000"/>
              </a:lnSpc>
              <a:buNone/>
            </a:pPr>
            <a:endParaRPr lang="en-US" sz="2400" b="0" dirty="0" smtClean="0">
              <a:latin typeface="Tahoma" panose="020B0604030504040204" pitchFamily="34" charset="0"/>
            </a:endParaRPr>
          </a:p>
          <a:p>
            <a:pPr>
              <a:lnSpc>
                <a:spcPct val="80000"/>
              </a:lnSpc>
            </a:pPr>
            <a:r>
              <a:rPr lang="en-US" dirty="0" smtClean="0">
                <a:latin typeface="Tahoma" panose="020B0604030504040204" pitchFamily="34" charset="0"/>
              </a:rPr>
              <a:t>“Culture consists of patterns, explicit and implicit, of and for behavior acquired and transmitted by symbols, constituting the distinctive achievements of human groups, including the essential core of culture consists of traditional (i.e., historically derived and selected) ideas and especially their attached values; culture systems may on one hand be considered as products of action, on the other as conditioning elements of further action” (p. 181).</a:t>
            </a:r>
            <a:endParaRPr lang="en-US" dirty="0"/>
          </a:p>
        </p:txBody>
      </p:sp>
    </p:spTree>
    <p:extLst>
      <p:ext uri="{BB962C8B-B14F-4D97-AF65-F5344CB8AC3E}">
        <p14:creationId xmlns:p14="http://schemas.microsoft.com/office/powerpoint/2010/main" val="1364249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8298" y="649995"/>
            <a:ext cx="10505501" cy="5526968"/>
          </a:xfrm>
        </p:spPr>
        <p:txBody>
          <a:bodyPr/>
          <a:lstStyle/>
          <a:p>
            <a:r>
              <a:rPr lang="en-US" dirty="0" smtClean="0"/>
              <a:t>Definition of Cross-cultural Psychology</a:t>
            </a:r>
            <a:br>
              <a:rPr lang="en-US" dirty="0" smtClean="0"/>
            </a:br>
            <a:r>
              <a:rPr lang="en-US" b="0" dirty="0" err="1" smtClean="0"/>
              <a:t>Triandis</a:t>
            </a:r>
            <a:r>
              <a:rPr lang="en-US" b="0" dirty="0" smtClean="0"/>
              <a:t> (1994) : “…a systematic study on </a:t>
            </a:r>
            <a:r>
              <a:rPr lang="en-US" b="0" dirty="0" err="1" smtClean="0"/>
              <a:t>behaviours</a:t>
            </a:r>
            <a:r>
              <a:rPr lang="en-US" b="0" dirty="0" smtClean="0"/>
              <a:t> and experiences of human being from different cultural background.</a:t>
            </a:r>
          </a:p>
          <a:p>
            <a:r>
              <a:rPr lang="en-US" b="0" dirty="0" err="1" smtClean="0"/>
              <a:t>Segall</a:t>
            </a:r>
            <a:r>
              <a:rPr lang="en-US" b="0" dirty="0" smtClean="0"/>
              <a:t>, </a:t>
            </a:r>
            <a:r>
              <a:rPr lang="en-US" b="0" dirty="0" err="1" smtClean="0"/>
              <a:t>Dason</a:t>
            </a:r>
            <a:r>
              <a:rPr lang="en-US" b="0" dirty="0" smtClean="0"/>
              <a:t>, Berry, &amp; </a:t>
            </a:r>
            <a:r>
              <a:rPr lang="en-US" b="0" dirty="0" err="1" smtClean="0"/>
              <a:t>Poortinga</a:t>
            </a:r>
            <a:r>
              <a:rPr lang="en-US" b="0" dirty="0" smtClean="0"/>
              <a:t> (1990) : “…scientific study of the ways in which social and cultural forces shape human </a:t>
            </a:r>
            <a:r>
              <a:rPr lang="en-US" b="0" dirty="0" err="1" smtClean="0"/>
              <a:t>behaviour</a:t>
            </a:r>
            <a:r>
              <a:rPr lang="en-US" b="0" dirty="0" smtClean="0"/>
              <a:t>”.</a:t>
            </a:r>
          </a:p>
          <a:p>
            <a:endParaRPr lang="en-US" b="0" dirty="0" smtClean="0"/>
          </a:p>
          <a:p>
            <a:r>
              <a:rPr lang="en-US" b="0" dirty="0" smtClean="0"/>
              <a:t>Cross-cultural psychology is a branch discipline in psychology to study the limitations of knowledge of human beings, by studying people from different culture.</a:t>
            </a:r>
            <a:endParaRPr lang="en-US" dirty="0"/>
          </a:p>
        </p:txBody>
      </p:sp>
    </p:spTree>
    <p:extLst>
      <p:ext uri="{BB962C8B-B14F-4D97-AF65-F5344CB8AC3E}">
        <p14:creationId xmlns:p14="http://schemas.microsoft.com/office/powerpoint/2010/main" val="1321286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880" y="823090"/>
            <a:ext cx="10515600" cy="4351338"/>
          </a:xfrm>
        </p:spPr>
        <p:txBody>
          <a:bodyPr/>
          <a:lstStyle/>
          <a:p>
            <a:r>
              <a:rPr lang="en-US" b="0" dirty="0" smtClean="0"/>
              <a:t>Goals: To apply and to test existing theories n various cultural setting to validate their applicability (</a:t>
            </a:r>
            <a:r>
              <a:rPr lang="en-US" b="0" dirty="0" err="1" smtClean="0"/>
              <a:t>boleh</a:t>
            </a:r>
            <a:r>
              <a:rPr lang="en-US" b="0" dirty="0" smtClean="0"/>
              <a:t> </a:t>
            </a:r>
            <a:r>
              <a:rPr lang="en-US" b="0" dirty="0" err="1" smtClean="0"/>
              <a:t>diaplikasikan</a:t>
            </a:r>
            <a:r>
              <a:rPr lang="en-US" b="0" dirty="0" smtClean="0"/>
              <a:t>) and </a:t>
            </a:r>
            <a:r>
              <a:rPr lang="en-US" b="0" dirty="0" err="1" smtClean="0"/>
              <a:t>generalisability</a:t>
            </a:r>
            <a:r>
              <a:rPr lang="en-US" b="0" dirty="0" smtClean="0"/>
              <a:t> (</a:t>
            </a:r>
            <a:r>
              <a:rPr lang="en-US" b="0" dirty="0" err="1" smtClean="0"/>
              <a:t>boleh</a:t>
            </a:r>
            <a:r>
              <a:rPr lang="en-US" b="0" dirty="0" smtClean="0"/>
              <a:t> </a:t>
            </a:r>
            <a:r>
              <a:rPr lang="en-US" b="0" dirty="0" err="1" smtClean="0"/>
              <a:t>digeneralisasikan</a:t>
            </a:r>
            <a:r>
              <a:rPr lang="en-US" b="0" dirty="0" smtClean="0"/>
              <a:t>).To make conclusion about human’s </a:t>
            </a:r>
            <a:r>
              <a:rPr lang="en-US" b="0" dirty="0" err="1" smtClean="0"/>
              <a:t>behaviour.To</a:t>
            </a:r>
            <a:r>
              <a:rPr lang="en-US" b="0" dirty="0" smtClean="0"/>
              <a:t> explore and establish understanding of the deeply-rooted psychology in particular cultural contexts.</a:t>
            </a:r>
            <a:endParaRPr lang="en-US" dirty="0"/>
          </a:p>
        </p:txBody>
      </p:sp>
    </p:spTree>
    <p:extLst>
      <p:ext uri="{BB962C8B-B14F-4D97-AF65-F5344CB8AC3E}">
        <p14:creationId xmlns:p14="http://schemas.microsoft.com/office/powerpoint/2010/main" val="4271731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953</Words>
  <Application>Microsoft Office PowerPoint</Application>
  <PresentationFormat>Widescreen</PresentationFormat>
  <Paragraphs>129</Paragraphs>
  <Slides>30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Arial Black</vt:lpstr>
      <vt:lpstr>Calibri</vt:lpstr>
      <vt:lpstr>Calibri Light</vt:lpstr>
      <vt:lpstr>Tahoma</vt:lpstr>
      <vt:lpstr>Wingdings</vt:lpstr>
      <vt:lpstr>Office Theme</vt:lpstr>
      <vt:lpstr>Slide</vt:lpstr>
      <vt:lpstr>Cross-Cultural Psychology  GENERAL FRAMEWORK</vt:lpstr>
      <vt:lpstr>Cross-Cultural Psychology: Introduction and Overview</vt:lpstr>
      <vt:lpstr>Course Objectives</vt:lpstr>
      <vt:lpstr>Course Objective (continued)</vt:lpstr>
      <vt:lpstr>Overarching Topics</vt:lpstr>
      <vt:lpstr>What is Culture?</vt:lpstr>
      <vt:lpstr>PowerPoint Presentation</vt:lpstr>
      <vt:lpstr>PowerPoint Presentation</vt:lpstr>
      <vt:lpstr>PowerPoint Presentation</vt:lpstr>
      <vt:lpstr>PowerPoint Presentation</vt:lpstr>
      <vt:lpstr>THE STUDY OF CULTURE IN PSYCHOLOGY</vt:lpstr>
      <vt:lpstr>Cross-Cultural Research and Psychology</vt:lpstr>
      <vt:lpstr>Cross-Cultural Research and Psychology</vt:lpstr>
      <vt:lpstr>Cross-Cultural Research and Psychology</vt:lpstr>
      <vt:lpstr>The Growth of Cross-Cultural Psychology</vt:lpstr>
      <vt:lpstr>Where do we Start?</vt:lpstr>
      <vt:lpstr>Where does culture come from?</vt:lpstr>
      <vt:lpstr>Where does culture come from?</vt:lpstr>
      <vt:lpstr>Where does culture come from?</vt:lpstr>
      <vt:lpstr>Where does culture come from?</vt:lpstr>
      <vt:lpstr>Is culture a uniquely human product?</vt:lpstr>
      <vt:lpstr>What is unique about human culture?</vt:lpstr>
      <vt:lpstr>Complexity</vt:lpstr>
      <vt:lpstr>Differentiation</vt:lpstr>
      <vt:lpstr>Institutionalization</vt:lpstr>
      <vt:lpstr>The difference between society and culture</vt:lpstr>
      <vt:lpstr>Factors Influencing Culture</vt:lpstr>
      <vt:lpstr>Groups that have Culture</vt:lpstr>
      <vt:lpstr>Groups that have Culture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Cross-Cultural Psychology  INTRODUCTION</dc:title>
  <dc:creator>Shahida</dc:creator>
  <cp:lastModifiedBy>Shahida</cp:lastModifiedBy>
  <cp:revision>7</cp:revision>
  <dcterms:created xsi:type="dcterms:W3CDTF">2020-11-01T07:42:28Z</dcterms:created>
  <dcterms:modified xsi:type="dcterms:W3CDTF">2020-11-11T14:58:08Z</dcterms:modified>
</cp:coreProperties>
</file>