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2413-9C34-4661-BB7F-B290A9759AA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A168-26D8-461D-8AEC-897F3E26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8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2413-9C34-4661-BB7F-B290A9759AA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A168-26D8-461D-8AEC-897F3E26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727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2413-9C34-4661-BB7F-B290A9759AA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A168-26D8-461D-8AEC-897F3E26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9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2413-9C34-4661-BB7F-B290A9759AA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A168-26D8-461D-8AEC-897F3E26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1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2413-9C34-4661-BB7F-B290A9759AA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A168-26D8-461D-8AEC-897F3E26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37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2413-9C34-4661-BB7F-B290A9759AA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A168-26D8-461D-8AEC-897F3E26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6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2413-9C34-4661-BB7F-B290A9759AA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A168-26D8-461D-8AEC-897F3E26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94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2413-9C34-4661-BB7F-B290A9759AA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A168-26D8-461D-8AEC-897F3E26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58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2413-9C34-4661-BB7F-B290A9759AA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A168-26D8-461D-8AEC-897F3E26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6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2413-9C34-4661-BB7F-B290A9759AA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A168-26D8-461D-8AEC-897F3E26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4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2413-9C34-4661-BB7F-B290A9759AA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EA168-26D8-461D-8AEC-897F3E26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98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42413-9C34-4661-BB7F-B290A9759AA1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EA168-26D8-461D-8AEC-897F3E26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4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7634" y="38826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Sociology of </a:t>
            </a:r>
            <a:r>
              <a:rPr lang="en-US" sz="6600" dirty="0" smtClean="0">
                <a:solidFill>
                  <a:srgbClr val="FF0000"/>
                </a:solidFill>
              </a:rPr>
              <a:t>Change</a:t>
            </a:r>
            <a:br>
              <a:rPr lang="en-US" sz="6600" dirty="0" smtClean="0">
                <a:solidFill>
                  <a:srgbClr val="FF0000"/>
                </a:solidFill>
              </a:rPr>
            </a:br>
            <a:r>
              <a:rPr lang="en-US" sz="6600" dirty="0" smtClean="0">
                <a:solidFill>
                  <a:srgbClr val="FF0000"/>
                </a:solidFill>
              </a:rPr>
              <a:t>Second Lecture</a:t>
            </a:r>
            <a:br>
              <a:rPr lang="en-US" sz="6600" dirty="0" smtClean="0">
                <a:solidFill>
                  <a:srgbClr val="FF0000"/>
                </a:solidFill>
              </a:rPr>
            </a:br>
            <a:r>
              <a:rPr lang="en-US" sz="6600" dirty="0" smtClean="0">
                <a:solidFill>
                  <a:srgbClr val="FF0000"/>
                </a:solidFill>
              </a:rPr>
              <a:t>13-10-2020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73759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Rab Nawaz Bhatti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Visiting Lecturer Sociology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PhD Scholar, Sociology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University of Sargodha, Sargodha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894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3346" y="1455313"/>
            <a:ext cx="79591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581EDD"/>
                </a:solidFill>
                <a:effectLst/>
                <a:latin typeface="Times New Roman" panose="02020603050405020304" pitchFamily="18" charset="0"/>
              </a:rPr>
              <a:t>Environmental Factor: </a:t>
            </a: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Due to floods, earthquake, excessive rain,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drought, change of season etc.. We can find imbalance in population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which directly affects the social relationship and these are modified by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such natural occurrences. Variation in the availability of water resources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and mineral resources can also affect social change.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If we think about a person or an individual who is growing under the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roof of a particular society and he lives among different kinds of people.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So, the environment of society affects himself and as we know that an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individual is a part of society who brings social change. Thus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environment factor bring social change.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128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21228" y="1571223"/>
            <a:ext cx="80235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581EDD"/>
                </a:solidFill>
                <a:effectLst/>
                <a:latin typeface="Times New Roman" panose="02020603050405020304" pitchFamily="18" charset="0"/>
              </a:rPr>
              <a:t>Psychological factors</a:t>
            </a:r>
            <a:r>
              <a:rPr lang="en-US" b="1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: </a:t>
            </a: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Some writers notice a psychological process in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the formation of society and, according to them, human relations based on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the considerations of the individual mind and the group mind shape and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err="1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mould</a:t>
            </a: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 social systems. Therefore, when physical forces like floods,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earthquakes and epidemics are considered as factors causing social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change, the importance of the psychological factor in that regard cannot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be ignored</a:t>
            </a:r>
            <a:r>
              <a:rPr lang="en-US" b="1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.</a:t>
            </a:r>
            <a:br>
              <a:rPr lang="en-US" b="1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Change in attitude of society towards family planning, dowry, caste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system, women's education etc. which brought about radical changes in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society are primarily psychological in nature.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750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2890" y="2136339"/>
            <a:ext cx="74311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581EDD"/>
                </a:solidFill>
                <a:effectLst/>
                <a:latin typeface="Times New Roman" panose="02020603050405020304" pitchFamily="18" charset="0"/>
              </a:rPr>
              <a:t>Other factors: </a:t>
            </a: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In addition to above mentioned factors other elements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such as wars, ethnic tensions, competition for resources, trade unionism,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banking system, human rights movement, enhanced environmental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awareness etc. have resulted in wide spread social variation and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modification.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903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0162" y="1609859"/>
            <a:ext cx="9247031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0" dirty="0" smtClean="0">
                <a:solidFill>
                  <a:srgbClr val="581EDD"/>
                </a:solidFill>
                <a:effectLst/>
                <a:latin typeface="Times New Roman" panose="02020603050405020304" pitchFamily="18" charset="0"/>
              </a:rPr>
              <a:t>Types of social change:</a:t>
            </a:r>
            <a:br>
              <a:rPr lang="en-US" sz="2400" b="1" i="0" dirty="0" smtClean="0">
                <a:solidFill>
                  <a:srgbClr val="581EDD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According to cultural anthropologist </a:t>
            </a:r>
            <a:r>
              <a:rPr lang="en-US" b="1" i="0" dirty="0" smtClean="0">
                <a:solidFill>
                  <a:srgbClr val="581EDD"/>
                </a:solidFill>
                <a:effectLst/>
                <a:latin typeface="Times New Roman" panose="02020603050405020304" pitchFamily="18" charset="0"/>
              </a:rPr>
              <a:t>David F. </a:t>
            </a:r>
            <a:r>
              <a:rPr lang="en-US" b="1" i="0" dirty="0" err="1" smtClean="0">
                <a:solidFill>
                  <a:srgbClr val="581EDD"/>
                </a:solidFill>
                <a:effectLst/>
                <a:latin typeface="Times New Roman" panose="02020603050405020304" pitchFamily="18" charset="0"/>
              </a:rPr>
              <a:t>Aberle</a:t>
            </a: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, the four types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of social change include: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Wingdings" panose="05000000000000000000" pitchFamily="2" charset="2"/>
              </a:rPr>
              <a:t> </a:t>
            </a:r>
            <a:r>
              <a:rPr lang="en-US" b="1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Alternative</a:t>
            </a:r>
            <a:br>
              <a:rPr lang="en-US" b="1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Wingdings" panose="05000000000000000000" pitchFamily="2" charset="2"/>
              </a:rPr>
              <a:t> </a:t>
            </a:r>
            <a:r>
              <a:rPr lang="en-US" b="1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Redemptive</a:t>
            </a:r>
            <a:br>
              <a:rPr lang="en-US" b="1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Wingdings" panose="05000000000000000000" pitchFamily="2" charset="2"/>
              </a:rPr>
              <a:t> </a:t>
            </a:r>
            <a:r>
              <a:rPr lang="en-US" b="1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Reformative and</a:t>
            </a:r>
            <a:br>
              <a:rPr lang="en-US" b="1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Wingdings" panose="05000000000000000000" pitchFamily="2" charset="2"/>
              </a:rPr>
              <a:t> </a:t>
            </a:r>
            <a:r>
              <a:rPr lang="en-US" b="1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Revolutionary</a:t>
            </a:r>
            <a:br>
              <a:rPr lang="en-US" b="1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These different movements are distinguished by how much change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they advocate and whether they target individuals or the entirety of a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society.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944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9859" y="901521"/>
            <a:ext cx="907960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Alternative social change </a:t>
            </a: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operates at the individual level and seeks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to change minor aspects of </a:t>
            </a:r>
            <a:r>
              <a:rPr lang="en-US" b="0" i="0" dirty="0" err="1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behaviour</a:t>
            </a: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. Campaigns against texting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and driving are an example of alternative social change in the sense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that they advocate a small change in </a:t>
            </a:r>
            <a:r>
              <a:rPr lang="en-US" b="0" i="0" dirty="0" err="1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behaviour</a:t>
            </a: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 and advocate this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change on a fairly small scale.</a:t>
            </a:r>
          </a:p>
          <a:p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/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Wingdings" panose="05000000000000000000" pitchFamily="2" charset="2"/>
              </a:rPr>
              <a:t> </a:t>
            </a:r>
            <a:r>
              <a:rPr lang="en-US" b="1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Redemptive social change </a:t>
            </a: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functions on the individual level but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advocates a dramatic change within the individual. The spread of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religion is an example of redemptive social change. Recovery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programs like Alcoholics Anonymous are also examples of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redemptive social change as they advocate dramatic personal change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for a specific portion of the population.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717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3498" y="1611267"/>
            <a:ext cx="927278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Reformative social change </a:t>
            </a: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seeks to enact a specific change on a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broad scale. The movement to obtain marriage rights for </a:t>
            </a:r>
            <a:r>
              <a:rPr lang="en-US" b="0" i="0" dirty="0" err="1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samesex</a:t>
            </a: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 couples is an example of reformative social change. This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movement seeks a very specific set of changes but desires these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changes on a wide scale.</a:t>
            </a:r>
          </a:p>
          <a:p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/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Wingdings" panose="05000000000000000000" pitchFamily="2" charset="2"/>
              </a:rPr>
              <a:t> </a:t>
            </a:r>
            <a:r>
              <a:rPr lang="en-US" b="1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Revolutionary social change </a:t>
            </a: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indicates dramatic change on a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large scale. Revolutionary movements seek to fundamentally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restructure society. Examples of revolutionary social change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include the American Civil Rights Movement and the Russian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Revolution of the early-20th century.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234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12135" y="2090172"/>
            <a:ext cx="870611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Main factors of Social Change:</a:t>
            </a:r>
            <a:br>
              <a:rPr lang="en-US" sz="2400" b="1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Wingdings" panose="05000000000000000000" pitchFamily="2" charset="2"/>
              </a:rPr>
              <a:t></a:t>
            </a:r>
            <a:r>
              <a:rPr lang="en-US" b="1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Demographic Factors</a:t>
            </a:r>
            <a:br>
              <a:rPr lang="en-US" b="1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Wingdings" panose="05000000000000000000" pitchFamily="2" charset="2"/>
              </a:rPr>
              <a:t></a:t>
            </a:r>
            <a:r>
              <a:rPr lang="en-US" b="1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Biological Factors</a:t>
            </a:r>
            <a:br>
              <a:rPr lang="en-US" b="1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Wingdings" panose="05000000000000000000" pitchFamily="2" charset="2"/>
              </a:rPr>
              <a:t></a:t>
            </a:r>
            <a:r>
              <a:rPr lang="en-US" b="1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Cultural Factors</a:t>
            </a:r>
            <a:br>
              <a:rPr lang="en-US" b="1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Wingdings" panose="05000000000000000000" pitchFamily="2" charset="2"/>
              </a:rPr>
              <a:t></a:t>
            </a:r>
            <a:r>
              <a:rPr lang="en-US" b="1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Technological Factors</a:t>
            </a:r>
            <a:br>
              <a:rPr lang="en-US" b="1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Wingdings" panose="05000000000000000000" pitchFamily="2" charset="2"/>
              </a:rPr>
              <a:t></a:t>
            </a:r>
            <a:r>
              <a:rPr lang="en-US" b="1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Environmental factors</a:t>
            </a:r>
            <a:br>
              <a:rPr lang="en-US" b="1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Wingdings" panose="05000000000000000000" pitchFamily="2" charset="2"/>
              </a:rPr>
              <a:t></a:t>
            </a:r>
            <a:r>
              <a:rPr lang="en-US" b="1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Psychological factors</a:t>
            </a:r>
            <a:br>
              <a:rPr lang="en-US" b="1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Wingdings" panose="05000000000000000000" pitchFamily="2" charset="2"/>
              </a:rPr>
              <a:t></a:t>
            </a:r>
            <a:r>
              <a:rPr lang="en-US" b="1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Other factors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794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7437" y="828206"/>
            <a:ext cx="1017430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581EDD"/>
                </a:solidFill>
                <a:effectLst/>
                <a:latin typeface="Times New Roman" panose="02020603050405020304" pitchFamily="18" charset="0"/>
              </a:rPr>
              <a:t>Demographic Factors: </a:t>
            </a: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Demography plays an important role in the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process of social change. The term “demography” has been derived from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two Greek words, ‘Demos’ and ‘Graphs’ meaning the “people” and to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“draw” or “write” respectively which means scientific study of human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population, primarily with respect to their size, structure and their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development. In the study of social change demographic factors have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been viewed from two different angles. They are the qualitative and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quantitative.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Qualitatively speaking it refers to physical potentialities, mental abilities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etc. that are determined by genetic order, though the hereditary quality of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successive generation play some role in cultural determination, it cannot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be ascribed the place of a deterministic cause of social change. But the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demographic factor in its quantitative aspect has been playing the most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decisive role in causing social change.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07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87131" y="1559133"/>
            <a:ext cx="1009703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581EDD"/>
                </a:solidFill>
                <a:effectLst/>
                <a:latin typeface="Times New Roman" panose="02020603050405020304" pitchFamily="18" charset="0"/>
              </a:rPr>
              <a:t>Biological Factors: </a:t>
            </a: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Accordingly biological factor plays an important role in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the causation of social change. An ordinarily biological factor refers to those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which are concerned with the genetic constitution of the human beings.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Human beings use animals, birds, plants and herbs according to the direction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of his own culture. At the same time human beings protect themselves from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different harmful elements. If there is increase or decrease of these animals,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birds, plants etc. it will bring a number of changes in human society.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Rapid population growth influences our environment causes poverty, food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shortage and multiple health problems and thereby brings changes in society.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Migration accelerates the process of urbanization. Urbanization creates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multiple problems like slum, quality of health and life style. Similarly the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nature and quality of human beings in a society influences the rate of social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change.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467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1932" y="1404586"/>
            <a:ext cx="102000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581EDD"/>
                </a:solidFill>
                <a:effectLst/>
                <a:latin typeface="Times New Roman" panose="02020603050405020304" pitchFamily="18" charset="0"/>
              </a:rPr>
              <a:t>Cultural Factors: </a:t>
            </a: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In sociology the word ‘Culture’ denotes acquired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behavior which are shared by and transmitted among the members of the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society. Man learns his behavior and behavior which is learnt is called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culture. Singing, dancing, eating, playing belong to the category of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culture. It includes all that man has acquired in the mental and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intellectual sphere of his individual and social life. It is the expression of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our nature, in our modes of living and thinking, in art, in literature, in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recreation and enjoyment.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The basic elements of culture like language, religion, philosophy,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literature, faith and values will take long time to change due to the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influence of another culture. The co-existence of two different cultures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for a long period can cause </a:t>
            </a:r>
            <a:r>
              <a:rPr lang="en-US" b="1" i="1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cultural diffusion </a:t>
            </a: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leading to changes in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both. India, for example, discarded age long customs like Sati and Child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marriage because of her contact with the Europeans.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439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1526" y="1416675"/>
            <a:ext cx="972354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 smtClean="0">
                <a:solidFill>
                  <a:srgbClr val="581EDD"/>
                </a:solidFill>
                <a:effectLst/>
                <a:latin typeface="Times New Roman" panose="02020603050405020304" pitchFamily="18" charset="0"/>
              </a:rPr>
              <a:t>Technological Factors: </a:t>
            </a: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The technological factors also play important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role in causing social change. It implies an appropriate organization and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systematic application of scientific knowledge to meet the human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requirements. Technology is a product of utilization. When the scientific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knowledge is applied to the problems of life, it becomes technology.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Technology is fast growing. Modern age is the “Age of Technology”.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Technology changes society by changing our environments to which we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In turn adopt. This change is usually in the material environment and the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adjustment that we make with these changes often modifies customs and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social institution initiates a corresponding social change.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Developments in the field of transportation and communication reduced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the social distance which gave momentum to cultural diffusion and</a:t>
            </a:r>
            <a:b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 smtClean="0">
                <a:solidFill>
                  <a:srgbClr val="3A1493"/>
                </a:solidFill>
                <a:effectLst/>
                <a:latin typeface="Times New Roman" panose="02020603050405020304" pitchFamily="18" charset="0"/>
              </a:rPr>
              <a:t>thereby to social change.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785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125</Words>
  <Application>Microsoft Office PowerPoint</Application>
  <PresentationFormat>Widescreen</PresentationFormat>
  <Paragraphs>18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Office Theme</vt:lpstr>
      <vt:lpstr>Sociology of Change Second Lecture 13-10-2020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of Change Second Lecture 13-10-2020</dc:title>
  <dc:creator>CERP</dc:creator>
  <cp:lastModifiedBy>CERP</cp:lastModifiedBy>
  <cp:revision>12</cp:revision>
  <dcterms:created xsi:type="dcterms:W3CDTF">2020-10-14T15:10:47Z</dcterms:created>
  <dcterms:modified xsi:type="dcterms:W3CDTF">2020-10-14T15:20:22Z</dcterms:modified>
</cp:coreProperties>
</file>