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115" autoAdjust="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9474A-7347-493E-89B2-B34C7FBBF5CB}" type="datetimeFigureOut">
              <a:rPr lang="en-US" smtClean="0"/>
              <a:t>30-Sep-20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AB7B6-936D-499F-9D9C-7D53B6BDD9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reaction involves a </a:t>
            </a:r>
            <a:r>
              <a:rPr lang="en-US" dirty="0" err="1" smtClean="0"/>
              <a:t>nucleophilic</a:t>
            </a:r>
            <a:r>
              <a:rPr lang="en-US" dirty="0" smtClean="0"/>
              <a:t> </a:t>
            </a:r>
            <a:r>
              <a:rPr lang="en-US" dirty="0" err="1" smtClean="0"/>
              <a:t>acyl</a:t>
            </a:r>
            <a:r>
              <a:rPr lang="en-US" dirty="0" smtClean="0"/>
              <a:t> substitution on an </a:t>
            </a:r>
            <a:r>
              <a:rPr lang="en-US" dirty="0" err="1" smtClean="0"/>
              <a:t>aldehyde</a:t>
            </a:r>
            <a:r>
              <a:rPr lang="en-US" dirty="0" smtClean="0"/>
              <a:t>, with the leaving group concurrently attacking another </a:t>
            </a:r>
            <a:r>
              <a:rPr lang="en-US" dirty="0" err="1" smtClean="0"/>
              <a:t>aldehyde</a:t>
            </a:r>
            <a:r>
              <a:rPr lang="en-US" dirty="0" smtClean="0"/>
              <a:t> in the second step. </a:t>
            </a:r>
          </a:p>
          <a:p>
            <a:pPr algn="just"/>
            <a:r>
              <a:rPr lang="en-US" dirty="0" smtClean="0"/>
              <a:t>First, hydroxide attacks a carbonyl. The resulting tetrahedral intermediate then collapses, re-forming the carbonyl and transferring hydride to attack another carbonyl. </a:t>
            </a:r>
          </a:p>
          <a:p>
            <a:pPr algn="just"/>
            <a:r>
              <a:rPr lang="en-US" dirty="0" smtClean="0"/>
              <a:t>In the final step of the reaction, the acid and </a:t>
            </a:r>
            <a:r>
              <a:rPr lang="en-US" dirty="0" err="1" smtClean="0"/>
              <a:t>alkoxide</a:t>
            </a:r>
            <a:r>
              <a:rPr lang="en-US" dirty="0" smtClean="0"/>
              <a:t> ions formed exchange a proton. </a:t>
            </a:r>
          </a:p>
          <a:p>
            <a:pPr algn="just"/>
            <a:r>
              <a:rPr lang="en-US" dirty="0" smtClean="0"/>
              <a:t>In the presence of a very high concentration of base, the </a:t>
            </a:r>
            <a:r>
              <a:rPr lang="en-US" dirty="0" err="1" smtClean="0"/>
              <a:t>aldehyde</a:t>
            </a:r>
            <a:r>
              <a:rPr lang="en-US" dirty="0" smtClean="0"/>
              <a:t> first forms a doubly charged anion from which a hydride ion is transferred to the second molecule of </a:t>
            </a:r>
            <a:r>
              <a:rPr lang="en-US" dirty="0" err="1" smtClean="0"/>
              <a:t>aldehyde</a:t>
            </a:r>
            <a:r>
              <a:rPr lang="en-US" dirty="0" smtClean="0"/>
              <a:t> to form </a:t>
            </a:r>
            <a:r>
              <a:rPr lang="en-US" dirty="0" err="1" smtClean="0"/>
              <a:t>carboxylate</a:t>
            </a:r>
            <a:r>
              <a:rPr lang="en-US" dirty="0" smtClean="0"/>
              <a:t> and </a:t>
            </a:r>
            <a:r>
              <a:rPr lang="en-US" dirty="0" err="1" smtClean="0"/>
              <a:t>alkoxide</a:t>
            </a:r>
            <a:r>
              <a:rPr lang="en-US" dirty="0" smtClean="0"/>
              <a:t> ions. </a:t>
            </a:r>
          </a:p>
          <a:p>
            <a:pPr algn="just"/>
            <a:r>
              <a:rPr lang="en-US" dirty="0" smtClean="0"/>
              <a:t>Subsequently, the </a:t>
            </a:r>
            <a:r>
              <a:rPr lang="en-US" dirty="0" err="1" smtClean="0"/>
              <a:t>alkoxide</a:t>
            </a:r>
            <a:r>
              <a:rPr lang="en-US" dirty="0" smtClean="0"/>
              <a:t> ion acquires a proton from the solvent.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AB7B6-936D-499F-9D9C-7D53B6BDD982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BDAE-3D6D-423D-BEB3-D90F4B762957}" type="datetimeFigureOut">
              <a:rPr lang="en-US" smtClean="0"/>
              <a:pPr/>
              <a:t>30-Sep-20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48ED-3929-4342-873D-90216A65F0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BDAE-3D6D-423D-BEB3-D90F4B762957}" type="datetimeFigureOut">
              <a:rPr lang="en-US" smtClean="0"/>
              <a:pPr/>
              <a:t>30-Sep-20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48ED-3929-4342-873D-90216A65F0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BDAE-3D6D-423D-BEB3-D90F4B762957}" type="datetimeFigureOut">
              <a:rPr lang="en-US" smtClean="0"/>
              <a:pPr/>
              <a:t>30-Sep-20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48ED-3929-4342-873D-90216A65F0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BDAE-3D6D-423D-BEB3-D90F4B762957}" type="datetimeFigureOut">
              <a:rPr lang="en-US" smtClean="0"/>
              <a:pPr/>
              <a:t>30-Sep-20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48ED-3929-4342-873D-90216A65F0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BDAE-3D6D-423D-BEB3-D90F4B762957}" type="datetimeFigureOut">
              <a:rPr lang="en-US" smtClean="0"/>
              <a:pPr/>
              <a:t>30-Sep-20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48ED-3929-4342-873D-90216A65F0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BDAE-3D6D-423D-BEB3-D90F4B762957}" type="datetimeFigureOut">
              <a:rPr lang="en-US" smtClean="0"/>
              <a:pPr/>
              <a:t>30-Sep-20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48ED-3929-4342-873D-90216A65F0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BDAE-3D6D-423D-BEB3-D90F4B762957}" type="datetimeFigureOut">
              <a:rPr lang="en-US" smtClean="0"/>
              <a:pPr/>
              <a:t>30-Sep-20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48ED-3929-4342-873D-90216A65F0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BDAE-3D6D-423D-BEB3-D90F4B762957}" type="datetimeFigureOut">
              <a:rPr lang="en-US" smtClean="0"/>
              <a:pPr/>
              <a:t>30-Sep-20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48ED-3929-4342-873D-90216A65F0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BDAE-3D6D-423D-BEB3-D90F4B762957}" type="datetimeFigureOut">
              <a:rPr lang="en-US" smtClean="0"/>
              <a:pPr/>
              <a:t>30-Sep-20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48ED-3929-4342-873D-90216A65F0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BDAE-3D6D-423D-BEB3-D90F4B762957}" type="datetimeFigureOut">
              <a:rPr lang="en-US" smtClean="0"/>
              <a:pPr/>
              <a:t>30-Sep-20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48ED-3929-4342-873D-90216A65F0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BDAE-3D6D-423D-BEB3-D90F4B762957}" type="datetimeFigureOut">
              <a:rPr lang="en-US" smtClean="0"/>
              <a:pPr/>
              <a:t>30-Sep-20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CC048ED-3929-4342-873D-90216A65F0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C9BDAE-3D6D-423D-BEB3-D90F4B762957}" type="datetimeFigureOut">
              <a:rPr lang="en-US" smtClean="0"/>
              <a:pPr/>
              <a:t>30-Sep-20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C048ED-3929-4342-873D-90216A65F0C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s://chem.libretexts.org/@api/deki/files/91134/Cannizzaro_reaction_mechanism.svg.png?revision=1&amp;size=bestfit&amp;width=800&amp;height=295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000" y="2724944"/>
            <a:ext cx="76200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Scope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Due to the strongly alkaline reaction conditions, </a:t>
            </a:r>
            <a:r>
              <a:rPr lang="en-US" dirty="0" err="1" smtClean="0"/>
              <a:t>aldehydes</a:t>
            </a:r>
            <a:r>
              <a:rPr lang="en-US" dirty="0" smtClean="0"/>
              <a:t> that have alpha hydrogen atom(s) instead undergo </a:t>
            </a:r>
            <a:r>
              <a:rPr lang="en-US" dirty="0" err="1" smtClean="0"/>
              <a:t>deprotonation</a:t>
            </a:r>
            <a:r>
              <a:rPr lang="en-US" dirty="0" smtClean="0"/>
              <a:t> there, leading to </a:t>
            </a:r>
            <a:r>
              <a:rPr lang="en-US" dirty="0" err="1" smtClean="0"/>
              <a:t>enolates</a:t>
            </a:r>
            <a:r>
              <a:rPr lang="en-US" dirty="0" smtClean="0"/>
              <a:t> and possible </a:t>
            </a:r>
            <a:r>
              <a:rPr lang="en-US" dirty="0" err="1" smtClean="0"/>
              <a:t>aldol</a:t>
            </a:r>
            <a:r>
              <a:rPr lang="en-US" dirty="0" smtClean="0"/>
              <a:t> reactions. </a:t>
            </a:r>
            <a:endParaRPr lang="en-US" dirty="0" smtClean="0"/>
          </a:p>
          <a:p>
            <a:pPr algn="just"/>
            <a:r>
              <a:rPr lang="en-US" dirty="0" smtClean="0"/>
              <a:t>Under </a:t>
            </a:r>
            <a:r>
              <a:rPr lang="en-US" dirty="0" smtClean="0"/>
              <a:t>ideal conditions the reaction produces only 50% of the alcohol and the carboxylic acid (it takes two </a:t>
            </a:r>
            <a:r>
              <a:rPr lang="en-US" dirty="0" err="1" smtClean="0"/>
              <a:t>aldehydes</a:t>
            </a:r>
            <a:r>
              <a:rPr lang="en-US" dirty="0" smtClean="0"/>
              <a:t> to produce one acid and one alcohol). To avoid the low yields, it is more common to conduct the crossed </a:t>
            </a:r>
            <a:r>
              <a:rPr lang="en-US" dirty="0" err="1" smtClean="0"/>
              <a:t>Cannizzaro</a:t>
            </a:r>
            <a:r>
              <a:rPr lang="en-US" dirty="0" smtClean="0"/>
              <a:t> reaction, in which a sacrificial </a:t>
            </a:r>
            <a:r>
              <a:rPr lang="en-US" dirty="0" err="1" smtClean="0"/>
              <a:t>aldehyde</a:t>
            </a:r>
            <a:r>
              <a:rPr lang="en-US" dirty="0" smtClean="0"/>
              <a:t> is used in combination with a more valuable chemical. In this variation, the </a:t>
            </a:r>
            <a:r>
              <a:rPr lang="en-US" dirty="0" err="1" smtClean="0"/>
              <a:t>reductant</a:t>
            </a:r>
            <a:r>
              <a:rPr lang="en-US" dirty="0" smtClean="0"/>
              <a:t> is formaldehyde, which is oxidized to sodium </a:t>
            </a:r>
            <a:r>
              <a:rPr lang="en-US" dirty="0" err="1" smtClean="0"/>
              <a:t>formate</a:t>
            </a:r>
            <a:r>
              <a:rPr lang="en-US" dirty="0" smtClean="0"/>
              <a:t> and the other </a:t>
            </a:r>
            <a:r>
              <a:rPr lang="en-US" dirty="0" err="1" smtClean="0"/>
              <a:t>aldehyde</a:t>
            </a:r>
            <a:r>
              <a:rPr lang="en-US" dirty="0" smtClean="0"/>
              <a:t> chemical is reduced to the alcohol. In this scenario, each of the two separate </a:t>
            </a:r>
            <a:r>
              <a:rPr lang="en-US" dirty="0" err="1" smtClean="0"/>
              <a:t>aldehydes</a:t>
            </a:r>
            <a:r>
              <a:rPr lang="en-US" dirty="0" smtClean="0"/>
              <a:t> can be converted completely to its corresponding product rather than losing 50% of a single reactant to each of two different products. Thus, the yield of the valuable chemical is high, although the atom economy is still low.</a:t>
            </a:r>
          </a:p>
          <a:p>
            <a:pPr algn="just"/>
            <a:r>
              <a:rPr lang="en-US" dirty="0" smtClean="0"/>
              <a:t>A solvent-free reaction has been reported involving grinding liquid 2-chlorobenzaldehyde with potassium hydroxide in a mortar and pestle: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REACTION MECHANISM: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Organic Reaction Mechanism: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CANNIZARO REACTION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Arndt-</a:t>
            </a:r>
            <a:r>
              <a:rPr lang="en-US" dirty="0" err="1" smtClean="0"/>
              <a:t>Eistert</a:t>
            </a:r>
            <a:r>
              <a:rPr lang="en-US" dirty="0" smtClean="0"/>
              <a:t> reaction,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Baeyer-</a:t>
            </a:r>
            <a:r>
              <a:rPr lang="en-US" dirty="0" err="1" smtClean="0"/>
              <a:t>Villiger</a:t>
            </a:r>
            <a:r>
              <a:rPr lang="en-US" dirty="0" smtClean="0"/>
              <a:t> oxidation,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Diels Alder reaction;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Grignard’s reaction,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Metal Hydride reduction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Wolff </a:t>
            </a:r>
            <a:r>
              <a:rPr lang="en-US" dirty="0" err="1" smtClean="0"/>
              <a:t>Kishner</a:t>
            </a:r>
            <a:r>
              <a:rPr lang="en-US" dirty="0" smtClean="0"/>
              <a:t> reduction,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Friedel</a:t>
            </a:r>
            <a:r>
              <a:rPr lang="en-US" b="1" dirty="0" smtClean="0"/>
              <a:t> Craft’s reaction,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Perkin reaction,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Cannizzaro’s</a:t>
            </a:r>
            <a:r>
              <a:rPr lang="en-US" b="1" dirty="0" smtClean="0"/>
              <a:t> reaction,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Mannich</a:t>
            </a:r>
            <a:r>
              <a:rPr lang="en-US" dirty="0" smtClean="0"/>
              <a:t> reaction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Cannizzaro’s</a:t>
            </a:r>
            <a:r>
              <a:rPr lang="en-US" dirty="0" smtClean="0"/>
              <a:t> reaction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 </a:t>
            </a:r>
            <a:r>
              <a:rPr lang="en-US" dirty="0" err="1" smtClean="0"/>
              <a:t>Cannizzaro</a:t>
            </a:r>
            <a:r>
              <a:rPr lang="en-US" dirty="0" smtClean="0"/>
              <a:t> reaction, named after its discoverer </a:t>
            </a:r>
            <a:r>
              <a:rPr lang="en-US" dirty="0" err="1" smtClean="0"/>
              <a:t>Stanislao</a:t>
            </a:r>
            <a:r>
              <a:rPr lang="en-US" dirty="0" smtClean="0"/>
              <a:t> </a:t>
            </a:r>
            <a:r>
              <a:rPr lang="en-US" dirty="0" err="1" smtClean="0"/>
              <a:t>Cannizzaro</a:t>
            </a:r>
            <a:r>
              <a:rPr lang="en-US" dirty="0" smtClean="0"/>
              <a:t>, is a chemical reaction that involves the base-induced </a:t>
            </a:r>
            <a:r>
              <a:rPr lang="en-US" dirty="0" err="1" smtClean="0"/>
              <a:t>disproportionation</a:t>
            </a:r>
            <a:r>
              <a:rPr lang="en-US" dirty="0" smtClean="0"/>
              <a:t> of an </a:t>
            </a:r>
            <a:r>
              <a:rPr lang="en-US" dirty="0" err="1" smtClean="0"/>
              <a:t>aldehyde</a:t>
            </a:r>
            <a:r>
              <a:rPr lang="en-US" dirty="0" smtClean="0"/>
              <a:t> lacking a hydrogen atom in the alpha position.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s://chem.libretexts.org/@api/deki/files/91132/Cannizzaro_reaction-benzaldehyde.svg.png?revision=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3024981"/>
            <a:ext cx="7620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Cannizzaro</a:t>
            </a:r>
            <a:r>
              <a:rPr lang="en-US" dirty="0" smtClean="0"/>
              <a:t> first accomplished this transformation in 1853, when he obtained benzyl alcohol and potassium benzoate from the treatment of </a:t>
            </a:r>
            <a:r>
              <a:rPr lang="en-US" dirty="0" err="1" smtClean="0"/>
              <a:t>benzaldehyde</a:t>
            </a:r>
            <a:r>
              <a:rPr lang="en-US" dirty="0" smtClean="0"/>
              <a:t> with potash (potassium carbonate). More typically, the reaction would be conducted with sodium or potassium hydroxide:</a:t>
            </a:r>
          </a:p>
          <a:p>
            <a:r>
              <a:rPr lang="en-US" dirty="0" smtClean="0"/>
              <a:t>2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CHO + KOH →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OH +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COOK</a:t>
            </a:r>
          </a:p>
          <a:p>
            <a:r>
              <a:rPr lang="en-US" dirty="0" smtClean="0"/>
              <a:t>The oxidation product is a salt of a carboxylic acid and the reduction product is an alcohol.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Mechanism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The reaction involves a </a:t>
            </a:r>
            <a:r>
              <a:rPr lang="en-US" dirty="0" err="1" smtClean="0"/>
              <a:t>nucleophilic</a:t>
            </a:r>
            <a:r>
              <a:rPr lang="en-US" dirty="0" smtClean="0"/>
              <a:t> </a:t>
            </a:r>
            <a:r>
              <a:rPr lang="en-US" dirty="0" err="1" smtClean="0"/>
              <a:t>acyl</a:t>
            </a:r>
            <a:r>
              <a:rPr lang="en-US" dirty="0" smtClean="0"/>
              <a:t> substitution on an </a:t>
            </a:r>
            <a:r>
              <a:rPr lang="en-US" dirty="0" err="1" smtClean="0"/>
              <a:t>aldehyde</a:t>
            </a:r>
            <a:r>
              <a:rPr lang="en-US" dirty="0" smtClean="0"/>
              <a:t>, with the leaving group concurrently attacking another </a:t>
            </a:r>
            <a:r>
              <a:rPr lang="en-US" dirty="0" err="1" smtClean="0"/>
              <a:t>aldehyde</a:t>
            </a:r>
            <a:r>
              <a:rPr lang="en-US" dirty="0" smtClean="0"/>
              <a:t> in the second step. </a:t>
            </a:r>
            <a:endParaRPr lang="en-US" dirty="0" smtClean="0"/>
          </a:p>
          <a:p>
            <a:pPr algn="just"/>
            <a:r>
              <a:rPr lang="en-US" dirty="0" smtClean="0"/>
              <a:t>First</a:t>
            </a:r>
            <a:r>
              <a:rPr lang="en-US" dirty="0" smtClean="0"/>
              <a:t>, hydroxide attacks a carbonyl. The resulting tetrahedral intermediate then collapses, re-forming the carbonyl and transferring hydride to attack another carbonyl.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 smtClean="0"/>
              <a:t>the final step of the reaction, the acid and </a:t>
            </a:r>
            <a:r>
              <a:rPr lang="en-US" dirty="0" err="1" smtClean="0"/>
              <a:t>alkoxide</a:t>
            </a:r>
            <a:r>
              <a:rPr lang="en-US" dirty="0" smtClean="0"/>
              <a:t> ions formed exchange a proton.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 smtClean="0"/>
              <a:t>the presence of a very high concentration of base, the </a:t>
            </a:r>
            <a:r>
              <a:rPr lang="en-US" dirty="0" err="1" smtClean="0"/>
              <a:t>aldehyde</a:t>
            </a:r>
            <a:r>
              <a:rPr lang="en-US" dirty="0" smtClean="0"/>
              <a:t> first forms a doubly charged anion from which a hydride ion is transferred to the second molecule of </a:t>
            </a:r>
            <a:r>
              <a:rPr lang="en-US" dirty="0" err="1" smtClean="0"/>
              <a:t>aldehyde</a:t>
            </a:r>
            <a:r>
              <a:rPr lang="en-US" dirty="0" smtClean="0"/>
              <a:t> to form </a:t>
            </a:r>
            <a:r>
              <a:rPr lang="en-US" dirty="0" err="1" smtClean="0"/>
              <a:t>carboxylate</a:t>
            </a:r>
            <a:r>
              <a:rPr lang="en-US" dirty="0" smtClean="0"/>
              <a:t> and </a:t>
            </a:r>
            <a:r>
              <a:rPr lang="en-US" dirty="0" err="1" smtClean="0"/>
              <a:t>alkoxide</a:t>
            </a:r>
            <a:r>
              <a:rPr lang="en-US" dirty="0" smtClean="0"/>
              <a:t> ions. </a:t>
            </a:r>
            <a:endParaRPr lang="en-US" dirty="0" smtClean="0"/>
          </a:p>
          <a:p>
            <a:pPr algn="just"/>
            <a:r>
              <a:rPr lang="en-US" dirty="0" smtClean="0"/>
              <a:t>Subsequently</a:t>
            </a:r>
            <a:r>
              <a:rPr lang="en-US" dirty="0" smtClean="0"/>
              <a:t>, the </a:t>
            </a:r>
            <a:r>
              <a:rPr lang="en-US" dirty="0" err="1" smtClean="0"/>
              <a:t>alkoxide</a:t>
            </a:r>
            <a:r>
              <a:rPr lang="en-US" dirty="0" smtClean="0"/>
              <a:t> ion acquires a proton from the solvent.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539</Words>
  <Application>Microsoft Office PowerPoint</Application>
  <PresentationFormat>On-screen Show (4:3)</PresentationFormat>
  <Paragraphs>35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Mechanism </vt:lpstr>
      <vt:lpstr>Slide 10</vt:lpstr>
      <vt:lpstr>Scope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Amen</dc:creator>
  <cp:lastModifiedBy>Amen</cp:lastModifiedBy>
  <cp:revision>6</cp:revision>
  <dcterms:created xsi:type="dcterms:W3CDTF">2020-09-22T08:05:31Z</dcterms:created>
  <dcterms:modified xsi:type="dcterms:W3CDTF">2020-09-30T07:16:12Z</dcterms:modified>
</cp:coreProperties>
</file>