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27887" y="6068567"/>
            <a:ext cx="7922513" cy="5387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628650" y="523493"/>
            <a:ext cx="7901940" cy="59207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31519" y="57531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7696200" y="0"/>
                </a:moveTo>
                <a:lnTo>
                  <a:pt x="0" y="0"/>
                </a:ln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628650" y="524256"/>
            <a:ext cx="7901940" cy="5920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731519" y="576071"/>
            <a:ext cx="7696200" cy="5715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1408" y="1087628"/>
            <a:ext cx="2361183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4305" y="1929891"/>
            <a:ext cx="6295389" cy="3409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93139" y="5908405"/>
            <a:ext cx="6944995" cy="16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6296" y="2085339"/>
            <a:ext cx="2349500" cy="9036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7500">
              <a:lnSpc>
                <a:spcPct val="120000"/>
              </a:lnSpc>
              <a:spcBef>
                <a:spcPts val="100"/>
              </a:spcBef>
            </a:pPr>
            <a:r>
              <a:rPr dirty="0" sz="2400" spc="-5">
                <a:solidFill>
                  <a:srgbClr val="001F5F"/>
                </a:solidFill>
              </a:rPr>
              <a:t>Chapter </a:t>
            </a:r>
            <a:r>
              <a:rPr dirty="0" sz="2400" spc="-45">
                <a:solidFill>
                  <a:srgbClr val="001F5F"/>
                </a:solidFill>
              </a:rPr>
              <a:t>Two  </a:t>
            </a:r>
            <a:r>
              <a:rPr dirty="0" sz="2400" spc="-10"/>
              <a:t>Strategic</a:t>
            </a:r>
            <a:r>
              <a:rPr dirty="0" sz="2400" spc="-65"/>
              <a:t> </a:t>
            </a:r>
            <a:r>
              <a:rPr dirty="0" sz="2400" spc="-30"/>
              <a:t>Training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351788" y="1114044"/>
            <a:ext cx="3800094" cy="4628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388" y="803401"/>
            <a:ext cx="6751320" cy="6356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Formulating Business</a:t>
            </a:r>
            <a:r>
              <a:rPr dirty="0" spc="-60"/>
              <a:t> </a:t>
            </a:r>
            <a:r>
              <a:rPr dirty="0" spc="-25"/>
              <a:t>Strategy</a:t>
            </a:r>
          </a:p>
        </p:txBody>
      </p:sp>
      <p:sp>
        <p:nvSpPr>
          <p:cNvPr id="3" name="object 3"/>
          <p:cNvSpPr/>
          <p:nvPr/>
        </p:nvSpPr>
        <p:spPr>
          <a:xfrm>
            <a:off x="1783079" y="1312163"/>
            <a:ext cx="5501640" cy="4604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0514" y="1023111"/>
            <a:ext cx="4980940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33195" marR="5080" indent="-142113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 </a:t>
            </a:r>
            <a:r>
              <a:rPr dirty="0" spc="-10"/>
              <a:t>Determine </a:t>
            </a:r>
            <a:r>
              <a:rPr dirty="0" spc="-25"/>
              <a:t>Strategic  </a:t>
            </a:r>
            <a:r>
              <a:rPr dirty="0" spc="-10"/>
              <a:t>Initiatives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463291"/>
            <a:ext cx="5731510" cy="2833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Learning-related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actions that 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company  should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take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achieve its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business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strategy</a:t>
            </a:r>
            <a:endParaRPr sz="2400">
              <a:latin typeface="Segoe UI Symbol"/>
              <a:cs typeface="Segoe UI Symbol"/>
            </a:endParaRPr>
          </a:p>
          <a:p>
            <a:pPr marL="287020" marR="451484" indent="-274955">
              <a:lnSpc>
                <a:spcPct val="100000"/>
              </a:lnSpc>
              <a:spcBef>
                <a:spcPts val="9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road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map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guide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specific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activities</a:t>
            </a:r>
            <a:endParaRPr sz="2400">
              <a:latin typeface="Segoe UI Symbol"/>
              <a:cs typeface="Segoe UI Symbol"/>
            </a:endParaRPr>
          </a:p>
          <a:p>
            <a:pPr marL="287020" marR="211454" indent="-274955">
              <a:lnSpc>
                <a:spcPts val="2880"/>
              </a:lnSpc>
              <a:spcBef>
                <a:spcPts val="105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500" spc="-65" i="1">
                <a:solidFill>
                  <a:srgbClr val="660033"/>
                </a:solidFill>
                <a:latin typeface="Segoe UI Symbol"/>
                <a:cs typeface="Segoe UI Symbol"/>
              </a:rPr>
              <a:t>Avoid </a:t>
            </a:r>
            <a:r>
              <a:rPr dirty="0" sz="2500" spc="-50" i="1">
                <a:solidFill>
                  <a:srgbClr val="660033"/>
                </a:solidFill>
                <a:latin typeface="Segoe UI Symbol"/>
                <a:cs typeface="Segoe UI Symbol"/>
              </a:rPr>
              <a:t>the disconnect </a:t>
            </a:r>
            <a:r>
              <a:rPr dirty="0" sz="2500" spc="-60" i="1">
                <a:solidFill>
                  <a:srgbClr val="660033"/>
                </a:solidFill>
                <a:latin typeface="Segoe UI Symbol"/>
                <a:cs typeface="Segoe UI Symbol"/>
              </a:rPr>
              <a:t>between </a:t>
            </a:r>
            <a:r>
              <a:rPr dirty="0" sz="2500" spc="-50" i="1">
                <a:solidFill>
                  <a:srgbClr val="660033"/>
                </a:solidFill>
                <a:latin typeface="Segoe UI Symbol"/>
                <a:cs typeface="Segoe UI Symbol"/>
              </a:rPr>
              <a:t>strategy  </a:t>
            </a:r>
            <a:r>
              <a:rPr dirty="0" sz="2500" spc="-60" i="1">
                <a:solidFill>
                  <a:srgbClr val="660033"/>
                </a:solidFill>
                <a:latin typeface="Segoe UI Symbol"/>
                <a:cs typeface="Segoe UI Symbol"/>
              </a:rPr>
              <a:t>and</a:t>
            </a:r>
            <a:r>
              <a:rPr dirty="0" sz="2500" spc="-25" i="1">
                <a:solidFill>
                  <a:srgbClr val="660033"/>
                </a:solidFill>
                <a:latin typeface="Segoe UI Symbol"/>
                <a:cs typeface="Segoe UI Symbol"/>
              </a:rPr>
              <a:t> </a:t>
            </a:r>
            <a:r>
              <a:rPr dirty="0" sz="2500" spc="-50" i="1">
                <a:solidFill>
                  <a:srgbClr val="660033"/>
                </a:solidFill>
                <a:latin typeface="Segoe UI Symbol"/>
                <a:cs typeface="Segoe UI Symbol"/>
              </a:rPr>
              <a:t>execution</a:t>
            </a:r>
            <a:endParaRPr sz="25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4836" y="1087628"/>
            <a:ext cx="644461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Common </a:t>
            </a:r>
            <a:r>
              <a:rPr dirty="0" spc="-20"/>
              <a:t>Strategic</a:t>
            </a:r>
            <a:r>
              <a:rPr dirty="0" spc="-25"/>
              <a:t> </a:t>
            </a:r>
            <a:r>
              <a:rPr dirty="0" spc="-10"/>
              <a:t>Initiatives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018283"/>
            <a:ext cx="5507355" cy="296799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Diversify 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portfolio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Expand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who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trained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Accelerate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pace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dirty="0" sz="2400" spc="-1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Improve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customer</a:t>
            </a:r>
            <a:r>
              <a:rPr dirty="0" sz="2400" spc="-1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service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Capture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share</a:t>
            </a:r>
            <a:r>
              <a:rPr dirty="0" sz="2400" spc="-1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5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Ensure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work environment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supports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transfer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0048" y="1087628"/>
            <a:ext cx="381571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Questions </a:t>
            </a:r>
            <a:r>
              <a:rPr dirty="0" spc="-20"/>
              <a:t>to</a:t>
            </a:r>
            <a:r>
              <a:rPr dirty="0" spc="-85"/>
              <a:t> </a:t>
            </a:r>
            <a:r>
              <a:rPr dirty="0" spc="-5"/>
              <a:t>Ask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1991614"/>
            <a:ext cx="573913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What is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vision and</a:t>
            </a:r>
            <a:r>
              <a:rPr dirty="0" sz="2400" spc="-1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mission?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What capabilities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critical for</a:t>
            </a:r>
            <a:r>
              <a:rPr dirty="0" sz="2400" spc="-11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success?</a:t>
            </a:r>
            <a:endParaRPr sz="2400">
              <a:latin typeface="Segoe UI Symbol"/>
              <a:cs typeface="Segoe UI Symbol"/>
            </a:endParaRPr>
          </a:p>
          <a:p>
            <a:pPr marL="287020" marR="246379" indent="-274955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What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types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will best attract,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retain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employees?</a:t>
            </a:r>
            <a:endParaRPr sz="2400">
              <a:latin typeface="Segoe UI Symbol"/>
              <a:cs typeface="Segoe UI Symbol"/>
            </a:endParaRPr>
          </a:p>
          <a:p>
            <a:pPr marL="287020" marR="202565" indent="-274955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there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plan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communicate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link  between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and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strategy?</a:t>
            </a:r>
            <a:endParaRPr sz="2400">
              <a:latin typeface="Segoe UI Symbol"/>
              <a:cs typeface="Segoe UI Symbol"/>
            </a:endParaRPr>
          </a:p>
          <a:p>
            <a:pPr marL="287020" marR="852169" indent="-274955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Does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senior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management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support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training?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300" y="1023111"/>
            <a:ext cx="5388610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2910" marR="5080" indent="-168084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3. </a:t>
            </a:r>
            <a:r>
              <a:rPr dirty="0" spc="-45"/>
              <a:t>Translate </a:t>
            </a:r>
            <a:r>
              <a:rPr dirty="0" spc="-10"/>
              <a:t>Initiatives </a:t>
            </a:r>
            <a:r>
              <a:rPr dirty="0" spc="-15"/>
              <a:t>to  </a:t>
            </a:r>
            <a:r>
              <a:rPr dirty="0" spc="-5"/>
              <a:t>Activities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8233" y="2525013"/>
            <a:ext cx="594931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next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step is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determine specific,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concrete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activities that align with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strategic  initiatives</a:t>
            </a:r>
            <a:endParaRPr sz="24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Segoe UI Symbol"/>
              <a:cs typeface="Segoe UI Symbol"/>
            </a:endParaRPr>
          </a:p>
          <a:p>
            <a:pPr marL="287020" marR="746760" indent="-27432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Such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activities will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vary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based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 the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initiatives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were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developed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1087628"/>
            <a:ext cx="656399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4. </a:t>
            </a:r>
            <a:r>
              <a:rPr dirty="0"/>
              <a:t>Identify Metrics &amp;</a:t>
            </a:r>
            <a:r>
              <a:rPr dirty="0" spc="-35"/>
              <a:t> </a:t>
            </a:r>
            <a:r>
              <a:rPr dirty="0" spc="-20"/>
              <a:t>Evaluate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006091"/>
            <a:ext cx="6177280" cy="35007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60071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final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step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 to determine if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investments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were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successful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21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Strategic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evaluation is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not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intended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evaluate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effectiveness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isolated  program,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but 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set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r>
              <a:rPr dirty="0" sz="2400" spc="5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activities</a:t>
            </a:r>
            <a:endParaRPr sz="2400">
              <a:latin typeface="Segoe UI Symbol"/>
              <a:cs typeface="Segoe UI Symbol"/>
            </a:endParaRPr>
          </a:p>
          <a:p>
            <a:pPr marL="287020" marR="314960" indent="-274955">
              <a:lnSpc>
                <a:spcPct val="100000"/>
              </a:lnSpc>
              <a:spcBef>
                <a:spcPts val="21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business-related outcomes examined  should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directly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linked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goals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822" y="1087628"/>
            <a:ext cx="438150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Balanced</a:t>
            </a:r>
            <a:r>
              <a:rPr dirty="0" spc="-75"/>
              <a:t> </a:t>
            </a:r>
            <a:r>
              <a:rPr dirty="0" spc="-15"/>
              <a:t>Scorecard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077719"/>
            <a:ext cx="5920105" cy="319595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287020" marR="5080" indent="-274955">
              <a:lnSpc>
                <a:spcPct val="80000"/>
              </a:lnSpc>
              <a:spcBef>
                <a:spcPts val="630"/>
              </a:spcBef>
              <a:tabLst>
                <a:tab pos="287020" algn="l"/>
              </a:tabLst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	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Customer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(time, </a:t>
            </a:r>
            <a:r>
              <a:rPr dirty="0" sz="2200" spc="-15">
                <a:solidFill>
                  <a:srgbClr val="001F5F"/>
                </a:solidFill>
                <a:latin typeface="Segoe UI Symbol"/>
                <a:cs typeface="Segoe UI Symbol"/>
              </a:rPr>
              <a:t>quality,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performance, </a:t>
            </a:r>
            <a:r>
              <a:rPr dirty="0" sz="2200" spc="10">
                <a:solidFill>
                  <a:srgbClr val="001F5F"/>
                </a:solidFill>
                <a:latin typeface="Segoe UI Symbol"/>
                <a:cs typeface="Segoe UI Symbol"/>
              </a:rPr>
              <a:t>service, 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cost)</a:t>
            </a:r>
            <a:endParaRPr sz="2200">
              <a:latin typeface="Segoe UI Symbol"/>
              <a:cs typeface="Segoe UI Symbol"/>
            </a:endParaRPr>
          </a:p>
          <a:p>
            <a:pPr marL="287020" marR="357505" indent="-274955">
              <a:lnSpc>
                <a:spcPts val="2110"/>
              </a:lnSpc>
              <a:spcBef>
                <a:spcPts val="1830"/>
              </a:spcBef>
              <a:tabLst>
                <a:tab pos="287020" algn="l"/>
              </a:tabLst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	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Internal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business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processes (processes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that  influence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customer</a:t>
            </a:r>
            <a:r>
              <a:rPr dirty="0" sz="2200" spc="-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satisfaction)</a:t>
            </a:r>
            <a:endParaRPr sz="2200">
              <a:latin typeface="Segoe UI Symbol"/>
              <a:cs typeface="Segoe UI Symbol"/>
            </a:endParaRPr>
          </a:p>
          <a:p>
            <a:pPr marL="12700">
              <a:lnSpc>
                <a:spcPts val="2375"/>
              </a:lnSpc>
              <a:spcBef>
                <a:spcPts val="1345"/>
              </a:spcBef>
              <a:tabLst>
                <a:tab pos="287020" algn="l"/>
              </a:tabLst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	</a:t>
            </a:r>
            <a:r>
              <a:rPr dirty="0" sz="2200" spc="-10">
                <a:solidFill>
                  <a:srgbClr val="001F5F"/>
                </a:solidFill>
                <a:latin typeface="Segoe UI Symbol"/>
                <a:cs typeface="Segoe UI Symbol"/>
              </a:rPr>
              <a:t>Innovation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(operating</a:t>
            </a:r>
            <a:r>
              <a:rPr dirty="0" sz="2200" spc="6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200" spc="-15">
                <a:solidFill>
                  <a:srgbClr val="001F5F"/>
                </a:solidFill>
                <a:latin typeface="Segoe UI Symbol"/>
                <a:cs typeface="Segoe UI Symbol"/>
              </a:rPr>
              <a:t>efficiency,</a:t>
            </a:r>
            <a:endParaRPr sz="2200">
              <a:latin typeface="Segoe UI Symbol"/>
              <a:cs typeface="Segoe UI Symbol"/>
            </a:endParaRPr>
          </a:p>
          <a:p>
            <a:pPr marL="287020" marR="1442720">
              <a:lnSpc>
                <a:spcPts val="2110"/>
              </a:lnSpc>
              <a:spcBef>
                <a:spcPts val="245"/>
              </a:spcBef>
            </a:pP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employee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satisfaction,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continuous 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improvement)</a:t>
            </a:r>
            <a:endParaRPr sz="2200">
              <a:latin typeface="Segoe UI Symbol"/>
              <a:cs typeface="Segoe UI Symbol"/>
            </a:endParaRPr>
          </a:p>
          <a:p>
            <a:pPr marL="287020" marR="390525" indent="-274955">
              <a:lnSpc>
                <a:spcPct val="80000"/>
              </a:lnSpc>
              <a:spcBef>
                <a:spcPts val="1750"/>
              </a:spcBef>
              <a:tabLst>
                <a:tab pos="287020" algn="l"/>
              </a:tabLst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	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Financial </a:t>
            </a:r>
            <a:r>
              <a:rPr dirty="0" sz="2200" spc="-15">
                <a:solidFill>
                  <a:srgbClr val="001F5F"/>
                </a:solidFill>
                <a:latin typeface="Segoe UI Symbol"/>
                <a:cs typeface="Segoe UI Symbol"/>
              </a:rPr>
              <a:t>(profitability,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growth, shareholder  </a:t>
            </a:r>
            <a:r>
              <a:rPr dirty="0" sz="2200" spc="-10">
                <a:solidFill>
                  <a:srgbClr val="001F5F"/>
                </a:solidFill>
                <a:latin typeface="Segoe UI Symbol"/>
                <a:cs typeface="Segoe UI Symbol"/>
              </a:rPr>
              <a:t>value)</a:t>
            </a:r>
            <a:endParaRPr sz="22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5108" y="1087628"/>
            <a:ext cx="6664959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Organizational</a:t>
            </a:r>
            <a:r>
              <a:rPr dirty="0" spc="-50"/>
              <a:t> </a:t>
            </a:r>
            <a:r>
              <a:rPr dirty="0" spc="-5"/>
              <a:t>Characteristics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36369" y="2133942"/>
            <a:ext cx="1485900" cy="891540"/>
          </a:xfrm>
          <a:prstGeom prst="rect">
            <a:avLst/>
          </a:prstGeom>
          <a:solidFill>
            <a:srgbClr val="465E9C"/>
          </a:solidFill>
          <a:ln w="15875">
            <a:solidFill>
              <a:srgbClr val="CCDDEA"/>
            </a:solidFill>
          </a:ln>
        </p:spPr>
        <p:txBody>
          <a:bodyPr wrap="square" lIns="0" tIns="140335" rIns="0" bIns="0" rtlCol="0" vert="horz">
            <a:spAutoFit/>
          </a:bodyPr>
          <a:lstStyle/>
          <a:p>
            <a:pPr algn="ctr" marL="190500" marR="182245" indent="-1270">
              <a:lnSpc>
                <a:spcPct val="100000"/>
              </a:lnSpc>
              <a:spcBef>
                <a:spcPts val="1105"/>
              </a:spcBef>
            </a:pPr>
            <a:r>
              <a:rPr dirty="0" sz="1300" spc="-10">
                <a:solidFill>
                  <a:srgbClr val="FFFFFF"/>
                </a:solidFill>
                <a:latin typeface="Segoe UI Symbol"/>
                <a:cs typeface="Segoe UI Symbol"/>
              </a:rPr>
              <a:t>Roles </a:t>
            </a:r>
            <a:r>
              <a:rPr dirty="0" sz="1300" spc="-15">
                <a:solidFill>
                  <a:srgbClr val="FFFFFF"/>
                </a:solidFill>
                <a:latin typeface="Segoe UI Symbol"/>
                <a:cs typeface="Segoe UI Symbol"/>
              </a:rPr>
              <a:t>of  </a:t>
            </a:r>
            <a:r>
              <a:rPr dirty="0" sz="1300" spc="-5">
                <a:solidFill>
                  <a:srgbClr val="FFFFFF"/>
                </a:solidFill>
                <a:latin typeface="Segoe UI Symbol"/>
                <a:cs typeface="Segoe UI Symbol"/>
              </a:rPr>
              <a:t>employees</a:t>
            </a:r>
            <a:r>
              <a:rPr dirty="0" sz="1300" spc="-7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and  </a:t>
            </a:r>
            <a:r>
              <a:rPr dirty="0" sz="1300" spc="-5">
                <a:solidFill>
                  <a:srgbClr val="FFFFFF"/>
                </a:solidFill>
                <a:latin typeface="Segoe UI Symbol"/>
                <a:cs typeface="Segoe UI Symbol"/>
              </a:rPr>
              <a:t>managers</a:t>
            </a:r>
            <a:endParaRPr sz="13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0479" y="2133942"/>
            <a:ext cx="1485900" cy="891540"/>
          </a:xfrm>
          <a:prstGeom prst="rect">
            <a:avLst/>
          </a:prstGeom>
          <a:solidFill>
            <a:srgbClr val="465E9C"/>
          </a:solidFill>
          <a:ln w="15875">
            <a:solidFill>
              <a:srgbClr val="CCDDEA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455930" marR="98425" indent="-350520">
              <a:lnSpc>
                <a:spcPct val="100000"/>
              </a:lnSpc>
            </a:pPr>
            <a:r>
              <a:rPr dirty="0" sz="1300" spc="-45">
                <a:solidFill>
                  <a:srgbClr val="FFFFFF"/>
                </a:solidFill>
                <a:latin typeface="Segoe UI Symbol"/>
                <a:cs typeface="Segoe UI Symbol"/>
              </a:rPr>
              <a:t>Top </a:t>
            </a:r>
            <a:r>
              <a:rPr dirty="0" sz="1300" spc="-5">
                <a:solidFill>
                  <a:srgbClr val="FFFFFF"/>
                </a:solidFill>
                <a:latin typeface="Segoe UI Symbol"/>
                <a:cs typeface="Segoe UI Symbol"/>
              </a:rPr>
              <a:t>management  </a:t>
            </a: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support</a:t>
            </a:r>
            <a:endParaRPr sz="13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4588" y="2133942"/>
            <a:ext cx="1485900" cy="891540"/>
          </a:xfrm>
          <a:prstGeom prst="rect">
            <a:avLst/>
          </a:prstGeom>
          <a:solidFill>
            <a:srgbClr val="465E9C"/>
          </a:solidFill>
          <a:ln w="15875">
            <a:solidFill>
              <a:srgbClr val="CCDDEA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232410" marR="224790" indent="12700">
              <a:lnSpc>
                <a:spcPct val="100000"/>
              </a:lnSpc>
            </a:pPr>
            <a:r>
              <a:rPr dirty="0" sz="1300" spc="-5">
                <a:solidFill>
                  <a:srgbClr val="FFFFFF"/>
                </a:solidFill>
                <a:latin typeface="Segoe UI Symbol"/>
                <a:cs typeface="Segoe UI Symbol"/>
              </a:rPr>
              <a:t>Integration </a:t>
            </a:r>
            <a:r>
              <a:rPr dirty="0" sz="1300" spc="-15">
                <a:solidFill>
                  <a:srgbClr val="FFFFFF"/>
                </a:solidFill>
                <a:latin typeface="Segoe UI Symbol"/>
                <a:cs typeface="Segoe UI Symbol"/>
              </a:rPr>
              <a:t>of  </a:t>
            </a: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business</a:t>
            </a:r>
            <a:r>
              <a:rPr dirty="0" sz="1300" spc="-9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units</a:t>
            </a:r>
            <a:endParaRPr sz="13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8696" y="2133942"/>
            <a:ext cx="1485900" cy="891540"/>
          </a:xfrm>
          <a:prstGeom prst="rect">
            <a:avLst/>
          </a:prstGeom>
          <a:solidFill>
            <a:srgbClr val="465E9C"/>
          </a:solidFill>
          <a:ln w="15875">
            <a:solidFill>
              <a:srgbClr val="CCDDEA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160020">
              <a:lnSpc>
                <a:spcPct val="100000"/>
              </a:lnSpc>
            </a:pPr>
            <a:r>
              <a:rPr dirty="0" sz="1300" spc="-5">
                <a:solidFill>
                  <a:srgbClr val="FFFFFF"/>
                </a:solidFill>
                <a:latin typeface="Segoe UI Symbol"/>
                <a:cs typeface="Segoe UI Symbol"/>
              </a:rPr>
              <a:t>Global</a:t>
            </a:r>
            <a:r>
              <a:rPr dirty="0" sz="1300" spc="-25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Segoe UI Symbol"/>
                <a:cs typeface="Segoe UI Symbol"/>
              </a:rPr>
              <a:t>presence</a:t>
            </a:r>
            <a:endParaRPr sz="13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6369" y="3173818"/>
            <a:ext cx="1485900" cy="891540"/>
          </a:xfrm>
          <a:prstGeom prst="rect">
            <a:avLst/>
          </a:prstGeom>
          <a:solidFill>
            <a:srgbClr val="465E9C"/>
          </a:solidFill>
          <a:ln w="15875">
            <a:solidFill>
              <a:srgbClr val="CCDDEA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361315" marR="354965" indent="71120">
              <a:lnSpc>
                <a:spcPct val="100000"/>
              </a:lnSpc>
            </a:pPr>
            <a:r>
              <a:rPr dirty="0" sz="1300" spc="-5">
                <a:solidFill>
                  <a:srgbClr val="FFFFFF"/>
                </a:solidFill>
                <a:latin typeface="Segoe UI Symbol"/>
                <a:cs typeface="Segoe UI Symbol"/>
              </a:rPr>
              <a:t>Business  </a:t>
            </a: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condit</a:t>
            </a:r>
            <a:r>
              <a:rPr dirty="0" sz="1300" spc="-5">
                <a:solidFill>
                  <a:srgbClr val="FFFFFF"/>
                </a:solidFill>
                <a:latin typeface="Segoe UI Symbol"/>
                <a:cs typeface="Segoe UI Symbol"/>
              </a:rPr>
              <a:t>ions</a:t>
            </a:r>
            <a:endParaRPr sz="13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0479" y="3173818"/>
            <a:ext cx="1485900" cy="891540"/>
          </a:xfrm>
          <a:prstGeom prst="rect">
            <a:avLst/>
          </a:prstGeom>
          <a:solidFill>
            <a:srgbClr val="465E9C"/>
          </a:solidFill>
          <a:ln w="15875">
            <a:solidFill>
              <a:srgbClr val="CCDDEA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421005" marR="321945" indent="-92710">
              <a:lnSpc>
                <a:spcPct val="100000"/>
              </a:lnSpc>
            </a:pP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Other</a:t>
            </a:r>
            <a:r>
              <a:rPr dirty="0" sz="1300" spc="-10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HRM  </a:t>
            </a:r>
            <a:r>
              <a:rPr dirty="0" sz="1300" spc="-5">
                <a:solidFill>
                  <a:srgbClr val="FFFFFF"/>
                </a:solidFill>
                <a:latin typeface="Segoe UI Symbol"/>
                <a:cs typeface="Segoe UI Symbol"/>
              </a:rPr>
              <a:t>practices</a:t>
            </a:r>
            <a:endParaRPr sz="13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4588" y="3173818"/>
            <a:ext cx="1485900" cy="891540"/>
          </a:xfrm>
          <a:prstGeom prst="rect">
            <a:avLst/>
          </a:prstGeom>
          <a:solidFill>
            <a:srgbClr val="465E9C"/>
          </a:solidFill>
          <a:ln w="15875">
            <a:solidFill>
              <a:srgbClr val="CCDDEA"/>
            </a:solidFill>
          </a:ln>
        </p:spPr>
        <p:txBody>
          <a:bodyPr wrap="square" lIns="0" tIns="140335" rIns="0" bIns="0" rtlCol="0" vert="horz">
            <a:spAutoFit/>
          </a:bodyPr>
          <a:lstStyle/>
          <a:p>
            <a:pPr algn="ctr" marL="50800" marR="42545" indent="635">
              <a:lnSpc>
                <a:spcPct val="100000"/>
              </a:lnSpc>
              <a:spcBef>
                <a:spcPts val="1105"/>
              </a:spcBef>
            </a:pPr>
            <a:r>
              <a:rPr dirty="0" sz="1300" spc="-10">
                <a:solidFill>
                  <a:srgbClr val="FFFFFF"/>
                </a:solidFill>
                <a:latin typeface="Segoe UI Symbol"/>
                <a:cs typeface="Segoe UI Symbol"/>
              </a:rPr>
              <a:t>Strategic value </a:t>
            </a:r>
            <a:r>
              <a:rPr dirty="0" sz="1300" spc="-15">
                <a:solidFill>
                  <a:srgbClr val="FFFFFF"/>
                </a:solidFill>
                <a:latin typeface="Segoe UI Symbol"/>
                <a:cs typeface="Segoe UI Symbol"/>
              </a:rPr>
              <a:t>of  </a:t>
            </a:r>
            <a:r>
              <a:rPr dirty="0" sz="1300" spc="-5">
                <a:solidFill>
                  <a:srgbClr val="FFFFFF"/>
                </a:solidFill>
                <a:latin typeface="Segoe UI Symbol"/>
                <a:cs typeface="Segoe UI Symbol"/>
              </a:rPr>
              <a:t>jobs </a:t>
            </a: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and</a:t>
            </a:r>
            <a:r>
              <a:rPr dirty="0" sz="1300" spc="-7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Segoe UI Symbol"/>
                <a:cs typeface="Segoe UI Symbol"/>
              </a:rPr>
              <a:t>employee  </a:t>
            </a: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uniqueness</a:t>
            </a:r>
            <a:endParaRPr sz="13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38696" y="3173818"/>
            <a:ext cx="1485900" cy="891540"/>
          </a:xfrm>
          <a:prstGeom prst="rect">
            <a:avLst/>
          </a:prstGeom>
          <a:solidFill>
            <a:srgbClr val="465E9C"/>
          </a:solidFill>
          <a:ln w="15875">
            <a:solidFill>
              <a:srgbClr val="CCDDEA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</a:pPr>
            <a:r>
              <a:rPr dirty="0" sz="1300" spc="-5">
                <a:solidFill>
                  <a:srgbClr val="FFFFFF"/>
                </a:solidFill>
                <a:latin typeface="Segoe UI Symbol"/>
                <a:cs typeface="Segoe UI Symbol"/>
              </a:rPr>
              <a:t>Unionization</a:t>
            </a:r>
            <a:endParaRPr sz="130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7470" y="4213694"/>
            <a:ext cx="1485900" cy="891540"/>
          </a:xfrm>
          <a:prstGeom prst="rect">
            <a:avLst/>
          </a:prstGeom>
          <a:solidFill>
            <a:srgbClr val="465E9C"/>
          </a:solidFill>
          <a:ln w="15875">
            <a:solidFill>
              <a:srgbClr val="CCDDEA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dirty="0" sz="1300" spc="-10">
                <a:solidFill>
                  <a:srgbClr val="FFFFFF"/>
                </a:solidFill>
                <a:latin typeface="Segoe UI Symbol"/>
                <a:cs typeface="Segoe UI Symbol"/>
              </a:rPr>
              <a:t>Staff</a:t>
            </a:r>
            <a:r>
              <a:rPr dirty="0" sz="1300" spc="-25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Segoe UI Symbol"/>
                <a:cs typeface="Segoe UI Symbol"/>
              </a:rPr>
              <a:t>involvement</a:t>
            </a:r>
            <a:endParaRPr sz="13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027" y="972566"/>
            <a:ext cx="4900295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7310" marR="5080" indent="-1325245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Roles </a:t>
            </a:r>
            <a:r>
              <a:rPr dirty="0" spc="-35"/>
              <a:t>of </a:t>
            </a:r>
            <a:r>
              <a:rPr dirty="0"/>
              <a:t>Employees &amp;  Managers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372614"/>
            <a:ext cx="549021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3048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now performing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roles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once 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reserved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management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144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Given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prevalence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teams,  employees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require more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cross-training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interpersonal skills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  <a:p>
            <a:pPr marL="287020" marR="455930" indent="-274955">
              <a:lnSpc>
                <a:spcPct val="100000"/>
              </a:lnSpc>
              <a:spcBef>
                <a:spcPts val="144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Managers’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jobs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highly complex,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requiring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greater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skill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8488" y="1087628"/>
            <a:ext cx="591629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Top </a:t>
            </a:r>
            <a:r>
              <a:rPr dirty="0"/>
              <a:t>Management</a:t>
            </a:r>
            <a:r>
              <a:rPr dirty="0" spc="45"/>
              <a:t> </a:t>
            </a:r>
            <a:r>
              <a:rPr dirty="0" spc="10"/>
              <a:t>Support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6539" y="2009139"/>
            <a:ext cx="5718810" cy="302514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Set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clear direction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</a:t>
            </a:r>
            <a:r>
              <a:rPr dirty="0" sz="2400" spc="-10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Provide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encouragement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-8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resources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75">
                <a:solidFill>
                  <a:srgbClr val="001F5F"/>
                </a:solidFill>
                <a:latin typeface="Segoe UI Symbol"/>
                <a:cs typeface="Segoe UI Symbol"/>
              </a:rPr>
              <a:t>Take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active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role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governing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 learning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teach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new</a:t>
            </a:r>
            <a:r>
              <a:rPr dirty="0" sz="2400" spc="-1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programs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Serve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 a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role</a:t>
            </a:r>
            <a:r>
              <a:rPr dirty="0" sz="2400" spc="-15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model</a:t>
            </a:r>
            <a:endParaRPr sz="2400">
              <a:latin typeface="Segoe UI Symbol"/>
              <a:cs typeface="Segoe UI Symbol"/>
            </a:endParaRPr>
          </a:p>
          <a:p>
            <a:pPr marL="287020" marR="69850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Promote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through different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channels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Objectives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9775" y="1853691"/>
            <a:ext cx="5770245" cy="309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Discuss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how business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strategy influences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type and amount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company</a:t>
            </a:r>
            <a:endParaRPr sz="2400">
              <a:latin typeface="Segoe UI Symbol"/>
              <a:cs typeface="Segoe UI Symbol"/>
            </a:endParaRPr>
          </a:p>
          <a:p>
            <a:pPr marL="286385" marR="847725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Describe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strategic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development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process</a:t>
            </a:r>
            <a:endParaRPr sz="2400">
              <a:latin typeface="Segoe UI Symbol"/>
              <a:cs typeface="Segoe UI Symbol"/>
            </a:endParaRPr>
          </a:p>
          <a:p>
            <a:pPr marL="286385" marR="412115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Discuss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how a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company’s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staffing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human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resource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planning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strategies  influence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2361" y="1087628"/>
            <a:ext cx="640778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Integration </a:t>
            </a:r>
            <a:r>
              <a:rPr dirty="0" spc="-40"/>
              <a:t>of </a:t>
            </a:r>
            <a:r>
              <a:rPr dirty="0" spc="-5"/>
              <a:t>Business</a:t>
            </a:r>
            <a:r>
              <a:rPr dirty="0"/>
              <a:t> Units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403860" marR="41910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Integration </a:t>
            </a:r>
            <a:r>
              <a:rPr dirty="0" spc="-25"/>
              <a:t>of </a:t>
            </a:r>
            <a:r>
              <a:rPr dirty="0"/>
              <a:t>business </a:t>
            </a:r>
            <a:r>
              <a:rPr dirty="0" spc="-5"/>
              <a:t>units </a:t>
            </a:r>
            <a:r>
              <a:rPr dirty="0"/>
              <a:t>affects the  </a:t>
            </a:r>
            <a:r>
              <a:rPr dirty="0" spc="-10"/>
              <a:t>approach to</a:t>
            </a:r>
            <a:r>
              <a:rPr dirty="0" spc="35"/>
              <a:t> </a:t>
            </a:r>
            <a:r>
              <a:rPr dirty="0"/>
              <a:t>training</a:t>
            </a:r>
            <a:endParaRPr sz="2050">
              <a:latin typeface="Brush Script MT"/>
              <a:cs typeface="Brush Script MT"/>
            </a:endParaRPr>
          </a:p>
          <a:p>
            <a:pPr marL="403860" marR="5080" indent="-274955">
              <a:lnSpc>
                <a:spcPct val="100000"/>
              </a:lnSpc>
              <a:spcBef>
                <a:spcPts val="259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In </a:t>
            </a:r>
            <a:r>
              <a:rPr dirty="0"/>
              <a:t>a highly </a:t>
            </a:r>
            <a:r>
              <a:rPr dirty="0" spc="-5"/>
              <a:t>integrated </a:t>
            </a:r>
            <a:r>
              <a:rPr dirty="0"/>
              <a:t>business, </a:t>
            </a:r>
            <a:r>
              <a:rPr dirty="0" spc="-5"/>
              <a:t>employees  </a:t>
            </a:r>
            <a:r>
              <a:rPr dirty="0"/>
              <a:t>need </a:t>
            </a:r>
            <a:r>
              <a:rPr dirty="0" spc="-10"/>
              <a:t>to </a:t>
            </a:r>
            <a:r>
              <a:rPr dirty="0" spc="-5"/>
              <a:t>understand </a:t>
            </a:r>
            <a:r>
              <a:rPr dirty="0"/>
              <a:t>all </a:t>
            </a:r>
            <a:r>
              <a:rPr dirty="0" spc="5"/>
              <a:t>parts </a:t>
            </a:r>
            <a:r>
              <a:rPr dirty="0" spc="-25"/>
              <a:t>of </a:t>
            </a:r>
            <a:r>
              <a:rPr dirty="0"/>
              <a:t>the  </a:t>
            </a:r>
            <a:r>
              <a:rPr dirty="0" spc="-20"/>
              <a:t>company, </a:t>
            </a:r>
            <a:r>
              <a:rPr dirty="0"/>
              <a:t>and training </a:t>
            </a:r>
            <a:r>
              <a:rPr dirty="0" spc="-5"/>
              <a:t>must address </a:t>
            </a:r>
            <a:r>
              <a:rPr dirty="0"/>
              <a:t>those  </a:t>
            </a:r>
            <a:r>
              <a:rPr dirty="0" spc="-5"/>
              <a:t>needs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7489" y="1087628"/>
            <a:ext cx="360172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Global</a:t>
            </a:r>
            <a:r>
              <a:rPr dirty="0" spc="-50"/>
              <a:t> </a:t>
            </a:r>
            <a:r>
              <a:rPr dirty="0" spc="-10"/>
              <a:t>Presence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006091"/>
            <a:ext cx="5864860" cy="2549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136525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For companies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global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operations,  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needed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to prepare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overseas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assignments</a:t>
            </a:r>
            <a:endParaRPr sz="2400">
              <a:latin typeface="Segoe UI Symbol"/>
              <a:cs typeface="Segoe UI Symbol"/>
            </a:endParaRPr>
          </a:p>
          <a:p>
            <a:pPr algn="just" marL="287020" marR="5080" indent="-274955">
              <a:lnSpc>
                <a:spcPct val="100000"/>
              </a:lnSpc>
              <a:spcBef>
                <a:spcPts val="259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Companies must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decide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will be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coordinated through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central U.S. facility  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through satellite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locations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4767" y="1087628"/>
            <a:ext cx="448373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Business</a:t>
            </a:r>
            <a:r>
              <a:rPr dirty="0" spc="-75"/>
              <a:t> </a:t>
            </a:r>
            <a:r>
              <a:rPr dirty="0" spc="-5"/>
              <a:t>Conditions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9" y="2006091"/>
            <a:ext cx="6355715" cy="2799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16510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With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low unemployment, </a:t>
            </a:r>
            <a:r>
              <a:rPr dirty="0" sz="2400" spc="-40">
                <a:solidFill>
                  <a:srgbClr val="001F5F"/>
                </a:solidFill>
                <a:latin typeface="Segoe UI Symbol"/>
                <a:cs typeface="Segoe UI Symbol"/>
              </a:rPr>
              <a:t>it’s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difficult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find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top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 talent</a:t>
            </a:r>
            <a:endParaRPr sz="2400">
              <a:latin typeface="Segoe UI Symbol"/>
              <a:cs typeface="Segoe UI Symbol"/>
            </a:endParaRPr>
          </a:p>
          <a:p>
            <a:pPr marL="287020" marR="819150" indent="-274955">
              <a:lnSpc>
                <a:spcPct val="100000"/>
              </a:lnSpc>
              <a:spcBef>
                <a:spcPts val="16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unstable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environments,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may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become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short-term</a:t>
            </a:r>
            <a:endParaRPr sz="24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When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there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 growth,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will be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high  demand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4767" y="1087628"/>
            <a:ext cx="448373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Business</a:t>
            </a:r>
            <a:r>
              <a:rPr dirty="0" spc="-75"/>
              <a:t> </a:t>
            </a:r>
            <a:r>
              <a:rPr dirty="0" spc="-5"/>
              <a:t>Conditions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9" y="2143252"/>
            <a:ext cx="6148705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When 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trying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revitalize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redirect, there  are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fewer incentives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</a:t>
            </a:r>
            <a:r>
              <a:rPr dirty="0" sz="2400" spc="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  <a:p>
            <a:pPr marL="287020" marR="382270" indent="-274955">
              <a:lnSpc>
                <a:spcPct val="100000"/>
              </a:lnSpc>
              <a:spcBef>
                <a:spcPts val="16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When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downsizing, 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focus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on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continued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employability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9710" y="1087628"/>
            <a:ext cx="617982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Staffing </a:t>
            </a:r>
            <a:r>
              <a:rPr dirty="0" spc="-25"/>
              <a:t>Strategy </a:t>
            </a:r>
            <a:r>
              <a:rPr dirty="0"/>
              <a:t>&amp;</a:t>
            </a:r>
            <a:r>
              <a:rPr dirty="0" spc="-10"/>
              <a:t> </a:t>
            </a:r>
            <a:r>
              <a:rPr dirty="0" spc="-45"/>
              <a:t>Training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8620" marR="59309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Fortress—limited </a:t>
            </a:r>
            <a:r>
              <a:rPr dirty="0" spc="-10"/>
              <a:t>resources </a:t>
            </a:r>
            <a:r>
              <a:rPr dirty="0"/>
              <a:t>for training;  </a:t>
            </a:r>
            <a:r>
              <a:rPr dirty="0" spc="-5"/>
              <a:t>recruit </a:t>
            </a:r>
            <a:r>
              <a:rPr dirty="0" spc="-10"/>
              <a:t>from </a:t>
            </a:r>
            <a:r>
              <a:rPr dirty="0"/>
              <a:t>the</a:t>
            </a:r>
            <a:r>
              <a:rPr dirty="0" spc="30"/>
              <a:t> </a:t>
            </a:r>
            <a:r>
              <a:rPr dirty="0"/>
              <a:t>outside</a:t>
            </a:r>
            <a:endParaRPr sz="2050">
              <a:latin typeface="Brush Script MT"/>
              <a:cs typeface="Brush Script MT"/>
            </a:endParaRPr>
          </a:p>
          <a:p>
            <a:pPr marL="388620" marR="425450" indent="-274955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10"/>
              <a:t>Baseball </a:t>
            </a:r>
            <a:r>
              <a:rPr dirty="0" spc="-5"/>
              <a:t>team—creativity needed; recruit  </a:t>
            </a:r>
            <a:r>
              <a:rPr dirty="0" spc="-10"/>
              <a:t>from </a:t>
            </a:r>
            <a:r>
              <a:rPr dirty="0"/>
              <a:t>other </a:t>
            </a:r>
            <a:r>
              <a:rPr dirty="0" spc="-5"/>
              <a:t>companies </a:t>
            </a:r>
            <a:r>
              <a:rPr dirty="0"/>
              <a:t>or new</a:t>
            </a:r>
            <a:r>
              <a:rPr dirty="0" spc="15"/>
              <a:t> </a:t>
            </a:r>
            <a:r>
              <a:rPr dirty="0" spc="-5"/>
              <a:t>graduates</a:t>
            </a:r>
            <a:endParaRPr sz="2050">
              <a:latin typeface="Brush Script MT"/>
              <a:cs typeface="Brush Script MT"/>
            </a:endParaRPr>
          </a:p>
          <a:p>
            <a:pPr marL="388620" marR="178435" indent="-274955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Club—highly </a:t>
            </a:r>
            <a:r>
              <a:rPr dirty="0" spc="-10"/>
              <a:t>regulated </a:t>
            </a:r>
            <a:r>
              <a:rPr dirty="0" spc="-5"/>
              <a:t>industries; develop  </a:t>
            </a:r>
            <a:r>
              <a:rPr dirty="0"/>
              <a:t>own</a:t>
            </a:r>
            <a:r>
              <a:rPr dirty="0" spc="10"/>
              <a:t> </a:t>
            </a:r>
            <a:r>
              <a:rPr dirty="0"/>
              <a:t>talent</a:t>
            </a:r>
            <a:endParaRPr sz="2050">
              <a:latin typeface="Brush Script MT"/>
              <a:cs typeface="Brush Script MT"/>
            </a:endParaRPr>
          </a:p>
          <a:p>
            <a:pPr marL="388620" marR="5080" indent="-274955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Academy—specialized skills; </a:t>
            </a:r>
            <a:r>
              <a:rPr dirty="0"/>
              <a:t>heavy focus on  </a:t>
            </a:r>
            <a:r>
              <a:rPr dirty="0" spc="-5"/>
              <a:t>developing</a:t>
            </a:r>
            <a:r>
              <a:rPr dirty="0" spc="5"/>
              <a:t> </a:t>
            </a:r>
            <a:r>
              <a:rPr dirty="0" spc="-5"/>
              <a:t>employees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777" y="1184655"/>
            <a:ext cx="661225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Strategic </a:t>
            </a:r>
            <a:r>
              <a:rPr dirty="0" spc="-60"/>
              <a:t>Value </a:t>
            </a:r>
            <a:r>
              <a:rPr dirty="0"/>
              <a:t>&amp; Uniqueness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082291"/>
            <a:ext cx="6057900" cy="2988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Knowledge-based workers—heavy</a:t>
            </a:r>
            <a:r>
              <a:rPr dirty="0" sz="2400" spc="-20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  <a:p>
            <a:pPr marL="287020" marR="235585" indent="-274955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Job-based employees—less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than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workers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Contract employees—limited</a:t>
            </a:r>
            <a:r>
              <a:rPr dirty="0" sz="2400" spc="-1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  <a:p>
            <a:pPr marL="287020" marR="321945" indent="-274955">
              <a:lnSpc>
                <a:spcPct val="100000"/>
              </a:lnSpc>
              <a:spcBef>
                <a:spcPts val="202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Alliance/partnerships—sharing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expertise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team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1689" y="1087628"/>
            <a:ext cx="497205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Extent </a:t>
            </a:r>
            <a:r>
              <a:rPr dirty="0" spc="-40"/>
              <a:t>of</a:t>
            </a:r>
            <a:r>
              <a:rPr dirty="0" spc="-60"/>
              <a:t> </a:t>
            </a:r>
            <a:r>
              <a:rPr dirty="0"/>
              <a:t>Unionization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1969515"/>
            <a:ext cx="5835650" cy="327787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87020" marR="86995" indent="-274955">
              <a:lnSpc>
                <a:spcPts val="2590"/>
              </a:lnSpc>
              <a:spcBef>
                <a:spcPts val="4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Presence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union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leads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joint union-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management programs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preparing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for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jobs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90000"/>
              </a:lnSpc>
              <a:spcBef>
                <a:spcPts val="22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Given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unions have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significant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impact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 HRM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practices,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they must be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involved in determining strategic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 priorities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Collaboration is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key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232" y="1087628"/>
            <a:ext cx="391922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Staff</a:t>
            </a:r>
            <a:r>
              <a:rPr dirty="0" spc="-40"/>
              <a:t> </a:t>
            </a:r>
            <a:r>
              <a:rPr dirty="0" spc="-10"/>
              <a:t>Involvement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1929891"/>
            <a:ext cx="6057900" cy="3390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Managers need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involved so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links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business needs and transfer can</a:t>
            </a:r>
            <a:r>
              <a:rPr dirty="0" sz="2400" spc="-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 supported</a:t>
            </a:r>
            <a:endParaRPr sz="2400">
              <a:latin typeface="Segoe UI Symbol"/>
              <a:cs typeface="Segoe UI Symbol"/>
            </a:endParaRPr>
          </a:p>
          <a:p>
            <a:pPr marL="287020" marR="57785" indent="-274955">
              <a:lnSpc>
                <a:spcPct val="100000"/>
              </a:lnSpc>
              <a:spcBef>
                <a:spcPts val="17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Managers will be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more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involved if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they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  rewarded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doing</a:t>
            </a:r>
            <a:r>
              <a:rPr dirty="0" sz="2400" spc="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287020" algn="l"/>
              </a:tabLst>
            </a:pPr>
            <a:r>
              <a:rPr dirty="0" sz="650" spc="15" i="1">
                <a:solidFill>
                  <a:srgbClr val="31521D"/>
                </a:solidFill>
                <a:latin typeface="Brush Script MT"/>
                <a:cs typeface="Brush Script MT"/>
              </a:rPr>
              <a:t>O	</a:t>
            </a:r>
            <a:r>
              <a:rPr dirty="0" sz="800" spc="-5">
                <a:solidFill>
                  <a:srgbClr val="001F5F"/>
                </a:solidFill>
                <a:latin typeface="Segoe UI Symbol"/>
                <a:cs typeface="Segoe UI Symbol"/>
              </a:rPr>
              <a:t>+</a:t>
            </a:r>
            <a:endParaRPr sz="800">
              <a:latin typeface="Segoe UI Symbol"/>
              <a:cs typeface="Segoe UI Symbol"/>
            </a:endParaRPr>
          </a:p>
          <a:p>
            <a:pPr marL="287020" marR="895985" indent="-274955">
              <a:lnSpc>
                <a:spcPct val="100000"/>
              </a:lnSpc>
              <a:spcBef>
                <a:spcPts val="53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now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assume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greater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responsibility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planning their own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development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2022" y="1220724"/>
            <a:ext cx="678688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Training </a:t>
            </a:r>
            <a:r>
              <a:rPr dirty="0" spc="-5"/>
              <a:t>in </a:t>
            </a:r>
            <a:r>
              <a:rPr dirty="0" spc="-10"/>
              <a:t>Different</a:t>
            </a:r>
            <a:r>
              <a:rPr dirty="0" spc="25"/>
              <a:t> </a:t>
            </a:r>
            <a:r>
              <a:rPr dirty="0" spc="-25"/>
              <a:t>Strategies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0613" y="2158491"/>
            <a:ext cx="574992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Concentration</a:t>
            </a:r>
            <a:r>
              <a:rPr dirty="0" sz="2400" spc="-1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Strategy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Skill currency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development</a:t>
            </a:r>
            <a:r>
              <a:rPr dirty="0" sz="2400" spc="-27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existing workforce</a:t>
            </a:r>
            <a:endParaRPr sz="24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Internal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Growth</a:t>
            </a:r>
            <a:r>
              <a:rPr dirty="0" sz="2400" spc="-1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Strategy</a:t>
            </a:r>
            <a:endParaRPr sz="2400">
              <a:latin typeface="Segoe UI Symbol"/>
              <a:cs typeface="Segoe UI Symbol"/>
            </a:endParaRPr>
          </a:p>
          <a:p>
            <a:pPr marL="652780" marR="285115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Creation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new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jobs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tasks,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innovation,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talent</a:t>
            </a:r>
            <a:r>
              <a:rPr dirty="0" sz="2400" spc="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management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2022" y="1220724"/>
            <a:ext cx="678688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Training </a:t>
            </a:r>
            <a:r>
              <a:rPr dirty="0" spc="-5"/>
              <a:t>in </a:t>
            </a:r>
            <a:r>
              <a:rPr dirty="0" spc="-10"/>
              <a:t>Different</a:t>
            </a:r>
            <a:r>
              <a:rPr dirty="0" spc="25"/>
              <a:t> </a:t>
            </a:r>
            <a:r>
              <a:rPr dirty="0" spc="-25"/>
              <a:t>Strategies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0613" y="2085339"/>
            <a:ext cx="4527550" cy="240347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External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Growth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Strategy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Integration,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redundancy,</a:t>
            </a:r>
            <a:r>
              <a:rPr dirty="0" sz="2400" spc="-29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restructuring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59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Disinvestment</a:t>
            </a:r>
            <a:r>
              <a:rPr dirty="0" sz="2400" spc="-15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Strategy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8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</a:t>
            </a:r>
            <a:r>
              <a:rPr dirty="0" sz="2050" spc="-300">
                <a:solidFill>
                  <a:srgbClr val="001F5F"/>
                </a:solidFill>
                <a:latin typeface="Courier New"/>
                <a:cs typeface="Courier New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Efficiency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Objectives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9" y="1853691"/>
            <a:ext cx="6012180" cy="309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429259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Explain the training needs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created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by  concentration,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internal growth, external  growth,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disinvestment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business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strategies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Discuss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advantages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disadvantages 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centralizing the training</a:t>
            </a:r>
            <a:r>
              <a:rPr dirty="0" sz="2400" spc="6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function</a:t>
            </a:r>
            <a:endParaRPr sz="2400">
              <a:latin typeface="Segoe UI Symbol"/>
              <a:cs typeface="Segoe UI Symbol"/>
            </a:endParaRPr>
          </a:p>
          <a:p>
            <a:pPr marL="287020" marR="782955" indent="-274955">
              <a:lnSpc>
                <a:spcPct val="100000"/>
              </a:lnSpc>
              <a:spcBef>
                <a:spcPts val="58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Explain 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corporate university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its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benefits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9245" y="1087628"/>
            <a:ext cx="445706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Centralized</a:t>
            </a:r>
            <a:r>
              <a:rPr dirty="0" spc="-85"/>
              <a:t> </a:t>
            </a:r>
            <a:r>
              <a:rPr dirty="0" spc="-45"/>
              <a:t>Training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1932939"/>
            <a:ext cx="6031865" cy="3427729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There are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several</a:t>
            </a:r>
            <a:r>
              <a:rPr dirty="0" sz="2400" spc="-1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advantages: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29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Stronger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alignment with</a:t>
            </a:r>
            <a:r>
              <a:rPr dirty="0" sz="2400" spc="-26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strategy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ts val="2590"/>
              </a:lnSpc>
              <a:spcBef>
                <a:spcPts val="61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Common set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metrics or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scorecards</a:t>
            </a:r>
            <a:r>
              <a:rPr dirty="0" sz="2400" spc="-27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 evaluate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254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Streamlined</a:t>
            </a:r>
            <a:r>
              <a:rPr dirty="0" sz="2400" spc="-29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processes</a:t>
            </a:r>
            <a:endParaRPr sz="2400">
              <a:latin typeface="Segoe UI Symbol"/>
              <a:cs typeface="Segoe UI Symbol"/>
            </a:endParaRPr>
          </a:p>
          <a:p>
            <a:pPr marL="652780" marR="911225" indent="-274320">
              <a:lnSpc>
                <a:spcPts val="2590"/>
              </a:lnSpc>
              <a:spcBef>
                <a:spcPts val="61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Better integration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programs</a:t>
            </a:r>
            <a:r>
              <a:rPr dirty="0" sz="2400" spc="-2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leaders</a:t>
            </a:r>
            <a:endParaRPr sz="2400">
              <a:latin typeface="Segoe UI Symbol"/>
              <a:cs typeface="Segoe UI Symbol"/>
            </a:endParaRPr>
          </a:p>
          <a:p>
            <a:pPr marL="652780" marR="72390" indent="-274320">
              <a:lnSpc>
                <a:spcPts val="2590"/>
              </a:lnSpc>
              <a:spcBef>
                <a:spcPts val="58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Easier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 talent during times</a:t>
            </a:r>
            <a:r>
              <a:rPr dirty="0" sz="2400" spc="-3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change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994" y="1087628"/>
            <a:ext cx="620077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Corporate </a:t>
            </a:r>
            <a:r>
              <a:rPr dirty="0" spc="-5"/>
              <a:t>University</a:t>
            </a:r>
            <a:r>
              <a:rPr dirty="0" spc="-40"/>
              <a:t> </a:t>
            </a:r>
            <a:r>
              <a:rPr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1828800"/>
            <a:ext cx="5694426" cy="3751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994" y="1087628"/>
            <a:ext cx="620077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Corporate </a:t>
            </a:r>
            <a:r>
              <a:rPr dirty="0" spc="-5"/>
              <a:t>University</a:t>
            </a:r>
            <a:r>
              <a:rPr dirty="0" spc="-40"/>
              <a:t> </a:t>
            </a:r>
            <a:r>
              <a:rPr dirty="0"/>
              <a:t>Model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1893315"/>
            <a:ext cx="5508625" cy="3683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There are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several advantages</a:t>
            </a:r>
            <a:r>
              <a:rPr dirty="0" sz="2400" spc="-1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ts val="259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Dissemination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best</a:t>
            </a:r>
            <a:r>
              <a:rPr dirty="0" sz="2400" spc="-27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practices</a:t>
            </a:r>
            <a:endParaRPr sz="2400">
              <a:latin typeface="Segoe UI Symbol"/>
              <a:cs typeface="Segoe UI Symbol"/>
            </a:endParaRPr>
          </a:p>
          <a:p>
            <a:pPr marL="652780" marR="87630" indent="-274320">
              <a:lnSpc>
                <a:spcPts val="2590"/>
              </a:lnSpc>
              <a:spcBef>
                <a:spcPts val="18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Alignment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with</a:t>
            </a:r>
            <a:r>
              <a:rPr dirty="0" sz="2400" spc="-29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business  needs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ts val="241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Integration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r>
              <a:rPr dirty="0" sz="2400" spc="-2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initiatives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ts val="2590"/>
              </a:lnSpc>
              <a:spcBef>
                <a:spcPts val="18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Effective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use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new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technology</a:t>
            </a:r>
            <a:r>
              <a:rPr dirty="0" sz="2400" spc="-27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methods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ts val="2415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Clear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vision and</a:t>
            </a:r>
            <a:r>
              <a:rPr dirty="0" sz="2400" spc="-27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mission</a:t>
            </a:r>
            <a:endParaRPr sz="2400">
              <a:latin typeface="Segoe UI Symbol"/>
              <a:cs typeface="Segoe UI Symbol"/>
            </a:endParaRPr>
          </a:p>
          <a:p>
            <a:pPr marL="652780" marR="357505" indent="-274320">
              <a:lnSpc>
                <a:spcPts val="2590"/>
              </a:lnSpc>
              <a:spcBef>
                <a:spcPts val="18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Evaluation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focused</a:t>
            </a:r>
            <a:r>
              <a:rPr dirty="0" sz="2400" spc="-27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business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results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ts val="2555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Partnership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</a:t>
            </a:r>
            <a:r>
              <a:rPr dirty="0" sz="2400" spc="-25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academia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3396" y="1087628"/>
            <a:ext cx="662813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Business-Embedded</a:t>
            </a:r>
            <a:r>
              <a:rPr dirty="0" spc="-55"/>
              <a:t> </a:t>
            </a:r>
            <a:r>
              <a:rPr dirty="0" spc="-5"/>
              <a:t>Function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57375" y="1933575"/>
            <a:ext cx="5110226" cy="3629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4960" y="1087628"/>
            <a:ext cx="59829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Change </a:t>
            </a:r>
            <a:r>
              <a:rPr dirty="0"/>
              <a:t>Model</a:t>
            </a:r>
            <a:r>
              <a:rPr dirty="0" spc="-60"/>
              <a:t> </a:t>
            </a:r>
            <a:r>
              <a:rPr dirty="0" spc="-20"/>
              <a:t>Perspective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1929891"/>
            <a:ext cx="5915660" cy="287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Four change-related problems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addressed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before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implementation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any new training</a:t>
            </a:r>
            <a:r>
              <a:rPr dirty="0" sz="2400" spc="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practice.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Resistance to</a:t>
            </a:r>
            <a:r>
              <a:rPr dirty="0" sz="2400" spc="-28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change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Loss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dirty="0" sz="2400" spc="-29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control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8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Power</a:t>
            </a:r>
            <a:r>
              <a:rPr dirty="0" sz="2400" spc="-27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imbalance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65">
                <a:solidFill>
                  <a:srgbClr val="001F5F"/>
                </a:solidFill>
                <a:latin typeface="Segoe UI Symbol"/>
                <a:cs typeface="Segoe UI Symbol"/>
              </a:rPr>
              <a:t>Task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redefinition</a:t>
            </a:r>
            <a:r>
              <a:rPr dirty="0" sz="2400" spc="-2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challenges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4526" y="1087628"/>
            <a:ext cx="378523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dirty="0" spc="-5"/>
              <a:t>Change</a:t>
            </a:r>
            <a:r>
              <a:rPr dirty="0" spc="-100"/>
              <a:t> </a:t>
            </a:r>
            <a:r>
              <a:rPr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1310639" y="2036064"/>
            <a:ext cx="6493002" cy="397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6594" y="1087628"/>
            <a:ext cx="422275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Marketing</a:t>
            </a:r>
            <a:r>
              <a:rPr dirty="0" spc="-95"/>
              <a:t> </a:t>
            </a:r>
            <a:r>
              <a:rPr dirty="0" spc="-45"/>
              <a:t>Training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1929891"/>
            <a:ext cx="5652135" cy="309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118745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Despite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its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value,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some individuals may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not necessarily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value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  <a:p>
            <a:pPr marL="287020" marR="80010" indent="-274955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often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needs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marketed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 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key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constituents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value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Internal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marketing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involves making  employees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managers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excited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about  training and</a:t>
            </a:r>
            <a:r>
              <a:rPr dirty="0" sz="2400" spc="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689" y="1087628"/>
            <a:ext cx="573468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Internal Marketing</a:t>
            </a:r>
            <a:r>
              <a:rPr dirty="0" spc="-55"/>
              <a:t> </a:t>
            </a:r>
            <a:r>
              <a:rPr dirty="0" spc="-65"/>
              <a:t>Tactics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006091"/>
            <a:ext cx="542417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Involve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target</a:t>
            </a:r>
            <a:r>
              <a:rPr dirty="0" sz="2400" spc="-1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audience</a:t>
            </a:r>
            <a:endParaRPr sz="2400">
              <a:latin typeface="Segoe UI Symbol"/>
              <a:cs typeface="Segoe UI Symbol"/>
            </a:endParaRPr>
          </a:p>
          <a:p>
            <a:pPr marL="287020" marR="282575" indent="-274955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Demonstrate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how training can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solve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business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problems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Show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examples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previous</a:t>
            </a:r>
            <a:r>
              <a:rPr dirty="0" sz="2400" spc="-16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successes</a:t>
            </a:r>
            <a:endParaRPr sz="2400">
              <a:latin typeface="Segoe UI Symbol"/>
              <a:cs typeface="Segoe UI Symbol"/>
            </a:endParaRPr>
          </a:p>
          <a:p>
            <a:pPr marL="287020" marR="312420" indent="-274955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Identify a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“champion”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who supports  training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Advertise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through multiple</a:t>
            </a:r>
            <a:r>
              <a:rPr dirty="0" sz="2400" spc="-1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channels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Speak in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terms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</a:t>
            </a:r>
            <a:r>
              <a:rPr dirty="0" sz="2400" spc="-1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understand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7326" y="1087628"/>
            <a:ext cx="470217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Outsourcing</a:t>
            </a:r>
            <a:r>
              <a:rPr dirty="0" spc="-80"/>
              <a:t> </a:t>
            </a:r>
            <a:r>
              <a:rPr dirty="0" spc="-45"/>
              <a:t>Training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1856739"/>
            <a:ext cx="5856605" cy="3427729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Reasons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</a:t>
            </a:r>
            <a:r>
              <a:rPr dirty="0" sz="2400" spc="-1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outsourcing: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29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Cost</a:t>
            </a:r>
            <a:r>
              <a:rPr dirty="0" sz="2400" spc="-29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savings</a:t>
            </a:r>
            <a:endParaRPr sz="2400">
              <a:latin typeface="Segoe UI Symbol"/>
              <a:cs typeface="Segoe UI Symbol"/>
            </a:endParaRPr>
          </a:p>
          <a:p>
            <a:pPr marL="652780" marR="139700" indent="-274320">
              <a:lnSpc>
                <a:spcPts val="2590"/>
              </a:lnSpc>
              <a:spcBef>
                <a:spcPts val="61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Time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savings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allow 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company</a:t>
            </a:r>
            <a:r>
              <a:rPr dirty="0" sz="2400" spc="-30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focus on business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strategy</a:t>
            </a:r>
            <a:endParaRPr sz="2400">
              <a:latin typeface="Segoe UI Symbol"/>
              <a:cs typeface="Segoe UI Symbol"/>
            </a:endParaRPr>
          </a:p>
          <a:p>
            <a:pPr marL="652780" marR="652145" indent="-274320">
              <a:lnSpc>
                <a:spcPts val="2590"/>
              </a:lnSpc>
              <a:spcBef>
                <a:spcPts val="58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Improvements 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compliance</a:t>
            </a:r>
            <a:r>
              <a:rPr dirty="0" sz="2400" spc="-3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  regulatory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  <a:p>
            <a:pPr marL="652780" marR="652145" indent="-274320">
              <a:lnSpc>
                <a:spcPts val="2590"/>
              </a:lnSpc>
              <a:spcBef>
                <a:spcPts val="585"/>
              </a:spcBef>
            </a:pPr>
            <a:r>
              <a:rPr dirty="0" sz="2050" spc="-5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Lack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internal capability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</a:t>
            </a:r>
            <a:r>
              <a:rPr dirty="0" sz="2400" spc="-2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meet  learning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demands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25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Desire 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access best training</a:t>
            </a:r>
            <a:r>
              <a:rPr dirty="0" sz="2400" spc="-3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practices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1548" y="1087628"/>
            <a:ext cx="267271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Be</a:t>
            </a:r>
            <a:r>
              <a:rPr dirty="0" spc="-85"/>
              <a:t> </a:t>
            </a:r>
            <a:r>
              <a:rPr dirty="0" spc="-20"/>
              <a:t>Strategic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1853691"/>
            <a:ext cx="5621020" cy="3470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Outsourcing may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not necessarily be the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solution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Be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sure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</a:t>
            </a:r>
            <a:r>
              <a:rPr dirty="0" sz="2400" spc="-1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consider: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skill set in</a:t>
            </a:r>
            <a:r>
              <a:rPr dirty="0" sz="2400" spc="-29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question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resources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-27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expertise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desire for</a:t>
            </a:r>
            <a:r>
              <a:rPr dirty="0" sz="2400" spc="-2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control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5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quality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potential</a:t>
            </a:r>
            <a:r>
              <a:rPr dirty="0" sz="2400" spc="-26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vendor</a:t>
            </a:r>
            <a:endParaRPr sz="2400">
              <a:latin typeface="Segoe UI Symbol"/>
              <a:cs typeface="Segoe UI Symbol"/>
            </a:endParaRPr>
          </a:p>
          <a:p>
            <a:pPr marL="652780" marR="569595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importance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</a:t>
            </a:r>
            <a:r>
              <a:rPr dirty="0" sz="2400" spc="-2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organization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Objectives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4320" marR="103759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Discuss </a:t>
            </a:r>
            <a:r>
              <a:rPr dirty="0"/>
              <a:t>the </a:t>
            </a:r>
            <a:r>
              <a:rPr dirty="0" spc="-5"/>
              <a:t>strengths </a:t>
            </a:r>
            <a:r>
              <a:rPr dirty="0" spc="-25"/>
              <a:t>of </a:t>
            </a:r>
            <a:r>
              <a:rPr dirty="0"/>
              <a:t>a business-  embedded </a:t>
            </a:r>
            <a:r>
              <a:rPr dirty="0" spc="-10"/>
              <a:t>learning</a:t>
            </a:r>
            <a:r>
              <a:rPr dirty="0"/>
              <a:t> function</a:t>
            </a:r>
            <a:endParaRPr sz="2050">
              <a:latin typeface="Brush Script MT"/>
              <a:cs typeface="Brush Script MT"/>
            </a:endParaRPr>
          </a:p>
          <a:p>
            <a:pPr marL="274320" marR="508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Discuss </a:t>
            </a:r>
            <a:r>
              <a:rPr dirty="0"/>
              <a:t>how </a:t>
            </a:r>
            <a:r>
              <a:rPr dirty="0" spc="-10"/>
              <a:t>to create </a:t>
            </a:r>
            <a:r>
              <a:rPr dirty="0"/>
              <a:t>a </a:t>
            </a:r>
            <a:r>
              <a:rPr dirty="0" spc="-5"/>
              <a:t>learning </a:t>
            </a:r>
            <a:r>
              <a:rPr dirty="0"/>
              <a:t>or training  brand and why </a:t>
            </a:r>
            <a:r>
              <a:rPr dirty="0" spc="-5"/>
              <a:t>it is</a:t>
            </a:r>
            <a:r>
              <a:rPr dirty="0" spc="20"/>
              <a:t> </a:t>
            </a:r>
            <a:r>
              <a:rPr dirty="0" spc="5"/>
              <a:t>important</a:t>
            </a:r>
            <a:endParaRPr sz="2050">
              <a:latin typeface="Brush Script MT"/>
              <a:cs typeface="Brush Script MT"/>
            </a:endParaRPr>
          </a:p>
          <a:p>
            <a:pPr marL="274320" marR="92964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Develop </a:t>
            </a:r>
            <a:r>
              <a:rPr dirty="0"/>
              <a:t>a </a:t>
            </a:r>
            <a:r>
              <a:rPr dirty="0" spc="-10"/>
              <a:t>marketing </a:t>
            </a:r>
            <a:r>
              <a:rPr dirty="0" spc="-5"/>
              <a:t>campaign </a:t>
            </a:r>
            <a:r>
              <a:rPr dirty="0"/>
              <a:t>for a  training course or</a:t>
            </a:r>
            <a:r>
              <a:rPr dirty="0" spc="25"/>
              <a:t> </a:t>
            </a:r>
            <a:r>
              <a:rPr dirty="0" spc="-5"/>
              <a:t>program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394" y="1087628"/>
            <a:ext cx="437578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Training </a:t>
            </a:r>
            <a:r>
              <a:rPr dirty="0" spc="-5"/>
              <a:t>is</a:t>
            </a:r>
            <a:r>
              <a:rPr dirty="0" spc="-10"/>
              <a:t> </a:t>
            </a:r>
            <a:r>
              <a:rPr dirty="0" spc="-20"/>
              <a:t>Strategic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006091"/>
            <a:ext cx="594550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have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both 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direct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indirect  impact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organizational</a:t>
            </a:r>
            <a:r>
              <a:rPr dirty="0" sz="2400" spc="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success</a:t>
            </a:r>
            <a:endParaRPr sz="2400">
              <a:latin typeface="Segoe UI Symbol"/>
              <a:cs typeface="Segoe UI Symbol"/>
            </a:endParaRPr>
          </a:p>
          <a:p>
            <a:pPr marL="287020" marR="298450" indent="-274955">
              <a:lnSpc>
                <a:spcPct val="100000"/>
              </a:lnSpc>
              <a:spcBef>
                <a:spcPts val="144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Business strategy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will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shape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training  function</a:t>
            </a:r>
            <a:endParaRPr sz="2400">
              <a:latin typeface="Segoe UI Symbol"/>
              <a:cs typeface="Segoe UI Symbol"/>
            </a:endParaRPr>
          </a:p>
          <a:p>
            <a:pPr marL="652780" marR="495300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Strategic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impacts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what gets</a:t>
            </a:r>
            <a:r>
              <a:rPr dirty="0" sz="2400" spc="-35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trained,  who gets training, and how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much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valued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role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</a:t>
            </a:r>
            <a:r>
              <a:rPr dirty="0" sz="2400" spc="-8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evolving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486" y="1087628"/>
            <a:ext cx="595249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dirty="0" spc="-5"/>
              <a:t>Learning</a:t>
            </a:r>
            <a:r>
              <a:rPr dirty="0" spc="-50"/>
              <a:t> </a:t>
            </a:r>
            <a:r>
              <a:rPr dirty="0" spc="-5"/>
              <a:t>Organization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1991614"/>
            <a:ext cx="5868670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</a:t>
            </a:r>
            <a:r>
              <a:rPr dirty="0" sz="2400" spc="-1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has:</a:t>
            </a:r>
            <a:endParaRPr sz="2400">
              <a:latin typeface="Segoe UI Symbol"/>
              <a:cs typeface="Segoe UI Symbol"/>
            </a:endParaRPr>
          </a:p>
          <a:p>
            <a:pPr marL="652780" marR="197485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 enhanced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capacity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learn,</a:t>
            </a:r>
            <a:r>
              <a:rPr dirty="0" sz="2400" spc="-26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adapt,  and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change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carefully scrutinized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aligned  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processes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company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goals</a:t>
            </a:r>
            <a:endParaRPr sz="2400">
              <a:latin typeface="Segoe UI Symbol"/>
              <a:cs typeface="Segoe UI Symbol"/>
            </a:endParaRPr>
          </a:p>
          <a:p>
            <a:pPr marL="652780" marR="6350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as a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part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system</a:t>
            </a:r>
            <a:r>
              <a:rPr dirty="0" sz="2400" spc="-3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designed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create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human</a:t>
            </a:r>
            <a:r>
              <a:rPr dirty="0" sz="2400" spc="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capital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991" y="1087628"/>
            <a:ext cx="623633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 </a:t>
            </a:r>
            <a:r>
              <a:rPr dirty="0" spc="-35"/>
              <a:t>Steps </a:t>
            </a:r>
            <a:r>
              <a:rPr dirty="0" spc="-40"/>
              <a:t>of </a:t>
            </a:r>
            <a:r>
              <a:rPr dirty="0" spc="-20"/>
              <a:t>Strategic</a:t>
            </a:r>
            <a:r>
              <a:rPr dirty="0" spc="5"/>
              <a:t> </a:t>
            </a:r>
            <a:r>
              <a:rPr dirty="0" spc="-45"/>
              <a:t>Training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067814"/>
            <a:ext cx="5862955" cy="3025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847725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Identify the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organization’s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business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strategy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Determine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strategic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r>
              <a:rPr dirty="0" sz="2400" spc="-11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initiatives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21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Translate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initiatives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into concrete learning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activities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Identify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metrics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-1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evaluate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8370" y="1087628"/>
            <a:ext cx="475869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dirty="0" spc="-20"/>
              <a:t>Strategic</a:t>
            </a:r>
            <a:r>
              <a:rPr dirty="0" spc="-85"/>
              <a:t> </a:t>
            </a:r>
            <a:r>
              <a:rPr dirty="0" spc="-10"/>
              <a:t>Process</a:t>
            </a:r>
          </a:p>
        </p:txBody>
      </p:sp>
      <p:sp>
        <p:nvSpPr>
          <p:cNvPr id="3" name="object 3"/>
          <p:cNvSpPr/>
          <p:nvPr/>
        </p:nvSpPr>
        <p:spPr>
          <a:xfrm>
            <a:off x="1463039" y="2056638"/>
            <a:ext cx="6157722" cy="3211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5513" y="1087628"/>
            <a:ext cx="626173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1. </a:t>
            </a:r>
            <a:r>
              <a:rPr dirty="0"/>
              <a:t>Identify </a:t>
            </a:r>
            <a:r>
              <a:rPr dirty="0" spc="-5"/>
              <a:t>Business</a:t>
            </a:r>
            <a:r>
              <a:rPr dirty="0" spc="-30"/>
              <a:t> </a:t>
            </a:r>
            <a:r>
              <a:rPr dirty="0" spc="-25"/>
              <a:t>Strategy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070923"/>
            <a:ext cx="5213985" cy="214757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Determine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company’s</a:t>
            </a:r>
            <a:r>
              <a:rPr dirty="0" sz="2400" spc="-1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mission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Establish</a:t>
            </a:r>
            <a:r>
              <a:rPr dirty="0" sz="2400" spc="-15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goals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Perform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SWOT—strengths,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opportunities,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weakness,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threats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Determine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strategic</a:t>
            </a:r>
            <a:r>
              <a:rPr dirty="0" sz="2400" spc="-1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choice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Tews</dc:creator>
  <dc:title>PowerPoint Presentation</dc:title>
  <dcterms:created xsi:type="dcterms:W3CDTF">2020-09-10T10:03:55Z</dcterms:created>
  <dcterms:modified xsi:type="dcterms:W3CDTF">2020-09-10T10:03:55Z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2020-09-10T00:00:00Z</vt:filetime>
  </property>
</Properties>
</file>