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54675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54675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54675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54675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54675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27887" y="6068567"/>
            <a:ext cx="7922513" cy="5387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28650" y="523493"/>
            <a:ext cx="7901940" cy="5920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31519" y="57531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628650" y="524256"/>
            <a:ext cx="7901940" cy="5920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31519" y="576071"/>
            <a:ext cx="7696200" cy="5715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1909" y="1087628"/>
            <a:ext cx="652018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1739" y="1878837"/>
            <a:ext cx="6700520" cy="362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99819" y="5814171"/>
            <a:ext cx="6944995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54675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8685" y="2085339"/>
            <a:ext cx="2052955" cy="163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20000"/>
              </a:lnSpc>
              <a:spcBef>
                <a:spcPts val="100"/>
              </a:spcBef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Chapter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One 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Introduction</a:t>
            </a:r>
            <a:r>
              <a:rPr dirty="0" sz="2400" spc="-45">
                <a:solidFill>
                  <a:srgbClr val="660033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660033"/>
                </a:solidFill>
                <a:latin typeface="Segoe UI Symbol"/>
                <a:cs typeface="Segoe UI Symbol"/>
              </a:rPr>
              <a:t>to</a:t>
            </a:r>
            <a:endParaRPr sz="2400">
              <a:latin typeface="Segoe UI Symbol"/>
              <a:cs typeface="Segoe UI Symbol"/>
            </a:endParaRPr>
          </a:p>
          <a:p>
            <a:pPr algn="ctr" marL="122555" marR="114935" indent="-1270">
              <a:lnSpc>
                <a:spcPct val="100000"/>
              </a:lnSpc>
            </a:pPr>
            <a:r>
              <a:rPr dirty="0" sz="2400" spc="-30">
                <a:solidFill>
                  <a:srgbClr val="660033"/>
                </a:solidFill>
                <a:latin typeface="Segoe UI Symbol"/>
                <a:cs typeface="Segoe UI Symbol"/>
              </a:rPr>
              <a:t>Training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&amp; 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De</a:t>
            </a:r>
            <a:r>
              <a:rPr dirty="0" sz="2400" spc="-15">
                <a:solidFill>
                  <a:srgbClr val="660033"/>
                </a:solidFill>
                <a:latin typeface="Segoe UI Symbol"/>
                <a:cs typeface="Segoe UI Symbol"/>
              </a:rPr>
              <a:t>v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elopment</a:t>
            </a:r>
            <a:endParaRPr sz="240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1788" y="1114044"/>
            <a:ext cx="3800094" cy="4628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Key </a:t>
            </a:r>
            <a:r>
              <a:rPr dirty="0" spc="-5"/>
              <a:t>Components </a:t>
            </a:r>
            <a:r>
              <a:rPr dirty="0" spc="-40"/>
              <a:t>of </a:t>
            </a:r>
            <a:r>
              <a:rPr dirty="0"/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044191"/>
            <a:ext cx="6165215" cy="156464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Management</a:t>
            </a:r>
            <a:endParaRPr sz="2400">
              <a:latin typeface="Segoe UI Symbol"/>
              <a:cs typeface="Segoe UI Symbol"/>
            </a:endParaRPr>
          </a:p>
          <a:p>
            <a:pPr algn="just" marL="652780" marR="5080" indent="-274320">
              <a:lnSpc>
                <a:spcPct val="100000"/>
              </a:lnSpc>
              <a:spcBef>
                <a:spcPts val="30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45">
                <a:solidFill>
                  <a:srgbClr val="001F5F"/>
                </a:solidFill>
                <a:latin typeface="Segoe UI Symbol"/>
                <a:cs typeface="Segoe UI Symbol"/>
              </a:rPr>
              <a:t>Tools,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processes,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systems, structures,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cultures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improve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creation, sharing,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 knowledge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005" y="1087628"/>
            <a:ext cx="60140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Systematic </a:t>
            </a:r>
            <a:r>
              <a:rPr dirty="0" spc="-45"/>
              <a:t>Training</a:t>
            </a:r>
            <a:r>
              <a:rPr dirty="0" spc="-15"/>
              <a:t> </a:t>
            </a:r>
            <a:r>
              <a:rPr dirty="0" spc="-5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1981200"/>
            <a:ext cx="6156325" cy="295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273" y="2937255"/>
            <a:ext cx="145859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660033"/>
                </a:solidFill>
                <a:latin typeface="Segoe UI Symbol"/>
                <a:cs typeface="Segoe UI Symbol"/>
              </a:rPr>
              <a:t>ADDIE</a:t>
            </a:r>
            <a:endParaRPr sz="400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70553" y="838200"/>
            <a:ext cx="1605534" cy="104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3784" y="1204213"/>
            <a:ext cx="7200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Analysis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80596" y="1521142"/>
            <a:ext cx="1974214" cy="1800225"/>
            <a:chOff x="5280596" y="1521142"/>
            <a:chExt cx="1974214" cy="1800225"/>
          </a:xfrm>
        </p:grpSpPr>
        <p:sp>
          <p:nvSpPr>
            <p:cNvPr id="6" name="object 6"/>
            <p:cNvSpPr/>
            <p:nvPr/>
          </p:nvSpPr>
          <p:spPr>
            <a:xfrm>
              <a:off x="5285359" y="1525905"/>
              <a:ext cx="905510" cy="741680"/>
            </a:xfrm>
            <a:custGeom>
              <a:avLst/>
              <a:gdLst/>
              <a:ahLst/>
              <a:cxnLst/>
              <a:rect l="l" t="t" r="r" b="b"/>
              <a:pathLst>
                <a:path w="905510" h="741680">
                  <a:moveTo>
                    <a:pt x="0" y="0"/>
                  </a:moveTo>
                  <a:lnTo>
                    <a:pt x="45540" y="19959"/>
                  </a:lnTo>
                  <a:lnTo>
                    <a:pt x="90518" y="40966"/>
                  </a:lnTo>
                  <a:lnTo>
                    <a:pt x="134920" y="63008"/>
                  </a:lnTo>
                  <a:lnTo>
                    <a:pt x="178728" y="86071"/>
                  </a:lnTo>
                  <a:lnTo>
                    <a:pt x="221926" y="110142"/>
                  </a:lnTo>
                  <a:lnTo>
                    <a:pt x="264499" y="135209"/>
                  </a:lnTo>
                  <a:lnTo>
                    <a:pt x="306429" y="161257"/>
                  </a:lnTo>
                  <a:lnTo>
                    <a:pt x="347702" y="188275"/>
                  </a:lnTo>
                  <a:lnTo>
                    <a:pt x="388300" y="216248"/>
                  </a:lnTo>
                  <a:lnTo>
                    <a:pt x="428208" y="245163"/>
                  </a:lnTo>
                  <a:lnTo>
                    <a:pt x="467409" y="275007"/>
                  </a:lnTo>
                  <a:lnTo>
                    <a:pt x="505888" y="305768"/>
                  </a:lnTo>
                  <a:lnTo>
                    <a:pt x="543628" y="337431"/>
                  </a:lnTo>
                  <a:lnTo>
                    <a:pt x="580613" y="369985"/>
                  </a:lnTo>
                  <a:lnTo>
                    <a:pt x="616826" y="403414"/>
                  </a:lnTo>
                  <a:lnTo>
                    <a:pt x="652253" y="437707"/>
                  </a:lnTo>
                  <a:lnTo>
                    <a:pt x="686876" y="472851"/>
                  </a:lnTo>
                  <a:lnTo>
                    <a:pt x="720679" y="508831"/>
                  </a:lnTo>
                  <a:lnTo>
                    <a:pt x="753646" y="545635"/>
                  </a:lnTo>
                  <a:lnTo>
                    <a:pt x="785762" y="583250"/>
                  </a:lnTo>
                  <a:lnTo>
                    <a:pt x="817010" y="621662"/>
                  </a:lnTo>
                  <a:lnTo>
                    <a:pt x="847373" y="660859"/>
                  </a:lnTo>
                  <a:lnTo>
                    <a:pt x="876836" y="700827"/>
                  </a:lnTo>
                  <a:lnTo>
                    <a:pt x="905382" y="741553"/>
                  </a:lnTo>
                </a:path>
              </a:pathLst>
            </a:custGeom>
            <a:ln w="9525">
              <a:solidFill>
                <a:srgbClr val="465E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48706" y="2275331"/>
              <a:ext cx="1605533" cy="10454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144767" y="2641599"/>
            <a:ext cx="6146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Design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92802" y="3327336"/>
            <a:ext cx="1665605" cy="2319655"/>
            <a:chOff x="4892802" y="3327336"/>
            <a:chExt cx="1665605" cy="2319655"/>
          </a:xfrm>
        </p:grpSpPr>
        <p:sp>
          <p:nvSpPr>
            <p:cNvPr id="10" name="object 10"/>
            <p:cNvSpPr/>
            <p:nvPr/>
          </p:nvSpPr>
          <p:spPr>
            <a:xfrm>
              <a:off x="6205855" y="3332098"/>
              <a:ext cx="347980" cy="1259840"/>
            </a:xfrm>
            <a:custGeom>
              <a:avLst/>
              <a:gdLst/>
              <a:ahLst/>
              <a:cxnLst/>
              <a:rect l="l" t="t" r="r" b="b"/>
              <a:pathLst>
                <a:path w="347979" h="1259839">
                  <a:moveTo>
                    <a:pt x="344550" y="0"/>
                  </a:moveTo>
                  <a:lnTo>
                    <a:pt x="346555" y="49537"/>
                  </a:lnTo>
                  <a:lnTo>
                    <a:pt x="347378" y="99018"/>
                  </a:lnTo>
                  <a:lnTo>
                    <a:pt x="347026" y="148425"/>
                  </a:lnTo>
                  <a:lnTo>
                    <a:pt x="345503" y="197735"/>
                  </a:lnTo>
                  <a:lnTo>
                    <a:pt x="342816" y="246931"/>
                  </a:lnTo>
                  <a:lnTo>
                    <a:pt x="338969" y="295991"/>
                  </a:lnTo>
                  <a:lnTo>
                    <a:pt x="333969" y="344897"/>
                  </a:lnTo>
                  <a:lnTo>
                    <a:pt x="327820" y="393627"/>
                  </a:lnTo>
                  <a:lnTo>
                    <a:pt x="320529" y="442162"/>
                  </a:lnTo>
                  <a:lnTo>
                    <a:pt x="312099" y="490482"/>
                  </a:lnTo>
                  <a:lnTo>
                    <a:pt x="302538" y="538567"/>
                  </a:lnTo>
                  <a:lnTo>
                    <a:pt x="291850" y="586397"/>
                  </a:lnTo>
                  <a:lnTo>
                    <a:pt x="280040" y="633953"/>
                  </a:lnTo>
                  <a:lnTo>
                    <a:pt x="267114" y="681214"/>
                  </a:lnTo>
                  <a:lnTo>
                    <a:pt x="253078" y="728160"/>
                  </a:lnTo>
                  <a:lnTo>
                    <a:pt x="237937" y="774771"/>
                  </a:lnTo>
                  <a:lnTo>
                    <a:pt x="221696" y="821028"/>
                  </a:lnTo>
                  <a:lnTo>
                    <a:pt x="204361" y="866911"/>
                  </a:lnTo>
                  <a:lnTo>
                    <a:pt x="185937" y="912399"/>
                  </a:lnTo>
                  <a:lnTo>
                    <a:pt x="166430" y="957473"/>
                  </a:lnTo>
                  <a:lnTo>
                    <a:pt x="145845" y="1002112"/>
                  </a:lnTo>
                  <a:lnTo>
                    <a:pt x="124187" y="1046297"/>
                  </a:lnTo>
                  <a:lnTo>
                    <a:pt x="101462" y="1090009"/>
                  </a:lnTo>
                  <a:lnTo>
                    <a:pt x="77676" y="1133226"/>
                  </a:lnTo>
                  <a:lnTo>
                    <a:pt x="52833" y="1175928"/>
                  </a:lnTo>
                  <a:lnTo>
                    <a:pt x="26939" y="1218097"/>
                  </a:lnTo>
                  <a:lnTo>
                    <a:pt x="0" y="1259713"/>
                  </a:lnTo>
                </a:path>
              </a:pathLst>
            </a:custGeom>
            <a:ln w="9524">
              <a:solidFill>
                <a:srgbClr val="465E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92802" y="4600955"/>
              <a:ext cx="1606296" cy="10454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116067" y="4966970"/>
            <a:ext cx="116014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D</a:t>
            </a:r>
            <a:r>
              <a:rPr dirty="0" sz="1600" spc="-35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elop</a:t>
            </a:r>
            <a:r>
              <a:rPr dirty="0" sz="1600" spc="-1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ent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47544" y="4600955"/>
            <a:ext cx="2444115" cy="1045844"/>
            <a:chOff x="2447544" y="4600955"/>
            <a:chExt cx="2444115" cy="1045844"/>
          </a:xfrm>
        </p:grpSpPr>
        <p:sp>
          <p:nvSpPr>
            <p:cNvPr id="14" name="object 14"/>
            <p:cNvSpPr/>
            <p:nvPr/>
          </p:nvSpPr>
          <p:spPr>
            <a:xfrm>
              <a:off x="4059936" y="5479414"/>
              <a:ext cx="826769" cy="41910"/>
            </a:xfrm>
            <a:custGeom>
              <a:avLst/>
              <a:gdLst/>
              <a:ahLst/>
              <a:cxnLst/>
              <a:rect l="l" t="t" r="r" b="b"/>
              <a:pathLst>
                <a:path w="826770" h="41910">
                  <a:moveTo>
                    <a:pt x="826515" y="0"/>
                  </a:moveTo>
                  <a:lnTo>
                    <a:pt x="775296" y="9711"/>
                  </a:lnTo>
                  <a:lnTo>
                    <a:pt x="723904" y="18127"/>
                  </a:lnTo>
                  <a:lnTo>
                    <a:pt x="672365" y="25248"/>
                  </a:lnTo>
                  <a:lnTo>
                    <a:pt x="620702" y="31075"/>
                  </a:lnTo>
                  <a:lnTo>
                    <a:pt x="568940" y="35607"/>
                  </a:lnTo>
                  <a:lnTo>
                    <a:pt x="517104" y="38844"/>
                  </a:lnTo>
                  <a:lnTo>
                    <a:pt x="465218" y="40786"/>
                  </a:lnTo>
                  <a:lnTo>
                    <a:pt x="413305" y="41433"/>
                  </a:lnTo>
                  <a:lnTo>
                    <a:pt x="361391" y="40786"/>
                  </a:lnTo>
                  <a:lnTo>
                    <a:pt x="309500" y="38844"/>
                  </a:lnTo>
                  <a:lnTo>
                    <a:pt x="257656" y="35607"/>
                  </a:lnTo>
                  <a:lnTo>
                    <a:pt x="205884" y="31075"/>
                  </a:lnTo>
                  <a:lnTo>
                    <a:pt x="154208" y="25248"/>
                  </a:lnTo>
                  <a:lnTo>
                    <a:pt x="102652" y="18127"/>
                  </a:lnTo>
                  <a:lnTo>
                    <a:pt x="51241" y="9711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465E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447544" y="4600955"/>
              <a:ext cx="1606295" cy="10454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561082" y="4966970"/>
            <a:ext cx="137985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Implementation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91639" y="2275332"/>
            <a:ext cx="1606550" cy="2321560"/>
            <a:chOff x="1691639" y="2275332"/>
            <a:chExt cx="1606550" cy="2321560"/>
          </a:xfrm>
        </p:grpSpPr>
        <p:sp>
          <p:nvSpPr>
            <p:cNvPr id="18" name="object 18"/>
            <p:cNvSpPr/>
            <p:nvPr/>
          </p:nvSpPr>
          <p:spPr>
            <a:xfrm>
              <a:off x="2393156" y="3332099"/>
              <a:ext cx="347980" cy="1259840"/>
            </a:xfrm>
            <a:custGeom>
              <a:avLst/>
              <a:gdLst/>
              <a:ahLst/>
              <a:cxnLst/>
              <a:rect l="l" t="t" r="r" b="b"/>
              <a:pathLst>
                <a:path w="347980" h="1259839">
                  <a:moveTo>
                    <a:pt x="347503" y="1259713"/>
                  </a:moveTo>
                  <a:lnTo>
                    <a:pt x="320563" y="1218097"/>
                  </a:lnTo>
                  <a:lnTo>
                    <a:pt x="294668" y="1175928"/>
                  </a:lnTo>
                  <a:lnTo>
                    <a:pt x="269822" y="1133226"/>
                  </a:lnTo>
                  <a:lnTo>
                    <a:pt x="246033" y="1090009"/>
                  </a:lnTo>
                  <a:lnTo>
                    <a:pt x="223304" y="1046297"/>
                  </a:lnTo>
                  <a:lnTo>
                    <a:pt x="201641" y="1002112"/>
                  </a:lnTo>
                  <a:lnTo>
                    <a:pt x="181051" y="957473"/>
                  </a:lnTo>
                  <a:lnTo>
                    <a:pt x="161538" y="912399"/>
                  </a:lnTo>
                  <a:lnTo>
                    <a:pt x="143108" y="866911"/>
                  </a:lnTo>
                  <a:lnTo>
                    <a:pt x="125767" y="821028"/>
                  </a:lnTo>
                  <a:lnTo>
                    <a:pt x="109519" y="774771"/>
                  </a:lnTo>
                  <a:lnTo>
                    <a:pt x="94371" y="728160"/>
                  </a:lnTo>
                  <a:lnTo>
                    <a:pt x="80328" y="681214"/>
                  </a:lnTo>
                  <a:lnTo>
                    <a:pt x="67395" y="633953"/>
                  </a:lnTo>
                  <a:lnTo>
                    <a:pt x="55579" y="586397"/>
                  </a:lnTo>
                  <a:lnTo>
                    <a:pt x="44884" y="538567"/>
                  </a:lnTo>
                  <a:lnTo>
                    <a:pt x="35315" y="490482"/>
                  </a:lnTo>
                  <a:lnTo>
                    <a:pt x="26880" y="442162"/>
                  </a:lnTo>
                  <a:lnTo>
                    <a:pt x="19582" y="393627"/>
                  </a:lnTo>
                  <a:lnTo>
                    <a:pt x="13427" y="344897"/>
                  </a:lnTo>
                  <a:lnTo>
                    <a:pt x="8422" y="295991"/>
                  </a:lnTo>
                  <a:lnTo>
                    <a:pt x="4571" y="246931"/>
                  </a:lnTo>
                  <a:lnTo>
                    <a:pt x="1880" y="197735"/>
                  </a:lnTo>
                  <a:lnTo>
                    <a:pt x="354" y="148425"/>
                  </a:lnTo>
                  <a:lnTo>
                    <a:pt x="0" y="99018"/>
                  </a:lnTo>
                  <a:lnTo>
                    <a:pt x="821" y="49537"/>
                  </a:lnTo>
                  <a:lnTo>
                    <a:pt x="2825" y="0"/>
                  </a:lnTo>
                </a:path>
              </a:pathLst>
            </a:custGeom>
            <a:ln w="9525">
              <a:solidFill>
                <a:srgbClr val="465E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91639" y="2275332"/>
              <a:ext cx="1606296" cy="10454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033270" y="2641599"/>
            <a:ext cx="92265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alua</a:t>
            </a:r>
            <a:r>
              <a:rPr dirty="0" sz="1600" spc="-5">
                <a:latin typeface="Franklin Gothic Book"/>
                <a:cs typeface="Franklin Gothic Book"/>
              </a:rPr>
              <a:t>tion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55773" y="1525905"/>
            <a:ext cx="905510" cy="741680"/>
          </a:xfrm>
          <a:custGeom>
            <a:avLst/>
            <a:gdLst/>
            <a:ahLst/>
            <a:cxnLst/>
            <a:rect l="l" t="t" r="r" b="b"/>
            <a:pathLst>
              <a:path w="905510" h="741680">
                <a:moveTo>
                  <a:pt x="0" y="741553"/>
                </a:moveTo>
                <a:lnTo>
                  <a:pt x="28531" y="700827"/>
                </a:lnTo>
                <a:lnTo>
                  <a:pt x="57980" y="660859"/>
                </a:lnTo>
                <a:lnTo>
                  <a:pt x="88330" y="621662"/>
                </a:lnTo>
                <a:lnTo>
                  <a:pt x="119566" y="583250"/>
                </a:lnTo>
                <a:lnTo>
                  <a:pt x="151672" y="545635"/>
                </a:lnTo>
                <a:lnTo>
                  <a:pt x="184630" y="508831"/>
                </a:lnTo>
                <a:lnTo>
                  <a:pt x="218425" y="472851"/>
                </a:lnTo>
                <a:lnTo>
                  <a:pt x="253040" y="437707"/>
                </a:lnTo>
                <a:lnTo>
                  <a:pt x="288460" y="403414"/>
                </a:lnTo>
                <a:lnTo>
                  <a:pt x="324668" y="369985"/>
                </a:lnTo>
                <a:lnTo>
                  <a:pt x="361647" y="337431"/>
                </a:lnTo>
                <a:lnTo>
                  <a:pt x="399383" y="305768"/>
                </a:lnTo>
                <a:lnTo>
                  <a:pt x="437858" y="275007"/>
                </a:lnTo>
                <a:lnTo>
                  <a:pt x="477056" y="245163"/>
                </a:lnTo>
                <a:lnTo>
                  <a:pt x="516961" y="216248"/>
                </a:lnTo>
                <a:lnTo>
                  <a:pt x="557558" y="188275"/>
                </a:lnTo>
                <a:lnTo>
                  <a:pt x="598829" y="161257"/>
                </a:lnTo>
                <a:lnTo>
                  <a:pt x="640758" y="135209"/>
                </a:lnTo>
                <a:lnTo>
                  <a:pt x="683330" y="110142"/>
                </a:lnTo>
                <a:lnTo>
                  <a:pt x="726528" y="86071"/>
                </a:lnTo>
                <a:lnTo>
                  <a:pt x="770335" y="63008"/>
                </a:lnTo>
                <a:lnTo>
                  <a:pt x="814737" y="40966"/>
                </a:lnTo>
                <a:lnTo>
                  <a:pt x="859715" y="19959"/>
                </a:lnTo>
                <a:lnTo>
                  <a:pt x="905255" y="0"/>
                </a:lnTo>
              </a:path>
            </a:pathLst>
          </a:custGeom>
          <a:ln w="9524">
            <a:solidFill>
              <a:srgbClr val="465E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429" y="1087628"/>
            <a:ext cx="22745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Questions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899665"/>
            <a:ext cx="6468745" cy="2000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7213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Why is it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important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systemically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design  training?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What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limitations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ADDIE  models?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What should you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practice?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774" y="1087628"/>
            <a:ext cx="591439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Forces Impacting</a:t>
            </a:r>
            <a:r>
              <a:rPr dirty="0" spc="-40"/>
              <a:t> </a:t>
            </a:r>
            <a:r>
              <a:rPr dirty="0" spc="-5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909877"/>
            <a:ext cx="3324860" cy="337883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25"/>
              </a:spcBef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Economic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cycles</a:t>
            </a:r>
            <a:endParaRPr sz="2200">
              <a:latin typeface="Segoe UI Symbol"/>
              <a:cs typeface="Segoe UI Symbol"/>
            </a:endParaRPr>
          </a:p>
          <a:p>
            <a:pPr algn="just" marL="12700">
              <a:lnSpc>
                <a:spcPct val="100000"/>
              </a:lnSpc>
              <a:spcBef>
                <a:spcPts val="530"/>
              </a:spcBef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1850" spc="25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Globalization</a:t>
            </a:r>
            <a:endParaRPr sz="2200">
              <a:latin typeface="Segoe UI Symbol"/>
              <a:cs typeface="Segoe UI Symbol"/>
            </a:endParaRPr>
          </a:p>
          <a:p>
            <a:pPr algn="just" marL="286385" marR="731520" indent="-274320">
              <a:lnSpc>
                <a:spcPct val="100000"/>
              </a:lnSpc>
              <a:spcBef>
                <a:spcPts val="525"/>
              </a:spcBef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200" spc="-35">
                <a:solidFill>
                  <a:srgbClr val="001F5F"/>
                </a:solidFill>
                <a:latin typeface="Segoe UI Symbol"/>
                <a:cs typeface="Segoe UI Symbol"/>
              </a:rPr>
              <a:t>Value </a:t>
            </a:r>
            <a:r>
              <a:rPr dirty="0" sz="22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intangible 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assets and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human 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capital</a:t>
            </a:r>
            <a:endParaRPr sz="2200">
              <a:latin typeface="Segoe UI Symbol"/>
              <a:cs typeface="Segoe UI Symbol"/>
            </a:endParaRPr>
          </a:p>
          <a:p>
            <a:pPr algn="just" marL="286385" marR="909955" indent="-274320">
              <a:lnSpc>
                <a:spcPct val="100000"/>
              </a:lnSpc>
              <a:spcBef>
                <a:spcPts val="530"/>
              </a:spcBef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Focus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on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links </a:t>
            </a:r>
            <a:r>
              <a:rPr dirty="0" sz="22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business</a:t>
            </a:r>
            <a:r>
              <a:rPr dirty="0" sz="2200" spc="-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200">
              <a:latin typeface="Segoe UI Symbol"/>
              <a:cs typeface="Segoe UI Symbol"/>
            </a:endParaRPr>
          </a:p>
          <a:p>
            <a:pPr algn="just" marL="286385" marR="5080" indent="-274320">
              <a:lnSpc>
                <a:spcPct val="100000"/>
              </a:lnSpc>
              <a:spcBef>
                <a:spcPts val="530"/>
              </a:spcBef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Changing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demographics  and</a:t>
            </a:r>
            <a:r>
              <a:rPr dirty="0" sz="22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diversity</a:t>
            </a:r>
            <a:endParaRPr sz="22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194" y="1976627"/>
            <a:ext cx="3246755" cy="297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1373505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	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Gener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ational 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differences</a:t>
            </a:r>
            <a:endParaRPr sz="22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286385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2200" spc="-40">
                <a:solidFill>
                  <a:srgbClr val="001F5F"/>
                </a:solidFill>
                <a:latin typeface="Segoe UI Symbol"/>
                <a:cs typeface="Segoe UI Symbol"/>
              </a:rPr>
              <a:t>Talent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 management</a:t>
            </a:r>
            <a:endParaRPr sz="2200">
              <a:latin typeface="Segoe UI Symbol"/>
              <a:cs typeface="Segoe UI Symbol"/>
            </a:endParaRPr>
          </a:p>
          <a:p>
            <a:pPr marL="286385" marR="292735" indent="-274320">
              <a:lnSpc>
                <a:spcPct val="100000"/>
              </a:lnSpc>
              <a:spcBef>
                <a:spcPts val="525"/>
              </a:spcBef>
              <a:tabLst>
                <a:tab pos="286385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Customer </a:t>
            </a:r>
            <a:r>
              <a:rPr dirty="0" sz="2200" spc="10">
                <a:solidFill>
                  <a:srgbClr val="001F5F"/>
                </a:solidFill>
                <a:latin typeface="Segoe UI Symbol"/>
                <a:cs typeface="Segoe UI Symbol"/>
              </a:rPr>
              <a:t>service</a:t>
            </a:r>
            <a:r>
              <a:rPr dirty="0" sz="2200" spc="-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and  quality emphasis</a:t>
            </a:r>
            <a:endParaRPr sz="22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286385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New</a:t>
            </a:r>
            <a:r>
              <a:rPr dirty="0" sz="22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technology</a:t>
            </a:r>
            <a:endParaRPr sz="22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530"/>
              </a:spcBef>
              <a:tabLst>
                <a:tab pos="286385" algn="l"/>
              </a:tabLst>
            </a:pPr>
            <a:r>
              <a:rPr dirty="0" sz="1850" spc="10" i="1">
                <a:solidFill>
                  <a:srgbClr val="31521D"/>
                </a:solidFill>
                <a:latin typeface="Brush Script MT"/>
                <a:cs typeface="Brush Script MT"/>
              </a:rPr>
              <a:t>O	</a:t>
            </a:r>
            <a:r>
              <a:rPr dirty="0" sz="2200">
                <a:solidFill>
                  <a:srgbClr val="001F5F"/>
                </a:solidFill>
                <a:latin typeface="Segoe UI Symbol"/>
                <a:cs typeface="Segoe UI Symbol"/>
              </a:rPr>
              <a:t>High-performance 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models </a:t>
            </a:r>
            <a:r>
              <a:rPr dirty="0" sz="2200" spc="-2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work</a:t>
            </a:r>
            <a:r>
              <a:rPr dirty="0" sz="2200" spc="-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systems</a:t>
            </a:r>
            <a:endParaRPr sz="22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5729223"/>
            <a:ext cx="712850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354675"/>
                </a:solidFill>
                <a:latin typeface="Segoe UI Symbol"/>
                <a:cs typeface="Segoe UI Symbol"/>
              </a:rPr>
              <a:t>Copyright </a:t>
            </a:r>
            <a:r>
              <a:rPr dirty="0" sz="1000">
                <a:solidFill>
                  <a:srgbClr val="354675"/>
                </a:solidFill>
                <a:latin typeface="Segoe UI Symbol"/>
                <a:cs typeface="Segoe UI Symbol"/>
              </a:rPr>
              <a:t>© </a:t>
            </a:r>
            <a:r>
              <a:rPr dirty="0" sz="1000" spc="-5">
                <a:solidFill>
                  <a:srgbClr val="354675"/>
                </a:solidFill>
                <a:latin typeface="Segoe UI Symbol"/>
                <a:cs typeface="Segoe UI Symbol"/>
              </a:rPr>
              <a:t>2017 </a:t>
            </a:r>
            <a:r>
              <a:rPr dirty="0" sz="1000">
                <a:solidFill>
                  <a:srgbClr val="354675"/>
                </a:solidFill>
                <a:latin typeface="Segoe UI Symbol"/>
                <a:cs typeface="Segoe UI Symbol"/>
              </a:rPr>
              <a:t>McGraw-Hill Education. All rights </a:t>
            </a:r>
            <a:r>
              <a:rPr dirty="0" sz="1000" spc="-5">
                <a:solidFill>
                  <a:srgbClr val="354675"/>
                </a:solidFill>
                <a:latin typeface="Segoe UI Symbol"/>
                <a:cs typeface="Segoe UI Symbol"/>
              </a:rPr>
              <a:t>reserved. No </a:t>
            </a:r>
            <a:r>
              <a:rPr dirty="0" sz="1000">
                <a:solidFill>
                  <a:srgbClr val="354675"/>
                </a:solidFill>
                <a:latin typeface="Segoe UI Symbol"/>
                <a:cs typeface="Segoe UI Symbol"/>
              </a:rPr>
              <a:t>reproduction or </a:t>
            </a:r>
            <a:r>
              <a:rPr dirty="0" sz="1000" spc="-5">
                <a:solidFill>
                  <a:srgbClr val="354675"/>
                </a:solidFill>
                <a:latin typeface="Segoe UI Symbol"/>
                <a:cs typeface="Segoe UI Symbol"/>
              </a:rPr>
              <a:t>distribution </a:t>
            </a:r>
            <a:r>
              <a:rPr dirty="0" sz="1000">
                <a:solidFill>
                  <a:srgbClr val="354675"/>
                </a:solidFill>
                <a:latin typeface="Segoe UI Symbol"/>
                <a:cs typeface="Segoe UI Symbol"/>
              </a:rPr>
              <a:t>without the </a:t>
            </a:r>
            <a:r>
              <a:rPr dirty="0" sz="1000" spc="-5">
                <a:solidFill>
                  <a:srgbClr val="354675"/>
                </a:solidFill>
                <a:latin typeface="Segoe UI Symbol"/>
                <a:cs typeface="Segoe UI Symbol"/>
              </a:rPr>
              <a:t>prior </a:t>
            </a:r>
            <a:r>
              <a:rPr dirty="0" sz="1000">
                <a:solidFill>
                  <a:srgbClr val="354675"/>
                </a:solidFill>
                <a:latin typeface="Segoe UI Symbol"/>
                <a:cs typeface="Segoe UI Symbol"/>
              </a:rPr>
              <a:t>written consent  of McGraw-Hill</a:t>
            </a:r>
            <a:r>
              <a:rPr dirty="0" sz="1000" spc="-25">
                <a:solidFill>
                  <a:srgbClr val="354675"/>
                </a:solidFill>
                <a:latin typeface="Segoe UI Symbol"/>
                <a:cs typeface="Segoe UI Symbol"/>
              </a:rPr>
              <a:t> </a:t>
            </a:r>
            <a:r>
              <a:rPr dirty="0" sz="1000">
                <a:solidFill>
                  <a:srgbClr val="354675"/>
                </a:solidFill>
                <a:latin typeface="Segoe UI Symbol"/>
                <a:cs typeface="Segoe UI Symbol"/>
              </a:rPr>
              <a:t>Education.</a:t>
            </a:r>
            <a:endParaRPr sz="10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672" y="1087628"/>
            <a:ext cx="37369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Economic</a:t>
            </a:r>
            <a:r>
              <a:rPr dirty="0" spc="-60"/>
              <a:t> </a:t>
            </a:r>
            <a:r>
              <a:rPr dirty="0" spc="-5"/>
              <a:t>Cycles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144014"/>
            <a:ext cx="6359525" cy="2732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difficult times,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 may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tempted  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reduce training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expenditures</a:t>
            </a:r>
            <a:endParaRPr sz="2400">
              <a:latin typeface="Segoe UI Symbol"/>
              <a:cs typeface="Segoe UI Symbol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However,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doing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may be</a:t>
            </a:r>
            <a:r>
              <a:rPr dirty="0" sz="2400" spc="-1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detrimental</a:t>
            </a:r>
            <a:endParaRPr sz="2400">
              <a:latin typeface="Segoe UI Symbol"/>
              <a:cs typeface="Segoe UI Symbol"/>
            </a:endParaRPr>
          </a:p>
          <a:p>
            <a:pPr algn="just" marL="287020" marR="641985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example,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used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more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selective staffing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training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before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recession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2009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performed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better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recovered more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 quickly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6767" y="1087628"/>
            <a:ext cx="296291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Glo</a:t>
            </a:r>
            <a:r>
              <a:rPr dirty="0" spc="-50"/>
              <a:t>b</a:t>
            </a:r>
            <a:r>
              <a:rPr dirty="0"/>
              <a:t>alization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2082291"/>
            <a:ext cx="6200140" cy="280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955675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Global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 must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find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talented  employees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Expatriates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require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for</a:t>
            </a:r>
            <a:r>
              <a:rPr dirty="0" sz="2400" spc="-1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success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Individuals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from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different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countries come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U.S. for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low-skill work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highly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technical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positions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are pros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cons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-10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outsourcing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951" y="1087628"/>
            <a:ext cx="3827779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Intangible</a:t>
            </a:r>
            <a:r>
              <a:rPr dirty="0" spc="-65"/>
              <a:t> </a:t>
            </a:r>
            <a:r>
              <a:rPr dirty="0" spc="-5"/>
              <a:t>Assets</a:t>
            </a:r>
          </a:p>
        </p:txBody>
      </p:sp>
      <p:sp>
        <p:nvSpPr>
          <p:cNvPr id="3" name="object 3"/>
          <p:cNvSpPr/>
          <p:nvPr/>
        </p:nvSpPr>
        <p:spPr>
          <a:xfrm>
            <a:off x="3167888" y="1981200"/>
            <a:ext cx="2547112" cy="3552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067" y="1087628"/>
            <a:ext cx="273304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Implications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9727" rIns="0" bIns="0" rtlCol="0" vert="horz">
            <a:spAutoFit/>
          </a:bodyPr>
          <a:lstStyle/>
          <a:p>
            <a:pPr marL="591820" marR="67056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Knowledge </a:t>
            </a:r>
            <a:r>
              <a:rPr dirty="0" spc="-10"/>
              <a:t>workers are </a:t>
            </a:r>
            <a:r>
              <a:rPr dirty="0" spc="-5"/>
              <a:t>becoming </a:t>
            </a:r>
            <a:r>
              <a:rPr dirty="0" spc="-10"/>
              <a:t>more  </a:t>
            </a:r>
            <a:r>
              <a:rPr dirty="0" spc="5"/>
              <a:t>important</a:t>
            </a:r>
            <a:endParaRPr sz="2050">
              <a:latin typeface="Brush Script MT"/>
              <a:cs typeface="Brush Script MT"/>
            </a:endParaRPr>
          </a:p>
          <a:p>
            <a:pPr marL="591820" marR="6350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</a:t>
            </a:r>
            <a:r>
              <a:rPr dirty="0" spc="-10"/>
              <a:t>greater </a:t>
            </a:r>
            <a:r>
              <a:rPr dirty="0" spc="-5"/>
              <a:t>focus </a:t>
            </a:r>
            <a:r>
              <a:rPr dirty="0"/>
              <a:t>on </a:t>
            </a:r>
            <a:r>
              <a:rPr dirty="0" spc="-5"/>
              <a:t>employee engagement is  </a:t>
            </a:r>
            <a:r>
              <a:rPr dirty="0"/>
              <a:t>needed</a:t>
            </a:r>
            <a:endParaRPr sz="2050">
              <a:latin typeface="Brush Script MT"/>
              <a:cs typeface="Brush Script MT"/>
            </a:endParaRPr>
          </a:p>
          <a:p>
            <a:pPr marL="591820" marR="5080" indent="-274955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0"/>
              <a:t>There </a:t>
            </a:r>
            <a:r>
              <a:rPr dirty="0"/>
              <a:t>is an </a:t>
            </a:r>
            <a:r>
              <a:rPr dirty="0" spc="-5"/>
              <a:t>increasing </a:t>
            </a:r>
            <a:r>
              <a:rPr dirty="0"/>
              <a:t>need </a:t>
            </a:r>
            <a:r>
              <a:rPr dirty="0" spc="-5"/>
              <a:t>for companies </a:t>
            </a:r>
            <a:r>
              <a:rPr dirty="0" spc="-10"/>
              <a:t>to  </a:t>
            </a:r>
            <a:r>
              <a:rPr dirty="0"/>
              <a:t>become “learning</a:t>
            </a:r>
            <a:r>
              <a:rPr dirty="0" spc="5"/>
              <a:t> </a:t>
            </a:r>
            <a:r>
              <a:rPr dirty="0" spc="-5"/>
              <a:t>organizations”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401" y="1087628"/>
            <a:ext cx="57715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Links </a:t>
            </a:r>
            <a:r>
              <a:rPr dirty="0" spc="-10"/>
              <a:t>to </a:t>
            </a:r>
            <a:r>
              <a:rPr dirty="0" spc="-5"/>
              <a:t>Business</a:t>
            </a:r>
            <a:r>
              <a:rPr dirty="0" spc="-40"/>
              <a:t> </a:t>
            </a:r>
            <a:r>
              <a:rPr dirty="0" spc="-25"/>
              <a:t>Strategy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25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Given </a:t>
            </a:r>
            <a:r>
              <a:rPr dirty="0"/>
              <a:t>the </a:t>
            </a:r>
            <a:r>
              <a:rPr dirty="0" spc="5"/>
              <a:t>importance </a:t>
            </a:r>
            <a:r>
              <a:rPr dirty="0" spc="-25"/>
              <a:t>of </a:t>
            </a:r>
            <a:r>
              <a:rPr dirty="0"/>
              <a:t>intangible assets and  human capital, training has </a:t>
            </a:r>
            <a:r>
              <a:rPr dirty="0" spc="-10"/>
              <a:t>greater </a:t>
            </a:r>
            <a:r>
              <a:rPr dirty="0" spc="-5"/>
              <a:t>strategic  </a:t>
            </a:r>
            <a:r>
              <a:rPr dirty="0"/>
              <a:t>importance</a:t>
            </a:r>
            <a:endParaRPr sz="2050">
              <a:latin typeface="Brush Script MT"/>
              <a:cs typeface="Brush Script MT"/>
            </a:endParaRPr>
          </a:p>
          <a:p>
            <a:pPr marL="362585" marR="7239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30"/>
              <a:t>Training </a:t>
            </a:r>
            <a:r>
              <a:rPr dirty="0" spc="-5"/>
              <a:t>is </a:t>
            </a:r>
            <a:r>
              <a:rPr dirty="0"/>
              <a:t>no </a:t>
            </a:r>
            <a:r>
              <a:rPr dirty="0" spc="-5"/>
              <a:t>longer </a:t>
            </a:r>
            <a:r>
              <a:rPr dirty="0"/>
              <a:t>an </a:t>
            </a:r>
            <a:r>
              <a:rPr dirty="0" spc="-5"/>
              <a:t>isolated </a:t>
            </a:r>
            <a:r>
              <a:rPr dirty="0"/>
              <a:t>function, but  rather an </a:t>
            </a:r>
            <a:r>
              <a:rPr dirty="0" spc="-5"/>
              <a:t>integral </a:t>
            </a:r>
            <a:r>
              <a:rPr dirty="0" spc="5"/>
              <a:t>part </a:t>
            </a:r>
            <a:r>
              <a:rPr dirty="0" spc="-25"/>
              <a:t>of </a:t>
            </a:r>
            <a:r>
              <a:rPr dirty="0"/>
              <a:t>business</a:t>
            </a:r>
            <a:r>
              <a:rPr dirty="0" spc="25"/>
              <a:t> </a:t>
            </a:r>
            <a:r>
              <a:rPr dirty="0" spc="-5"/>
              <a:t>success</a:t>
            </a:r>
            <a:endParaRPr sz="2050">
              <a:latin typeface="Brush Script MT"/>
              <a:cs typeface="Brush Script MT"/>
            </a:endParaRPr>
          </a:p>
          <a:p>
            <a:pPr marL="362585" marR="290830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0"/>
              <a:t>Different </a:t>
            </a:r>
            <a:r>
              <a:rPr dirty="0" spc="-5"/>
              <a:t>companies have different strategic  </a:t>
            </a:r>
            <a:r>
              <a:rPr dirty="0"/>
              <a:t>training </a:t>
            </a:r>
            <a:r>
              <a:rPr dirty="0" spc="-5"/>
              <a:t>needs—one size </a:t>
            </a:r>
            <a:r>
              <a:rPr dirty="0"/>
              <a:t>does not fit</a:t>
            </a:r>
            <a:r>
              <a:rPr dirty="0" spc="20"/>
              <a:t> </a:t>
            </a:r>
            <a:r>
              <a:rPr dirty="0"/>
              <a:t>all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3091" y="1087628"/>
            <a:ext cx="23495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853691"/>
            <a:ext cx="6386830" cy="342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15176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forces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influencing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workplace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explain how training can  help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deal with these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forces</a:t>
            </a:r>
            <a:endParaRPr sz="2400">
              <a:latin typeface="Segoe UI Symbol"/>
              <a:cs typeface="Segoe UI Symbol"/>
            </a:endParaRPr>
          </a:p>
          <a:p>
            <a:pPr marL="286385" marR="21590" indent="-27432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Draw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figure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diagram and explain how  training,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development, informal learning,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management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contribute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business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success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4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various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aspects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training design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process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300" y="1087628"/>
            <a:ext cx="587692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Racial </a:t>
            </a:r>
            <a:r>
              <a:rPr dirty="0"/>
              <a:t>and </a:t>
            </a:r>
            <a:r>
              <a:rPr dirty="0" spc="-5"/>
              <a:t>Ethnic</a:t>
            </a:r>
            <a:r>
              <a:rPr dirty="0" spc="-25"/>
              <a:t> </a:t>
            </a:r>
            <a:r>
              <a:rPr dirty="0" spc="-5"/>
              <a:t>Diversity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9420" marR="617855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The U.S. </a:t>
            </a:r>
            <a:r>
              <a:rPr dirty="0" spc="-5"/>
              <a:t>labor </a:t>
            </a:r>
            <a:r>
              <a:rPr dirty="0" spc="-10"/>
              <a:t>force </a:t>
            </a:r>
            <a:r>
              <a:rPr dirty="0"/>
              <a:t>will continue </a:t>
            </a:r>
            <a:r>
              <a:rPr dirty="0" spc="-10"/>
              <a:t>to grow  more </a:t>
            </a:r>
            <a:r>
              <a:rPr dirty="0"/>
              <a:t>racially and</a:t>
            </a:r>
            <a:r>
              <a:rPr dirty="0" spc="35"/>
              <a:t> </a:t>
            </a:r>
            <a:r>
              <a:rPr dirty="0"/>
              <a:t>ethnically</a:t>
            </a:r>
            <a:endParaRPr sz="2050">
              <a:latin typeface="Brush Script MT"/>
              <a:cs typeface="Brush Script MT"/>
            </a:endParaRPr>
          </a:p>
          <a:p>
            <a:pPr marL="439420" marR="90805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The </a:t>
            </a:r>
            <a:r>
              <a:rPr dirty="0" spc="-10"/>
              <a:t>projected </a:t>
            </a:r>
            <a:r>
              <a:rPr dirty="0"/>
              <a:t>annual </a:t>
            </a:r>
            <a:r>
              <a:rPr dirty="0" spc="-5"/>
              <a:t>growth rates </a:t>
            </a:r>
            <a:r>
              <a:rPr dirty="0" spc="-15"/>
              <a:t>are </a:t>
            </a:r>
            <a:r>
              <a:rPr dirty="0"/>
              <a:t>higher  for </a:t>
            </a:r>
            <a:r>
              <a:rPr dirty="0" spc="-5"/>
              <a:t>Hispanics </a:t>
            </a:r>
            <a:r>
              <a:rPr dirty="0"/>
              <a:t>and “other </a:t>
            </a:r>
            <a:r>
              <a:rPr dirty="0" spc="-5"/>
              <a:t>groups” </a:t>
            </a:r>
            <a:r>
              <a:rPr dirty="0"/>
              <a:t>than for  </a:t>
            </a:r>
            <a:r>
              <a:rPr dirty="0" spc="-5"/>
              <a:t>African</a:t>
            </a:r>
            <a:r>
              <a:rPr dirty="0" spc="15"/>
              <a:t> </a:t>
            </a:r>
            <a:r>
              <a:rPr dirty="0"/>
              <a:t>Americans</a:t>
            </a:r>
            <a:endParaRPr sz="2050">
              <a:latin typeface="Brush Script MT"/>
              <a:cs typeface="Brush Script MT"/>
            </a:endParaRPr>
          </a:p>
          <a:p>
            <a:pPr marL="439420" marR="508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By 2022, </a:t>
            </a:r>
            <a:r>
              <a:rPr dirty="0"/>
              <a:t>the </a:t>
            </a:r>
            <a:r>
              <a:rPr dirty="0" spc="-10"/>
              <a:t>workforce </a:t>
            </a:r>
            <a:r>
              <a:rPr dirty="0" spc="-5"/>
              <a:t>is </a:t>
            </a:r>
            <a:r>
              <a:rPr dirty="0" spc="-10"/>
              <a:t>projected to </a:t>
            </a:r>
            <a:r>
              <a:rPr dirty="0"/>
              <a:t>by </a:t>
            </a:r>
            <a:r>
              <a:rPr dirty="0" spc="-5"/>
              <a:t>78%  Caucasian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9226" y="1087628"/>
            <a:ext cx="477774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dirty="0" spc="-5"/>
              <a:t>Aging</a:t>
            </a:r>
            <a:r>
              <a:rPr dirty="0" spc="-60"/>
              <a:t> </a:t>
            </a:r>
            <a:r>
              <a:rPr dirty="0" spc="-20"/>
              <a:t>Workforce</a:t>
            </a:r>
          </a:p>
        </p:txBody>
      </p:sp>
      <p:sp>
        <p:nvSpPr>
          <p:cNvPr id="3" name="object 3"/>
          <p:cNvSpPr/>
          <p:nvPr/>
        </p:nvSpPr>
        <p:spPr>
          <a:xfrm>
            <a:off x="1932051" y="1752612"/>
            <a:ext cx="5279898" cy="3959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852" y="1124966"/>
            <a:ext cx="618934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6350" marR="5080" indent="-25342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Five </a:t>
            </a:r>
            <a:r>
              <a:rPr dirty="0" spc="-5"/>
              <a:t>Generations </a:t>
            </a:r>
            <a:r>
              <a:rPr dirty="0"/>
              <a:t>at </a:t>
            </a:r>
            <a:r>
              <a:rPr dirty="0" spc="-25"/>
              <a:t>Work </a:t>
            </a:r>
            <a:r>
              <a:rPr dirty="0" spc="-5"/>
              <a:t>in  </a:t>
            </a:r>
            <a:r>
              <a:rPr dirty="0"/>
              <a:t>2022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9194" y="2390139"/>
            <a:ext cx="430974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84070">
              <a:lnSpc>
                <a:spcPct val="12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Traditionalist  </a:t>
            </a: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Baby Boomers  </a:t>
            </a: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Generation</a:t>
            </a:r>
            <a:r>
              <a:rPr dirty="0" sz="2400" spc="-1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X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Generation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Y—Millennials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Generation Z—Digital</a:t>
            </a:r>
            <a:r>
              <a:rPr dirty="0" sz="2400" spc="-1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Natives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776" y="1087628"/>
            <a:ext cx="435546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Managing</a:t>
            </a:r>
            <a:r>
              <a:rPr dirty="0" spc="-80"/>
              <a:t> </a:t>
            </a:r>
            <a:r>
              <a:rPr dirty="0" spc="-5"/>
              <a:t>Diversity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32939"/>
            <a:ext cx="5926455" cy="331787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Communicating</a:t>
            </a:r>
            <a:r>
              <a:rPr dirty="0" sz="2400" spc="-11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effectively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Coaching,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training, and</a:t>
            </a:r>
            <a:r>
              <a:rPr dirty="0" sz="2400" spc="-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</a:t>
            </a:r>
            <a:endParaRPr sz="2400">
              <a:latin typeface="Segoe UI Symbol"/>
              <a:cs typeface="Segoe UI Symbol"/>
            </a:endParaRPr>
          </a:p>
          <a:p>
            <a:pPr marL="287020" marR="34036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performance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feedback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free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stereotypes</a:t>
            </a:r>
            <a:endParaRPr sz="2400">
              <a:latin typeface="Segoe UI Symbol"/>
              <a:cs typeface="Segoe UI Symbol"/>
            </a:endParaRPr>
          </a:p>
          <a:p>
            <a:pPr marL="287020" marR="1416685" indent="-274955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Recognizing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responding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generational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differences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Allowing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all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backgrounds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creative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innovative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864" y="1087628"/>
            <a:ext cx="447548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Talent</a:t>
            </a:r>
            <a:r>
              <a:rPr dirty="0" spc="-60"/>
              <a:t> </a:t>
            </a:r>
            <a:r>
              <a:rPr dirty="0"/>
              <a:t>Management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006091"/>
            <a:ext cx="5712460" cy="324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Systematic,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planned,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strategic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effort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attract,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retain, develop,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motivate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highly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skilled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talent</a:t>
            </a:r>
            <a:endParaRPr sz="2400">
              <a:latin typeface="Segoe UI Symbol"/>
              <a:cs typeface="Segoe UI Symbol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Key</a:t>
            </a:r>
            <a:r>
              <a:rPr dirty="0" sz="2400" spc="-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components</a:t>
            </a:r>
            <a:endParaRPr sz="2400">
              <a:latin typeface="Segoe UI Symbol"/>
              <a:cs typeface="Segoe UI Symbol"/>
            </a:endParaRPr>
          </a:p>
          <a:p>
            <a:pPr algn="just"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acquiring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assessing</a:t>
            </a:r>
            <a:r>
              <a:rPr dirty="0" sz="2400" spc="-26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</a:t>
            </a:r>
            <a:endParaRPr sz="2400">
              <a:latin typeface="Segoe UI Symbol"/>
              <a:cs typeface="Segoe UI Symbol"/>
            </a:endParaRPr>
          </a:p>
          <a:p>
            <a:pPr algn="just" marL="378460">
              <a:lnSpc>
                <a:spcPct val="10000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-25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</a:t>
            </a:r>
            <a:endParaRPr sz="2400">
              <a:latin typeface="Segoe UI Symbol"/>
              <a:cs typeface="Segoe UI Symbol"/>
            </a:endParaRPr>
          </a:p>
          <a:p>
            <a:pPr algn="just" marL="652780" marR="87376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performance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management</a:t>
            </a:r>
            <a:r>
              <a:rPr dirty="0" sz="2400" spc="-3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compensation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864" y="1087628"/>
            <a:ext cx="447548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Talent</a:t>
            </a:r>
            <a:r>
              <a:rPr dirty="0" spc="-60"/>
              <a:t> </a:t>
            </a:r>
            <a:r>
              <a:rPr dirty="0"/>
              <a:t>Management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932939"/>
            <a:ext cx="6055360" cy="295211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40">
                <a:solidFill>
                  <a:srgbClr val="001F5F"/>
                </a:solidFill>
                <a:latin typeface="Segoe UI Symbol"/>
                <a:cs typeface="Segoe UI Symbol"/>
              </a:rPr>
              <a:t>It’s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important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a number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reasons:</a:t>
            </a:r>
            <a:endParaRPr sz="2400">
              <a:latin typeface="Segoe UI Symbol"/>
              <a:cs typeface="Segoe UI Symbol"/>
            </a:endParaRPr>
          </a:p>
          <a:p>
            <a:pPr marL="652780" marR="124460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Changes 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demand for</a:t>
            </a:r>
            <a:r>
              <a:rPr dirty="0" sz="2400" spc="-3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certain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occupations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jobs</a:t>
            </a:r>
            <a:endParaRPr sz="2400">
              <a:latin typeface="Segoe UI Symbol"/>
              <a:cs typeface="Segoe UI Symbol"/>
            </a:endParaRPr>
          </a:p>
          <a:p>
            <a:pPr marL="652780" marR="1087755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Cognitive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interpersonal</a:t>
            </a:r>
            <a:r>
              <a:rPr dirty="0" sz="2400" spc="-3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requirements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Anticipated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retirement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baby</a:t>
            </a:r>
            <a:r>
              <a:rPr dirty="0" sz="2400" spc="-25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boomers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 managerial</a:t>
            </a:r>
            <a:r>
              <a:rPr dirty="0" sz="2400" spc="-2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talent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760" y="1087628"/>
            <a:ext cx="613854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Service </a:t>
            </a:r>
            <a:r>
              <a:rPr dirty="0"/>
              <a:t>&amp; Quality</a:t>
            </a:r>
            <a:r>
              <a:rPr dirty="0" spc="-95"/>
              <a:t> </a:t>
            </a:r>
            <a:r>
              <a:rPr dirty="0"/>
              <a:t>Emphasis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070923"/>
            <a:ext cx="6218555" cy="295211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0">
                <a:solidFill>
                  <a:srgbClr val="001F5F"/>
                </a:solidFill>
                <a:latin typeface="Segoe UI Symbol"/>
                <a:cs typeface="Segoe UI Symbol"/>
              </a:rPr>
              <a:t>Total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Quality Management</a:t>
            </a:r>
            <a:r>
              <a:rPr dirty="0" sz="2400" spc="-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(TQM)</a:t>
            </a:r>
            <a:endParaRPr sz="2400">
              <a:latin typeface="Segoe UI Symbol"/>
              <a:cs typeface="Segoe UI Symbol"/>
            </a:endParaRPr>
          </a:p>
          <a:p>
            <a:pPr marL="652780" marR="110489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Companywide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effort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continuously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improve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ways people,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machines,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accomplish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work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Quality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Standards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Malcolm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Baldrige National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Quality</a:t>
            </a:r>
            <a:r>
              <a:rPr dirty="0" sz="2400" spc="-25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Award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ISO</a:t>
            </a:r>
            <a:r>
              <a:rPr dirty="0" sz="2400" spc="3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9000:2000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201" y="1087628"/>
            <a:ext cx="51593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Baldrige </a:t>
            </a:r>
            <a:r>
              <a:rPr dirty="0" spc="-25"/>
              <a:t>Award</a:t>
            </a:r>
            <a:r>
              <a:rPr dirty="0" spc="-100"/>
              <a:t> </a:t>
            </a:r>
            <a:r>
              <a:rPr dirty="0" spc="-5"/>
              <a:t>Criteria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32939"/>
            <a:ext cx="5553710" cy="317119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2050" spc="409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Leadership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ts val="2590"/>
              </a:lnSpc>
              <a:spcBef>
                <a:spcPts val="62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Measurement,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analysis,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  management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Strategic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planning</a:t>
            </a:r>
            <a:endParaRPr sz="2400">
              <a:latin typeface="Segoe UI Symbol"/>
              <a:cs typeface="Segoe UI Symbol"/>
            </a:endParaRPr>
          </a:p>
          <a:p>
            <a:pPr marL="12700" marR="2866390">
              <a:lnSpc>
                <a:spcPct val="11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Workforce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  </a:t>
            </a: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Operational focus  </a:t>
            </a: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2050" spc="405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Results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Customer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760" y="1353565"/>
            <a:ext cx="6136640" cy="635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0"/>
              <a:t>Service </a:t>
            </a:r>
            <a:r>
              <a:rPr dirty="0"/>
              <a:t>&amp; Quality</a:t>
            </a:r>
            <a:r>
              <a:rPr dirty="0" spc="-85"/>
              <a:t> </a:t>
            </a:r>
            <a:r>
              <a:rPr dirty="0" spc="-5"/>
              <a:t>Emphasis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85339"/>
            <a:ext cx="5690235" cy="236664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Six</a:t>
            </a:r>
            <a:r>
              <a:rPr dirty="0" sz="2400" spc="-1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Sigma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Measuring, analyzing,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improving,</a:t>
            </a:r>
            <a:r>
              <a:rPr dirty="0" sz="2400" spc="-3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then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controlling processes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once they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have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been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brought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within the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narrow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six sigma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quality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tolerances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standards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2720" y="1087628"/>
            <a:ext cx="3729354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New</a:t>
            </a:r>
            <a:r>
              <a:rPr dirty="0" spc="-70"/>
              <a:t> </a:t>
            </a:r>
            <a:r>
              <a:rPr dirty="0" spc="-45"/>
              <a:t>Technology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826513"/>
            <a:ext cx="6365240" cy="34639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Technology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has changed how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we</a:t>
            </a:r>
            <a:r>
              <a:rPr dirty="0" sz="2400" spc="-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occur at any time,</a:t>
            </a:r>
            <a:r>
              <a:rPr dirty="0" sz="2400" spc="-6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anywhere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more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consistent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more</a:t>
            </a:r>
            <a:r>
              <a:rPr dirty="0" sz="2400" spc="-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realistic</a:t>
            </a:r>
            <a:endParaRPr sz="2400">
              <a:latin typeface="Segoe UI Symbol"/>
              <a:cs typeface="Segoe UI Symbol"/>
            </a:endParaRPr>
          </a:p>
          <a:p>
            <a:pPr algn="just" marL="12700" marR="1172210">
              <a:lnSpc>
                <a:spcPct val="12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More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individuals can now be trained  </a:t>
            </a: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be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shared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readily  </a:t>
            </a: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Trainers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have</a:t>
            </a:r>
            <a:r>
              <a:rPr dirty="0" sz="2400" spc="-1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evolved</a:t>
            </a:r>
            <a:endParaRPr sz="2400">
              <a:latin typeface="Segoe UI Symbol"/>
              <a:cs typeface="Segoe UI Symbol"/>
            </a:endParaRPr>
          </a:p>
          <a:p>
            <a:pPr algn="just" marL="286385" marR="386715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organizations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used blended training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methods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3091" y="1087628"/>
            <a:ext cx="23495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853691"/>
            <a:ext cx="5977255" cy="236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Describe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amount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types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 occurring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U.S.</a:t>
            </a:r>
            <a:r>
              <a:rPr dirty="0" sz="2400" spc="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</a:t>
            </a:r>
            <a:endParaRPr sz="2400">
              <a:latin typeface="Segoe UI Symbol"/>
              <a:cs typeface="Segoe UI Symbol"/>
            </a:endParaRPr>
          </a:p>
          <a:p>
            <a:pPr marL="286385" marR="132588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key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training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professionals</a:t>
            </a:r>
            <a:endParaRPr sz="2400">
              <a:latin typeface="Segoe UI Symbol"/>
              <a:cs typeface="Segoe UI Symbol"/>
            </a:endParaRPr>
          </a:p>
          <a:p>
            <a:pPr marL="286385" marR="1270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appropriate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resources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about training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research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practice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108" y="1119632"/>
            <a:ext cx="66630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Challenges </a:t>
            </a:r>
            <a:r>
              <a:rPr dirty="0" sz="3600"/>
              <a:t>with New</a:t>
            </a:r>
            <a:r>
              <a:rPr dirty="0" sz="3600" spc="-55"/>
              <a:t> </a:t>
            </a:r>
            <a:r>
              <a:rPr dirty="0" sz="3600" spc="-40"/>
              <a:t>Technology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607060" marR="4572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Not </a:t>
            </a:r>
            <a:r>
              <a:rPr dirty="0"/>
              <a:t>all trainees may be </a:t>
            </a:r>
            <a:r>
              <a:rPr dirty="0" spc="5"/>
              <a:t>comfortable </a:t>
            </a:r>
            <a:r>
              <a:rPr dirty="0"/>
              <a:t>with  </a:t>
            </a:r>
            <a:r>
              <a:rPr dirty="0" spc="-5"/>
              <a:t>technology</a:t>
            </a:r>
            <a:endParaRPr sz="2050">
              <a:latin typeface="Brush Script MT"/>
              <a:cs typeface="Brush Script MT"/>
            </a:endParaRPr>
          </a:p>
          <a:p>
            <a:pPr marL="607060" marR="508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It </a:t>
            </a:r>
            <a:r>
              <a:rPr dirty="0"/>
              <a:t>may be difficult </a:t>
            </a:r>
            <a:r>
              <a:rPr dirty="0" spc="-10"/>
              <a:t>to </a:t>
            </a:r>
            <a:r>
              <a:rPr dirty="0"/>
              <a:t>engage trainees and  </a:t>
            </a:r>
            <a:r>
              <a:rPr dirty="0" spc="-10"/>
              <a:t>ensure </a:t>
            </a:r>
            <a:r>
              <a:rPr dirty="0"/>
              <a:t>compliance with</a:t>
            </a:r>
            <a:r>
              <a:rPr dirty="0" spc="35"/>
              <a:t> </a:t>
            </a:r>
            <a:r>
              <a:rPr dirty="0"/>
              <a:t>training</a:t>
            </a:r>
            <a:endParaRPr sz="2050">
              <a:latin typeface="Brush Script MT"/>
              <a:cs typeface="Brush Script MT"/>
            </a:endParaRPr>
          </a:p>
          <a:p>
            <a:pPr marL="607060" marR="29083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Some </a:t>
            </a:r>
            <a:r>
              <a:rPr dirty="0"/>
              <a:t>trainees may </a:t>
            </a:r>
            <a:r>
              <a:rPr dirty="0" spc="-5"/>
              <a:t>desire </a:t>
            </a:r>
            <a:r>
              <a:rPr dirty="0" spc="-10"/>
              <a:t>greater </a:t>
            </a:r>
            <a:r>
              <a:rPr dirty="0" spc="-5"/>
              <a:t>“live”  interaction </a:t>
            </a:r>
            <a:r>
              <a:rPr dirty="0"/>
              <a:t>with</a:t>
            </a:r>
            <a:r>
              <a:rPr dirty="0" spc="30"/>
              <a:t> </a:t>
            </a:r>
            <a:r>
              <a:rPr dirty="0"/>
              <a:t>trainers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719" y="1087628"/>
            <a:ext cx="60140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High </a:t>
            </a:r>
            <a:r>
              <a:rPr dirty="0" spc="-10"/>
              <a:t>Performance</a:t>
            </a:r>
            <a:r>
              <a:rPr dirty="0" spc="-80"/>
              <a:t> </a:t>
            </a:r>
            <a:r>
              <a:rPr dirty="0" spc="-20"/>
              <a:t>Systems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802637"/>
            <a:ext cx="6648450" cy="362331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Work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teams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955">
              <a:lnSpc>
                <a:spcPct val="100000"/>
              </a:lnSpc>
              <a:spcBef>
                <a:spcPts val="40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interact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assemble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product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service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Cross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652780" marR="123189" indent="-274955">
              <a:lnSpc>
                <a:spcPct val="100000"/>
              </a:lnSpc>
              <a:spcBef>
                <a:spcPts val="39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range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skills to</a:t>
            </a:r>
            <a:r>
              <a:rPr dirty="0" sz="2400" spc="-1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fill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performed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Virtual</a:t>
            </a:r>
            <a:r>
              <a:rPr dirty="0" sz="2400" spc="-1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teams</a:t>
            </a:r>
            <a:endParaRPr sz="2400">
              <a:latin typeface="Segoe UI Symbol"/>
              <a:cs typeface="Segoe UI Symbol"/>
            </a:endParaRPr>
          </a:p>
          <a:p>
            <a:pPr marL="652780" marR="320040" indent="-274955">
              <a:lnSpc>
                <a:spcPct val="100000"/>
              </a:lnSpc>
              <a:spcBef>
                <a:spcPts val="40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0">
                <a:solidFill>
                  <a:srgbClr val="001F5F"/>
                </a:solidFill>
                <a:latin typeface="Segoe UI Symbol"/>
                <a:cs typeface="Segoe UI Symbol"/>
              </a:rPr>
              <a:t>Teams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separated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time, geographic,</a:t>
            </a:r>
            <a:r>
              <a:rPr dirty="0" sz="2400" spc="-2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organizational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boundaries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389" y="1087628"/>
            <a:ext cx="67240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Snapshot </a:t>
            </a:r>
            <a:r>
              <a:rPr dirty="0" spc="-40"/>
              <a:t>of </a:t>
            </a:r>
            <a:r>
              <a:rPr dirty="0" spc="-45"/>
              <a:t>Training</a:t>
            </a:r>
            <a:r>
              <a:rPr dirty="0" spc="-15"/>
              <a:t> </a:t>
            </a:r>
            <a:r>
              <a:rPr dirty="0" spc="-5"/>
              <a:t>Practices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1932939"/>
            <a:ext cx="5957570" cy="324485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Direct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expenditures have remained</a:t>
            </a:r>
            <a:r>
              <a:rPr dirty="0" sz="2400" spc="-1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stable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demand for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specialized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includes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professional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industry-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specific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content</a:t>
            </a:r>
            <a:endParaRPr sz="2400">
              <a:latin typeface="Segoe UI Symbol"/>
              <a:cs typeface="Segoe UI Symbol"/>
            </a:endParaRPr>
          </a:p>
          <a:p>
            <a:pPr marL="287020" marR="58039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technology-based 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has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increased</a:t>
            </a:r>
            <a:endParaRPr sz="2400">
              <a:latin typeface="Segoe UI Symbol"/>
              <a:cs typeface="Segoe UI Symbol"/>
            </a:endParaRPr>
          </a:p>
          <a:p>
            <a:pPr marL="287020" marR="595630" indent="-274955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Self-paced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online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is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most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common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technology-based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389" y="1087628"/>
            <a:ext cx="67240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Snapshot </a:t>
            </a:r>
            <a:r>
              <a:rPr dirty="0" spc="-40"/>
              <a:t>of </a:t>
            </a:r>
            <a:r>
              <a:rPr dirty="0" spc="-45"/>
              <a:t>Training</a:t>
            </a:r>
            <a:r>
              <a:rPr dirty="0" spc="-15"/>
              <a:t> </a:t>
            </a:r>
            <a:r>
              <a:rPr dirty="0" spc="-5"/>
              <a:t>Practices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1780" y="2082291"/>
            <a:ext cx="5966460" cy="309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488950" indent="-274955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Technology-based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has helped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improve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efficiency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Technology-based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has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resulted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larger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employee–learning staff member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ratio</a:t>
            </a:r>
            <a:endParaRPr sz="2400">
              <a:latin typeface="Segoe UI Symbol"/>
              <a:cs typeface="Segoe UI Symbol"/>
            </a:endParaRPr>
          </a:p>
          <a:p>
            <a:pPr algn="just" marL="287020" marR="64135" indent="-274955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percentage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services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distributed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external providers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has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remained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same  since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2010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1780" y="2031237"/>
            <a:ext cx="5696585" cy="330771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supports business</a:t>
            </a:r>
            <a:r>
              <a:rPr dirty="0" sz="2400" spc="-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Visible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from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top</a:t>
            </a:r>
            <a:r>
              <a:rPr dirty="0" sz="2400" spc="-1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management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Efficiency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ct val="100000"/>
              </a:lnSpc>
              <a:spcBef>
                <a:spcPts val="39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All 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access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on  an as-needed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basis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Variety 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r>
              <a:rPr dirty="0" sz="2400" spc="-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opportunities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Measurement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r>
              <a:rPr dirty="0" sz="2400" spc="-10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effectiveness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non-training</a:t>
            </a:r>
            <a:r>
              <a:rPr dirty="0" sz="2400" spc="-1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solutions</a:t>
            </a:r>
            <a:endParaRPr sz="24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8567" y="1201166"/>
            <a:ext cx="46367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BEST </a:t>
            </a:r>
            <a:r>
              <a:rPr dirty="0" spc="-25"/>
              <a:t>Award</a:t>
            </a:r>
            <a:r>
              <a:rPr dirty="0" spc="-75"/>
              <a:t> </a:t>
            </a:r>
            <a:r>
              <a:rPr dirty="0"/>
              <a:t>Winners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467" y="1087628"/>
            <a:ext cx="54749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ATD </a:t>
            </a:r>
            <a:r>
              <a:rPr dirty="0" spc="-5"/>
              <a:t>Competency</a:t>
            </a:r>
            <a:r>
              <a:rPr dirty="0" spc="5"/>
              <a:t> </a:t>
            </a:r>
            <a:r>
              <a:rPr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1802129" y="1758695"/>
            <a:ext cx="5337810" cy="3911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900" y="1087628"/>
            <a:ext cx="31375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Training</a:t>
            </a:r>
            <a:r>
              <a:rPr dirty="0" spc="-65"/>
              <a:t> </a:t>
            </a:r>
            <a:r>
              <a:rPr dirty="0" spc="-25"/>
              <a:t>Roles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006091"/>
            <a:ext cx="6205855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r>
              <a:rPr dirty="0" sz="2400" spc="-1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Strategist</a:t>
            </a:r>
            <a:endParaRPr sz="2400">
              <a:latin typeface="Segoe UI Symbol"/>
              <a:cs typeface="Segoe UI Symbol"/>
            </a:endParaRPr>
          </a:p>
          <a:p>
            <a:pPr marL="652780" marR="108585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Determines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how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be used</a:t>
            </a:r>
            <a:r>
              <a:rPr dirty="0" sz="2400" spc="-2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align with business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strategy</a:t>
            </a:r>
            <a:endParaRPr sz="24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Business</a:t>
            </a:r>
            <a:r>
              <a:rPr dirty="0" sz="2400" spc="-1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Partner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Uses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industry  expertise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create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that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improves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performance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900" y="1087628"/>
            <a:ext cx="31375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Training</a:t>
            </a:r>
            <a:r>
              <a:rPr dirty="0" spc="-65"/>
              <a:t> </a:t>
            </a:r>
            <a:r>
              <a:rPr dirty="0" spc="-25"/>
              <a:t>Roles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955037"/>
            <a:ext cx="5920740" cy="332867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Project</a:t>
            </a:r>
            <a:r>
              <a:rPr dirty="0" sz="2400" spc="-1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spcBef>
                <a:spcPts val="40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Plans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monitors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delivery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-29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performance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solutions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Professional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Specialist</a:t>
            </a:r>
            <a:endParaRPr sz="2400">
              <a:latin typeface="Segoe UI Symbol"/>
              <a:cs typeface="Segoe UI Symbol"/>
            </a:endParaRPr>
          </a:p>
          <a:p>
            <a:pPr marL="652780" marR="439420" indent="-274320">
              <a:lnSpc>
                <a:spcPct val="100000"/>
              </a:lnSpc>
              <a:spcBef>
                <a:spcPts val="405"/>
              </a:spcBef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Designs, develops,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delivers, and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evaluates 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performance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792" y="1087628"/>
            <a:ext cx="562546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Professional</a:t>
            </a:r>
            <a:r>
              <a:rPr dirty="0" spc="-25"/>
              <a:t> </a:t>
            </a:r>
            <a:r>
              <a:rPr dirty="0" spc="-5"/>
              <a:t>Associations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932940"/>
            <a:ext cx="6149975" cy="339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Association for </a:t>
            </a:r>
            <a:r>
              <a:rPr dirty="0" sz="2400" spc="-45">
                <a:solidFill>
                  <a:srgbClr val="001F5F"/>
                </a:solidFill>
                <a:latin typeface="Segoe UI Symbol"/>
                <a:cs typeface="Segoe UI Symbol"/>
              </a:rPr>
              <a:t>Talent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</a:t>
            </a:r>
            <a:r>
              <a:rPr dirty="0" sz="2400" spc="-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35">
                <a:solidFill>
                  <a:srgbClr val="001F5F"/>
                </a:solidFill>
                <a:latin typeface="Segoe UI Symbol"/>
                <a:cs typeface="Segoe UI Symbol"/>
              </a:rPr>
              <a:t>(ATD)</a:t>
            </a:r>
            <a:endParaRPr sz="2400">
              <a:latin typeface="Segoe UI Symbol"/>
              <a:cs typeface="Segoe UI Symbol"/>
            </a:endParaRPr>
          </a:p>
          <a:p>
            <a:pPr marL="287020" marR="5080" indent="-274955">
              <a:lnSpc>
                <a:spcPts val="2300"/>
              </a:lnSpc>
              <a:spcBef>
                <a:spcPts val="5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Academy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Human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Resource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(AHRD)</a:t>
            </a:r>
            <a:endParaRPr sz="2400">
              <a:latin typeface="Segoe UI Symbol"/>
              <a:cs typeface="Segoe UI Symbol"/>
            </a:endParaRPr>
          </a:p>
          <a:p>
            <a:pPr marL="287020" marR="180975" indent="-274955">
              <a:lnSpc>
                <a:spcPts val="23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Society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Human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Resource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Management  (SHRM)</a:t>
            </a:r>
            <a:endParaRPr sz="2400">
              <a:latin typeface="Segoe UI Symbol"/>
              <a:cs typeface="Segoe UI Symbol"/>
            </a:endParaRPr>
          </a:p>
          <a:p>
            <a:pPr marL="287020" marR="449580" indent="-274955">
              <a:lnSpc>
                <a:spcPts val="2300"/>
              </a:lnSpc>
              <a:spcBef>
                <a:spcPts val="58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Society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Industrial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Organizational  Psychology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(SIOP)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Academy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Management</a:t>
            </a:r>
            <a:r>
              <a:rPr dirty="0" sz="2400" spc="-1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(AOM)</a:t>
            </a:r>
            <a:endParaRPr sz="2400">
              <a:latin typeface="Segoe UI Symbol"/>
              <a:cs typeface="Segoe UI Symbol"/>
            </a:endParaRPr>
          </a:p>
          <a:p>
            <a:pPr marL="287020" marR="848994" indent="-274955">
              <a:lnSpc>
                <a:spcPts val="2300"/>
              </a:lnSpc>
              <a:spcBef>
                <a:spcPts val="5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International Society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Performance  Improvement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(ISPI</a:t>
            </a:r>
            <a:r>
              <a:rPr dirty="0" sz="2200" spc="-5">
                <a:solidFill>
                  <a:srgbClr val="001F5F"/>
                </a:solidFill>
                <a:latin typeface="Segoe UI Symbol"/>
                <a:cs typeface="Segoe UI Symbol"/>
              </a:rPr>
              <a:t>)</a:t>
            </a:r>
            <a:endParaRPr sz="22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110" y="1087628"/>
            <a:ext cx="510984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Importance </a:t>
            </a:r>
            <a:r>
              <a:rPr dirty="0" spc="-45"/>
              <a:t>of</a:t>
            </a:r>
            <a:r>
              <a:rPr dirty="0" spc="-85"/>
              <a:t> </a:t>
            </a:r>
            <a:r>
              <a:rPr dirty="0" spc="-45"/>
              <a:t>Training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853691"/>
            <a:ext cx="6372225" cy="353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challenges and opportunities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workplace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today</a:t>
            </a:r>
            <a:endParaRPr sz="2400">
              <a:latin typeface="Segoe UI Symbol"/>
              <a:cs typeface="Segoe UI Symbol"/>
            </a:endParaRPr>
          </a:p>
          <a:p>
            <a:pPr marL="286385" marR="45847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equips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individuals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necessary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knowledge, skills,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abilities</a:t>
            </a:r>
            <a:endParaRPr sz="2400">
              <a:latin typeface="Segoe UI Symbol"/>
              <a:cs typeface="Segoe UI Symbol"/>
            </a:endParaRPr>
          </a:p>
          <a:p>
            <a:pPr marL="286385" marR="461009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serves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attract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engages, them, 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promotes  retention</a:t>
            </a:r>
            <a:endParaRPr sz="2400">
              <a:latin typeface="Segoe UI Symbol"/>
              <a:cs typeface="Segoe UI Symbol"/>
            </a:endParaRPr>
          </a:p>
          <a:p>
            <a:pPr marL="286385" marR="1036319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create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competitive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advantage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880" y="1087628"/>
            <a:ext cx="650494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Key </a:t>
            </a:r>
            <a:r>
              <a:rPr dirty="0" spc="-5"/>
              <a:t>Components </a:t>
            </a:r>
            <a:r>
              <a:rPr dirty="0" spc="-40"/>
              <a:t>of </a:t>
            </a:r>
            <a:r>
              <a:rPr dirty="0"/>
              <a:t>Learning</a:t>
            </a:r>
          </a:p>
        </p:txBody>
      </p:sp>
      <p:sp>
        <p:nvSpPr>
          <p:cNvPr id="3" name="object 3"/>
          <p:cNvSpPr/>
          <p:nvPr/>
        </p:nvSpPr>
        <p:spPr>
          <a:xfrm>
            <a:off x="2652776" y="1989201"/>
            <a:ext cx="3595624" cy="3474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Key </a:t>
            </a:r>
            <a:r>
              <a:rPr dirty="0" spc="-5"/>
              <a:t>Components </a:t>
            </a:r>
            <a:r>
              <a:rPr dirty="0" spc="-40"/>
              <a:t>of </a:t>
            </a:r>
            <a:r>
              <a:rPr dirty="0"/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1802637"/>
            <a:ext cx="6450965" cy="367347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2050" spc="405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652780" marR="77470" indent="-274955">
              <a:lnSpc>
                <a:spcPct val="100000"/>
              </a:lnSpc>
              <a:spcBef>
                <a:spcPts val="40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Acquiring knowledge, skills,</a:t>
            </a:r>
            <a:r>
              <a:rPr dirty="0" sz="2400" spc="-2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competencies,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attitudes, or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behaviors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Human</a:t>
            </a:r>
            <a:r>
              <a:rPr dirty="0" sz="2400" spc="-1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Capital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39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dirty="0" sz="2050" spc="-30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40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Advanced</a:t>
            </a:r>
            <a:r>
              <a:rPr dirty="0" sz="2400" spc="-2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skills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40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System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understanding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-2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creativity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955">
              <a:lnSpc>
                <a:spcPct val="100000"/>
              </a:lnSpc>
              <a:spcBef>
                <a:spcPts val="40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Motivation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deliver high-quality</a:t>
            </a:r>
            <a:r>
              <a:rPr dirty="0" sz="2400" spc="-2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products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services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Key </a:t>
            </a:r>
            <a:r>
              <a:rPr dirty="0" spc="-5"/>
              <a:t>Components </a:t>
            </a:r>
            <a:r>
              <a:rPr dirty="0" spc="-40"/>
              <a:t>of </a:t>
            </a:r>
            <a:r>
              <a:rPr dirty="0"/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2050" spc="405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pc="-30"/>
              <a:t>Training</a:t>
            </a:r>
            <a:endParaRPr sz="2050">
              <a:latin typeface="Brush Script MT"/>
              <a:cs typeface="Brush Script MT"/>
            </a:endParaRPr>
          </a:p>
          <a:p>
            <a:pPr marL="652780" marR="5080" indent="-274955">
              <a:lnSpc>
                <a:spcPct val="100000"/>
              </a:lnSpc>
              <a:spcBef>
                <a:spcPts val="405"/>
              </a:spcBef>
            </a:pPr>
            <a:r>
              <a:rPr dirty="0" sz="2050" spc="-10">
                <a:latin typeface="Courier New"/>
                <a:cs typeface="Courier New"/>
              </a:rPr>
              <a:t>o </a:t>
            </a:r>
            <a:r>
              <a:rPr dirty="0" spc="-10"/>
              <a:t>Facilitates </a:t>
            </a:r>
            <a:r>
              <a:rPr dirty="0" spc="-5"/>
              <a:t>learning job-related  competencies, knowledge, skills </a:t>
            </a:r>
            <a:r>
              <a:rPr dirty="0"/>
              <a:t>or</a:t>
            </a:r>
            <a:r>
              <a:rPr dirty="0" spc="-10"/>
              <a:t> </a:t>
            </a:r>
            <a:r>
              <a:rPr dirty="0"/>
              <a:t>behavior</a:t>
            </a:r>
            <a:endParaRPr sz="20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2050" spc="405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pc="-5"/>
              <a:t>Development</a:t>
            </a:r>
            <a:endParaRPr sz="2050">
              <a:latin typeface="Brush Script MT"/>
              <a:cs typeface="Brush Script MT"/>
            </a:endParaRPr>
          </a:p>
          <a:p>
            <a:pPr marL="652780" marR="42545" indent="-274955">
              <a:lnSpc>
                <a:spcPct val="100000"/>
              </a:lnSpc>
              <a:spcBef>
                <a:spcPts val="395"/>
              </a:spcBef>
            </a:pPr>
            <a:r>
              <a:rPr dirty="0" sz="2050" spc="-10">
                <a:latin typeface="Courier New"/>
                <a:cs typeface="Courier New"/>
              </a:rPr>
              <a:t>o </a:t>
            </a:r>
            <a:r>
              <a:rPr dirty="0" spc="-10"/>
              <a:t>Future </a:t>
            </a:r>
            <a:r>
              <a:rPr dirty="0" spc="-5"/>
              <a:t>focused—includes formal</a:t>
            </a:r>
            <a:r>
              <a:rPr dirty="0" spc="-250"/>
              <a:t> </a:t>
            </a:r>
            <a:r>
              <a:rPr dirty="0"/>
              <a:t>education,  </a:t>
            </a:r>
            <a:r>
              <a:rPr dirty="0" spc="-5"/>
              <a:t>job </a:t>
            </a:r>
            <a:r>
              <a:rPr dirty="0"/>
              <a:t>experiences, </a:t>
            </a:r>
            <a:r>
              <a:rPr dirty="0" spc="-5"/>
              <a:t>relationships, </a:t>
            </a:r>
            <a:r>
              <a:rPr dirty="0"/>
              <a:t>and  </a:t>
            </a:r>
            <a:r>
              <a:rPr dirty="0" spc="-5"/>
              <a:t>assessments</a:t>
            </a:r>
            <a:endParaRPr sz="20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0"/>
              <a:t>Formal </a:t>
            </a:r>
            <a:r>
              <a:rPr dirty="0" spc="-30"/>
              <a:t>Training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5"/>
              <a:t>Development</a:t>
            </a:r>
            <a:endParaRPr sz="2050">
              <a:latin typeface="Brush Script MT"/>
              <a:cs typeface="Brush Script MT"/>
            </a:endParaRPr>
          </a:p>
          <a:p>
            <a:pPr marL="377825">
              <a:lnSpc>
                <a:spcPct val="100000"/>
              </a:lnSpc>
              <a:spcBef>
                <a:spcPts val="400"/>
              </a:spcBef>
            </a:pPr>
            <a:r>
              <a:rPr dirty="0" sz="2050" spc="-10">
                <a:latin typeface="Courier New"/>
                <a:cs typeface="Courier New"/>
              </a:rPr>
              <a:t>o </a:t>
            </a:r>
            <a:r>
              <a:rPr dirty="0" spc="-5"/>
              <a:t>Developed </a:t>
            </a:r>
            <a:r>
              <a:rPr dirty="0"/>
              <a:t>and </a:t>
            </a:r>
            <a:r>
              <a:rPr dirty="0" spc="-5"/>
              <a:t>organized </a:t>
            </a:r>
            <a:r>
              <a:rPr dirty="0"/>
              <a:t>by the</a:t>
            </a:r>
            <a:r>
              <a:rPr dirty="0" spc="-280"/>
              <a:t> </a:t>
            </a:r>
            <a:r>
              <a:rPr dirty="0" spc="-5"/>
              <a:t>company</a:t>
            </a:r>
            <a:endParaRPr sz="20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Key </a:t>
            </a:r>
            <a:r>
              <a:rPr dirty="0" spc="-5"/>
              <a:t>Components </a:t>
            </a:r>
            <a:r>
              <a:rPr dirty="0" spc="-40"/>
              <a:t>of </a:t>
            </a:r>
            <a:r>
              <a:rPr dirty="0"/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932939"/>
            <a:ext cx="6420485" cy="30251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Informal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Learner</a:t>
            </a:r>
            <a:r>
              <a:rPr dirty="0" sz="2400" spc="-2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initiated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Occurs without a trainer or</a:t>
            </a:r>
            <a:r>
              <a:rPr dirty="0" sz="2400" spc="-26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instructor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Motivated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intent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-2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Does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not occur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formal learning</a:t>
            </a:r>
            <a:r>
              <a:rPr dirty="0" sz="2400" spc="-2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setting</a:t>
            </a:r>
            <a:endParaRPr sz="2400">
              <a:latin typeface="Segoe UI Symbol"/>
              <a:cs typeface="Segoe UI Symbol"/>
            </a:endParaRPr>
          </a:p>
          <a:p>
            <a:pPr marL="652780" marR="9525" indent="-274955">
              <a:lnSpc>
                <a:spcPct val="100000"/>
              </a:lnSpc>
              <a:spcBef>
                <a:spcPts val="575"/>
              </a:spcBef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Breadth,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depth, and timing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controlled</a:t>
            </a:r>
            <a:r>
              <a:rPr dirty="0" sz="2400" spc="-2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 the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employee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Key </a:t>
            </a:r>
            <a:r>
              <a:rPr dirty="0" spc="-5"/>
              <a:t>Components </a:t>
            </a:r>
            <a:r>
              <a:rPr dirty="0" spc="-40"/>
              <a:t>of </a:t>
            </a:r>
            <a:r>
              <a:rPr dirty="0"/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40"/>
              <a:t> </a:t>
            </a:r>
            <a:r>
              <a:rPr dirty="0" spc="-5"/>
              <a:t>McGraw-Hill</a:t>
            </a:r>
            <a:r>
              <a:rPr dirty="0" spc="45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30"/>
              <a:t> </a:t>
            </a:r>
            <a:r>
              <a:rPr dirty="0" spc="-5"/>
              <a:t>rights</a:t>
            </a:r>
            <a:r>
              <a:rPr dirty="0" spc="30"/>
              <a:t> </a:t>
            </a:r>
            <a:r>
              <a:rPr dirty="0" spc="-5"/>
              <a:t>reserved.</a:t>
            </a:r>
            <a:r>
              <a:rPr dirty="0" spc="10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0"/>
              <a:t> </a:t>
            </a:r>
            <a:r>
              <a:rPr dirty="0" spc="-5"/>
              <a:t>or</a:t>
            </a:r>
            <a:r>
              <a:rPr dirty="0" spc="25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0"/>
              <a:t> </a:t>
            </a:r>
            <a:r>
              <a:rPr dirty="0" spc="-5"/>
              <a:t>the</a:t>
            </a:r>
            <a:r>
              <a:rPr dirty="0" spc="15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967991"/>
            <a:ext cx="6141720" cy="318071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Explicit</a:t>
            </a:r>
            <a:r>
              <a:rPr dirty="0" sz="2400" spc="-1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955">
              <a:lnSpc>
                <a:spcPct val="100000"/>
              </a:lnSpc>
              <a:spcBef>
                <a:spcPts val="30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Well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documented, easily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articulated,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easily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transferred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from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person-to-person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30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Primary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formal</a:t>
            </a:r>
            <a:r>
              <a:rPr dirty="0" sz="2400" spc="-25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0">
                <a:solidFill>
                  <a:srgbClr val="001F5F"/>
                </a:solidFill>
                <a:latin typeface="Segoe UI Symbol"/>
                <a:cs typeface="Segoe UI Symbol"/>
              </a:rPr>
              <a:t>Tacit</a:t>
            </a:r>
            <a:r>
              <a:rPr dirty="0" sz="2400" spc="-1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</a:t>
            </a:r>
            <a:endParaRPr sz="2400">
              <a:latin typeface="Segoe UI Symbol"/>
              <a:cs typeface="Segoe UI Symbol"/>
            </a:endParaRPr>
          </a:p>
          <a:p>
            <a:pPr marL="652780" marR="81280" indent="-274955">
              <a:lnSpc>
                <a:spcPct val="100000"/>
              </a:lnSpc>
              <a:spcBef>
                <a:spcPts val="30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Personal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</a:t>
            </a:r>
            <a:r>
              <a:rPr dirty="0" sz="2400" spc="-2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individual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experiences 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difficult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codify</a:t>
            </a:r>
            <a:endParaRPr sz="2400">
              <a:latin typeface="Segoe UI Symbol"/>
              <a:cs typeface="Segoe UI Symbol"/>
            </a:endParaRPr>
          </a:p>
          <a:p>
            <a:pPr marL="377825">
              <a:lnSpc>
                <a:spcPct val="100000"/>
              </a:lnSpc>
              <a:spcBef>
                <a:spcPts val="30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Facilitated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informal</a:t>
            </a:r>
            <a:r>
              <a:rPr dirty="0" sz="2400" spc="-2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</dc:creator>
  <dc:title>PowerPoint Presentation</dc:title>
  <dcterms:created xsi:type="dcterms:W3CDTF">2020-09-10T09:58:49Z</dcterms:created>
  <dcterms:modified xsi:type="dcterms:W3CDTF">2020-09-10T09:58:49Z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2020-09-10T00:00:00Z</vt:filetime>
  </property>
</Properties>
</file>