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74" r:id="rId2"/>
    <p:sldId id="289" r:id="rId3"/>
    <p:sldId id="293" r:id="rId4"/>
    <p:sldId id="283" r:id="rId5"/>
    <p:sldId id="290" r:id="rId6"/>
    <p:sldId id="277" r:id="rId7"/>
    <p:sldId id="265" r:id="rId8"/>
    <p:sldId id="259" r:id="rId9"/>
    <p:sldId id="286" r:id="rId10"/>
    <p:sldId id="285" r:id="rId11"/>
    <p:sldId id="287" r:id="rId12"/>
    <p:sldId id="291" r:id="rId13"/>
    <p:sldId id="280" r:id="rId14"/>
    <p:sldId id="300" r:id="rId15"/>
    <p:sldId id="275" r:id="rId16"/>
    <p:sldId id="272" r:id="rId17"/>
    <p:sldId id="273" r:id="rId18"/>
    <p:sldId id="257" r:id="rId19"/>
    <p:sldId id="258" r:id="rId20"/>
    <p:sldId id="294" r:id="rId21"/>
    <p:sldId id="310" r:id="rId22"/>
    <p:sldId id="292" r:id="rId23"/>
    <p:sldId id="266" r:id="rId24"/>
    <p:sldId id="267" r:id="rId25"/>
    <p:sldId id="268" r:id="rId26"/>
    <p:sldId id="296" r:id="rId27"/>
    <p:sldId id="297" r:id="rId28"/>
    <p:sldId id="269" r:id="rId29"/>
    <p:sldId id="298" r:id="rId30"/>
    <p:sldId id="303" r:id="rId31"/>
    <p:sldId id="270" r:id="rId32"/>
    <p:sldId id="299" r:id="rId33"/>
    <p:sldId id="288" r:id="rId34"/>
    <p:sldId id="278" r:id="rId35"/>
    <p:sldId id="279" r:id="rId36"/>
    <p:sldId id="307" r:id="rId37"/>
    <p:sldId id="302" r:id="rId38"/>
    <p:sldId id="308" r:id="rId39"/>
    <p:sldId id="306" r:id="rId40"/>
    <p:sldId id="301" r:id="rId41"/>
    <p:sldId id="304" r:id="rId42"/>
    <p:sldId id="309" r:id="rId43"/>
    <p:sldId id="281" r:id="rId44"/>
    <p:sldId id="284" r:id="rId45"/>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41" autoAdjust="0"/>
  </p:normalViewPr>
  <p:slideViewPr>
    <p:cSldViewPr snapToGrid="0">
      <p:cViewPr varScale="1">
        <p:scale>
          <a:sx n="47" d="100"/>
          <a:sy n="47" d="100"/>
        </p:scale>
        <p:origin x="15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7EC0152A-A276-4B9C-95FB-B696E3B40DCB}" type="datetimeFigureOut">
              <a:rPr lang="en-US" smtClean="0"/>
              <a:t>11/2/2018</a:t>
            </a:fld>
            <a:endParaRPr lang="en-US"/>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FC98D891-08B9-401D-A8B3-FC0B2EAA0429}" type="slidenum">
              <a:rPr lang="en-US" smtClean="0"/>
              <a:t>‹#›</a:t>
            </a:fld>
            <a:endParaRPr lang="en-US"/>
          </a:p>
        </p:txBody>
      </p:sp>
    </p:spTree>
    <p:extLst>
      <p:ext uri="{BB962C8B-B14F-4D97-AF65-F5344CB8AC3E}">
        <p14:creationId xmlns:p14="http://schemas.microsoft.com/office/powerpoint/2010/main" val="129969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04D53E3C-578A-4C69-9B89-810D4E3BDC4D}" type="datetimeFigureOut">
              <a:rPr lang="en-US" smtClean="0"/>
              <a:t>11/2/2018</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C1D3358C-B6FE-4638-AD0A-AC6E7D4347FD}" type="slidenum">
              <a:rPr lang="en-US" smtClean="0"/>
              <a:t>‹#›</a:t>
            </a:fld>
            <a:endParaRPr lang="en-US"/>
          </a:p>
        </p:txBody>
      </p:sp>
    </p:spTree>
    <p:extLst>
      <p:ext uri="{BB962C8B-B14F-4D97-AF65-F5344CB8AC3E}">
        <p14:creationId xmlns:p14="http://schemas.microsoft.com/office/powerpoint/2010/main" val="308997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Sinoatrial_node"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en.wikipedia.org/wiki/Cardiac_pacemak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Trevor and </a:t>
            </a:r>
            <a:r>
              <a:rPr lang="en-US" dirty="0" err="1" smtClean="0"/>
              <a:t>katzang</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6</a:t>
            </a:fld>
            <a:endParaRPr lang="en-US"/>
          </a:p>
        </p:txBody>
      </p:sp>
    </p:spTree>
    <p:extLst>
      <p:ext uri="{BB962C8B-B14F-4D97-AF65-F5344CB8AC3E}">
        <p14:creationId xmlns:p14="http://schemas.microsoft.com/office/powerpoint/2010/main" val="150655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Paroxysmal attacks or paroxysms (from Greek πα</a:t>
            </a:r>
            <a:r>
              <a:rPr lang="en-US" dirty="0" err="1" smtClean="0"/>
              <a:t>ροξυσμός</a:t>
            </a:r>
            <a:r>
              <a:rPr lang="en-US" dirty="0" smtClean="0"/>
              <a:t>) are a sudden recurrence or intensification of symptoms, such as a spasm or seizure</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26</a:t>
            </a:fld>
            <a:endParaRPr lang="en-US"/>
          </a:p>
        </p:txBody>
      </p:sp>
    </p:spTree>
    <p:extLst>
      <p:ext uri="{BB962C8B-B14F-4D97-AF65-F5344CB8AC3E}">
        <p14:creationId xmlns:p14="http://schemas.microsoft.com/office/powerpoint/2010/main" val="144670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smtClean="0">
                <a:solidFill>
                  <a:srgbClr val="666666"/>
                </a:solidFill>
                <a:effectLst/>
                <a:latin typeface="Verdana" panose="020B0604030504040204" pitchFamily="34" charset="0"/>
              </a:rPr>
              <a:t>Paroxysm..any</a:t>
            </a:r>
            <a:r>
              <a:rPr lang="en-US" b="0" i="0" dirty="0" smtClean="0">
                <a:solidFill>
                  <a:srgbClr val="666666"/>
                </a:solidFill>
                <a:effectLst/>
                <a:latin typeface="Verdana" panose="020B0604030504040204" pitchFamily="34" charset="0"/>
              </a:rPr>
              <a:t> </a:t>
            </a:r>
            <a:r>
              <a:rPr lang="en-US" b="0" i="0" dirty="0" smtClean="0">
                <a:solidFill>
                  <a:srgbClr val="3D7BBF"/>
                </a:solidFill>
                <a:effectLst/>
                <a:latin typeface="Verdana" panose="020B0604030504040204" pitchFamily="34" charset="0"/>
              </a:rPr>
              <a:t>sudden,</a:t>
            </a:r>
            <a:r>
              <a:rPr lang="en-US" b="0" i="0" dirty="0" smtClean="0">
                <a:solidFill>
                  <a:srgbClr val="666666"/>
                </a:solidFill>
                <a:effectLst/>
                <a:latin typeface="Verdana" panose="020B0604030504040204" pitchFamily="34" charset="0"/>
              </a:rPr>
              <a:t> violent outburst.. Pathology. a severe attack or a sudden increase in intensity of a disease,</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27</a:t>
            </a:fld>
            <a:endParaRPr lang="en-US"/>
          </a:p>
        </p:txBody>
      </p:sp>
    </p:spTree>
    <p:extLst>
      <p:ext uri="{BB962C8B-B14F-4D97-AF65-F5344CB8AC3E}">
        <p14:creationId xmlns:p14="http://schemas.microsoft.com/office/powerpoint/2010/main" val="247004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22222"/>
                </a:solidFill>
                <a:effectLst/>
                <a:latin typeface="arial" panose="020B0604020202020204" pitchFamily="34" charset="0"/>
              </a:rPr>
              <a:t>Ectopic..</a:t>
            </a:r>
            <a:r>
              <a:rPr lang="en-US" sz="1200" b="0" i="0" kern="1200" dirty="0" smtClean="0">
                <a:solidFill>
                  <a:schemeClr val="tx1"/>
                </a:solidFill>
                <a:effectLst/>
                <a:latin typeface="+mn-lt"/>
                <a:ea typeface="+mn-ea"/>
                <a:cs typeface="+mn-cs"/>
              </a:rPr>
              <a:t> In an abnormal place or position.</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34</a:t>
            </a:fld>
            <a:endParaRPr lang="en-US"/>
          </a:p>
        </p:txBody>
      </p:sp>
    </p:spTree>
    <p:extLst>
      <p:ext uri="{BB962C8B-B14F-4D97-AF65-F5344CB8AC3E}">
        <p14:creationId xmlns:p14="http://schemas.microsoft.com/office/powerpoint/2010/main" val="223592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252525"/>
                </a:solidFill>
                <a:effectLst/>
                <a:latin typeface="Arial" panose="020B0604020202020204" pitchFamily="34" charset="0"/>
              </a:rPr>
              <a:t>Vagal tone decreases heart rate by inhibiting the firing rate of the </a:t>
            </a:r>
            <a:r>
              <a:rPr lang="en-US" b="0" i="0" u="none" strike="noStrike" dirty="0" smtClean="0">
                <a:solidFill>
                  <a:srgbClr val="0B0080"/>
                </a:solidFill>
                <a:effectLst/>
                <a:latin typeface="Arial" panose="020B0604020202020204" pitchFamily="34" charset="0"/>
                <a:hlinkClick r:id="rId3" tooltip="Sinoatrial node"/>
              </a:rPr>
              <a:t>sinoatrial node</a:t>
            </a:r>
            <a:r>
              <a:rPr lang="en-US" b="0" i="0" dirty="0" smtClean="0">
                <a:solidFill>
                  <a:srgbClr val="252525"/>
                </a:solidFill>
                <a:effectLst/>
                <a:latin typeface="Arial" panose="020B0604020202020204" pitchFamily="34" charset="0"/>
              </a:rPr>
              <a:t> (S-A node, the usual </a:t>
            </a:r>
            <a:r>
              <a:rPr lang="en-US" b="0" i="0" u="none" strike="noStrike" dirty="0" smtClean="0">
                <a:solidFill>
                  <a:srgbClr val="0B0080"/>
                </a:solidFill>
                <a:effectLst/>
                <a:latin typeface="Arial" panose="020B0604020202020204" pitchFamily="34" charset="0"/>
                <a:hlinkClick r:id="rId4" tooltip="Cardiac pacemaker"/>
              </a:rPr>
              <a:t>natural pacemaker tissue</a:t>
            </a:r>
            <a:r>
              <a:rPr lang="en-US" b="0" i="0" dirty="0" smtClean="0">
                <a:solidFill>
                  <a:srgbClr val="252525"/>
                </a:solidFill>
                <a:effectLst/>
                <a:latin typeface="Arial" panose="020B0604020202020204" pitchFamily="34" charset="0"/>
              </a:rPr>
              <a:t> of the heart</a:t>
            </a:r>
            <a:r>
              <a:rPr lang="en-US" b="0" i="0" dirty="0" smtClean="0">
                <a:solidFill>
                  <a:srgbClr val="252525"/>
                </a:solidFill>
                <a:effectLst/>
                <a:latin typeface="Arial" panose="020B0604020202020204" pitchFamily="34" charset="0"/>
              </a:rPr>
              <a:t>).</a:t>
            </a:r>
          </a:p>
          <a:p>
            <a:r>
              <a:rPr lang="en-US" b="1" dirty="0" smtClean="0"/>
              <a:t>By mechanisms that are not fully understood, digitalis compounds also increase vagal efferent activity to the heart. This </a:t>
            </a:r>
            <a:r>
              <a:rPr lang="en-US" b="1" dirty="0" err="1" smtClean="0"/>
              <a:t>parasympathomimetic</a:t>
            </a:r>
            <a:r>
              <a:rPr lang="en-US" b="1" dirty="0" smtClean="0"/>
              <a:t> action of digitalis reduces sinoatrial firing rate (decreases heart rate; negative </a:t>
            </a:r>
            <a:r>
              <a:rPr lang="en-US" b="1" dirty="0" err="1" smtClean="0"/>
              <a:t>chronotropy</a:t>
            </a:r>
            <a:r>
              <a:rPr lang="en-US" b="1" dirty="0" smtClean="0"/>
              <a:t>) and reduces conduction velocity of electrical impulses through the atrioventricular node (negative </a:t>
            </a:r>
            <a:r>
              <a:rPr lang="en-US" b="1" dirty="0" err="1" smtClean="0"/>
              <a:t>dromotropy</a:t>
            </a:r>
            <a:r>
              <a:rPr lang="en-US" b="1" dirty="0" smtClean="0"/>
              <a:t>).</a:t>
            </a:r>
            <a:endParaRPr lang="en-US" b="1" dirty="0"/>
          </a:p>
        </p:txBody>
      </p:sp>
      <p:sp>
        <p:nvSpPr>
          <p:cNvPr id="4" name="Slide Number Placeholder 3"/>
          <p:cNvSpPr>
            <a:spLocks noGrp="1"/>
          </p:cNvSpPr>
          <p:nvPr>
            <p:ph type="sldNum" sz="quarter" idx="10"/>
          </p:nvPr>
        </p:nvSpPr>
        <p:spPr/>
        <p:txBody>
          <a:bodyPr/>
          <a:lstStyle/>
          <a:p>
            <a:fld id="{C1D3358C-B6FE-4638-AD0A-AC6E7D4347FD}" type="slidenum">
              <a:rPr lang="en-US" smtClean="0"/>
              <a:t>41</a:t>
            </a:fld>
            <a:endParaRPr lang="en-US"/>
          </a:p>
        </p:txBody>
      </p:sp>
    </p:spTree>
    <p:extLst>
      <p:ext uri="{BB962C8B-B14F-4D97-AF65-F5344CB8AC3E}">
        <p14:creationId xmlns:p14="http://schemas.microsoft.com/office/powerpoint/2010/main" val="15722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Trevor and </a:t>
            </a:r>
            <a:r>
              <a:rPr lang="en-US" dirty="0" err="1" smtClean="0"/>
              <a:t>katzang</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7</a:t>
            </a:fld>
            <a:endParaRPr lang="en-US"/>
          </a:p>
        </p:txBody>
      </p:sp>
    </p:spTree>
    <p:extLst>
      <p:ext uri="{BB962C8B-B14F-4D97-AF65-F5344CB8AC3E}">
        <p14:creationId xmlns:p14="http://schemas.microsoft.com/office/powerpoint/2010/main" val="318295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katzan</a:t>
            </a:r>
            <a:r>
              <a:rPr lang="en-US" dirty="0" smtClean="0"/>
              <a:t>…</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15</a:t>
            </a:fld>
            <a:endParaRPr lang="en-US"/>
          </a:p>
        </p:txBody>
      </p:sp>
    </p:spTree>
    <p:extLst>
      <p:ext uri="{BB962C8B-B14F-4D97-AF65-F5344CB8AC3E}">
        <p14:creationId xmlns:p14="http://schemas.microsoft.com/office/powerpoint/2010/main" val="387439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Atlas of Pharmacology</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16</a:t>
            </a:fld>
            <a:endParaRPr lang="en-US"/>
          </a:p>
        </p:txBody>
      </p:sp>
    </p:spTree>
    <p:extLst>
      <p:ext uri="{BB962C8B-B14F-4D97-AF65-F5344CB8AC3E}">
        <p14:creationId xmlns:p14="http://schemas.microsoft.com/office/powerpoint/2010/main" val="311289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five main classes in the </a:t>
            </a:r>
            <a:r>
              <a:rPr lang="en-US" sz="1200" b="1" i="0" kern="1200" dirty="0" smtClean="0">
                <a:solidFill>
                  <a:schemeClr val="tx1"/>
                </a:solidFill>
                <a:effectLst/>
                <a:latin typeface="+mn-lt"/>
                <a:ea typeface="+mn-ea"/>
                <a:cs typeface="+mn-cs"/>
              </a:rPr>
              <a:t>Vaughan Williams </a:t>
            </a:r>
            <a:r>
              <a:rPr lang="en-US" sz="1200" b="0" i="0" kern="1200" dirty="0" smtClean="0">
                <a:solidFill>
                  <a:schemeClr val="tx1"/>
                </a:solidFill>
                <a:effectLst/>
                <a:latin typeface="+mn-lt"/>
                <a:ea typeface="+mn-ea"/>
                <a:cs typeface="+mn-cs"/>
              </a:rPr>
              <a:t>classification of </a:t>
            </a:r>
            <a:r>
              <a:rPr lang="en-US" sz="1200" b="1" i="0" kern="1200" dirty="0" smtClean="0">
                <a:solidFill>
                  <a:schemeClr val="tx1"/>
                </a:solidFill>
                <a:effectLst/>
                <a:latin typeface="+mn-lt"/>
                <a:ea typeface="+mn-ea"/>
                <a:cs typeface="+mn-cs"/>
              </a:rPr>
              <a:t>antiarrhythmic</a:t>
            </a:r>
            <a:r>
              <a:rPr lang="en-US" sz="1200" b="0" i="0" kern="1200" dirty="0" smtClean="0">
                <a:solidFill>
                  <a:schemeClr val="tx1"/>
                </a:solidFill>
                <a:effectLst/>
                <a:latin typeface="+mn-lt"/>
                <a:ea typeface="+mn-ea"/>
                <a:cs typeface="+mn-cs"/>
              </a:rPr>
              <a:t> agents</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18</a:t>
            </a:fld>
            <a:endParaRPr lang="en-US"/>
          </a:p>
        </p:txBody>
      </p:sp>
    </p:spTree>
    <p:extLst>
      <p:ext uri="{BB962C8B-B14F-4D97-AF65-F5344CB8AC3E}">
        <p14:creationId xmlns:p14="http://schemas.microsoft.com/office/powerpoint/2010/main" val="221587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affecting phase 0 of action potentials, sodium-channel blockers may also alter the action potential duration (APD) and effective refractory period (ERP). Because some sodium-channel blockers increase the ERP (Class IA), while others decrease the ERP (Class IB) or have no effect on ERP (Class IC), the Vaughan-Williams classification recognizes these differences as subclasses of Class I antiarrhythmic drugs. These effects on ERP are not directly related to sodium channel blockade, but instead are related to drug actions on potassium channels involved in phase 3 repolarization of action potentials. These channels regulate potassium efflux from the cell (K+ out), and therefore repolarization. The drugs in these subclasses also differ in their efficacy for reducing the slope of phase 0, with IC drugs having the greatest and IB drugs having the smallest effect on phase 0 (IA drugs are intermediate in their effect on phase 0). </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21</a:t>
            </a:fld>
            <a:endParaRPr lang="en-US"/>
          </a:p>
        </p:txBody>
      </p:sp>
    </p:spTree>
    <p:extLst>
      <p:ext uri="{BB962C8B-B14F-4D97-AF65-F5344CB8AC3E}">
        <p14:creationId xmlns:p14="http://schemas.microsoft.com/office/powerpoint/2010/main" val="139204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D3358C-B6FE-4638-AD0A-AC6E7D4347FD}" type="slidenum">
              <a:rPr lang="en-US" smtClean="0"/>
              <a:t>22</a:t>
            </a:fld>
            <a:endParaRPr lang="en-US"/>
          </a:p>
        </p:txBody>
      </p:sp>
    </p:spTree>
    <p:extLst>
      <p:ext uri="{BB962C8B-B14F-4D97-AF65-F5344CB8AC3E}">
        <p14:creationId xmlns:p14="http://schemas.microsoft.com/office/powerpoint/2010/main" val="426878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LIPPENCOT</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23</a:t>
            </a:fld>
            <a:endParaRPr lang="en-US"/>
          </a:p>
        </p:txBody>
      </p:sp>
    </p:spTree>
    <p:extLst>
      <p:ext uri="{BB962C8B-B14F-4D97-AF65-F5344CB8AC3E}">
        <p14:creationId xmlns:p14="http://schemas.microsoft.com/office/powerpoint/2010/main" val="332758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or decreasing the APD and ERP can either increase or decrease </a:t>
            </a:r>
            <a:r>
              <a:rPr lang="en-US" dirty="0" err="1" smtClean="0"/>
              <a:t>arrhythmogenesis</a:t>
            </a:r>
            <a:r>
              <a:rPr lang="en-US" dirty="0" smtClean="0"/>
              <a:t>, depending on the underlying cause of the arrhythmia. Increasing the ERP, for example, can interrupt tachycardia caused by reentry mechanisms by prolonging the duration that normal tissue is unexcitable (its refractory period). This can prevent reentry currents from re-exciting the tissue. On the other hand, increasing the APD can precipitate </a:t>
            </a:r>
            <a:r>
              <a:rPr lang="en-US" dirty="0" err="1" smtClean="0"/>
              <a:t>torsades</a:t>
            </a:r>
            <a:r>
              <a:rPr lang="en-US" dirty="0" smtClean="0"/>
              <a:t> de pointes, a type of ventricular tachycardia caused by afterdepolarizations.</a:t>
            </a:r>
            <a:endParaRPr lang="en-US" dirty="0"/>
          </a:p>
        </p:txBody>
      </p:sp>
      <p:sp>
        <p:nvSpPr>
          <p:cNvPr id="4" name="Slide Number Placeholder 3"/>
          <p:cNvSpPr>
            <a:spLocks noGrp="1"/>
          </p:cNvSpPr>
          <p:nvPr>
            <p:ph type="sldNum" sz="quarter" idx="10"/>
          </p:nvPr>
        </p:nvSpPr>
        <p:spPr/>
        <p:txBody>
          <a:bodyPr/>
          <a:lstStyle/>
          <a:p>
            <a:fld id="{C1D3358C-B6FE-4638-AD0A-AC6E7D4347FD}" type="slidenum">
              <a:rPr lang="en-US" smtClean="0"/>
              <a:t>24</a:t>
            </a:fld>
            <a:endParaRPr lang="en-US"/>
          </a:p>
        </p:txBody>
      </p:sp>
    </p:spTree>
    <p:extLst>
      <p:ext uri="{BB962C8B-B14F-4D97-AF65-F5344CB8AC3E}">
        <p14:creationId xmlns:p14="http://schemas.microsoft.com/office/powerpoint/2010/main" val="126774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126F1A-0A8E-4800-B7B3-E3EBDB3C1FD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97969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26F1A-0A8E-4800-B7B3-E3EBDB3C1FD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187915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26F1A-0A8E-4800-B7B3-E3EBDB3C1FD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68982B-71D3-47F6-8F7F-CB50BF75B6F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770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126F1A-0A8E-4800-B7B3-E3EBDB3C1FD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71262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126F1A-0A8E-4800-B7B3-E3EBDB3C1FD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68982B-71D3-47F6-8F7F-CB50BF75B6F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810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4126F1A-0A8E-4800-B7B3-E3EBDB3C1FD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276074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26F1A-0A8E-4800-B7B3-E3EBDB3C1FD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163496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26F1A-0A8E-4800-B7B3-E3EBDB3C1FD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287901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126F1A-0A8E-4800-B7B3-E3EBDB3C1FD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276746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26F1A-0A8E-4800-B7B3-E3EBDB3C1FD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38676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126F1A-0A8E-4800-B7B3-E3EBDB3C1FD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13440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126F1A-0A8E-4800-B7B3-E3EBDB3C1FD4}"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263155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126F1A-0A8E-4800-B7B3-E3EBDB3C1FD4}"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69387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26F1A-0A8E-4800-B7B3-E3EBDB3C1FD4}"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264134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26F1A-0A8E-4800-B7B3-E3EBDB3C1FD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425682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26F1A-0A8E-4800-B7B3-E3EBDB3C1FD4}"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68982B-71D3-47F6-8F7F-CB50BF75B6F1}" type="slidenum">
              <a:rPr lang="en-US" smtClean="0"/>
              <a:t>‹#›</a:t>
            </a:fld>
            <a:endParaRPr lang="en-US"/>
          </a:p>
        </p:txBody>
      </p:sp>
    </p:spTree>
    <p:extLst>
      <p:ext uri="{BB962C8B-B14F-4D97-AF65-F5344CB8AC3E}">
        <p14:creationId xmlns:p14="http://schemas.microsoft.com/office/powerpoint/2010/main" val="364640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4126F1A-0A8E-4800-B7B3-E3EBDB3C1FD4}" type="datetimeFigureOut">
              <a:rPr lang="en-US" smtClean="0"/>
              <a:t>11/2/2018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68982B-71D3-47F6-8F7F-CB50BF75B6F1}" type="slidenum">
              <a:rPr lang="en-US" smtClean="0"/>
              <a:t>‹#›</a:t>
            </a:fld>
            <a:endParaRPr lang="en-US"/>
          </a:p>
        </p:txBody>
      </p:sp>
    </p:spTree>
    <p:extLst>
      <p:ext uri="{BB962C8B-B14F-4D97-AF65-F5344CB8AC3E}">
        <p14:creationId xmlns:p14="http://schemas.microsoft.com/office/powerpoint/2010/main" val="2067131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ardiac_cycle" TargetMode="External"/><Relationship Id="rId2" Type="http://schemas.openxmlformats.org/officeDocument/2006/relationships/hyperlink" Target="https://en.wikipedia.org/wiki/Electrocardiography" TargetMode="External"/><Relationship Id="rId1" Type="http://schemas.openxmlformats.org/officeDocument/2006/relationships/slideLayout" Target="../slideLayouts/slideLayout7.xml"/><Relationship Id="rId4" Type="http://schemas.openxmlformats.org/officeDocument/2006/relationships/hyperlink" Target="https://en.wikipedia.org/wiki/Atrial_fibrilla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Physiolog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ANTI-ARRYTHMIC DRUGS</a:t>
            </a:r>
            <a:endParaRPr lang="en-US" dirty="0"/>
          </a:p>
        </p:txBody>
      </p:sp>
      <p:sp>
        <p:nvSpPr>
          <p:cNvPr id="3" name="Text Placeholder 2"/>
          <p:cNvSpPr>
            <a:spLocks noGrp="1"/>
          </p:cNvSpPr>
          <p:nvPr>
            <p:ph type="body" idx="1"/>
          </p:nvPr>
        </p:nvSpPr>
        <p:spPr/>
        <p:txBody>
          <a:bodyPr/>
          <a:lstStyle/>
          <a:p>
            <a:r>
              <a:rPr lang="en-US" dirty="0" smtClean="0"/>
              <a:t>Dr.Taseer Ahmad</a:t>
            </a:r>
            <a:endParaRPr lang="en-US" dirty="0"/>
          </a:p>
        </p:txBody>
      </p:sp>
    </p:spTree>
    <p:extLst>
      <p:ext uri="{BB962C8B-B14F-4D97-AF65-F5344CB8AC3E}">
        <p14:creationId xmlns:p14="http://schemas.microsoft.com/office/powerpoint/2010/main" val="229528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032" y="360899"/>
            <a:ext cx="8538576" cy="5016758"/>
          </a:xfrm>
          <a:prstGeom prst="rect">
            <a:avLst/>
          </a:prstGeom>
        </p:spPr>
        <p:txBody>
          <a:bodyPr wrap="square">
            <a:spAutoFit/>
          </a:bodyPr>
          <a:lstStyle/>
          <a:p>
            <a:pPr marL="285750" indent="-285750">
              <a:buFont typeface="Wingdings" panose="05000000000000000000" pitchFamily="2" charset="2"/>
              <a:buChar char="v"/>
            </a:pPr>
            <a:r>
              <a:rPr lang="en-US" sz="2000" dirty="0">
                <a:solidFill>
                  <a:srgbClr val="000000"/>
                </a:solidFill>
                <a:latin typeface="verdana" panose="020B0604030504040204" pitchFamily="34" charset="0"/>
              </a:rPr>
              <a:t>Remember that in order to generate an action potential, the sodium channels need to open to depolarize the cell to the threshold for action potential firing. </a:t>
            </a:r>
            <a:endParaRPr lang="en-US" sz="2000" dirty="0" smtClean="0">
              <a:solidFill>
                <a:srgbClr val="000000"/>
              </a:solidFill>
              <a:latin typeface="verdana" panose="020B0604030504040204" pitchFamily="34" charset="0"/>
            </a:endParaRPr>
          </a:p>
          <a:p>
            <a:pPr marL="285750" indent="-285750">
              <a:buFont typeface="Wingdings" panose="05000000000000000000" pitchFamily="2" charset="2"/>
              <a:buChar char="v"/>
            </a:pPr>
            <a:r>
              <a:rPr lang="en-US" sz="2000" dirty="0" smtClean="0">
                <a:solidFill>
                  <a:srgbClr val="000000"/>
                </a:solidFill>
                <a:latin typeface="verdana" panose="020B0604030504040204" pitchFamily="34" charset="0"/>
              </a:rPr>
              <a:t>Once </a:t>
            </a:r>
            <a:r>
              <a:rPr lang="en-US" sz="2000" dirty="0">
                <a:solidFill>
                  <a:srgbClr val="000000"/>
                </a:solidFill>
                <a:latin typeface="verdana" panose="020B0604030504040204" pitchFamily="34" charset="0"/>
              </a:rPr>
              <a:t>the cell is depolarized, these Na</a:t>
            </a:r>
            <a:r>
              <a:rPr lang="en-US" sz="2000" baseline="30000" dirty="0">
                <a:solidFill>
                  <a:srgbClr val="000000"/>
                </a:solidFill>
                <a:latin typeface="verdana" panose="020B0604030504040204" pitchFamily="34" charset="0"/>
              </a:rPr>
              <a:t>+</a:t>
            </a:r>
            <a:r>
              <a:rPr lang="en-US" sz="2000" dirty="0">
                <a:solidFill>
                  <a:srgbClr val="000000"/>
                </a:solidFill>
                <a:latin typeface="verdana" panose="020B0604030504040204" pitchFamily="34" charset="0"/>
              </a:rPr>
              <a:t> channels are inactive, so no matter how much you stimulate the cell, you can't elicit another action potential. This is </a:t>
            </a:r>
            <a:r>
              <a:rPr lang="en-US" sz="2000" b="1" dirty="0">
                <a:solidFill>
                  <a:srgbClr val="000000"/>
                </a:solidFill>
                <a:latin typeface="verdana" panose="020B0604030504040204" pitchFamily="34" charset="0"/>
              </a:rPr>
              <a:t>absolute refractory period. </a:t>
            </a:r>
            <a:endParaRPr lang="en-US" sz="2000" dirty="0"/>
          </a:p>
          <a:p>
            <a:pPr marL="285750" indent="-285750">
              <a:buFont typeface="Wingdings" panose="05000000000000000000" pitchFamily="2" charset="2"/>
              <a:buChar char="v"/>
            </a:pPr>
            <a:r>
              <a:rPr lang="en-US" sz="2000" dirty="0" smtClean="0">
                <a:solidFill>
                  <a:srgbClr val="000000"/>
                </a:solidFill>
                <a:latin typeface="verdana" panose="020B0604030504040204" pitchFamily="34" charset="0"/>
              </a:rPr>
              <a:t>Once </a:t>
            </a:r>
            <a:r>
              <a:rPr lang="en-US" sz="2000" dirty="0">
                <a:solidFill>
                  <a:srgbClr val="000000"/>
                </a:solidFill>
                <a:latin typeface="verdana" panose="020B0604030504040204" pitchFamily="34" charset="0"/>
              </a:rPr>
              <a:t>the cell is repolarized, the cells go from inactive to closed, and an action potential can be generated. </a:t>
            </a:r>
            <a:endParaRPr lang="en-US" sz="2000" dirty="0"/>
          </a:p>
          <a:p>
            <a:pPr marL="285750" indent="-285750">
              <a:buFont typeface="Wingdings" panose="05000000000000000000" pitchFamily="2" charset="2"/>
              <a:buChar char="v"/>
            </a:pPr>
            <a:r>
              <a:rPr lang="en-US" sz="2000" dirty="0" smtClean="0">
                <a:solidFill>
                  <a:srgbClr val="000000"/>
                </a:solidFill>
                <a:latin typeface="verdana" panose="020B0604030504040204" pitchFamily="34" charset="0"/>
              </a:rPr>
              <a:t>During </a:t>
            </a:r>
            <a:r>
              <a:rPr lang="en-US" sz="2000" dirty="0">
                <a:solidFill>
                  <a:srgbClr val="000000"/>
                </a:solidFill>
                <a:latin typeface="verdana" panose="020B0604030504040204" pitchFamily="34" charset="0"/>
              </a:rPr>
              <a:t>repolarization via K</a:t>
            </a:r>
            <a:r>
              <a:rPr lang="en-US" sz="2000" baseline="30000" dirty="0">
                <a:solidFill>
                  <a:srgbClr val="000000"/>
                </a:solidFill>
                <a:latin typeface="verdana" panose="020B0604030504040204" pitchFamily="34" charset="0"/>
              </a:rPr>
              <a:t>+</a:t>
            </a:r>
            <a:r>
              <a:rPr lang="en-US" sz="2000" dirty="0">
                <a:solidFill>
                  <a:srgbClr val="000000"/>
                </a:solidFill>
                <a:latin typeface="verdana" panose="020B0604030504040204" pitchFamily="34" charset="0"/>
              </a:rPr>
              <a:t> channels opening, the cell can hyperpolarize if too much K</a:t>
            </a:r>
            <a:r>
              <a:rPr lang="en-US" sz="2000" baseline="30000" dirty="0">
                <a:solidFill>
                  <a:srgbClr val="000000"/>
                </a:solidFill>
                <a:latin typeface="verdana" panose="020B0604030504040204" pitchFamily="34" charset="0"/>
              </a:rPr>
              <a:t>+</a:t>
            </a:r>
            <a:r>
              <a:rPr lang="en-US" sz="2000" dirty="0">
                <a:solidFill>
                  <a:srgbClr val="000000"/>
                </a:solidFill>
                <a:latin typeface="verdana" panose="020B0604030504040204" pitchFamily="34" charset="0"/>
              </a:rPr>
              <a:t> leaving the cell. </a:t>
            </a:r>
            <a:endParaRPr lang="en-US" sz="2000" dirty="0" smtClean="0">
              <a:solidFill>
                <a:srgbClr val="000000"/>
              </a:solidFill>
              <a:latin typeface="verdana" panose="020B0604030504040204" pitchFamily="34" charset="0"/>
            </a:endParaRPr>
          </a:p>
          <a:p>
            <a:pPr marL="285750" indent="-285750">
              <a:buFont typeface="Wingdings" panose="05000000000000000000" pitchFamily="2" charset="2"/>
              <a:buChar char="v"/>
            </a:pPr>
            <a:r>
              <a:rPr lang="en-US" sz="2000" dirty="0" smtClean="0">
                <a:solidFill>
                  <a:srgbClr val="000000"/>
                </a:solidFill>
                <a:latin typeface="verdana" panose="020B0604030504040204" pitchFamily="34" charset="0"/>
              </a:rPr>
              <a:t>During </a:t>
            </a:r>
            <a:r>
              <a:rPr lang="en-US" sz="2000" dirty="0">
                <a:solidFill>
                  <a:srgbClr val="000000"/>
                </a:solidFill>
                <a:latin typeface="verdana" panose="020B0604030504040204" pitchFamily="34" charset="0"/>
              </a:rPr>
              <a:t>this time, since the Na</a:t>
            </a:r>
            <a:r>
              <a:rPr lang="en-US" sz="2000" baseline="30000" dirty="0">
                <a:solidFill>
                  <a:srgbClr val="000000"/>
                </a:solidFill>
                <a:latin typeface="verdana" panose="020B0604030504040204" pitchFamily="34" charset="0"/>
              </a:rPr>
              <a:t>+</a:t>
            </a:r>
            <a:r>
              <a:rPr lang="en-US" sz="2000" dirty="0">
                <a:solidFill>
                  <a:srgbClr val="000000"/>
                </a:solidFill>
                <a:latin typeface="verdana" panose="020B0604030504040204" pitchFamily="34" charset="0"/>
              </a:rPr>
              <a:t> are closed, you can elicit an action potential if you give a big enough stimulus to open the Na</a:t>
            </a:r>
            <a:r>
              <a:rPr lang="en-US" sz="2000" baseline="30000" dirty="0">
                <a:solidFill>
                  <a:srgbClr val="000000"/>
                </a:solidFill>
                <a:latin typeface="verdana" panose="020B0604030504040204" pitchFamily="34" charset="0"/>
              </a:rPr>
              <a:t>+</a:t>
            </a:r>
            <a:r>
              <a:rPr lang="en-US" sz="2000" dirty="0">
                <a:solidFill>
                  <a:srgbClr val="000000"/>
                </a:solidFill>
                <a:latin typeface="verdana" panose="020B0604030504040204" pitchFamily="34" charset="0"/>
              </a:rPr>
              <a:t> channel. </a:t>
            </a:r>
            <a:endParaRPr lang="en-US" sz="2000" dirty="0" smtClean="0">
              <a:solidFill>
                <a:srgbClr val="000000"/>
              </a:solidFill>
              <a:latin typeface="verdana" panose="020B0604030504040204" pitchFamily="34" charset="0"/>
            </a:endParaRPr>
          </a:p>
          <a:p>
            <a:pPr marL="285750" indent="-285750">
              <a:buFont typeface="Wingdings" panose="05000000000000000000" pitchFamily="2" charset="2"/>
              <a:buChar char="v"/>
            </a:pPr>
            <a:r>
              <a:rPr lang="en-US" sz="2000" dirty="0" smtClean="0">
                <a:solidFill>
                  <a:srgbClr val="000000"/>
                </a:solidFill>
                <a:latin typeface="verdana" panose="020B0604030504040204" pitchFamily="34" charset="0"/>
              </a:rPr>
              <a:t>However</a:t>
            </a:r>
            <a:r>
              <a:rPr lang="en-US" sz="2000" dirty="0">
                <a:solidFill>
                  <a:srgbClr val="000000"/>
                </a:solidFill>
                <a:latin typeface="verdana" panose="020B0604030504040204" pitchFamily="34" charset="0"/>
              </a:rPr>
              <a:t>, since hyperpolarized means more negative potential relative to repolarized, a bigger stimulus is needed to elicit a action potential; this is the</a:t>
            </a:r>
            <a:r>
              <a:rPr lang="en-US" sz="2000" b="1" dirty="0">
                <a:solidFill>
                  <a:srgbClr val="000000"/>
                </a:solidFill>
                <a:latin typeface="verdana" panose="020B0604030504040204" pitchFamily="34" charset="0"/>
              </a:rPr>
              <a:t> relative refractory period.</a:t>
            </a:r>
            <a:endParaRPr lang="en-US" sz="2000" dirty="0"/>
          </a:p>
        </p:txBody>
      </p:sp>
    </p:spTree>
    <p:extLst>
      <p:ext uri="{BB962C8B-B14F-4D97-AF65-F5344CB8AC3E}">
        <p14:creationId xmlns:p14="http://schemas.microsoft.com/office/powerpoint/2010/main" val="2716265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540663"/>
            <a:ext cx="7955280" cy="5632311"/>
          </a:xfrm>
          <a:prstGeom prst="rect">
            <a:avLst/>
          </a:prstGeom>
        </p:spPr>
        <p:txBody>
          <a:bodyPr wrap="square">
            <a:spAutoFit/>
          </a:bodyPr>
          <a:lstStyle/>
          <a:p>
            <a:r>
              <a:rPr lang="en-US" sz="2000" dirty="0">
                <a:solidFill>
                  <a:srgbClr val="252525"/>
                </a:solidFill>
                <a:latin typeface="Arial" panose="020B0604020202020204" pitchFamily="34" charset="0"/>
              </a:rPr>
              <a:t>In </a:t>
            </a:r>
            <a:r>
              <a:rPr lang="en-US" sz="2000" dirty="0">
                <a:solidFill>
                  <a:srgbClr val="0B0080"/>
                </a:solidFill>
                <a:latin typeface="Arial" panose="020B0604020202020204" pitchFamily="34" charset="0"/>
                <a:hlinkClick r:id="rId2" tooltip="Electrocardiography"/>
              </a:rPr>
              <a:t>electrocardiography</a:t>
            </a:r>
            <a:r>
              <a:rPr lang="en-US" sz="2000" dirty="0">
                <a:solidFill>
                  <a:srgbClr val="252525"/>
                </a:solidFill>
                <a:latin typeface="Arial" panose="020B0604020202020204" pitchFamily="34" charset="0"/>
              </a:rPr>
              <a:t>, during a </a:t>
            </a:r>
            <a:r>
              <a:rPr lang="en-US" sz="2000" dirty="0">
                <a:solidFill>
                  <a:srgbClr val="0B0080"/>
                </a:solidFill>
                <a:latin typeface="Arial" panose="020B0604020202020204" pitchFamily="34" charset="0"/>
                <a:hlinkClick r:id="rId3" tooltip="Cardiac cycle"/>
              </a:rPr>
              <a:t>cardiac cycle</a:t>
            </a:r>
            <a:r>
              <a:rPr lang="en-US" sz="2000" dirty="0">
                <a:solidFill>
                  <a:srgbClr val="252525"/>
                </a:solidFill>
                <a:latin typeface="Arial" panose="020B0604020202020204" pitchFamily="34" charset="0"/>
              </a:rPr>
              <a:t>, once an action potential is initiated, there is a period of time that a new action potential cannot be initiated. </a:t>
            </a:r>
            <a:endParaRPr lang="en-US" sz="2000" dirty="0" smtClean="0">
              <a:solidFill>
                <a:srgbClr val="252525"/>
              </a:solidFill>
              <a:latin typeface="Arial" panose="020B0604020202020204" pitchFamily="34" charset="0"/>
            </a:endParaRPr>
          </a:p>
          <a:p>
            <a:endParaRPr lang="en-US" sz="2000" dirty="0" smtClean="0">
              <a:solidFill>
                <a:srgbClr val="252525"/>
              </a:solidFill>
              <a:latin typeface="Arial" panose="020B0604020202020204" pitchFamily="34" charset="0"/>
            </a:endParaRPr>
          </a:p>
          <a:p>
            <a:r>
              <a:rPr lang="en-US" sz="2000" dirty="0" smtClean="0">
                <a:solidFill>
                  <a:srgbClr val="252525"/>
                </a:solidFill>
                <a:latin typeface="Arial" panose="020B0604020202020204" pitchFamily="34" charset="0"/>
              </a:rPr>
              <a:t>This </a:t>
            </a:r>
            <a:r>
              <a:rPr lang="en-US" sz="2000" dirty="0">
                <a:solidFill>
                  <a:srgbClr val="252525"/>
                </a:solidFill>
                <a:latin typeface="Arial" panose="020B0604020202020204" pitchFamily="34" charset="0"/>
              </a:rPr>
              <a:t>is termed the effective refractory period (ERP) of the tissue. </a:t>
            </a:r>
            <a:endParaRPr lang="en-US" sz="2000" dirty="0" smtClean="0">
              <a:solidFill>
                <a:srgbClr val="252525"/>
              </a:solidFill>
              <a:latin typeface="Arial" panose="020B0604020202020204" pitchFamily="34" charset="0"/>
            </a:endParaRPr>
          </a:p>
          <a:p>
            <a:r>
              <a:rPr lang="en-US" sz="2000" dirty="0" smtClean="0">
                <a:solidFill>
                  <a:srgbClr val="252525"/>
                </a:solidFill>
                <a:latin typeface="Arial" panose="020B0604020202020204" pitchFamily="34" charset="0"/>
              </a:rPr>
              <a:t>This </a:t>
            </a:r>
            <a:r>
              <a:rPr lang="en-US" sz="2000" dirty="0">
                <a:solidFill>
                  <a:srgbClr val="252525"/>
                </a:solidFill>
                <a:latin typeface="Arial" panose="020B0604020202020204" pitchFamily="34" charset="0"/>
              </a:rPr>
              <a:t>period is approximately equal to the absolute refractory period (ARP), it occurs due to calcium ion influx </a:t>
            </a:r>
            <a:r>
              <a:rPr lang="en-US" sz="2000" dirty="0" smtClean="0">
                <a:solidFill>
                  <a:srgbClr val="252525"/>
                </a:solidFill>
                <a:latin typeface="Arial" panose="020B0604020202020204" pitchFamily="34" charset="0"/>
              </a:rPr>
              <a:t>During </a:t>
            </a:r>
            <a:r>
              <a:rPr lang="en-US" sz="2000" dirty="0">
                <a:solidFill>
                  <a:srgbClr val="252525"/>
                </a:solidFill>
                <a:latin typeface="Arial" panose="020B0604020202020204" pitchFamily="34" charset="0"/>
              </a:rPr>
              <a:t>this period, depolarization on adjacent cardiac muscles does not produce a new depolarization in the current cell as it has to refract back to phase 4 of the action potential before a new action potential can activate it. </a:t>
            </a:r>
            <a:endParaRPr lang="en-US" sz="2000" dirty="0" smtClean="0">
              <a:solidFill>
                <a:srgbClr val="252525"/>
              </a:solidFill>
              <a:latin typeface="Arial" panose="020B0604020202020204" pitchFamily="34" charset="0"/>
            </a:endParaRPr>
          </a:p>
          <a:p>
            <a:endParaRPr lang="en-US" sz="2000" dirty="0" smtClean="0">
              <a:solidFill>
                <a:srgbClr val="252525"/>
              </a:solidFill>
              <a:latin typeface="Arial" panose="020B0604020202020204" pitchFamily="34" charset="0"/>
            </a:endParaRPr>
          </a:p>
          <a:p>
            <a:r>
              <a:rPr lang="en-US" sz="2000" dirty="0" smtClean="0">
                <a:solidFill>
                  <a:srgbClr val="252525"/>
                </a:solidFill>
                <a:latin typeface="Arial" panose="020B0604020202020204" pitchFamily="34" charset="0"/>
              </a:rPr>
              <a:t>ERP </a:t>
            </a:r>
            <a:r>
              <a:rPr lang="en-US" sz="2000" dirty="0">
                <a:solidFill>
                  <a:srgbClr val="252525"/>
                </a:solidFill>
                <a:latin typeface="Arial" panose="020B0604020202020204" pitchFamily="34" charset="0"/>
              </a:rPr>
              <a:t>acts as a protective mechanism and keeps the heart rate in check and prevents arrhythmias, and it helps coordinates muscle contraction. Anti-arrhythmic agents used for arrhythmias usually prolong the ERP. </a:t>
            </a:r>
            <a:endParaRPr lang="en-US" sz="2000" dirty="0" smtClean="0">
              <a:solidFill>
                <a:srgbClr val="252525"/>
              </a:solidFill>
              <a:latin typeface="Arial" panose="020B0604020202020204" pitchFamily="34" charset="0"/>
            </a:endParaRPr>
          </a:p>
          <a:p>
            <a:r>
              <a:rPr lang="en-US" sz="2000" dirty="0" smtClean="0">
                <a:solidFill>
                  <a:srgbClr val="252525"/>
                </a:solidFill>
                <a:latin typeface="Arial" panose="020B0604020202020204" pitchFamily="34" charset="0"/>
              </a:rPr>
              <a:t>For </a:t>
            </a:r>
            <a:r>
              <a:rPr lang="en-US" sz="2000" dirty="0">
                <a:solidFill>
                  <a:srgbClr val="252525"/>
                </a:solidFill>
                <a:latin typeface="Arial" panose="020B0604020202020204" pitchFamily="34" charset="0"/>
              </a:rPr>
              <a:t>the treatment of </a:t>
            </a:r>
            <a:r>
              <a:rPr lang="en-US" sz="2000" dirty="0">
                <a:solidFill>
                  <a:srgbClr val="0B0080"/>
                </a:solidFill>
                <a:latin typeface="Arial" panose="020B0604020202020204" pitchFamily="34" charset="0"/>
                <a:hlinkClick r:id="rId4" tooltip="Atrial fibrillation"/>
              </a:rPr>
              <a:t>atrial fibrillation</a:t>
            </a:r>
            <a:r>
              <a:rPr lang="en-US" sz="2000" dirty="0">
                <a:solidFill>
                  <a:srgbClr val="252525"/>
                </a:solidFill>
                <a:latin typeface="Arial" panose="020B0604020202020204" pitchFamily="34" charset="0"/>
              </a:rPr>
              <a:t>, it is a problem that the prolongation of the ERP by these agents also affects the ventricles, which can induce other types of arrhythmias.</a:t>
            </a:r>
            <a:endParaRPr lang="en-US" sz="2000" dirty="0"/>
          </a:p>
        </p:txBody>
      </p:sp>
    </p:spTree>
    <p:extLst>
      <p:ext uri="{BB962C8B-B14F-4D97-AF65-F5344CB8AC3E}">
        <p14:creationId xmlns:p14="http://schemas.microsoft.com/office/powerpoint/2010/main" val="1707369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8248" y="655061"/>
            <a:ext cx="6958879" cy="4205483"/>
          </a:xfrm>
          <a:prstGeom prst="rect">
            <a:avLst/>
          </a:prstGeom>
        </p:spPr>
      </p:pic>
      <p:sp>
        <p:nvSpPr>
          <p:cNvPr id="3" name="Rectangle 2"/>
          <p:cNvSpPr/>
          <p:nvPr/>
        </p:nvSpPr>
        <p:spPr>
          <a:xfrm>
            <a:off x="1482436" y="5239414"/>
            <a:ext cx="9822873" cy="1200329"/>
          </a:xfrm>
          <a:prstGeom prst="rect">
            <a:avLst/>
          </a:prstGeom>
        </p:spPr>
        <p:txBody>
          <a:bodyPr wrap="square">
            <a:spAutoFit/>
          </a:bodyPr>
          <a:lstStyle/>
          <a:p>
            <a:r>
              <a:rPr lang="en-US" sz="2400" b="1" i="1" dirty="0">
                <a:solidFill>
                  <a:srgbClr val="231F20"/>
                </a:solidFill>
                <a:latin typeface="OfficinaSans-BookItalic"/>
              </a:rPr>
              <a:t>Afterdepolarizations and triggered activity</a:t>
            </a:r>
            <a:r>
              <a:rPr lang="en-US" sz="2400" dirty="0">
                <a:solidFill>
                  <a:srgbClr val="231F20"/>
                </a:solidFill>
                <a:latin typeface="OfficinaSans-BookItalic"/>
              </a:rPr>
              <a:t/>
            </a:r>
            <a:br>
              <a:rPr lang="en-US" sz="2400" dirty="0">
                <a:solidFill>
                  <a:srgbClr val="231F20"/>
                </a:solidFill>
                <a:latin typeface="OfficinaSans-BookItalic"/>
              </a:rPr>
            </a:br>
            <a:r>
              <a:rPr lang="en-US" sz="2400" dirty="0" smtClean="0">
                <a:solidFill>
                  <a:srgbClr val="231F20"/>
                </a:solidFill>
                <a:latin typeface="OfficinaSans-BookItalic"/>
              </a:rPr>
              <a:t>A. Delayed </a:t>
            </a:r>
            <a:r>
              <a:rPr lang="en-US" sz="2400" dirty="0">
                <a:solidFill>
                  <a:srgbClr val="231F20"/>
                </a:solidFill>
                <a:latin typeface="OfficinaSans-BookItalic"/>
              </a:rPr>
              <a:t>afterdepolarization (DAD) arising after full repolarization. </a:t>
            </a:r>
            <a:endParaRPr lang="en-US" sz="2400" dirty="0" smtClean="0">
              <a:solidFill>
                <a:srgbClr val="231F20"/>
              </a:solidFill>
              <a:latin typeface="OfficinaSans-BookItalic"/>
            </a:endParaRPr>
          </a:p>
          <a:p>
            <a:r>
              <a:rPr lang="en-US" sz="2400" dirty="0" smtClean="0">
                <a:solidFill>
                  <a:srgbClr val="231F20"/>
                </a:solidFill>
                <a:latin typeface="OfficinaSans-BookItalic"/>
              </a:rPr>
              <a:t>B. Early </a:t>
            </a:r>
            <a:r>
              <a:rPr lang="en-US" sz="2400" dirty="0">
                <a:solidFill>
                  <a:srgbClr val="231F20"/>
                </a:solidFill>
                <a:latin typeface="OfficinaSans-BookItalic"/>
              </a:rPr>
              <a:t>afterdepolarization (EAD) </a:t>
            </a:r>
            <a:r>
              <a:rPr lang="en-US" sz="2400" dirty="0" smtClean="0">
                <a:solidFill>
                  <a:srgbClr val="231F20"/>
                </a:solidFill>
                <a:latin typeface="OfficinaSans-BookItalic"/>
              </a:rPr>
              <a:t>interrupting phase </a:t>
            </a:r>
            <a:r>
              <a:rPr lang="en-US" sz="2400" dirty="0">
                <a:solidFill>
                  <a:srgbClr val="231F20"/>
                </a:solidFill>
                <a:latin typeface="OfficinaSans-BookItalic"/>
              </a:rPr>
              <a:t>3 repolarization. </a:t>
            </a:r>
            <a:endParaRPr lang="en-US" sz="5400" dirty="0"/>
          </a:p>
        </p:txBody>
      </p:sp>
    </p:spTree>
    <p:extLst>
      <p:ext uri="{BB962C8B-B14F-4D97-AF65-F5344CB8AC3E}">
        <p14:creationId xmlns:p14="http://schemas.microsoft.com/office/powerpoint/2010/main" val="230302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72819" y="301555"/>
            <a:ext cx="4250356" cy="5542106"/>
          </a:xfrm>
          <a:prstGeom prst="rect">
            <a:avLst/>
          </a:prstGeom>
        </p:spPr>
      </p:pic>
      <p:sp>
        <p:nvSpPr>
          <p:cNvPr id="3" name="Rectangle 2"/>
          <p:cNvSpPr/>
          <p:nvPr/>
        </p:nvSpPr>
        <p:spPr>
          <a:xfrm>
            <a:off x="759453" y="933561"/>
            <a:ext cx="5850454" cy="5078313"/>
          </a:xfrm>
          <a:prstGeom prst="rect">
            <a:avLst/>
          </a:prstGeom>
        </p:spPr>
        <p:txBody>
          <a:bodyPr wrap="square">
            <a:spAutoFit/>
          </a:bodyPr>
          <a:lstStyle/>
          <a:p>
            <a:endParaRPr lang="en-US" b="1" dirty="0" smtClean="0"/>
          </a:p>
          <a:p>
            <a:r>
              <a:rPr lang="en-US" sz="2000" b="1" dirty="0" smtClean="0"/>
              <a:t>RE-ENTRY</a:t>
            </a:r>
          </a:p>
          <a:p>
            <a:r>
              <a:rPr lang="en-US" sz="2400" dirty="0" smtClean="0">
                <a:latin typeface="Arial" panose="020B0604020202020204" pitchFamily="34" charset="0"/>
                <a:cs typeface="Arial" panose="020B0604020202020204" pitchFamily="34" charset="0"/>
              </a:rPr>
              <a:t>Re-entry </a:t>
            </a:r>
            <a:r>
              <a:rPr lang="en-US" sz="2400" dirty="0">
                <a:latin typeface="Arial" panose="020B0604020202020204" pitchFamily="34" charset="0"/>
                <a:cs typeface="Arial" panose="020B0604020202020204" pitchFamily="34" charset="0"/>
              </a:rPr>
              <a:t>occurs when a cardiac impulse travels in </a:t>
            </a:r>
            <a:r>
              <a:rPr lang="en-US" sz="2400" dirty="0" smtClean="0">
                <a:latin typeface="Arial" panose="020B0604020202020204" pitchFamily="34" charset="0"/>
                <a:cs typeface="Arial" panose="020B0604020202020204" pitchFamily="34" charset="0"/>
              </a:rPr>
              <a:t>a path </a:t>
            </a:r>
            <a:r>
              <a:rPr lang="en-US" sz="2400" dirty="0">
                <a:latin typeface="Arial" panose="020B0604020202020204" pitchFamily="34" charset="0"/>
                <a:cs typeface="Arial" panose="020B0604020202020204" pitchFamily="34" charset="0"/>
              </a:rPr>
              <a:t>such as to return to its original site and </a:t>
            </a:r>
            <a:r>
              <a:rPr lang="en-US" sz="2400" dirty="0" smtClean="0">
                <a:latin typeface="Arial" panose="020B0604020202020204" pitchFamily="34" charset="0"/>
                <a:cs typeface="Arial" panose="020B0604020202020204" pitchFamily="34" charset="0"/>
              </a:rPr>
              <a:t>reactivate the </a:t>
            </a:r>
            <a:r>
              <a:rPr lang="en-US" sz="2400" dirty="0">
                <a:latin typeface="Arial" panose="020B0604020202020204" pitchFamily="34" charset="0"/>
                <a:cs typeface="Arial" panose="020B0604020202020204" pitchFamily="34" charset="0"/>
              </a:rPr>
              <a:t>original site and self-perpetuate rapid </a:t>
            </a:r>
            <a:r>
              <a:rPr lang="en-US" sz="2400" dirty="0" smtClean="0">
                <a:latin typeface="Arial" panose="020B0604020202020204" pitchFamily="34" charset="0"/>
                <a:cs typeface="Arial" panose="020B0604020202020204" pitchFamily="34" charset="0"/>
              </a:rPr>
              <a:t>activation independent </a:t>
            </a:r>
            <a:r>
              <a:rPr lang="en-US" sz="2400" dirty="0">
                <a:latin typeface="Arial" panose="020B0604020202020204" pitchFamily="34" charset="0"/>
                <a:cs typeface="Arial" panose="020B0604020202020204" pitchFamily="34" charset="0"/>
              </a:rPr>
              <a:t>of the normal sinus node conduction. </a:t>
            </a:r>
            <a:endParaRPr lang="en-US" sz="2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Anatomically</a:t>
            </a:r>
            <a:r>
              <a:rPr lang="en-US" sz="2400"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Defined Re-entry</a:t>
            </a:r>
            <a:r>
              <a:rPr lang="en-US" sz="2400" dirty="0">
                <a:latin typeface="Arial" panose="020B0604020202020204" pitchFamily="34" charset="0"/>
                <a:cs typeface="Arial" panose="020B0604020202020204" pitchFamily="34" charset="0"/>
              </a:rPr>
              <a:t>. Re-entry can </a:t>
            </a:r>
            <a:r>
              <a:rPr lang="en-US" sz="2400" dirty="0" smtClean="0">
                <a:latin typeface="Arial" panose="020B0604020202020204" pitchFamily="34" charset="0"/>
                <a:cs typeface="Arial" panose="020B0604020202020204" pitchFamily="34" charset="0"/>
              </a:rPr>
              <a:t>occur when </a:t>
            </a:r>
            <a:r>
              <a:rPr lang="en-US" sz="2400" dirty="0">
                <a:latin typeface="Arial" panose="020B0604020202020204" pitchFamily="34" charset="0"/>
                <a:cs typeface="Arial" panose="020B0604020202020204" pitchFamily="34" charset="0"/>
              </a:rPr>
              <a:t>impulses propagate by more than one pathway between two points in the heart, and those </a:t>
            </a:r>
            <a:r>
              <a:rPr lang="en-US" sz="2400" dirty="0" smtClean="0">
                <a:latin typeface="Arial" panose="020B0604020202020204" pitchFamily="34" charset="0"/>
                <a:cs typeface="Arial" panose="020B0604020202020204" pitchFamily="34" charset="0"/>
              </a:rPr>
              <a:t>pathways have </a:t>
            </a:r>
            <a:r>
              <a:rPr lang="en-US" sz="2400" dirty="0">
                <a:latin typeface="Arial" panose="020B0604020202020204" pitchFamily="34" charset="0"/>
                <a:cs typeface="Arial" panose="020B0604020202020204" pitchFamily="34" charset="0"/>
              </a:rPr>
              <a:t>heterogeneous </a:t>
            </a:r>
            <a:r>
              <a:rPr lang="en-US" sz="2400" dirty="0" err="1">
                <a:latin typeface="Arial" panose="020B0604020202020204" pitchFamily="34" charset="0"/>
                <a:cs typeface="Arial" panose="020B0604020202020204" pitchFamily="34" charset="0"/>
              </a:rPr>
              <a:t>electrophysiologic</a:t>
            </a:r>
            <a:r>
              <a:rPr lang="en-US" sz="2400" dirty="0">
                <a:latin typeface="Arial" panose="020B0604020202020204" pitchFamily="34" charset="0"/>
                <a:cs typeface="Arial" panose="020B0604020202020204" pitchFamily="34" charset="0"/>
              </a:rPr>
              <a:t> properties.</a:t>
            </a:r>
          </a:p>
        </p:txBody>
      </p:sp>
    </p:spTree>
    <p:extLst>
      <p:ext uri="{BB962C8B-B14F-4D97-AF65-F5344CB8AC3E}">
        <p14:creationId xmlns:p14="http://schemas.microsoft.com/office/powerpoint/2010/main" val="908576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9" y="1332546"/>
            <a:ext cx="9989127" cy="1200329"/>
          </a:xfrm>
          <a:prstGeom prst="rect">
            <a:avLst/>
          </a:prstGeom>
        </p:spPr>
        <p:txBody>
          <a:bodyPr wrap="square">
            <a:spAutoFit/>
          </a:bodyPr>
          <a:lstStyle/>
          <a:p>
            <a:r>
              <a:rPr lang="en-US" sz="2400" dirty="0"/>
              <a:t>In Wolff-Parkinson-White (WPW) syndrome, an extra electrical pathway between your heart's upper chambers (atria) and lower chambers (ventricles) causes a rapid heartbeat (tachycardia).</a:t>
            </a:r>
          </a:p>
        </p:txBody>
      </p:sp>
      <p:sp>
        <p:nvSpPr>
          <p:cNvPr id="3" name="Rectangle 2"/>
          <p:cNvSpPr/>
          <p:nvPr/>
        </p:nvSpPr>
        <p:spPr>
          <a:xfrm>
            <a:off x="1828800" y="598115"/>
            <a:ext cx="5277407" cy="523220"/>
          </a:xfrm>
          <a:prstGeom prst="rect">
            <a:avLst/>
          </a:prstGeom>
        </p:spPr>
        <p:txBody>
          <a:bodyPr wrap="none">
            <a:spAutoFit/>
          </a:bodyPr>
          <a:lstStyle/>
          <a:p>
            <a:r>
              <a:rPr lang="en-US" sz="2800" b="1" dirty="0">
                <a:solidFill>
                  <a:prstClr val="black"/>
                </a:solidFill>
              </a:rPr>
              <a:t>Wolff-Parkinson-White (WPW) </a:t>
            </a:r>
            <a:endParaRPr lang="en-US" sz="2800" b="1" dirty="0"/>
          </a:p>
        </p:txBody>
      </p:sp>
      <p:pic>
        <p:nvPicPr>
          <p:cNvPr id="4" name="Picture 3"/>
          <p:cNvPicPr>
            <a:picLocks noChangeAspect="1"/>
          </p:cNvPicPr>
          <p:nvPr/>
        </p:nvPicPr>
        <p:blipFill>
          <a:blip r:embed="rId2"/>
          <a:stretch>
            <a:fillRect/>
          </a:stretch>
        </p:blipFill>
        <p:spPr>
          <a:xfrm>
            <a:off x="4467503" y="2532875"/>
            <a:ext cx="3188711" cy="2578331"/>
          </a:xfrm>
          <a:prstGeom prst="rect">
            <a:avLst/>
          </a:prstGeom>
        </p:spPr>
      </p:pic>
      <p:sp>
        <p:nvSpPr>
          <p:cNvPr id="6" name="TextBox 5"/>
          <p:cNvSpPr txBox="1"/>
          <p:nvPr/>
        </p:nvSpPr>
        <p:spPr>
          <a:xfrm>
            <a:off x="1402080" y="5440680"/>
            <a:ext cx="7589520" cy="769441"/>
          </a:xfrm>
          <a:prstGeom prst="rect">
            <a:avLst/>
          </a:prstGeom>
          <a:noFill/>
        </p:spPr>
        <p:txBody>
          <a:bodyPr wrap="square" rtlCol="0">
            <a:spAutoFit/>
          </a:bodyPr>
          <a:lstStyle/>
          <a:p>
            <a:r>
              <a:rPr lang="en-US" sz="2400" b="1" dirty="0" err="1" smtClean="0"/>
              <a:t>Torsades</a:t>
            </a:r>
            <a:r>
              <a:rPr lang="en-US" sz="2400" b="1" dirty="0" smtClean="0"/>
              <a:t> de point: (</a:t>
            </a:r>
            <a:r>
              <a:rPr lang="en-US" sz="2000" dirty="0" smtClean="0"/>
              <a:t>French term means twist of the points),,a lethal form of ventricular </a:t>
            </a:r>
            <a:r>
              <a:rPr lang="en-US" sz="2000" dirty="0" err="1" smtClean="0"/>
              <a:t>arrythmia</a:t>
            </a:r>
            <a:endParaRPr lang="en-US" sz="2000" dirty="0"/>
          </a:p>
        </p:txBody>
      </p:sp>
    </p:spTree>
    <p:extLst>
      <p:ext uri="{BB962C8B-B14F-4D97-AF65-F5344CB8AC3E}">
        <p14:creationId xmlns:p14="http://schemas.microsoft.com/office/powerpoint/2010/main" val="4255580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2060" y="0"/>
            <a:ext cx="12059940" cy="6751320"/>
          </a:xfrm>
          <a:prstGeom prst="rect">
            <a:avLst/>
          </a:prstGeom>
        </p:spPr>
      </p:pic>
    </p:spTree>
    <p:extLst>
      <p:ext uri="{BB962C8B-B14F-4D97-AF65-F5344CB8AC3E}">
        <p14:creationId xmlns:p14="http://schemas.microsoft.com/office/powerpoint/2010/main" val="520942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9590" y="0"/>
            <a:ext cx="11715250" cy="6699262"/>
          </a:xfrm>
          <a:prstGeom prst="rect">
            <a:avLst/>
          </a:prstGeom>
        </p:spPr>
      </p:pic>
    </p:spTree>
    <p:extLst>
      <p:ext uri="{BB962C8B-B14F-4D97-AF65-F5344CB8AC3E}">
        <p14:creationId xmlns:p14="http://schemas.microsoft.com/office/powerpoint/2010/main" val="3922380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3020" y="147627"/>
            <a:ext cx="9238586" cy="6710373"/>
          </a:xfrm>
          <a:prstGeom prst="rect">
            <a:avLst/>
          </a:prstGeom>
        </p:spPr>
      </p:pic>
    </p:spTree>
    <p:extLst>
      <p:ext uri="{BB962C8B-B14F-4D97-AF65-F5344CB8AC3E}">
        <p14:creationId xmlns:p14="http://schemas.microsoft.com/office/powerpoint/2010/main" val="2301857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3040" y="100509"/>
            <a:ext cx="6893537" cy="6509926"/>
          </a:xfrm>
          <a:prstGeom prst="rect">
            <a:avLst/>
          </a:prstGeom>
        </p:spPr>
      </p:pic>
    </p:spTree>
    <p:extLst>
      <p:ext uri="{BB962C8B-B14F-4D97-AF65-F5344CB8AC3E}">
        <p14:creationId xmlns:p14="http://schemas.microsoft.com/office/powerpoint/2010/main" val="90260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fication of antiarrhythmic drugs    Classification of drugs   Mechanism of action    IA                        Na+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34" y="0"/>
            <a:ext cx="1170579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1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556" y="0"/>
            <a:ext cx="11729826" cy="6687403"/>
          </a:xfrm>
          <a:prstGeom prst="rect">
            <a:avLst/>
          </a:prstGeom>
        </p:spPr>
      </p:pic>
    </p:spTree>
    <p:extLst>
      <p:ext uri="{BB962C8B-B14F-4D97-AF65-F5344CB8AC3E}">
        <p14:creationId xmlns:p14="http://schemas.microsoft.com/office/powerpoint/2010/main" val="2579143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8336" y="221673"/>
            <a:ext cx="6951951" cy="6636327"/>
          </a:xfrm>
          <a:prstGeom prst="rect">
            <a:avLst/>
          </a:prstGeom>
        </p:spPr>
      </p:pic>
    </p:spTree>
    <p:extLst>
      <p:ext uri="{BB962C8B-B14F-4D97-AF65-F5344CB8AC3E}">
        <p14:creationId xmlns:p14="http://schemas.microsoft.com/office/powerpoint/2010/main" val="3621607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8784" y="295018"/>
            <a:ext cx="4695824" cy="6320256"/>
          </a:xfrm>
          <a:prstGeom prst="rect">
            <a:avLst/>
          </a:prstGeom>
        </p:spPr>
      </p:pic>
      <p:sp>
        <p:nvSpPr>
          <p:cNvPr id="3" name="Rectangle 2"/>
          <p:cNvSpPr/>
          <p:nvPr/>
        </p:nvSpPr>
        <p:spPr>
          <a:xfrm>
            <a:off x="5806965" y="1208377"/>
            <a:ext cx="6206359" cy="2246769"/>
          </a:xfrm>
          <a:prstGeom prst="rect">
            <a:avLst/>
          </a:prstGeom>
        </p:spPr>
        <p:txBody>
          <a:bodyPr wrap="square">
            <a:spAutoFit/>
          </a:bodyPr>
          <a:lstStyle/>
          <a:p>
            <a:r>
              <a:rPr lang="en-US" sz="2800" dirty="0">
                <a:solidFill>
                  <a:srgbClr val="662200"/>
                </a:solidFill>
                <a:latin typeface="arial" panose="020B0604020202020204" pitchFamily="34" charset="0"/>
              </a:rPr>
              <a:t>Sodium-channel blockade:</a:t>
            </a:r>
            <a:r>
              <a:rPr lang="en-US" sz="2800" dirty="0"/>
              <a:t/>
            </a:r>
            <a:br>
              <a:rPr lang="en-US" sz="2800" dirty="0"/>
            </a:br>
            <a:r>
              <a:rPr lang="en-US" sz="2800" dirty="0">
                <a:solidFill>
                  <a:srgbClr val="662200"/>
                </a:solidFill>
                <a:latin typeface="arial" panose="020B0604020202020204" pitchFamily="34" charset="0"/>
              </a:rPr>
              <a:t>   IC &gt; IA &gt; IB</a:t>
            </a:r>
            <a:r>
              <a:rPr lang="en-US" sz="2800" dirty="0"/>
              <a:t/>
            </a:r>
            <a:br>
              <a:rPr lang="en-US" sz="2800" dirty="0"/>
            </a:br>
            <a:r>
              <a:rPr lang="en-US" sz="2800" dirty="0"/>
              <a:t/>
            </a:r>
            <a:br>
              <a:rPr lang="en-US" sz="2800" dirty="0"/>
            </a:br>
            <a:r>
              <a:rPr lang="en-US" sz="2800" dirty="0">
                <a:solidFill>
                  <a:srgbClr val="662200"/>
                </a:solidFill>
                <a:latin typeface="arial" panose="020B0604020202020204" pitchFamily="34" charset="0"/>
              </a:rPr>
              <a:t>Increasing the ERP:</a:t>
            </a:r>
            <a:r>
              <a:rPr lang="en-US" sz="2800" dirty="0"/>
              <a:t/>
            </a:r>
            <a:br>
              <a:rPr lang="en-US" sz="2800" dirty="0"/>
            </a:br>
            <a:r>
              <a:rPr lang="en-US" sz="2800" dirty="0">
                <a:solidFill>
                  <a:srgbClr val="662200"/>
                </a:solidFill>
                <a:latin typeface="arial" panose="020B0604020202020204" pitchFamily="34" charset="0"/>
              </a:rPr>
              <a:t>   IA &gt; IC &gt; IB (decreases)</a:t>
            </a:r>
            <a:endParaRPr lang="en-US" sz="2800" dirty="0"/>
          </a:p>
        </p:txBody>
      </p:sp>
    </p:spTree>
    <p:extLst>
      <p:ext uri="{BB962C8B-B14F-4D97-AF65-F5344CB8AC3E}">
        <p14:creationId xmlns:p14="http://schemas.microsoft.com/office/powerpoint/2010/main" val="226114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1308" y="723129"/>
            <a:ext cx="8086278" cy="4801314"/>
          </a:xfrm>
          <a:prstGeom prst="rect">
            <a:avLst/>
          </a:prstGeom>
        </p:spPr>
        <p:txBody>
          <a:bodyPr wrap="square">
            <a:spAutoFit/>
          </a:bodyPr>
          <a:lstStyle/>
          <a:p>
            <a:r>
              <a:rPr lang="en-US" sz="3200" b="1" dirty="0"/>
              <a:t>Drugs may slow automatic rhythms by </a:t>
            </a:r>
            <a:r>
              <a:rPr lang="en-US" sz="3200" b="1" dirty="0" smtClean="0"/>
              <a:t>altering any </a:t>
            </a:r>
            <a:r>
              <a:rPr lang="en-US" sz="3200" b="1" dirty="0"/>
              <a:t>of the four determinants of spontaneous </a:t>
            </a:r>
            <a:r>
              <a:rPr lang="en-US" sz="3200" b="1" dirty="0" smtClean="0"/>
              <a:t>pacemaker discharge </a:t>
            </a:r>
          </a:p>
          <a:p>
            <a:endParaRPr lang="en-US" sz="3200" b="1" dirty="0"/>
          </a:p>
          <a:p>
            <a:pPr marL="457200" indent="-457200">
              <a:buFont typeface="Wingdings" panose="05000000000000000000" pitchFamily="2" charset="2"/>
              <a:buChar char="v"/>
            </a:pPr>
            <a:r>
              <a:rPr lang="en-US" sz="3200" b="1" dirty="0" smtClean="0"/>
              <a:t>Decrease </a:t>
            </a:r>
            <a:r>
              <a:rPr lang="en-US" sz="3200" b="1" dirty="0"/>
              <a:t>phase 4 slope</a:t>
            </a:r>
          </a:p>
          <a:p>
            <a:pPr marL="457200" indent="-457200">
              <a:buFont typeface="Wingdings" panose="05000000000000000000" pitchFamily="2" charset="2"/>
              <a:buChar char="v"/>
            </a:pPr>
            <a:r>
              <a:rPr lang="en-US" sz="3200" b="1" dirty="0" smtClean="0"/>
              <a:t>Increase </a:t>
            </a:r>
            <a:r>
              <a:rPr lang="en-US" sz="3200" b="1" dirty="0"/>
              <a:t>threshold potential</a:t>
            </a:r>
          </a:p>
          <a:p>
            <a:pPr marL="457200" indent="-457200">
              <a:buFont typeface="Wingdings" panose="05000000000000000000" pitchFamily="2" charset="2"/>
              <a:buChar char="v"/>
            </a:pPr>
            <a:r>
              <a:rPr lang="en-US" sz="3200" b="1" dirty="0" smtClean="0"/>
              <a:t>Increase </a:t>
            </a:r>
            <a:r>
              <a:rPr lang="en-US" sz="3200" b="1" dirty="0"/>
              <a:t>maximum diastolic </a:t>
            </a:r>
            <a:r>
              <a:rPr lang="en-US" sz="3200" b="1" dirty="0" smtClean="0"/>
              <a:t>potential</a:t>
            </a:r>
          </a:p>
          <a:p>
            <a:pPr marL="457200" indent="-457200">
              <a:buFont typeface="Wingdings" panose="05000000000000000000" pitchFamily="2" charset="2"/>
              <a:buChar char="v"/>
            </a:pPr>
            <a:r>
              <a:rPr lang="en-US" sz="3200" b="1" dirty="0" smtClean="0"/>
              <a:t>Increased action potential duration</a:t>
            </a:r>
          </a:p>
          <a:p>
            <a:pPr marL="457200" indent="-457200">
              <a:buFont typeface="Wingdings" panose="05000000000000000000" pitchFamily="2" charset="2"/>
              <a:buChar char="v"/>
            </a:pPr>
            <a:r>
              <a:rPr lang="en-US" sz="3200" b="1" dirty="0" smtClean="0"/>
              <a:t>Hyperpolarization</a:t>
            </a:r>
            <a:endParaRPr lang="en-US" sz="3200" b="1" dirty="0"/>
          </a:p>
          <a:p>
            <a:endParaRPr lang="en-US" dirty="0"/>
          </a:p>
        </p:txBody>
      </p:sp>
    </p:spTree>
    <p:extLst>
      <p:ext uri="{BB962C8B-B14F-4D97-AF65-F5344CB8AC3E}">
        <p14:creationId xmlns:p14="http://schemas.microsoft.com/office/powerpoint/2010/main" val="1689111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46423"/>
            <a:ext cx="5523978" cy="7362533"/>
          </a:xfrm>
          <a:prstGeom prst="rect">
            <a:avLst/>
          </a:prstGeom>
        </p:spPr>
      </p:pic>
      <p:pic>
        <p:nvPicPr>
          <p:cNvPr id="3" name="Picture 2"/>
          <p:cNvPicPr>
            <a:picLocks noChangeAspect="1"/>
          </p:cNvPicPr>
          <p:nvPr/>
        </p:nvPicPr>
        <p:blipFill>
          <a:blip r:embed="rId4"/>
          <a:stretch>
            <a:fillRect/>
          </a:stretch>
        </p:blipFill>
        <p:spPr>
          <a:xfrm>
            <a:off x="5523978" y="0"/>
            <a:ext cx="6552408" cy="6969037"/>
          </a:xfrm>
          <a:prstGeom prst="rect">
            <a:avLst/>
          </a:prstGeom>
        </p:spPr>
      </p:pic>
    </p:spTree>
    <p:extLst>
      <p:ext uri="{BB962C8B-B14F-4D97-AF65-F5344CB8AC3E}">
        <p14:creationId xmlns:p14="http://schemas.microsoft.com/office/powerpoint/2010/main" val="261250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667" y="366519"/>
            <a:ext cx="4873929" cy="6227265"/>
          </a:xfrm>
          <a:prstGeom prst="rect">
            <a:avLst/>
          </a:prstGeom>
        </p:spPr>
      </p:pic>
      <p:pic>
        <p:nvPicPr>
          <p:cNvPr id="3" name="Picture 2"/>
          <p:cNvPicPr>
            <a:picLocks noChangeAspect="1"/>
          </p:cNvPicPr>
          <p:nvPr/>
        </p:nvPicPr>
        <p:blipFill>
          <a:blip r:embed="rId4"/>
          <a:stretch>
            <a:fillRect/>
          </a:stretch>
        </p:blipFill>
        <p:spPr>
          <a:xfrm>
            <a:off x="5425244" y="366519"/>
            <a:ext cx="6117181" cy="6227265"/>
          </a:xfrm>
          <a:prstGeom prst="rect">
            <a:avLst/>
          </a:prstGeom>
        </p:spPr>
      </p:pic>
    </p:spTree>
    <p:extLst>
      <p:ext uri="{BB962C8B-B14F-4D97-AF65-F5344CB8AC3E}">
        <p14:creationId xmlns:p14="http://schemas.microsoft.com/office/powerpoint/2010/main" val="295380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1782" y="41394"/>
            <a:ext cx="5309470" cy="6588470"/>
          </a:xfrm>
          <a:prstGeom prst="rect">
            <a:avLst/>
          </a:prstGeom>
        </p:spPr>
      </p:pic>
      <p:pic>
        <p:nvPicPr>
          <p:cNvPr id="3" name="Picture 2"/>
          <p:cNvPicPr>
            <a:picLocks noChangeAspect="1"/>
          </p:cNvPicPr>
          <p:nvPr/>
        </p:nvPicPr>
        <p:blipFill>
          <a:blip r:embed="rId3"/>
          <a:stretch>
            <a:fillRect/>
          </a:stretch>
        </p:blipFill>
        <p:spPr>
          <a:xfrm>
            <a:off x="6175948" y="41394"/>
            <a:ext cx="5558852" cy="6589644"/>
          </a:xfrm>
          <a:prstGeom prst="rect">
            <a:avLst/>
          </a:prstGeom>
        </p:spPr>
      </p:pic>
    </p:spTree>
    <p:extLst>
      <p:ext uri="{BB962C8B-B14F-4D97-AF65-F5344CB8AC3E}">
        <p14:creationId xmlns:p14="http://schemas.microsoft.com/office/powerpoint/2010/main" val="678755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1662" y="235959"/>
            <a:ext cx="8560811" cy="6298064"/>
          </a:xfrm>
          <a:prstGeom prst="rect">
            <a:avLst/>
          </a:prstGeom>
        </p:spPr>
      </p:pic>
    </p:spTree>
    <p:extLst>
      <p:ext uri="{BB962C8B-B14F-4D97-AF65-F5344CB8AC3E}">
        <p14:creationId xmlns:p14="http://schemas.microsoft.com/office/powerpoint/2010/main" val="1707196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8582" y="2934065"/>
            <a:ext cx="7868455" cy="3923935"/>
          </a:xfrm>
          <a:prstGeom prst="rect">
            <a:avLst/>
          </a:prstGeom>
        </p:spPr>
      </p:pic>
      <p:sp>
        <p:nvSpPr>
          <p:cNvPr id="3" name="Rectangle 2"/>
          <p:cNvSpPr/>
          <p:nvPr/>
        </p:nvSpPr>
        <p:spPr>
          <a:xfrm>
            <a:off x="1801091" y="182756"/>
            <a:ext cx="9254836" cy="2677656"/>
          </a:xfrm>
          <a:prstGeom prst="rect">
            <a:avLst/>
          </a:prstGeom>
        </p:spPr>
        <p:txBody>
          <a:bodyPr wrap="square">
            <a:spAutoFit/>
          </a:bodyPr>
          <a:lstStyle/>
          <a:p>
            <a:r>
              <a:rPr lang="en-US" sz="2400" b="1" dirty="0"/>
              <a:t>CLASS II ANTIARRHYTHMIC DRUGS</a:t>
            </a:r>
          </a:p>
          <a:p>
            <a:r>
              <a:rPr lang="en-US" sz="2400" dirty="0"/>
              <a:t>Class II agents are β-adrenergic antagonists, or β-blockers. These </a:t>
            </a:r>
            <a:r>
              <a:rPr lang="en-US" sz="2400" dirty="0" smtClean="0"/>
              <a:t>drugs;</a:t>
            </a:r>
          </a:p>
          <a:p>
            <a:pPr marL="342900" indent="-342900">
              <a:buFont typeface="Arial" panose="020B0604020202020204" pitchFamily="34" charset="0"/>
              <a:buChar char="•"/>
            </a:pPr>
            <a:r>
              <a:rPr lang="en-US" sz="2400" b="1" dirty="0" smtClean="0"/>
              <a:t>Diminish </a:t>
            </a:r>
            <a:r>
              <a:rPr lang="en-US" sz="2400" b="1" dirty="0"/>
              <a:t>phase 4 </a:t>
            </a:r>
            <a:r>
              <a:rPr lang="en-US" sz="2400" b="1" dirty="0" smtClean="0"/>
              <a:t>depolarization</a:t>
            </a:r>
          </a:p>
          <a:p>
            <a:pPr marL="342900" indent="-342900">
              <a:buFont typeface="Arial" panose="020B0604020202020204" pitchFamily="34" charset="0"/>
              <a:buChar char="•"/>
            </a:pPr>
            <a:r>
              <a:rPr lang="en-US" sz="2400" dirty="0"/>
              <a:t>D</a:t>
            </a:r>
            <a:r>
              <a:rPr lang="en-US" sz="2400" dirty="0" smtClean="0"/>
              <a:t>epress </a:t>
            </a:r>
            <a:r>
              <a:rPr lang="en-US" sz="2400" dirty="0"/>
              <a:t>automaticity, </a:t>
            </a:r>
            <a:endParaRPr lang="en-US" sz="2400" dirty="0" smtClean="0"/>
          </a:p>
          <a:p>
            <a:pPr marL="342900" indent="-342900">
              <a:buFont typeface="Arial" panose="020B0604020202020204" pitchFamily="34" charset="0"/>
              <a:buChar char="•"/>
            </a:pPr>
            <a:r>
              <a:rPr lang="en-US" sz="2400" dirty="0"/>
              <a:t>P</a:t>
            </a:r>
            <a:r>
              <a:rPr lang="en-US" sz="2400" dirty="0" smtClean="0"/>
              <a:t>rolong AV conduction</a:t>
            </a:r>
          </a:p>
          <a:p>
            <a:pPr marL="342900" indent="-342900">
              <a:buFont typeface="Arial" panose="020B0604020202020204" pitchFamily="34" charset="0"/>
              <a:buChar char="•"/>
            </a:pPr>
            <a:r>
              <a:rPr lang="en-US" sz="2400" dirty="0"/>
              <a:t>D</a:t>
            </a:r>
            <a:r>
              <a:rPr lang="en-US" sz="2400" dirty="0" smtClean="0"/>
              <a:t>ecrease </a:t>
            </a:r>
            <a:r>
              <a:rPr lang="en-US" sz="2400" dirty="0"/>
              <a:t>heart rate and contractility. </a:t>
            </a:r>
          </a:p>
        </p:txBody>
      </p:sp>
    </p:spTree>
    <p:extLst>
      <p:ext uri="{BB962C8B-B14F-4D97-AF65-F5344CB8AC3E}">
        <p14:creationId xmlns:p14="http://schemas.microsoft.com/office/powerpoint/2010/main" val="571277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388" y="292306"/>
            <a:ext cx="4688501" cy="6186249"/>
          </a:xfrm>
          <a:prstGeom prst="rect">
            <a:avLst/>
          </a:prstGeom>
        </p:spPr>
      </p:pic>
      <p:pic>
        <p:nvPicPr>
          <p:cNvPr id="3" name="Picture 2"/>
          <p:cNvPicPr>
            <a:picLocks noChangeAspect="1"/>
          </p:cNvPicPr>
          <p:nvPr/>
        </p:nvPicPr>
        <p:blipFill>
          <a:blip r:embed="rId3"/>
          <a:stretch>
            <a:fillRect/>
          </a:stretch>
        </p:blipFill>
        <p:spPr>
          <a:xfrm>
            <a:off x="5854889" y="292306"/>
            <a:ext cx="5172501" cy="6188413"/>
          </a:xfrm>
          <a:prstGeom prst="rect">
            <a:avLst/>
          </a:prstGeom>
        </p:spPr>
      </p:pic>
    </p:spTree>
    <p:extLst>
      <p:ext uri="{BB962C8B-B14F-4D97-AF65-F5344CB8AC3E}">
        <p14:creationId xmlns:p14="http://schemas.microsoft.com/office/powerpoint/2010/main" val="4067590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4013" y="646400"/>
            <a:ext cx="9958388" cy="5807473"/>
          </a:xfrm>
          <a:prstGeom prst="rect">
            <a:avLst/>
          </a:prstGeom>
        </p:spPr>
      </p:pic>
    </p:spTree>
    <p:extLst>
      <p:ext uri="{BB962C8B-B14F-4D97-AF65-F5344CB8AC3E}">
        <p14:creationId xmlns:p14="http://schemas.microsoft.com/office/powerpoint/2010/main" val="2852971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4029" y="206140"/>
            <a:ext cx="7031765" cy="6466519"/>
          </a:xfrm>
          <a:prstGeom prst="rect">
            <a:avLst/>
          </a:prstGeom>
        </p:spPr>
      </p:pic>
    </p:spTree>
    <p:extLst>
      <p:ext uri="{BB962C8B-B14F-4D97-AF65-F5344CB8AC3E}">
        <p14:creationId xmlns:p14="http://schemas.microsoft.com/office/powerpoint/2010/main" val="4145262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4108" y="609223"/>
            <a:ext cx="9933710" cy="5755422"/>
          </a:xfrm>
          <a:prstGeom prst="rect">
            <a:avLst/>
          </a:prstGeom>
        </p:spPr>
        <p:txBody>
          <a:bodyPr wrap="square">
            <a:spAutoFit/>
          </a:bodyPr>
          <a:lstStyle/>
          <a:p>
            <a:r>
              <a:rPr lang="en-US" sz="2400" b="1" dirty="0" smtClean="0">
                <a:solidFill>
                  <a:srgbClr val="231F20"/>
                </a:solidFill>
                <a:latin typeface="Helvetica-Bold"/>
              </a:rPr>
              <a:t>    </a:t>
            </a:r>
            <a:r>
              <a:rPr lang="en-US" sz="2800" b="1" dirty="0" smtClean="0">
                <a:solidFill>
                  <a:srgbClr val="231F20"/>
                </a:solidFill>
                <a:latin typeface="Helvetica-Bold"/>
              </a:rPr>
              <a:t>Pharmacokinetics</a:t>
            </a:r>
            <a:r>
              <a:rPr lang="en-US" sz="2800" b="1" dirty="0">
                <a:solidFill>
                  <a:srgbClr val="231F20"/>
                </a:solidFill>
                <a:latin typeface="Helvetica-Bold"/>
              </a:rPr>
              <a:t>: </a:t>
            </a:r>
            <a:endParaRPr lang="en-US" sz="2800" i="1" dirty="0">
              <a:solidFill>
                <a:srgbClr val="231F20"/>
              </a:solidFill>
              <a:latin typeface="Helvetica-Oblique"/>
            </a:endParaRPr>
          </a:p>
          <a:p>
            <a:pPr marL="342900" indent="-342900">
              <a:buFont typeface="Arial" panose="020B0604020202020204" pitchFamily="34" charset="0"/>
              <a:buChar char="•"/>
            </a:pPr>
            <a:r>
              <a:rPr lang="en-US" sz="2400" dirty="0" smtClean="0">
                <a:solidFill>
                  <a:srgbClr val="231F20"/>
                </a:solidFill>
                <a:latin typeface="Helvetica" panose="020B0604020202020204" pitchFamily="34" charset="0"/>
              </a:rPr>
              <a:t>Incompletely </a:t>
            </a:r>
            <a:r>
              <a:rPr lang="en-US" sz="2400" dirty="0">
                <a:solidFill>
                  <a:srgbClr val="231F20"/>
                </a:solidFill>
                <a:latin typeface="Helvetica" panose="020B0604020202020204" pitchFamily="34" charset="0"/>
              </a:rPr>
              <a:t>absorbed </a:t>
            </a:r>
            <a:r>
              <a:rPr lang="en-US" sz="2400" dirty="0" smtClean="0">
                <a:solidFill>
                  <a:srgbClr val="231F20"/>
                </a:solidFill>
                <a:latin typeface="Helvetica" panose="020B0604020202020204" pitchFamily="34" charset="0"/>
              </a:rPr>
              <a:t>after oral </a:t>
            </a:r>
            <a:r>
              <a:rPr lang="en-US" sz="2400" dirty="0">
                <a:solidFill>
                  <a:srgbClr val="231F20"/>
                </a:solidFill>
                <a:latin typeface="Helvetica" panose="020B0604020202020204" pitchFamily="34" charset="0"/>
              </a:rPr>
              <a:t>administration. </a:t>
            </a:r>
            <a:endParaRPr lang="en-US" sz="2400" dirty="0" smtClean="0">
              <a:solidFill>
                <a:srgbClr val="231F20"/>
              </a:solidFill>
              <a:latin typeface="Helvetica" panose="020B0604020202020204" pitchFamily="34" charset="0"/>
            </a:endParaRPr>
          </a:p>
          <a:p>
            <a:pPr marL="342900" indent="-342900">
              <a:buFont typeface="Arial" panose="020B0604020202020204" pitchFamily="34" charset="0"/>
              <a:buChar char="•"/>
            </a:pPr>
            <a:r>
              <a:rPr lang="en-US" sz="2400" dirty="0" smtClean="0">
                <a:solidFill>
                  <a:srgbClr val="231F20"/>
                </a:solidFill>
                <a:latin typeface="Helvetica" panose="020B0604020202020204" pitchFamily="34" charset="0"/>
              </a:rPr>
              <a:t>Half-life </a:t>
            </a:r>
            <a:r>
              <a:rPr lang="en-US" sz="2400" dirty="0">
                <a:solidFill>
                  <a:srgbClr val="231F20"/>
                </a:solidFill>
                <a:latin typeface="Helvetica" panose="020B0604020202020204" pitchFamily="34" charset="0"/>
              </a:rPr>
              <a:t>of several weeks, and it distributes extensively in adipose</a:t>
            </a:r>
            <a:br>
              <a:rPr lang="en-US" sz="2400" dirty="0">
                <a:solidFill>
                  <a:srgbClr val="231F20"/>
                </a:solidFill>
                <a:latin typeface="Helvetica" panose="020B0604020202020204" pitchFamily="34" charset="0"/>
              </a:rPr>
            </a:br>
            <a:r>
              <a:rPr lang="en-US" sz="2400" dirty="0">
                <a:solidFill>
                  <a:srgbClr val="231F20"/>
                </a:solidFill>
                <a:latin typeface="Helvetica" panose="020B0604020202020204" pitchFamily="34" charset="0"/>
              </a:rPr>
              <a:t>tissue. </a:t>
            </a:r>
            <a:endParaRPr lang="en-US" sz="2400" dirty="0" smtClean="0">
              <a:solidFill>
                <a:srgbClr val="231F20"/>
              </a:solidFill>
              <a:latin typeface="Helvetica" panose="020B0604020202020204" pitchFamily="34" charset="0"/>
            </a:endParaRPr>
          </a:p>
          <a:p>
            <a:r>
              <a:rPr lang="en-US" sz="1600" dirty="0" smtClean="0">
                <a:solidFill>
                  <a:srgbClr val="231F20"/>
                </a:solidFill>
                <a:latin typeface="Helvetica" panose="020B0604020202020204" pitchFamily="34" charset="0"/>
              </a:rPr>
              <a:t>       Full </a:t>
            </a:r>
            <a:r>
              <a:rPr lang="en-US" sz="1600" dirty="0">
                <a:solidFill>
                  <a:srgbClr val="231F20"/>
                </a:solidFill>
                <a:latin typeface="Helvetica" panose="020B0604020202020204" pitchFamily="34" charset="0"/>
              </a:rPr>
              <a:t>clinical effects may not be achieved until months after</a:t>
            </a:r>
            <a:br>
              <a:rPr lang="en-US" sz="1600" dirty="0">
                <a:solidFill>
                  <a:srgbClr val="231F20"/>
                </a:solidFill>
                <a:latin typeface="Helvetica" panose="020B0604020202020204" pitchFamily="34" charset="0"/>
              </a:rPr>
            </a:br>
            <a:r>
              <a:rPr lang="en-US" sz="1600" dirty="0" smtClean="0">
                <a:solidFill>
                  <a:srgbClr val="231F20"/>
                </a:solidFill>
                <a:latin typeface="Helvetica" panose="020B0604020202020204" pitchFamily="34" charset="0"/>
              </a:rPr>
              <a:t>       initiation </a:t>
            </a:r>
            <a:r>
              <a:rPr lang="en-US" sz="1600" dirty="0">
                <a:solidFill>
                  <a:srgbClr val="231F20"/>
                </a:solidFill>
                <a:latin typeface="Helvetica" panose="020B0604020202020204" pitchFamily="34" charset="0"/>
              </a:rPr>
              <a:t>of treatment, unless loading doses are employed</a:t>
            </a:r>
            <a:r>
              <a:rPr lang="en-US" sz="2400" dirty="0" smtClean="0">
                <a:solidFill>
                  <a:srgbClr val="231F20"/>
                </a:solidFill>
                <a:latin typeface="Helvetica" panose="020B0604020202020204" pitchFamily="34" charset="0"/>
              </a:rPr>
              <a:t>.</a:t>
            </a:r>
          </a:p>
          <a:p>
            <a:r>
              <a:rPr lang="en-US" sz="2400" dirty="0">
                <a:solidFill>
                  <a:srgbClr val="231F20"/>
                </a:solidFill>
                <a:latin typeface="Helvetica" panose="020B0604020202020204" pitchFamily="34" charset="0"/>
              </a:rPr>
              <a:t/>
            </a:r>
            <a:br>
              <a:rPr lang="en-US" sz="2400" dirty="0">
                <a:solidFill>
                  <a:srgbClr val="231F20"/>
                </a:solidFill>
                <a:latin typeface="Helvetica" panose="020B0604020202020204" pitchFamily="34" charset="0"/>
              </a:rPr>
            </a:br>
            <a:r>
              <a:rPr lang="en-US" sz="2400" b="1" dirty="0" smtClean="0">
                <a:solidFill>
                  <a:srgbClr val="231F20"/>
                </a:solidFill>
                <a:latin typeface="Helvetica-Bold"/>
              </a:rPr>
              <a:t> </a:t>
            </a:r>
            <a:r>
              <a:rPr lang="en-US" sz="2400" b="1" dirty="0">
                <a:solidFill>
                  <a:srgbClr val="231F20"/>
                </a:solidFill>
                <a:latin typeface="Helvetica-Bold"/>
              </a:rPr>
              <a:t>Adverse effects: </a:t>
            </a:r>
            <a:r>
              <a:rPr lang="en-US" sz="2400" i="1" dirty="0">
                <a:solidFill>
                  <a:srgbClr val="231F20"/>
                </a:solidFill>
                <a:latin typeface="Helvetica-Oblique"/>
              </a:rPr>
              <a:t>Amiodarone </a:t>
            </a:r>
            <a:r>
              <a:rPr lang="en-US" sz="2400" dirty="0">
                <a:solidFill>
                  <a:srgbClr val="231F20"/>
                </a:solidFill>
                <a:latin typeface="Helvetica" panose="020B0604020202020204" pitchFamily="34" charset="0"/>
              </a:rPr>
              <a:t>shows a variety of toxic effects,</a:t>
            </a:r>
            <a:br>
              <a:rPr lang="en-US" sz="2400" dirty="0">
                <a:solidFill>
                  <a:srgbClr val="231F20"/>
                </a:solidFill>
                <a:latin typeface="Helvetica" panose="020B0604020202020204" pitchFamily="34" charset="0"/>
              </a:rPr>
            </a:br>
            <a:r>
              <a:rPr lang="en-US" sz="2400" dirty="0">
                <a:solidFill>
                  <a:srgbClr val="231F20"/>
                </a:solidFill>
                <a:latin typeface="Helvetica" panose="020B0604020202020204" pitchFamily="34" charset="0"/>
              </a:rPr>
              <a:t>including </a:t>
            </a:r>
            <a:r>
              <a:rPr lang="en-US" sz="2400" dirty="0">
                <a:solidFill>
                  <a:srgbClr val="FF0000"/>
                </a:solidFill>
                <a:latin typeface="Helvetica" panose="020B0604020202020204" pitchFamily="34" charset="0"/>
              </a:rPr>
              <a:t>pulmonary fibrosis, neuropathy, hepatotoxicity, corneal</a:t>
            </a:r>
            <a:br>
              <a:rPr lang="en-US" sz="2400" dirty="0">
                <a:solidFill>
                  <a:srgbClr val="FF0000"/>
                </a:solidFill>
                <a:latin typeface="Helvetica" panose="020B0604020202020204" pitchFamily="34" charset="0"/>
              </a:rPr>
            </a:br>
            <a:r>
              <a:rPr lang="en-US" sz="2400" dirty="0">
                <a:solidFill>
                  <a:srgbClr val="FF0000"/>
                </a:solidFill>
                <a:latin typeface="Helvetica" panose="020B0604020202020204" pitchFamily="34" charset="0"/>
              </a:rPr>
              <a:t>deposits, optic neuritis, blue-gray skin discoloration, and hypo- or</a:t>
            </a:r>
            <a:br>
              <a:rPr lang="en-US" sz="2400" dirty="0">
                <a:solidFill>
                  <a:srgbClr val="FF0000"/>
                </a:solidFill>
                <a:latin typeface="Helvetica" panose="020B0604020202020204" pitchFamily="34" charset="0"/>
              </a:rPr>
            </a:br>
            <a:r>
              <a:rPr lang="en-US" sz="2400" dirty="0">
                <a:solidFill>
                  <a:srgbClr val="FF0000"/>
                </a:solidFill>
                <a:latin typeface="Helvetica" panose="020B0604020202020204" pitchFamily="34" charset="0"/>
              </a:rPr>
              <a:t>hyperthyroidism. </a:t>
            </a:r>
            <a:endParaRPr lang="en-US" sz="2400" dirty="0" smtClean="0">
              <a:solidFill>
                <a:srgbClr val="FF0000"/>
              </a:solidFill>
              <a:latin typeface="Helvetica" panose="020B0604020202020204" pitchFamily="34" charset="0"/>
            </a:endParaRPr>
          </a:p>
          <a:p>
            <a:r>
              <a:rPr lang="en-US" dirty="0" smtClean="0">
                <a:solidFill>
                  <a:srgbClr val="231F20"/>
                </a:solidFill>
                <a:latin typeface="Helvetica" panose="020B0604020202020204" pitchFamily="34" charset="0"/>
              </a:rPr>
              <a:t>However</a:t>
            </a:r>
            <a:r>
              <a:rPr lang="en-US" dirty="0">
                <a:solidFill>
                  <a:srgbClr val="231F20"/>
                </a:solidFill>
                <a:latin typeface="Helvetica" panose="020B0604020202020204" pitchFamily="34" charset="0"/>
              </a:rPr>
              <a:t>, use of low doses and close monitoring reduce toxicity, while retaining clinical efficacy. </a:t>
            </a:r>
            <a:endParaRPr lang="en-US" dirty="0" smtClean="0">
              <a:solidFill>
                <a:srgbClr val="231F20"/>
              </a:solidFill>
              <a:latin typeface="Helvetica" panose="020B0604020202020204" pitchFamily="34" charset="0"/>
            </a:endParaRPr>
          </a:p>
          <a:p>
            <a:r>
              <a:rPr lang="en-US" sz="2400" b="1" dirty="0" smtClean="0">
                <a:solidFill>
                  <a:srgbClr val="231F20"/>
                </a:solidFill>
                <a:latin typeface="Helvetica" panose="020B0604020202020204" pitchFamily="34" charset="0"/>
              </a:rPr>
              <a:t>Drug interactions: </a:t>
            </a:r>
            <a:r>
              <a:rPr lang="en-US" sz="2400" i="1" dirty="0" smtClean="0">
                <a:solidFill>
                  <a:srgbClr val="231F20"/>
                </a:solidFill>
                <a:latin typeface="Helvetica-Oblique"/>
              </a:rPr>
              <a:t>Amiodarone</a:t>
            </a:r>
            <a:r>
              <a:rPr lang="en-US" sz="2400" dirty="0" smtClean="0">
                <a:solidFill>
                  <a:srgbClr val="231F20"/>
                </a:solidFill>
                <a:latin typeface="Helvetica-Oblique"/>
              </a:rPr>
              <a:t> </a:t>
            </a:r>
            <a:r>
              <a:rPr lang="en-US" sz="2400" dirty="0" smtClean="0">
                <a:solidFill>
                  <a:srgbClr val="231F20"/>
                </a:solidFill>
                <a:latin typeface="Helvetica" panose="020B0604020202020204" pitchFamily="34" charset="0"/>
              </a:rPr>
              <a:t>is </a:t>
            </a:r>
            <a:r>
              <a:rPr lang="en-US" sz="2400" dirty="0">
                <a:solidFill>
                  <a:srgbClr val="231F20"/>
                </a:solidFill>
                <a:latin typeface="Helvetica" panose="020B0604020202020204" pitchFamily="34" charset="0"/>
              </a:rPr>
              <a:t>subject to numerous drug interactions, since it is </a:t>
            </a:r>
            <a:r>
              <a:rPr lang="en-US" sz="2400" dirty="0" smtClean="0">
                <a:solidFill>
                  <a:srgbClr val="231F20"/>
                </a:solidFill>
                <a:latin typeface="Helvetica" panose="020B0604020202020204" pitchFamily="34" charset="0"/>
              </a:rPr>
              <a:t>metabolized by </a:t>
            </a:r>
            <a:r>
              <a:rPr lang="en-US" sz="2400" dirty="0">
                <a:solidFill>
                  <a:srgbClr val="231F20"/>
                </a:solidFill>
                <a:latin typeface="Helvetica" panose="020B0604020202020204" pitchFamily="34" charset="0"/>
              </a:rPr>
              <a:t>CYP3A4 and serves as an inhibitor of CYP1A2, </a:t>
            </a:r>
            <a:r>
              <a:rPr lang="en-US" sz="2400" dirty="0" smtClean="0">
                <a:solidFill>
                  <a:srgbClr val="231F20"/>
                </a:solidFill>
                <a:latin typeface="Helvetica" panose="020B0604020202020204" pitchFamily="34" charset="0"/>
              </a:rPr>
              <a:t>CYP2C9, CYP2D6</a:t>
            </a:r>
            <a:r>
              <a:rPr lang="en-US" sz="2400" dirty="0">
                <a:solidFill>
                  <a:srgbClr val="231F20"/>
                </a:solidFill>
                <a:latin typeface="Helvetica" panose="020B0604020202020204" pitchFamily="34" charset="0"/>
              </a:rPr>
              <a:t>, and P-glycoprotein.</a:t>
            </a:r>
            <a:r>
              <a:rPr lang="en-US" sz="1000" dirty="0">
                <a:solidFill>
                  <a:srgbClr val="231F20"/>
                </a:solidFill>
                <a:latin typeface="Helvetica" panose="020B0604020202020204" pitchFamily="34" charset="0"/>
              </a:rPr>
              <a:t/>
            </a:r>
            <a:br>
              <a:rPr lang="en-US" sz="1000" dirty="0">
                <a:solidFill>
                  <a:srgbClr val="231F20"/>
                </a:solidFill>
                <a:latin typeface="Helvetica" panose="020B0604020202020204" pitchFamily="34" charset="0"/>
              </a:rPr>
            </a:br>
            <a:endParaRPr lang="en-US" dirty="0"/>
          </a:p>
        </p:txBody>
      </p:sp>
    </p:spTree>
    <p:extLst>
      <p:ext uri="{BB962C8B-B14F-4D97-AF65-F5344CB8AC3E}">
        <p14:creationId xmlns:p14="http://schemas.microsoft.com/office/powerpoint/2010/main" val="4202644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5137" y="562844"/>
            <a:ext cx="4405162" cy="5814565"/>
          </a:xfrm>
          <a:prstGeom prst="rect">
            <a:avLst/>
          </a:prstGeom>
        </p:spPr>
      </p:pic>
      <p:pic>
        <p:nvPicPr>
          <p:cNvPr id="3" name="Picture 2"/>
          <p:cNvPicPr>
            <a:picLocks noChangeAspect="1"/>
          </p:cNvPicPr>
          <p:nvPr/>
        </p:nvPicPr>
        <p:blipFill>
          <a:blip r:embed="rId3"/>
          <a:stretch>
            <a:fillRect/>
          </a:stretch>
        </p:blipFill>
        <p:spPr>
          <a:xfrm>
            <a:off x="5923128" y="562844"/>
            <a:ext cx="4926841" cy="5775108"/>
          </a:xfrm>
          <a:prstGeom prst="rect">
            <a:avLst/>
          </a:prstGeom>
        </p:spPr>
      </p:pic>
    </p:spTree>
    <p:extLst>
      <p:ext uri="{BB962C8B-B14F-4D97-AF65-F5344CB8AC3E}">
        <p14:creationId xmlns:p14="http://schemas.microsoft.com/office/powerpoint/2010/main" val="3859625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730" y="216776"/>
            <a:ext cx="11240814" cy="6453482"/>
          </a:xfrm>
          <a:prstGeom prst="rect">
            <a:avLst/>
          </a:prstGeom>
        </p:spPr>
      </p:pic>
    </p:spTree>
    <p:extLst>
      <p:ext uri="{BB962C8B-B14F-4D97-AF65-F5344CB8AC3E}">
        <p14:creationId xmlns:p14="http://schemas.microsoft.com/office/powerpoint/2010/main" val="1210471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7143" y="322977"/>
            <a:ext cx="6171950" cy="6168592"/>
          </a:xfrm>
          <a:prstGeom prst="rect">
            <a:avLst/>
          </a:prstGeom>
        </p:spPr>
      </p:pic>
    </p:spTree>
    <p:extLst>
      <p:ext uri="{BB962C8B-B14F-4D97-AF65-F5344CB8AC3E}">
        <p14:creationId xmlns:p14="http://schemas.microsoft.com/office/powerpoint/2010/main" val="1322959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0832"/>
            <a:ext cx="12192000" cy="6697168"/>
          </a:xfrm>
          <a:prstGeom prst="rect">
            <a:avLst/>
          </a:prstGeom>
        </p:spPr>
      </p:pic>
    </p:spTree>
    <p:extLst>
      <p:ext uri="{BB962C8B-B14F-4D97-AF65-F5344CB8AC3E}">
        <p14:creationId xmlns:p14="http://schemas.microsoft.com/office/powerpoint/2010/main" val="3178292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5347" y="105033"/>
            <a:ext cx="11336445" cy="6357721"/>
          </a:xfrm>
          <a:prstGeom prst="rect">
            <a:avLst/>
          </a:prstGeom>
        </p:spPr>
      </p:pic>
    </p:spTree>
    <p:extLst>
      <p:ext uri="{BB962C8B-B14F-4D97-AF65-F5344CB8AC3E}">
        <p14:creationId xmlns:p14="http://schemas.microsoft.com/office/powerpoint/2010/main" val="4034522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6621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737" y="836148"/>
            <a:ext cx="9906001" cy="6955750"/>
          </a:xfrm>
          <a:prstGeom prst="rect">
            <a:avLst/>
          </a:prstGeom>
        </p:spPr>
        <p:txBody>
          <a:bodyPr wrap="square">
            <a:spAutoFit/>
          </a:bodyPr>
          <a:lstStyle/>
          <a:p>
            <a:r>
              <a:rPr lang="en-US" sz="2800" b="1" dirty="0">
                <a:solidFill>
                  <a:srgbClr val="231F20"/>
                </a:solidFill>
                <a:latin typeface="BookAntiqua"/>
              </a:rPr>
              <a:t>Adenosine</a:t>
            </a:r>
            <a:r>
              <a:rPr lang="en-US" sz="2800" dirty="0">
                <a:solidFill>
                  <a:srgbClr val="231F20"/>
                </a:solidFill>
                <a:latin typeface="BookAntiqua"/>
              </a:rPr>
              <a:t> is </a:t>
            </a:r>
            <a:r>
              <a:rPr lang="en-US" sz="2800" dirty="0" smtClean="0">
                <a:solidFill>
                  <a:srgbClr val="231F20"/>
                </a:solidFill>
                <a:latin typeface="BookAntiqua"/>
              </a:rPr>
              <a:t>a naturally/ endogenously </a:t>
            </a:r>
            <a:r>
              <a:rPr lang="en-US" sz="2800" dirty="0">
                <a:solidFill>
                  <a:srgbClr val="231F20"/>
                </a:solidFill>
                <a:latin typeface="Helvetica" panose="020B0604020202020204" pitchFamily="34" charset="0"/>
              </a:rPr>
              <a:t>occurring nucleoside </a:t>
            </a:r>
            <a:r>
              <a:rPr lang="en-US" sz="2800" dirty="0" smtClean="0">
                <a:solidFill>
                  <a:srgbClr val="231F20"/>
                </a:solidFill>
                <a:latin typeface="BookAntiqua"/>
              </a:rPr>
              <a:t>and </a:t>
            </a:r>
            <a:r>
              <a:rPr lang="en-US" sz="2800" dirty="0">
                <a:solidFill>
                  <a:srgbClr val="231F20"/>
                </a:solidFill>
                <a:latin typeface="BookAntiqua"/>
              </a:rPr>
              <a:t>is an </a:t>
            </a:r>
            <a:r>
              <a:rPr lang="en-US" sz="2800" dirty="0" smtClean="0">
                <a:solidFill>
                  <a:srgbClr val="231F20"/>
                </a:solidFill>
                <a:latin typeface="BookAntiqua"/>
              </a:rPr>
              <a:t>important chemical </a:t>
            </a:r>
            <a:r>
              <a:rPr lang="en-US" sz="2800" dirty="0">
                <a:solidFill>
                  <a:srgbClr val="231F20"/>
                </a:solidFill>
                <a:latin typeface="BookAntiqua"/>
              </a:rPr>
              <a:t>mediator </a:t>
            </a:r>
            <a:r>
              <a:rPr lang="en-US" sz="2800" dirty="0" smtClean="0">
                <a:solidFill>
                  <a:srgbClr val="231F20"/>
                </a:solidFill>
                <a:latin typeface="BookAntiqua"/>
              </a:rPr>
              <a:t> </a:t>
            </a:r>
            <a:r>
              <a:rPr lang="en-US" sz="2800" dirty="0">
                <a:solidFill>
                  <a:srgbClr val="231F20"/>
                </a:solidFill>
                <a:latin typeface="BookAntiqua"/>
              </a:rPr>
              <a:t>with effects on </a:t>
            </a:r>
            <a:r>
              <a:rPr lang="en-US" sz="2800" dirty="0" smtClean="0">
                <a:solidFill>
                  <a:srgbClr val="231F20"/>
                </a:solidFill>
                <a:latin typeface="BookAntiqua"/>
              </a:rPr>
              <a:t>breathing, cardiac </a:t>
            </a:r>
            <a:r>
              <a:rPr lang="en-US" sz="2800" dirty="0">
                <a:solidFill>
                  <a:srgbClr val="231F20"/>
                </a:solidFill>
                <a:latin typeface="BookAntiqua"/>
              </a:rPr>
              <a:t>and smooth muscle, vagal afferent nerves and </a:t>
            </a:r>
            <a:r>
              <a:rPr lang="en-US" sz="2800" dirty="0" smtClean="0">
                <a:solidFill>
                  <a:srgbClr val="231F20"/>
                </a:solidFill>
                <a:latin typeface="BookAntiqua"/>
              </a:rPr>
              <a:t>on platelets</a:t>
            </a:r>
            <a:r>
              <a:rPr lang="en-US" sz="2800" dirty="0">
                <a:solidFill>
                  <a:srgbClr val="231F20"/>
                </a:solidFill>
                <a:latin typeface="BookAntiqua"/>
              </a:rPr>
              <a:t>, in addition to the effects on cardiac </a:t>
            </a:r>
            <a:r>
              <a:rPr lang="en-US" sz="2800" dirty="0" smtClean="0">
                <a:solidFill>
                  <a:srgbClr val="231F20"/>
                </a:solidFill>
                <a:latin typeface="BookAntiqua"/>
              </a:rPr>
              <a:t>conducting tissue </a:t>
            </a:r>
            <a:r>
              <a:rPr lang="en-US" sz="2800" dirty="0">
                <a:solidFill>
                  <a:srgbClr val="231F20"/>
                </a:solidFill>
                <a:latin typeface="BookAntiqua"/>
              </a:rPr>
              <a:t>that underlie its therapeutic use. </a:t>
            </a:r>
            <a:endParaRPr lang="en-US" sz="2800" dirty="0" smtClean="0">
              <a:solidFill>
                <a:srgbClr val="231F20"/>
              </a:solidFill>
              <a:latin typeface="BookAntiqua"/>
            </a:endParaRPr>
          </a:p>
          <a:p>
            <a:endParaRPr lang="en-US" sz="2800" dirty="0" smtClean="0">
              <a:solidFill>
                <a:srgbClr val="231F20"/>
              </a:solidFill>
              <a:latin typeface="BookAntiqua"/>
            </a:endParaRPr>
          </a:p>
          <a:p>
            <a:r>
              <a:rPr lang="en-US" sz="2800" b="1" dirty="0">
                <a:solidFill>
                  <a:srgbClr val="231F20"/>
                </a:solidFill>
                <a:latin typeface="BookAntiqua"/>
              </a:rPr>
              <a:t>MOA: </a:t>
            </a:r>
            <a:r>
              <a:rPr lang="en-US" sz="2800" dirty="0">
                <a:solidFill>
                  <a:srgbClr val="231F20"/>
                </a:solidFill>
                <a:latin typeface="BookAntiqua"/>
              </a:rPr>
              <a:t>The </a:t>
            </a:r>
            <a:r>
              <a:rPr lang="en-US" sz="2800" b="1" dirty="0">
                <a:solidFill>
                  <a:srgbClr val="231F20"/>
                </a:solidFill>
                <a:latin typeface="BookAntiqua"/>
              </a:rPr>
              <a:t>A</a:t>
            </a:r>
            <a:r>
              <a:rPr lang="en-US" sz="1600" b="1" dirty="0">
                <a:solidFill>
                  <a:srgbClr val="231F20"/>
                </a:solidFill>
                <a:latin typeface="BookAntiqua"/>
              </a:rPr>
              <a:t>1</a:t>
            </a:r>
            <a:r>
              <a:rPr lang="en-US" sz="1600" dirty="0">
                <a:solidFill>
                  <a:srgbClr val="231F20"/>
                </a:solidFill>
                <a:latin typeface="BookAntiqua"/>
              </a:rPr>
              <a:t> </a:t>
            </a:r>
            <a:r>
              <a:rPr lang="en-US" sz="2800" dirty="0">
                <a:solidFill>
                  <a:srgbClr val="231F20"/>
                </a:solidFill>
                <a:latin typeface="BookAntiqua"/>
              </a:rPr>
              <a:t>receptor is responsible for its effect on the AV node. These receptors are linked to the same cardiac potassium channel (</a:t>
            </a:r>
            <a:r>
              <a:rPr lang="en-US" sz="2800" dirty="0" err="1">
                <a:solidFill>
                  <a:srgbClr val="231F20"/>
                </a:solidFill>
                <a:latin typeface="BookAntiqua"/>
              </a:rPr>
              <a:t>K</a:t>
            </a:r>
            <a:r>
              <a:rPr lang="en-US" sz="1600" dirty="0" err="1">
                <a:solidFill>
                  <a:srgbClr val="231F20"/>
                </a:solidFill>
                <a:latin typeface="BookAntiqua"/>
              </a:rPr>
              <a:t>ACh</a:t>
            </a:r>
            <a:r>
              <a:rPr lang="en-US" sz="2800" dirty="0">
                <a:solidFill>
                  <a:srgbClr val="231F20"/>
                </a:solidFill>
                <a:latin typeface="BookAntiqua"/>
              </a:rPr>
              <a:t>) that is activated by acetylcholine, and adenosine </a:t>
            </a:r>
            <a:r>
              <a:rPr lang="en-US" sz="2800" dirty="0" err="1">
                <a:solidFill>
                  <a:srgbClr val="231F20"/>
                </a:solidFill>
                <a:latin typeface="BookAntiqua"/>
              </a:rPr>
              <a:t>hyperpolarises</a:t>
            </a:r>
            <a:r>
              <a:rPr lang="en-US" sz="2800" dirty="0">
                <a:solidFill>
                  <a:srgbClr val="231F20"/>
                </a:solidFill>
                <a:latin typeface="BookAntiqua"/>
              </a:rPr>
              <a:t> cardiac conducting tissue and slows the rate of rise of the pacemaker potential accordingly. </a:t>
            </a:r>
            <a:r>
              <a:rPr lang="en-US" sz="2800" dirty="0">
                <a:solidFill>
                  <a:srgbClr val="231F20"/>
                </a:solidFill>
                <a:latin typeface="Helvetica" panose="020B0604020202020204" pitchFamily="34" charset="0"/>
              </a:rPr>
              <a:t>at high doses, the drug decreases conduction velocity, prolongs the refractory period, and decreases automaticity in the AV node</a:t>
            </a:r>
            <a:endParaRPr lang="en-US" sz="2800" dirty="0">
              <a:solidFill>
                <a:srgbClr val="231F20"/>
              </a:solidFill>
              <a:latin typeface="BookAntiqua"/>
            </a:endParaRPr>
          </a:p>
          <a:p>
            <a:endParaRPr lang="en-US" b="1" dirty="0">
              <a:solidFill>
                <a:srgbClr val="231F20"/>
              </a:solidFill>
              <a:latin typeface="Helvetica" panose="020B0604020202020204" pitchFamily="34" charset="0"/>
            </a:endParaRPr>
          </a:p>
          <a:p>
            <a:endParaRPr lang="en-US" dirty="0">
              <a:solidFill>
                <a:srgbClr val="231F20"/>
              </a:solidFill>
              <a:latin typeface="BookAntiqua"/>
            </a:endParaRPr>
          </a:p>
          <a:p>
            <a:r>
              <a:rPr lang="en-US" dirty="0" smtClean="0">
                <a:solidFill>
                  <a:srgbClr val="231F20"/>
                </a:solidFill>
                <a:latin typeface="BookAntiqua"/>
              </a:rPr>
              <a:t> </a:t>
            </a:r>
            <a:endParaRPr lang="en-US" sz="4000" dirty="0"/>
          </a:p>
        </p:txBody>
      </p:sp>
      <p:sp>
        <p:nvSpPr>
          <p:cNvPr id="3" name="Rectangle 2"/>
          <p:cNvSpPr/>
          <p:nvPr/>
        </p:nvSpPr>
        <p:spPr>
          <a:xfrm>
            <a:off x="1880853" y="251373"/>
            <a:ext cx="2278188" cy="584775"/>
          </a:xfrm>
          <a:prstGeom prst="rect">
            <a:avLst/>
          </a:prstGeom>
        </p:spPr>
        <p:txBody>
          <a:bodyPr wrap="none">
            <a:spAutoFit/>
          </a:bodyPr>
          <a:lstStyle/>
          <a:p>
            <a:r>
              <a:rPr lang="en-US" sz="3200" b="1" dirty="0">
                <a:solidFill>
                  <a:srgbClr val="231F20"/>
                </a:solidFill>
                <a:latin typeface="BookAntiqua"/>
              </a:rPr>
              <a:t>Adenosine</a:t>
            </a:r>
            <a:endParaRPr lang="en-US" sz="3200" dirty="0"/>
          </a:p>
        </p:txBody>
      </p:sp>
    </p:spTree>
    <p:extLst>
      <p:ext uri="{BB962C8B-B14F-4D97-AF65-F5344CB8AC3E}">
        <p14:creationId xmlns:p14="http://schemas.microsoft.com/office/powerpoint/2010/main" val="1771045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689" y="293649"/>
            <a:ext cx="10400714" cy="6001643"/>
          </a:xfrm>
          <a:prstGeom prst="rect">
            <a:avLst/>
          </a:prstGeom>
        </p:spPr>
        <p:txBody>
          <a:bodyPr wrap="square">
            <a:spAutoFit/>
          </a:bodyPr>
          <a:lstStyle/>
          <a:p>
            <a:pPr lvl="0"/>
            <a:r>
              <a:rPr lang="en-US" sz="3200" b="1" dirty="0">
                <a:solidFill>
                  <a:srgbClr val="231F20"/>
                </a:solidFill>
                <a:latin typeface="Helvetica" panose="020B0604020202020204" pitchFamily="34" charset="0"/>
              </a:rPr>
              <a:t>Indication:</a:t>
            </a:r>
          </a:p>
          <a:p>
            <a:pPr lvl="0"/>
            <a:r>
              <a:rPr lang="en-US" sz="3200" dirty="0">
                <a:solidFill>
                  <a:srgbClr val="231F20"/>
                </a:solidFill>
                <a:latin typeface="Helvetica" panose="020B0604020202020204" pitchFamily="34" charset="0"/>
              </a:rPr>
              <a:t>Intravenous </a:t>
            </a:r>
            <a:r>
              <a:rPr lang="en-US" sz="3200" i="1" dirty="0">
                <a:solidFill>
                  <a:srgbClr val="231F20"/>
                </a:solidFill>
                <a:latin typeface="Helvetica-Oblique"/>
              </a:rPr>
              <a:t>adenosine </a:t>
            </a:r>
            <a:r>
              <a:rPr lang="en-US" sz="3200" dirty="0">
                <a:solidFill>
                  <a:srgbClr val="231F20"/>
                </a:solidFill>
                <a:latin typeface="Helvetica" panose="020B0604020202020204" pitchFamily="34" charset="0"/>
              </a:rPr>
              <a:t>is the </a:t>
            </a:r>
            <a:r>
              <a:rPr lang="en-US" sz="3200" b="1" dirty="0">
                <a:solidFill>
                  <a:srgbClr val="231F20"/>
                </a:solidFill>
                <a:latin typeface="Helvetica" panose="020B0604020202020204" pitchFamily="34" charset="0"/>
              </a:rPr>
              <a:t>drug of choice </a:t>
            </a:r>
            <a:r>
              <a:rPr lang="en-US" sz="3200" dirty="0">
                <a:solidFill>
                  <a:srgbClr val="231F20"/>
                </a:solidFill>
                <a:latin typeface="Helvetica" panose="020B0604020202020204" pitchFamily="34" charset="0"/>
              </a:rPr>
              <a:t>for abolishing acute</a:t>
            </a:r>
            <a:br>
              <a:rPr lang="en-US" sz="3200" dirty="0">
                <a:solidFill>
                  <a:srgbClr val="231F20"/>
                </a:solidFill>
                <a:latin typeface="Helvetica" panose="020B0604020202020204" pitchFamily="34" charset="0"/>
              </a:rPr>
            </a:br>
            <a:r>
              <a:rPr lang="en-US" sz="3200" dirty="0">
                <a:solidFill>
                  <a:srgbClr val="231F20"/>
                </a:solidFill>
                <a:latin typeface="Helvetica" panose="020B0604020202020204" pitchFamily="34" charset="0"/>
              </a:rPr>
              <a:t>supraventricular tachycardia. </a:t>
            </a:r>
            <a:r>
              <a:rPr lang="en-US" sz="3200" dirty="0">
                <a:solidFill>
                  <a:srgbClr val="231F20"/>
                </a:solidFill>
                <a:latin typeface="BookAntiqua"/>
              </a:rPr>
              <a:t>It has largely replaced verapamil for this purpose, because it is safer owing to its effect being short lived</a:t>
            </a:r>
            <a:endParaRPr lang="en-US" sz="3200" dirty="0">
              <a:solidFill>
                <a:srgbClr val="231F20"/>
              </a:solidFill>
              <a:latin typeface="Helvetica" panose="020B0604020202020204" pitchFamily="34" charset="0"/>
            </a:endParaRPr>
          </a:p>
          <a:p>
            <a:pPr lvl="0"/>
            <a:r>
              <a:rPr lang="en-US" sz="3200" b="1" dirty="0">
                <a:solidFill>
                  <a:srgbClr val="231F20"/>
                </a:solidFill>
                <a:latin typeface="Helvetica" panose="020B0604020202020204" pitchFamily="34" charset="0"/>
              </a:rPr>
              <a:t>Adverse Effects</a:t>
            </a:r>
            <a:r>
              <a:rPr lang="en-US" sz="3200" dirty="0">
                <a:solidFill>
                  <a:srgbClr val="231F20"/>
                </a:solidFill>
                <a:latin typeface="Helvetica" panose="020B0604020202020204" pitchFamily="34" charset="0"/>
              </a:rPr>
              <a:t>: It has low toxicity but causes flushing,</a:t>
            </a:r>
            <a:br>
              <a:rPr lang="en-US" sz="3200" dirty="0">
                <a:solidFill>
                  <a:srgbClr val="231F20"/>
                </a:solidFill>
                <a:latin typeface="Helvetica" panose="020B0604020202020204" pitchFamily="34" charset="0"/>
              </a:rPr>
            </a:br>
            <a:r>
              <a:rPr lang="en-US" sz="3200" dirty="0">
                <a:solidFill>
                  <a:srgbClr val="231F20"/>
                </a:solidFill>
                <a:latin typeface="Helvetica" panose="020B0604020202020204" pitchFamily="34" charset="0"/>
              </a:rPr>
              <a:t>chest pain, and hypotension. </a:t>
            </a:r>
          </a:p>
          <a:p>
            <a:pPr lvl="0"/>
            <a:r>
              <a:rPr lang="en-US" sz="3200" b="1" dirty="0">
                <a:solidFill>
                  <a:srgbClr val="231F20"/>
                </a:solidFill>
                <a:latin typeface="BookAntiqua"/>
              </a:rPr>
              <a:t>PK: </a:t>
            </a:r>
            <a:r>
              <a:rPr lang="en-US" sz="3200" dirty="0">
                <a:solidFill>
                  <a:srgbClr val="231F20"/>
                </a:solidFill>
                <a:latin typeface="BookAntiqua"/>
              </a:rPr>
              <a:t>It is administered intravenously to terminate SVT.</a:t>
            </a:r>
            <a:r>
              <a:rPr lang="en-US" sz="3200" i="1" dirty="0">
                <a:solidFill>
                  <a:srgbClr val="231F20"/>
                </a:solidFill>
                <a:latin typeface="Helvetica-Oblique"/>
              </a:rPr>
              <a:t> Adenosine </a:t>
            </a:r>
            <a:r>
              <a:rPr lang="en-US" sz="3200" dirty="0">
                <a:solidFill>
                  <a:srgbClr val="231F20"/>
                </a:solidFill>
                <a:latin typeface="Helvetica" panose="020B0604020202020204" pitchFamily="34" charset="0"/>
              </a:rPr>
              <a:t>has an extremely short duration of action (approximately 10 to 15 seconds) due to rapid uptake by erythrocytes and endothelial cells.</a:t>
            </a:r>
            <a:endParaRPr lang="en-US" sz="3200" dirty="0">
              <a:solidFill>
                <a:srgbClr val="231F20"/>
              </a:solidFill>
              <a:latin typeface="BookAntiqua"/>
            </a:endParaRPr>
          </a:p>
        </p:txBody>
      </p:sp>
    </p:spTree>
    <p:extLst>
      <p:ext uri="{BB962C8B-B14F-4D97-AF65-F5344CB8AC3E}">
        <p14:creationId xmlns:p14="http://schemas.microsoft.com/office/powerpoint/2010/main" val="2667060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2668" y="504391"/>
            <a:ext cx="5695950" cy="5821131"/>
          </a:xfrm>
          <a:prstGeom prst="rect">
            <a:avLst/>
          </a:prstGeom>
        </p:spPr>
      </p:pic>
      <p:pic>
        <p:nvPicPr>
          <p:cNvPr id="3" name="Picture 2"/>
          <p:cNvPicPr>
            <a:picLocks noChangeAspect="1"/>
          </p:cNvPicPr>
          <p:nvPr/>
        </p:nvPicPr>
        <p:blipFill>
          <a:blip r:embed="rId3"/>
          <a:stretch>
            <a:fillRect/>
          </a:stretch>
        </p:blipFill>
        <p:spPr>
          <a:xfrm>
            <a:off x="7107383" y="1964895"/>
            <a:ext cx="4445678" cy="3854014"/>
          </a:xfrm>
          <a:prstGeom prst="rect">
            <a:avLst/>
          </a:prstGeom>
        </p:spPr>
      </p:pic>
    </p:spTree>
    <p:extLst>
      <p:ext uri="{BB962C8B-B14F-4D97-AF65-F5344CB8AC3E}">
        <p14:creationId xmlns:p14="http://schemas.microsoft.com/office/powerpoint/2010/main" val="3298075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06064" cy="6858000"/>
          </a:xfrm>
          <a:prstGeom prst="rect">
            <a:avLst/>
          </a:prstGeom>
        </p:spPr>
      </p:pic>
    </p:spTree>
    <p:extLst>
      <p:ext uri="{BB962C8B-B14F-4D97-AF65-F5344CB8AC3E}">
        <p14:creationId xmlns:p14="http://schemas.microsoft.com/office/powerpoint/2010/main" val="3090316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43666" y="557834"/>
            <a:ext cx="4198351" cy="2607397"/>
          </a:xfrm>
          <a:prstGeom prst="rect">
            <a:avLst/>
          </a:prstGeom>
        </p:spPr>
      </p:pic>
      <p:sp>
        <p:nvSpPr>
          <p:cNvPr id="4" name="Rectangle 3"/>
          <p:cNvSpPr/>
          <p:nvPr/>
        </p:nvSpPr>
        <p:spPr>
          <a:xfrm>
            <a:off x="1216570" y="938135"/>
            <a:ext cx="6745744" cy="5324535"/>
          </a:xfrm>
          <a:prstGeom prst="rect">
            <a:avLst/>
          </a:prstGeom>
        </p:spPr>
        <p:txBody>
          <a:bodyPr wrap="square">
            <a:spAutoFit/>
          </a:bodyPr>
          <a:lstStyle/>
          <a:p>
            <a:pPr marL="342900" indent="-342900">
              <a:buFont typeface="Arial" panose="020B0604020202020204" pitchFamily="34" charset="0"/>
              <a:buChar char="•"/>
            </a:pPr>
            <a:r>
              <a:rPr lang="en-US" sz="2400" b="1" dirty="0" smtClean="0">
                <a:solidFill>
                  <a:srgbClr val="231F20"/>
                </a:solidFill>
                <a:latin typeface="Helvetica-Bold"/>
              </a:rPr>
              <a:t>Digoxin</a:t>
            </a:r>
            <a:endParaRPr lang="en-US" dirty="0">
              <a:solidFill>
                <a:srgbClr val="231F20"/>
              </a:solidFill>
              <a:latin typeface="Helvetica-Bold"/>
            </a:endParaRPr>
          </a:p>
          <a:p>
            <a:pPr marL="285750" indent="-285750">
              <a:buFont typeface="Wingdings" panose="05000000000000000000" pitchFamily="2" charset="2"/>
              <a:buChar char="v"/>
            </a:pPr>
            <a:r>
              <a:rPr lang="en-US" sz="2400" dirty="0" smtClean="0">
                <a:solidFill>
                  <a:srgbClr val="231F20"/>
                </a:solidFill>
                <a:latin typeface="BookAntiqua"/>
              </a:rPr>
              <a:t>The </a:t>
            </a:r>
            <a:r>
              <a:rPr lang="en-US" sz="2400" dirty="0">
                <a:solidFill>
                  <a:srgbClr val="231F20"/>
                </a:solidFill>
                <a:latin typeface="BookAntiqua"/>
              </a:rPr>
              <a:t>mechanism whereby cardiac glycosides increase </a:t>
            </a:r>
            <a:r>
              <a:rPr lang="en-US" sz="2400" dirty="0" smtClean="0">
                <a:solidFill>
                  <a:srgbClr val="231F20"/>
                </a:solidFill>
                <a:latin typeface="BookAntiqua"/>
              </a:rPr>
              <a:t>the force </a:t>
            </a:r>
            <a:r>
              <a:rPr lang="en-US" sz="2400" dirty="0">
                <a:solidFill>
                  <a:srgbClr val="231F20"/>
                </a:solidFill>
                <a:latin typeface="BookAntiqua"/>
              </a:rPr>
              <a:t>of cardiac contraction (positive inotropic effect) </a:t>
            </a:r>
            <a:r>
              <a:rPr lang="en-US" sz="2400" dirty="0" smtClean="0">
                <a:solidFill>
                  <a:srgbClr val="231F20"/>
                </a:solidFill>
                <a:latin typeface="BookAntiqua"/>
              </a:rPr>
              <a:t>is inhibition </a:t>
            </a:r>
            <a:r>
              <a:rPr lang="en-US" sz="2400" dirty="0">
                <a:solidFill>
                  <a:srgbClr val="231F20"/>
                </a:solidFill>
                <a:latin typeface="BookAntiqua"/>
              </a:rPr>
              <a:t>of the Na</a:t>
            </a:r>
            <a:r>
              <a:rPr lang="en-US" sz="1400" dirty="0">
                <a:solidFill>
                  <a:srgbClr val="231F20"/>
                </a:solidFill>
                <a:latin typeface="Symbol" panose="05050102010706020507" pitchFamily="18" charset="2"/>
              </a:rPr>
              <a:t>+</a:t>
            </a:r>
            <a:r>
              <a:rPr lang="en-US" sz="2400" dirty="0">
                <a:solidFill>
                  <a:srgbClr val="231F20"/>
                </a:solidFill>
                <a:latin typeface="BookAntiqua"/>
              </a:rPr>
              <a:t>/K</a:t>
            </a:r>
            <a:r>
              <a:rPr lang="en-US" sz="1400" dirty="0">
                <a:solidFill>
                  <a:srgbClr val="231F20"/>
                </a:solidFill>
                <a:latin typeface="Symbol" panose="05050102010706020507" pitchFamily="18" charset="2"/>
              </a:rPr>
              <a:t>+ </a:t>
            </a:r>
            <a:r>
              <a:rPr lang="en-US" sz="2400" dirty="0">
                <a:solidFill>
                  <a:srgbClr val="231F20"/>
                </a:solidFill>
                <a:latin typeface="BookAntiqua"/>
              </a:rPr>
              <a:t>pump in the cardiac </a:t>
            </a:r>
            <a:r>
              <a:rPr lang="en-US" sz="2400" dirty="0" smtClean="0">
                <a:solidFill>
                  <a:srgbClr val="231F20"/>
                </a:solidFill>
                <a:latin typeface="BookAntiqua"/>
              </a:rPr>
              <a:t>myocytes.</a:t>
            </a:r>
          </a:p>
          <a:p>
            <a:pPr marL="285750" indent="-285750">
              <a:buFont typeface="Wingdings" panose="05000000000000000000" pitchFamily="2" charset="2"/>
              <a:buChar char="v"/>
            </a:pPr>
            <a:r>
              <a:rPr lang="en-US" sz="2400" dirty="0" smtClean="0">
                <a:solidFill>
                  <a:srgbClr val="231F20"/>
                </a:solidFill>
                <a:latin typeface="BookAntiqua"/>
              </a:rPr>
              <a:t>Cardiac </a:t>
            </a:r>
            <a:r>
              <a:rPr lang="en-US" sz="2400" dirty="0">
                <a:solidFill>
                  <a:srgbClr val="231F20"/>
                </a:solidFill>
                <a:latin typeface="BookAntiqua"/>
              </a:rPr>
              <a:t>glycosides bind to a site on the extracellular </a:t>
            </a:r>
            <a:r>
              <a:rPr lang="en-US" sz="2400" dirty="0" smtClean="0">
                <a:solidFill>
                  <a:srgbClr val="231F20"/>
                </a:solidFill>
                <a:latin typeface="BookAntiqua"/>
              </a:rPr>
              <a:t>aspect of </a:t>
            </a:r>
            <a:r>
              <a:rPr lang="en-US" sz="2400" dirty="0">
                <a:solidFill>
                  <a:srgbClr val="231F20"/>
                </a:solidFill>
                <a:latin typeface="BookAntiqua"/>
              </a:rPr>
              <a:t>the </a:t>
            </a:r>
            <a:r>
              <a:rPr lang="en-US" sz="2800" b="1" dirty="0" smtClean="0">
                <a:solidFill>
                  <a:srgbClr val="231F20"/>
                </a:solidFill>
                <a:latin typeface="Symbol" panose="05050102010706020507" pitchFamily="18" charset="2"/>
                <a:sym typeface="Symbol" panose="05050102010706020507" pitchFamily="18" charset="2"/>
              </a:rPr>
              <a:t></a:t>
            </a:r>
            <a:r>
              <a:rPr lang="en-US" sz="2800" b="1" dirty="0" smtClean="0">
                <a:solidFill>
                  <a:srgbClr val="231F20"/>
                </a:solidFill>
                <a:latin typeface="Symbol" panose="05050102010706020507" pitchFamily="18" charset="2"/>
              </a:rPr>
              <a:t> </a:t>
            </a:r>
            <a:r>
              <a:rPr lang="en-US" sz="2400" dirty="0">
                <a:solidFill>
                  <a:srgbClr val="231F20"/>
                </a:solidFill>
                <a:latin typeface="BookAntiqua"/>
              </a:rPr>
              <a:t>subunit of the </a:t>
            </a:r>
            <a:r>
              <a:rPr lang="en-US" sz="2400" b="1" dirty="0">
                <a:solidFill>
                  <a:srgbClr val="231F20"/>
                </a:solidFill>
                <a:latin typeface="BookAntiqua"/>
              </a:rPr>
              <a:t>Na</a:t>
            </a:r>
            <a:r>
              <a:rPr lang="en-US" sz="1400" b="1" baseline="50000" dirty="0">
                <a:solidFill>
                  <a:srgbClr val="231F20"/>
                </a:solidFill>
                <a:latin typeface="Symbol" panose="05050102010706020507" pitchFamily="18" charset="2"/>
              </a:rPr>
              <a:t>+</a:t>
            </a:r>
            <a:r>
              <a:rPr lang="en-US" sz="2400" b="1" dirty="0">
                <a:solidFill>
                  <a:srgbClr val="231F20"/>
                </a:solidFill>
                <a:latin typeface="BookAntiqua"/>
              </a:rPr>
              <a:t>-K</a:t>
            </a:r>
            <a:r>
              <a:rPr lang="en-US" sz="1400" b="1" baseline="50000" dirty="0">
                <a:solidFill>
                  <a:srgbClr val="231F20"/>
                </a:solidFill>
                <a:latin typeface="Symbol" panose="05050102010706020507" pitchFamily="18" charset="2"/>
              </a:rPr>
              <a:t>+</a:t>
            </a:r>
            <a:r>
              <a:rPr lang="en-US" sz="2400" b="1" dirty="0">
                <a:solidFill>
                  <a:srgbClr val="231F20"/>
                </a:solidFill>
                <a:latin typeface="BookAntiqua"/>
              </a:rPr>
              <a:t>-ATPase </a:t>
            </a:r>
            <a:r>
              <a:rPr lang="en-US" sz="2400" dirty="0">
                <a:solidFill>
                  <a:srgbClr val="231F20"/>
                </a:solidFill>
                <a:latin typeface="BookAntiqua"/>
              </a:rPr>
              <a:t>(which is an </a:t>
            </a:r>
            <a:r>
              <a:rPr lang="en-US" sz="2400" dirty="0" smtClean="0">
                <a:solidFill>
                  <a:srgbClr val="231F20"/>
                </a:solidFill>
                <a:latin typeface="Symbol" panose="05050102010706020507" pitchFamily="18" charset="2"/>
                <a:sym typeface="Symbol" panose="05050102010706020507" pitchFamily="18" charset="2"/>
              </a:rPr>
              <a:t></a:t>
            </a:r>
            <a:r>
              <a:rPr lang="el-GR" sz="2400" dirty="0" smtClean="0">
                <a:solidFill>
                  <a:srgbClr val="231F20"/>
                </a:solidFill>
                <a:latin typeface="Times New Roman" panose="02020603050405020304" pitchFamily="18" charset="0"/>
                <a:cs typeface="Times New Roman" panose="02020603050405020304" pitchFamily="18" charset="0"/>
                <a:sym typeface="Symbol" panose="05050102010706020507" pitchFamily="18" charset="2"/>
              </a:rPr>
              <a:t>β</a:t>
            </a:r>
            <a:r>
              <a:rPr lang="en-US" sz="2400" dirty="0" smtClean="0">
                <a:solidFill>
                  <a:srgbClr val="231F20"/>
                </a:solidFill>
                <a:latin typeface="Symbol" panose="05050102010706020507" pitchFamily="18" charset="2"/>
                <a:sym typeface="Symbol" panose="05050102010706020507" pitchFamily="18" charset="2"/>
              </a:rPr>
              <a:t> </a:t>
            </a:r>
            <a:r>
              <a:rPr lang="en-US" sz="2400" dirty="0" smtClean="0">
                <a:solidFill>
                  <a:srgbClr val="231F20"/>
                </a:solidFill>
                <a:latin typeface="BookAntiqua"/>
              </a:rPr>
              <a:t>heterodimer</a:t>
            </a:r>
            <a:r>
              <a:rPr lang="en-US" sz="2400" dirty="0">
                <a:solidFill>
                  <a:srgbClr val="231F20"/>
                </a:solidFill>
                <a:latin typeface="BookAntiqua"/>
              </a:rPr>
              <a:t>), and are useful experimental tools </a:t>
            </a:r>
            <a:r>
              <a:rPr lang="en-US" sz="2400" dirty="0" smtClean="0">
                <a:solidFill>
                  <a:srgbClr val="231F20"/>
                </a:solidFill>
                <a:latin typeface="BookAntiqua"/>
              </a:rPr>
              <a:t>for studying </a:t>
            </a:r>
            <a:r>
              <a:rPr lang="en-US" sz="2400" dirty="0">
                <a:solidFill>
                  <a:srgbClr val="231F20"/>
                </a:solidFill>
                <a:latin typeface="BookAntiqua"/>
              </a:rPr>
              <a:t>this important transport system. </a:t>
            </a:r>
          </a:p>
          <a:p>
            <a:pPr marL="285750" indent="-285750">
              <a:buFont typeface="Wingdings" panose="05000000000000000000" pitchFamily="2" charset="2"/>
              <a:buChar char="v"/>
            </a:pPr>
            <a:r>
              <a:rPr lang="en-US" sz="2400" dirty="0" smtClean="0">
                <a:solidFill>
                  <a:srgbClr val="231F20"/>
                </a:solidFill>
                <a:latin typeface="BookAntiqua"/>
              </a:rPr>
              <a:t>The molecular mechanism </a:t>
            </a:r>
            <a:r>
              <a:rPr lang="en-US" sz="2400" dirty="0">
                <a:solidFill>
                  <a:srgbClr val="231F20"/>
                </a:solidFill>
                <a:latin typeface="BookAntiqua"/>
              </a:rPr>
              <a:t>underlying increased vagal tone (</a:t>
            </a:r>
            <a:r>
              <a:rPr lang="en-US" sz="2400" dirty="0" smtClean="0">
                <a:solidFill>
                  <a:srgbClr val="231F20"/>
                </a:solidFill>
                <a:latin typeface="BookAntiqua"/>
              </a:rPr>
              <a:t>negative chronotropic </a:t>
            </a:r>
            <a:r>
              <a:rPr lang="en-US" sz="2400" dirty="0">
                <a:solidFill>
                  <a:srgbClr val="231F20"/>
                </a:solidFill>
                <a:latin typeface="BookAntiqua"/>
              </a:rPr>
              <a:t>effect) is unknown, but could also be due </a:t>
            </a:r>
            <a:r>
              <a:rPr lang="en-US" sz="2400" dirty="0" smtClean="0">
                <a:solidFill>
                  <a:srgbClr val="231F20"/>
                </a:solidFill>
                <a:latin typeface="BookAntiqua"/>
              </a:rPr>
              <a:t>to inhibition </a:t>
            </a:r>
            <a:r>
              <a:rPr lang="en-US" sz="2400" dirty="0">
                <a:solidFill>
                  <a:srgbClr val="231F20"/>
                </a:solidFill>
                <a:latin typeface="BookAntiqua"/>
              </a:rPr>
              <a:t>of the Na</a:t>
            </a:r>
            <a:r>
              <a:rPr lang="en-US" sz="1400" baseline="50000" dirty="0">
                <a:solidFill>
                  <a:srgbClr val="231F20"/>
                </a:solidFill>
                <a:latin typeface="Symbol" panose="05050102010706020507" pitchFamily="18" charset="2"/>
              </a:rPr>
              <a:t>+</a:t>
            </a:r>
            <a:r>
              <a:rPr lang="en-US" sz="2400" dirty="0">
                <a:solidFill>
                  <a:srgbClr val="231F20"/>
                </a:solidFill>
                <a:latin typeface="BookAntiqua"/>
              </a:rPr>
              <a:t>/K</a:t>
            </a:r>
            <a:r>
              <a:rPr lang="en-US" sz="1400" baseline="50000" dirty="0">
                <a:solidFill>
                  <a:srgbClr val="231F20"/>
                </a:solidFill>
                <a:latin typeface="Symbol" panose="05050102010706020507" pitchFamily="18" charset="2"/>
              </a:rPr>
              <a:t>+</a:t>
            </a:r>
            <a:r>
              <a:rPr lang="en-US" sz="1400" dirty="0">
                <a:solidFill>
                  <a:srgbClr val="231F20"/>
                </a:solidFill>
                <a:latin typeface="Symbol" panose="05050102010706020507" pitchFamily="18" charset="2"/>
              </a:rPr>
              <a:t> </a:t>
            </a:r>
            <a:r>
              <a:rPr lang="en-US" sz="2400" dirty="0">
                <a:solidFill>
                  <a:srgbClr val="231F20"/>
                </a:solidFill>
                <a:latin typeface="BookAntiqua"/>
              </a:rPr>
              <a:t>pump</a:t>
            </a:r>
            <a:r>
              <a:rPr lang="en-US" sz="2000" dirty="0">
                <a:solidFill>
                  <a:srgbClr val="231F20"/>
                </a:solidFill>
                <a:latin typeface="BookAntiqua"/>
              </a:rPr>
              <a:t>.</a:t>
            </a:r>
            <a:endParaRPr lang="en-US" sz="2000" dirty="0"/>
          </a:p>
        </p:txBody>
      </p:sp>
      <p:sp>
        <p:nvSpPr>
          <p:cNvPr id="5" name="Rectangle 4"/>
          <p:cNvSpPr/>
          <p:nvPr/>
        </p:nvSpPr>
        <p:spPr>
          <a:xfrm>
            <a:off x="3048000" y="2474893"/>
            <a:ext cx="6096000" cy="523220"/>
          </a:xfrm>
          <a:prstGeom prst="rect">
            <a:avLst/>
          </a:prstGeom>
        </p:spPr>
        <p:txBody>
          <a:bodyPr>
            <a:spAutoFit/>
          </a:bodyPr>
          <a:lstStyle/>
          <a:p>
            <a:r>
              <a:rPr lang="en-US" sz="1000" dirty="0">
                <a:solidFill>
                  <a:srgbClr val="231F20"/>
                </a:solidFill>
                <a:latin typeface="Symbol" panose="05050102010706020507" pitchFamily="18" charset="2"/>
              </a:rPr>
              <a:t/>
            </a:r>
            <a:br>
              <a:rPr lang="en-US" sz="1000" dirty="0">
                <a:solidFill>
                  <a:srgbClr val="231F20"/>
                </a:solidFill>
                <a:latin typeface="Symbol" panose="05050102010706020507" pitchFamily="18" charset="2"/>
              </a:rPr>
            </a:br>
            <a:endParaRPr lang="en-US" dirty="0"/>
          </a:p>
        </p:txBody>
      </p:sp>
    </p:spTree>
    <p:extLst>
      <p:ext uri="{BB962C8B-B14F-4D97-AF65-F5344CB8AC3E}">
        <p14:creationId xmlns:p14="http://schemas.microsoft.com/office/powerpoint/2010/main" val="1857970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46" y="347476"/>
            <a:ext cx="9254836" cy="5601533"/>
          </a:xfrm>
          <a:prstGeom prst="rect">
            <a:avLst/>
          </a:prstGeom>
        </p:spPr>
        <p:txBody>
          <a:bodyPr wrap="square">
            <a:spAutoFit/>
          </a:bodyPr>
          <a:lstStyle/>
          <a:p>
            <a:pPr marL="457200" indent="-457200">
              <a:buFont typeface="Wingdings" panose="05000000000000000000" pitchFamily="2" charset="2"/>
              <a:buChar char="v"/>
            </a:pPr>
            <a:r>
              <a:rPr lang="en-US" sz="2800" b="1" i="1" dirty="0">
                <a:solidFill>
                  <a:srgbClr val="231F20"/>
                </a:solidFill>
                <a:latin typeface="Futura-Oblique"/>
              </a:rPr>
              <a:t>Rate and rhythm</a:t>
            </a:r>
            <a:r>
              <a:rPr lang="en-US" sz="2000" dirty="0">
                <a:solidFill>
                  <a:srgbClr val="231F20"/>
                </a:solidFill>
                <a:latin typeface="Futura-Oblique"/>
              </a:rPr>
              <a:t/>
            </a:r>
            <a:br>
              <a:rPr lang="en-US" sz="2000" dirty="0">
                <a:solidFill>
                  <a:srgbClr val="231F20"/>
                </a:solidFill>
                <a:latin typeface="Futura-Oblique"/>
              </a:rPr>
            </a:br>
            <a:r>
              <a:rPr lang="en-US" sz="2400" dirty="0">
                <a:solidFill>
                  <a:srgbClr val="231F20"/>
                </a:solidFill>
                <a:latin typeface="BookAntiqua"/>
              </a:rPr>
              <a:t>Cardiac glycosides slow AV conduction by </a:t>
            </a:r>
            <a:r>
              <a:rPr lang="en-US" sz="2400" dirty="0" smtClean="0">
                <a:solidFill>
                  <a:srgbClr val="231F20"/>
                </a:solidFill>
                <a:latin typeface="BookAntiqua"/>
              </a:rPr>
              <a:t>increasing vagal </a:t>
            </a:r>
            <a:r>
              <a:rPr lang="en-US" sz="2400" dirty="0">
                <a:solidFill>
                  <a:srgbClr val="231F20"/>
                </a:solidFill>
                <a:latin typeface="BookAntiqua"/>
              </a:rPr>
              <a:t>outflow. </a:t>
            </a:r>
            <a:endParaRPr lang="en-US" sz="2400" dirty="0" smtClean="0">
              <a:solidFill>
                <a:srgbClr val="231F20"/>
              </a:solidFill>
              <a:latin typeface="BookAntiqua"/>
            </a:endParaRPr>
          </a:p>
          <a:p>
            <a:pPr marL="342900" indent="-342900">
              <a:buFont typeface="Wingdings" panose="05000000000000000000" pitchFamily="2" charset="2"/>
              <a:buChar char="v"/>
            </a:pPr>
            <a:r>
              <a:rPr lang="en-US" sz="2400" dirty="0" smtClean="0">
                <a:solidFill>
                  <a:srgbClr val="231F20"/>
                </a:solidFill>
                <a:latin typeface="BookAntiqua"/>
              </a:rPr>
              <a:t>Their </a:t>
            </a:r>
            <a:r>
              <a:rPr lang="en-US" sz="2400" dirty="0">
                <a:solidFill>
                  <a:srgbClr val="231F20"/>
                </a:solidFill>
                <a:latin typeface="BookAntiqua"/>
              </a:rPr>
              <a:t>beneficial effect in established </a:t>
            </a:r>
            <a:r>
              <a:rPr lang="en-US" sz="2400" dirty="0" smtClean="0">
                <a:solidFill>
                  <a:srgbClr val="231F20"/>
                </a:solidFill>
                <a:latin typeface="BookAntiqua"/>
              </a:rPr>
              <a:t>rapid atrial </a:t>
            </a:r>
            <a:r>
              <a:rPr lang="en-US" sz="2400" dirty="0">
                <a:solidFill>
                  <a:srgbClr val="231F20"/>
                </a:solidFill>
                <a:latin typeface="BookAntiqua"/>
              </a:rPr>
              <a:t>fibrillation results partly from this. </a:t>
            </a:r>
            <a:endParaRPr lang="en-US" sz="2400" dirty="0" smtClean="0">
              <a:solidFill>
                <a:srgbClr val="231F20"/>
              </a:solidFill>
              <a:latin typeface="BookAntiqua"/>
            </a:endParaRPr>
          </a:p>
          <a:p>
            <a:pPr marL="342900" indent="-342900">
              <a:buFont typeface="Wingdings" panose="05000000000000000000" pitchFamily="2" charset="2"/>
              <a:buChar char="v"/>
            </a:pPr>
            <a:r>
              <a:rPr lang="en-US" sz="2400" dirty="0" smtClean="0">
                <a:solidFill>
                  <a:srgbClr val="231F20"/>
                </a:solidFill>
                <a:latin typeface="BookAntiqua"/>
              </a:rPr>
              <a:t>If </a:t>
            </a:r>
            <a:r>
              <a:rPr lang="en-US" sz="2400" dirty="0">
                <a:solidFill>
                  <a:srgbClr val="231F20"/>
                </a:solidFill>
                <a:latin typeface="BookAntiqua"/>
              </a:rPr>
              <a:t>ventricular </a:t>
            </a:r>
            <a:r>
              <a:rPr lang="en-US" sz="2400" dirty="0" smtClean="0">
                <a:solidFill>
                  <a:srgbClr val="231F20"/>
                </a:solidFill>
                <a:latin typeface="BookAntiqua"/>
              </a:rPr>
              <a:t>rate is </a:t>
            </a:r>
            <a:r>
              <a:rPr lang="en-US" sz="2400" dirty="0">
                <a:solidFill>
                  <a:srgbClr val="231F20"/>
                </a:solidFill>
                <a:latin typeface="BookAntiqua"/>
              </a:rPr>
              <a:t>excessively rapid, the time available for diastolic </a:t>
            </a:r>
            <a:r>
              <a:rPr lang="en-US" sz="2400" dirty="0" smtClean="0">
                <a:solidFill>
                  <a:srgbClr val="231F20"/>
                </a:solidFill>
                <a:latin typeface="BookAntiqua"/>
              </a:rPr>
              <a:t>filling is </a:t>
            </a:r>
            <a:r>
              <a:rPr lang="en-US" sz="2400" dirty="0">
                <a:solidFill>
                  <a:srgbClr val="231F20"/>
                </a:solidFill>
                <a:latin typeface="BookAntiqua"/>
              </a:rPr>
              <a:t>inadequate. </a:t>
            </a:r>
            <a:endParaRPr lang="en-US" sz="2400" dirty="0" smtClean="0">
              <a:solidFill>
                <a:srgbClr val="231F20"/>
              </a:solidFill>
              <a:latin typeface="BookAntiqua"/>
            </a:endParaRPr>
          </a:p>
          <a:p>
            <a:pPr marL="342900" indent="-342900">
              <a:buFont typeface="Wingdings" panose="05000000000000000000" pitchFamily="2" charset="2"/>
              <a:buChar char="v"/>
            </a:pPr>
            <a:r>
              <a:rPr lang="en-US" sz="2400" dirty="0" smtClean="0">
                <a:solidFill>
                  <a:srgbClr val="231F20"/>
                </a:solidFill>
                <a:latin typeface="BookAntiqua"/>
              </a:rPr>
              <a:t>Increasing </a:t>
            </a:r>
            <a:r>
              <a:rPr lang="en-US" sz="2400" dirty="0">
                <a:solidFill>
                  <a:srgbClr val="231F20"/>
                </a:solidFill>
                <a:latin typeface="BookAntiqua"/>
              </a:rPr>
              <a:t>the refractory period of the </a:t>
            </a:r>
            <a:r>
              <a:rPr lang="en-US" sz="2400" dirty="0" smtClean="0">
                <a:solidFill>
                  <a:srgbClr val="231F20"/>
                </a:solidFill>
                <a:latin typeface="BookAntiqua"/>
              </a:rPr>
              <a:t>AV node </a:t>
            </a:r>
            <a:r>
              <a:rPr lang="en-US" sz="2400" dirty="0">
                <a:solidFill>
                  <a:srgbClr val="231F20"/>
                </a:solidFill>
                <a:latin typeface="BookAntiqua"/>
              </a:rPr>
              <a:t>reduces ventricular rate. </a:t>
            </a:r>
            <a:endParaRPr lang="en-US" sz="2400" dirty="0" smtClean="0">
              <a:solidFill>
                <a:srgbClr val="231F20"/>
              </a:solidFill>
              <a:latin typeface="BookAntiqua"/>
            </a:endParaRPr>
          </a:p>
          <a:p>
            <a:pPr marL="342900" indent="-342900">
              <a:buFont typeface="Wingdings" panose="05000000000000000000" pitchFamily="2" charset="2"/>
              <a:buChar char="v"/>
            </a:pPr>
            <a:r>
              <a:rPr lang="en-US" sz="2400" dirty="0" smtClean="0">
                <a:solidFill>
                  <a:srgbClr val="231F20"/>
                </a:solidFill>
                <a:latin typeface="BookAntiqua"/>
              </a:rPr>
              <a:t>The </a:t>
            </a:r>
            <a:r>
              <a:rPr lang="en-US" sz="2400" dirty="0">
                <a:solidFill>
                  <a:srgbClr val="231F20"/>
                </a:solidFill>
                <a:latin typeface="BookAntiqua"/>
              </a:rPr>
              <a:t>atrial dysrhythmia persists, but the pumping efficiency of the heart </a:t>
            </a:r>
            <a:r>
              <a:rPr lang="en-US" sz="2400" dirty="0" smtClean="0">
                <a:solidFill>
                  <a:srgbClr val="231F20"/>
                </a:solidFill>
                <a:latin typeface="BookAntiqua"/>
              </a:rPr>
              <a:t>improves owing </a:t>
            </a:r>
            <a:r>
              <a:rPr lang="en-US" sz="2400" dirty="0">
                <a:solidFill>
                  <a:srgbClr val="231F20"/>
                </a:solidFill>
                <a:latin typeface="BookAntiqua"/>
              </a:rPr>
              <a:t>to improved ventricular filling. </a:t>
            </a:r>
            <a:endParaRPr lang="en-US" sz="2400" dirty="0" smtClean="0">
              <a:solidFill>
                <a:srgbClr val="231F20"/>
              </a:solidFill>
              <a:latin typeface="BookAntiqua"/>
            </a:endParaRPr>
          </a:p>
          <a:p>
            <a:pPr marL="342900" indent="-342900">
              <a:buFont typeface="Wingdings" panose="05000000000000000000" pitchFamily="2" charset="2"/>
              <a:buChar char="v"/>
            </a:pPr>
            <a:r>
              <a:rPr lang="en-US" sz="2400" dirty="0" smtClean="0">
                <a:solidFill>
                  <a:srgbClr val="231F20"/>
                </a:solidFill>
                <a:latin typeface="BookAntiqua"/>
              </a:rPr>
              <a:t>SVT </a:t>
            </a:r>
            <a:r>
              <a:rPr lang="en-US" sz="2400" dirty="0">
                <a:solidFill>
                  <a:srgbClr val="231F20"/>
                </a:solidFill>
                <a:latin typeface="BookAntiqua"/>
              </a:rPr>
              <a:t>can be terminated by cardiac glycosides, which slow AV </a:t>
            </a:r>
            <a:r>
              <a:rPr lang="en-US" sz="2400" dirty="0" smtClean="0">
                <a:solidFill>
                  <a:srgbClr val="231F20"/>
                </a:solidFill>
                <a:latin typeface="BookAntiqua"/>
              </a:rPr>
              <a:t>conduction, although </a:t>
            </a:r>
            <a:r>
              <a:rPr lang="en-US" sz="2400" dirty="0">
                <a:solidFill>
                  <a:srgbClr val="231F20"/>
                </a:solidFill>
                <a:latin typeface="BookAntiqua"/>
              </a:rPr>
              <a:t>other drugs are usually employed for this indication</a:t>
            </a:r>
            <a:r>
              <a:rPr lang="en-US" sz="1000" dirty="0">
                <a:solidFill>
                  <a:srgbClr val="231F20"/>
                </a:solidFill>
                <a:latin typeface="Futura-Oblique"/>
              </a:rPr>
              <a:t/>
            </a:r>
            <a:br>
              <a:rPr lang="en-US" sz="1000" dirty="0">
                <a:solidFill>
                  <a:srgbClr val="231F20"/>
                </a:solidFill>
                <a:latin typeface="Futura-Oblique"/>
              </a:rPr>
            </a:br>
            <a:endParaRPr lang="en-US" dirty="0"/>
          </a:p>
        </p:txBody>
      </p:sp>
      <p:sp>
        <p:nvSpPr>
          <p:cNvPr id="3" name="Rectangle 2"/>
          <p:cNvSpPr/>
          <p:nvPr/>
        </p:nvSpPr>
        <p:spPr>
          <a:xfrm>
            <a:off x="1662546" y="5715256"/>
            <a:ext cx="10086109" cy="861774"/>
          </a:xfrm>
          <a:prstGeom prst="rect">
            <a:avLst/>
          </a:prstGeom>
        </p:spPr>
        <p:txBody>
          <a:bodyPr wrap="square">
            <a:spAutoFit/>
          </a:bodyPr>
          <a:lstStyle/>
          <a:p>
            <a:r>
              <a:rPr lang="en-US" sz="1600" dirty="0">
                <a:solidFill>
                  <a:srgbClr val="231F20"/>
                </a:solidFill>
                <a:latin typeface="Helvetica" panose="020B0604020202020204" pitchFamily="34" charset="0"/>
              </a:rPr>
              <a:t>Serum trough concentrations of </a:t>
            </a:r>
            <a:r>
              <a:rPr lang="en-US" sz="1600" dirty="0">
                <a:solidFill>
                  <a:srgbClr val="00B050"/>
                </a:solidFill>
                <a:latin typeface="Helvetica" panose="020B0604020202020204" pitchFamily="34" charset="0"/>
              </a:rPr>
              <a:t>1.0 to 2.0 </a:t>
            </a:r>
            <a:r>
              <a:rPr lang="en-US" sz="1600" dirty="0" smtClean="0">
                <a:solidFill>
                  <a:srgbClr val="00B050"/>
                </a:solidFill>
                <a:latin typeface="Helvetica" panose="020B0604020202020204" pitchFamily="34" charset="0"/>
              </a:rPr>
              <a:t>ng/mL </a:t>
            </a:r>
            <a:r>
              <a:rPr lang="en-US" sz="1600" dirty="0" smtClean="0">
                <a:solidFill>
                  <a:srgbClr val="231F20"/>
                </a:solidFill>
                <a:latin typeface="Helvetica" panose="020B0604020202020204" pitchFamily="34" charset="0"/>
              </a:rPr>
              <a:t>are </a:t>
            </a:r>
            <a:r>
              <a:rPr lang="en-US" sz="1600" dirty="0">
                <a:solidFill>
                  <a:srgbClr val="231F20"/>
                </a:solidFill>
                <a:latin typeface="Helvetica" panose="020B0604020202020204" pitchFamily="34" charset="0"/>
              </a:rPr>
              <a:t>desirable for </a:t>
            </a:r>
            <a:r>
              <a:rPr lang="en-US" sz="1600" dirty="0">
                <a:solidFill>
                  <a:srgbClr val="00B050"/>
                </a:solidFill>
                <a:latin typeface="Helvetica" panose="020B0604020202020204" pitchFamily="34" charset="0"/>
              </a:rPr>
              <a:t>atrial fibrillation </a:t>
            </a:r>
            <a:r>
              <a:rPr lang="en-US" sz="1600" dirty="0">
                <a:solidFill>
                  <a:srgbClr val="231F20"/>
                </a:solidFill>
                <a:latin typeface="Helvetica" panose="020B0604020202020204" pitchFamily="34" charset="0"/>
              </a:rPr>
              <a:t>or flutter, whereas lower concentrations of </a:t>
            </a:r>
            <a:r>
              <a:rPr lang="en-US" sz="1600" dirty="0">
                <a:solidFill>
                  <a:srgbClr val="00B050"/>
                </a:solidFill>
                <a:latin typeface="Helvetica" panose="020B0604020202020204" pitchFamily="34" charset="0"/>
              </a:rPr>
              <a:t>0.5 to 0.8 ng/mL </a:t>
            </a:r>
            <a:r>
              <a:rPr lang="en-US" sz="1600" dirty="0">
                <a:solidFill>
                  <a:srgbClr val="231F20"/>
                </a:solidFill>
                <a:latin typeface="Helvetica" panose="020B0604020202020204" pitchFamily="34" charset="0"/>
              </a:rPr>
              <a:t>are targeted for </a:t>
            </a:r>
            <a:r>
              <a:rPr lang="en-US" sz="1600" dirty="0">
                <a:solidFill>
                  <a:srgbClr val="00B050"/>
                </a:solidFill>
                <a:latin typeface="Helvetica" panose="020B0604020202020204" pitchFamily="34" charset="0"/>
              </a:rPr>
              <a:t>systolic heart </a:t>
            </a:r>
            <a:r>
              <a:rPr lang="en-US" sz="1600" dirty="0" smtClean="0">
                <a:solidFill>
                  <a:srgbClr val="00B050"/>
                </a:solidFill>
                <a:latin typeface="Helvetica" panose="020B0604020202020204" pitchFamily="34" charset="0"/>
              </a:rPr>
              <a:t>failure….Tablet 0.125 mg or 125mcg</a:t>
            </a:r>
            <a:r>
              <a:rPr lang="en-US" sz="1000" dirty="0">
                <a:solidFill>
                  <a:srgbClr val="231F20"/>
                </a:solidFill>
                <a:latin typeface="Helvetica" panose="020B0604020202020204" pitchFamily="34" charset="0"/>
              </a:rPr>
              <a:t/>
            </a:r>
            <a:br>
              <a:rPr lang="en-US" sz="1000" dirty="0">
                <a:solidFill>
                  <a:srgbClr val="231F20"/>
                </a:solidFill>
                <a:latin typeface="Helvetica" panose="020B0604020202020204" pitchFamily="34" charset="0"/>
              </a:rPr>
            </a:br>
            <a:endParaRPr lang="en-US" dirty="0"/>
          </a:p>
        </p:txBody>
      </p:sp>
    </p:spTree>
    <p:extLst>
      <p:ext uri="{BB962C8B-B14F-4D97-AF65-F5344CB8AC3E}">
        <p14:creationId xmlns:p14="http://schemas.microsoft.com/office/powerpoint/2010/main" val="636977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684" y="0"/>
            <a:ext cx="10862440" cy="6858000"/>
          </a:xfrm>
          <a:prstGeom prst="rect">
            <a:avLst/>
          </a:prstGeom>
        </p:spPr>
      </p:pic>
    </p:spTree>
    <p:extLst>
      <p:ext uri="{BB962C8B-B14F-4D97-AF65-F5344CB8AC3E}">
        <p14:creationId xmlns:p14="http://schemas.microsoft.com/office/powerpoint/2010/main" val="3569809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4788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581" y="173734"/>
            <a:ext cx="8911687" cy="1280890"/>
          </a:xfrm>
        </p:spPr>
        <p:txBody>
          <a:bodyPr/>
          <a:lstStyle/>
          <a:p>
            <a:r>
              <a:rPr lang="en-US" b="1" dirty="0" smtClean="0"/>
              <a:t>Non-Pharmacological Methods</a:t>
            </a:r>
            <a:endParaRPr lang="en-US" b="1" dirty="0"/>
          </a:p>
        </p:txBody>
      </p:sp>
      <p:pic>
        <p:nvPicPr>
          <p:cNvPr id="3" name="Picture 2"/>
          <p:cNvPicPr>
            <a:picLocks noChangeAspect="1"/>
          </p:cNvPicPr>
          <p:nvPr/>
        </p:nvPicPr>
        <p:blipFill>
          <a:blip r:embed="rId2"/>
          <a:stretch>
            <a:fillRect/>
          </a:stretch>
        </p:blipFill>
        <p:spPr>
          <a:xfrm>
            <a:off x="450166" y="814179"/>
            <a:ext cx="11366696" cy="5926847"/>
          </a:xfrm>
          <a:prstGeom prst="rect">
            <a:avLst/>
          </a:prstGeom>
        </p:spPr>
      </p:pic>
    </p:spTree>
    <p:extLst>
      <p:ext uri="{BB962C8B-B14F-4D97-AF65-F5344CB8AC3E}">
        <p14:creationId xmlns:p14="http://schemas.microsoft.com/office/powerpoint/2010/main" val="460707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5838" y="313892"/>
            <a:ext cx="10748962" cy="6436694"/>
          </a:xfrm>
          <a:prstGeom prst="rect">
            <a:avLst/>
          </a:prstGeom>
        </p:spPr>
      </p:pic>
    </p:spTree>
    <p:extLst>
      <p:ext uri="{BB962C8B-B14F-4D97-AF65-F5344CB8AC3E}">
        <p14:creationId xmlns:p14="http://schemas.microsoft.com/office/powerpoint/2010/main" val="2569802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0251" y="0"/>
            <a:ext cx="10931856" cy="6759136"/>
          </a:xfrm>
          <a:prstGeom prst="rect">
            <a:avLst/>
          </a:prstGeom>
        </p:spPr>
      </p:pic>
    </p:spTree>
    <p:extLst>
      <p:ext uri="{BB962C8B-B14F-4D97-AF65-F5344CB8AC3E}">
        <p14:creationId xmlns:p14="http://schemas.microsoft.com/office/powerpoint/2010/main" val="229179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1136" y="315047"/>
            <a:ext cx="6131985" cy="6480076"/>
          </a:xfrm>
          <a:prstGeom prst="rect">
            <a:avLst/>
          </a:prstGeom>
        </p:spPr>
      </p:pic>
    </p:spTree>
    <p:extLst>
      <p:ext uri="{BB962C8B-B14F-4D97-AF65-F5344CB8AC3E}">
        <p14:creationId xmlns:p14="http://schemas.microsoft.com/office/powerpoint/2010/main" val="1772940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duction Pathways and Velocity of Conduction• Conduction Pathway:  SA node  atrial muscle  AV node  Purkinjee fib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38" y="320651"/>
            <a:ext cx="8319685" cy="623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19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5896" y="1365978"/>
            <a:ext cx="9051955" cy="3108543"/>
          </a:xfrm>
          <a:prstGeom prst="rect">
            <a:avLst/>
          </a:prstGeom>
        </p:spPr>
        <p:txBody>
          <a:bodyPr wrap="square">
            <a:spAutoFit/>
          </a:bodyPr>
          <a:lstStyle/>
          <a:p>
            <a:endParaRPr lang="en-US" dirty="0" smtClean="0">
              <a:solidFill>
                <a:srgbClr val="252525"/>
              </a:solidFill>
              <a:latin typeface="Arial" panose="020B0604020202020204" pitchFamily="34" charset="0"/>
            </a:endParaRPr>
          </a:p>
          <a:p>
            <a:r>
              <a:rPr lang="en-US" sz="2800" b="1" dirty="0" smtClean="0">
                <a:solidFill>
                  <a:srgbClr val="252525"/>
                </a:solidFill>
                <a:latin typeface="Arial" panose="020B0604020202020204" pitchFamily="34" charset="0"/>
              </a:rPr>
              <a:t>    Refractory </a:t>
            </a:r>
            <a:r>
              <a:rPr lang="en-US" sz="2800" b="1" dirty="0">
                <a:solidFill>
                  <a:srgbClr val="252525"/>
                </a:solidFill>
                <a:latin typeface="Arial" panose="020B0604020202020204" pitchFamily="34" charset="0"/>
              </a:rPr>
              <a:t>period</a:t>
            </a:r>
            <a:endParaRPr lang="en-US" sz="2800" dirty="0">
              <a:solidFill>
                <a:srgbClr val="252525"/>
              </a:solidFill>
              <a:latin typeface="Arial" panose="020B0604020202020204" pitchFamily="34" charset="0"/>
            </a:endParaRPr>
          </a:p>
          <a:p>
            <a:endParaRPr lang="en-US" dirty="0" smtClean="0">
              <a:solidFill>
                <a:srgbClr val="252525"/>
              </a:solidFill>
              <a:latin typeface="Arial" panose="020B0604020202020204" pitchFamily="34" charset="0"/>
            </a:endParaRPr>
          </a:p>
          <a:p>
            <a:pPr marL="285750" indent="-285750">
              <a:buFont typeface="Wingdings" panose="05000000000000000000" pitchFamily="2" charset="2"/>
              <a:buChar char="v"/>
            </a:pPr>
            <a:r>
              <a:rPr lang="en-US" sz="2400" dirty="0" smtClean="0">
                <a:solidFill>
                  <a:srgbClr val="252525"/>
                </a:solidFill>
                <a:latin typeface="Arial" panose="020B0604020202020204" pitchFamily="34" charset="0"/>
              </a:rPr>
              <a:t>In</a:t>
            </a:r>
            <a:r>
              <a:rPr lang="en-US" sz="2400" dirty="0">
                <a:solidFill>
                  <a:srgbClr val="252525"/>
                </a:solidFill>
                <a:latin typeface="Arial" panose="020B0604020202020204" pitchFamily="34" charset="0"/>
              </a:rPr>
              <a:t> </a:t>
            </a:r>
            <a:r>
              <a:rPr lang="en-US" sz="2800" u="sng" dirty="0">
                <a:latin typeface="Arial" panose="020B0604020202020204" pitchFamily="34" charset="0"/>
                <a:hlinkClick r:id="rId2" tooltip="Physiology"/>
              </a:rPr>
              <a:t>physiology</a:t>
            </a:r>
            <a:r>
              <a:rPr lang="en-US" sz="3600" u="sng" dirty="0" smtClean="0">
                <a:solidFill>
                  <a:srgbClr val="252525"/>
                </a:solidFill>
                <a:latin typeface="Arial" panose="020B0604020202020204" pitchFamily="34" charset="0"/>
              </a:rPr>
              <a:t>,</a:t>
            </a:r>
            <a:r>
              <a:rPr lang="en-US" sz="3600" u="sng" baseline="30000" dirty="0">
                <a:solidFill>
                  <a:srgbClr val="0B0080"/>
                </a:solidFill>
                <a:latin typeface="Arial" panose="020B0604020202020204" pitchFamily="34" charset="0"/>
              </a:rPr>
              <a:t> </a:t>
            </a:r>
            <a:r>
              <a:rPr lang="en-US" sz="2400" dirty="0">
                <a:solidFill>
                  <a:srgbClr val="252525"/>
                </a:solidFill>
                <a:latin typeface="Arial" panose="020B0604020202020204" pitchFamily="34" charset="0"/>
              </a:rPr>
              <a:t> </a:t>
            </a:r>
            <a:r>
              <a:rPr lang="en-US" sz="2400" b="1" dirty="0">
                <a:solidFill>
                  <a:srgbClr val="252525"/>
                </a:solidFill>
                <a:latin typeface="Arial" panose="020B0604020202020204" pitchFamily="34" charset="0"/>
              </a:rPr>
              <a:t>refractory period</a:t>
            </a:r>
            <a:r>
              <a:rPr lang="en-US" sz="2400" dirty="0">
                <a:solidFill>
                  <a:srgbClr val="252525"/>
                </a:solidFill>
                <a:latin typeface="Arial" panose="020B0604020202020204" pitchFamily="34" charset="0"/>
              </a:rPr>
              <a:t> is a period of time during which an organ or cell is incapable of repeating a particular action, or (more precisely) the amount of time it takes for an excitable membrane to be ready for a second stimulus once it returns to its resting state following an excitation.</a:t>
            </a:r>
            <a:endParaRPr lang="en-US" sz="2400" dirty="0"/>
          </a:p>
        </p:txBody>
      </p:sp>
    </p:spTree>
    <p:extLst>
      <p:ext uri="{BB962C8B-B14F-4D97-AF65-F5344CB8AC3E}">
        <p14:creationId xmlns:p14="http://schemas.microsoft.com/office/powerpoint/2010/main" val="1563653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3675</TotalTime>
  <Words>889</Words>
  <Application>Microsoft Office PowerPoint</Application>
  <PresentationFormat>Widescreen</PresentationFormat>
  <Paragraphs>99</Paragraphs>
  <Slides>44</Slides>
  <Notes>13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44</vt:i4>
      </vt:variant>
    </vt:vector>
  </HeadingPairs>
  <TitlesOfParts>
    <vt:vector size="61" baseType="lpstr">
      <vt:lpstr>Arial</vt:lpstr>
      <vt:lpstr>Arial</vt:lpstr>
      <vt:lpstr>BookAntiqua</vt:lpstr>
      <vt:lpstr>Calibri</vt:lpstr>
      <vt:lpstr>Century Gothic</vt:lpstr>
      <vt:lpstr>Futura-Oblique</vt:lpstr>
      <vt:lpstr>Helvetica</vt:lpstr>
      <vt:lpstr>Helvetica-Bold</vt:lpstr>
      <vt:lpstr>Helvetica-Oblique</vt:lpstr>
      <vt:lpstr>OfficinaSans-BookItalic</vt:lpstr>
      <vt:lpstr>Symbol</vt:lpstr>
      <vt:lpstr>Times New Roman</vt:lpstr>
      <vt:lpstr>Verdana</vt:lpstr>
      <vt:lpstr>Verdana</vt:lpstr>
      <vt:lpstr>Wingdings</vt:lpstr>
      <vt:lpstr>Wingdings 3</vt:lpstr>
      <vt:lpstr>Wisp</vt:lpstr>
      <vt:lpstr>ANTI-ARRYTHMIC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Non-Pharmacological Methods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TASEER</dc:creator>
  <cp:lastModifiedBy>Windows User</cp:lastModifiedBy>
  <cp:revision>62</cp:revision>
  <cp:lastPrinted>2016-11-18T05:39:38Z</cp:lastPrinted>
  <dcterms:created xsi:type="dcterms:W3CDTF">2015-08-31T06:10:18Z</dcterms:created>
  <dcterms:modified xsi:type="dcterms:W3CDTF">2018-11-02T13:53:20Z</dcterms:modified>
</cp:coreProperties>
</file>