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64" r:id="rId5"/>
    <p:sldId id="267" r:id="rId6"/>
    <p:sldId id="265" r:id="rId7"/>
    <p:sldId id="268" r:id="rId8"/>
    <p:sldId id="266" r:id="rId9"/>
    <p:sldId id="263" r:id="rId10"/>
    <p:sldId id="26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7" d="100"/>
          <a:sy n="77"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0288D8-EBCC-4711-B684-A5A826240AE6}" type="datetimeFigureOut">
              <a:rPr lang="en-US" smtClean="0"/>
              <a:t>1/30/2020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7F5B0E-8D9A-409F-B40F-19E9AF031CDB}" type="slidenum">
              <a:rPr lang="en-US" smtClean="0"/>
              <a:t>‹#›</a:t>
            </a:fld>
            <a:endParaRPr lang="en-US"/>
          </a:p>
        </p:txBody>
      </p:sp>
    </p:spTree>
    <p:extLst>
      <p:ext uri="{BB962C8B-B14F-4D97-AF65-F5344CB8AC3E}">
        <p14:creationId xmlns:p14="http://schemas.microsoft.com/office/powerpoint/2010/main" val="2943765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6FA3396-7248-4147-BD97-DD42D145EF5C}" type="datetime1">
              <a:rPr lang="en-US" smtClean="0"/>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82D55-DA14-4C0B-99EC-379E15A99DC3}" type="slidenum">
              <a:rPr lang="en-US" smtClean="0"/>
              <a:t>‹#›</a:t>
            </a:fld>
            <a:endParaRPr lang="en-US"/>
          </a:p>
        </p:txBody>
      </p:sp>
    </p:spTree>
    <p:extLst>
      <p:ext uri="{BB962C8B-B14F-4D97-AF65-F5344CB8AC3E}">
        <p14:creationId xmlns:p14="http://schemas.microsoft.com/office/powerpoint/2010/main" val="3133822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D09F63-1990-44A1-945F-81577F571B9C}" type="datetime1">
              <a:rPr lang="en-US" smtClean="0"/>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82D55-DA14-4C0B-99EC-379E15A99DC3}" type="slidenum">
              <a:rPr lang="en-US" smtClean="0"/>
              <a:t>‹#›</a:t>
            </a:fld>
            <a:endParaRPr lang="en-US"/>
          </a:p>
        </p:txBody>
      </p:sp>
    </p:spTree>
    <p:extLst>
      <p:ext uri="{BB962C8B-B14F-4D97-AF65-F5344CB8AC3E}">
        <p14:creationId xmlns:p14="http://schemas.microsoft.com/office/powerpoint/2010/main" val="880660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40B7B2-F92C-4D4C-AFF6-96CE55BB6ECC}" type="datetime1">
              <a:rPr lang="en-US" smtClean="0"/>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82D55-DA14-4C0B-99EC-379E15A99DC3}" type="slidenum">
              <a:rPr lang="en-US" smtClean="0"/>
              <a:t>‹#›</a:t>
            </a:fld>
            <a:endParaRPr lang="en-US"/>
          </a:p>
        </p:txBody>
      </p:sp>
    </p:spTree>
    <p:extLst>
      <p:ext uri="{BB962C8B-B14F-4D97-AF65-F5344CB8AC3E}">
        <p14:creationId xmlns:p14="http://schemas.microsoft.com/office/powerpoint/2010/main" val="1901826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382550-D217-49E6-A46A-23117371BF9B}" type="datetime1">
              <a:rPr lang="en-US" smtClean="0"/>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82D55-DA14-4C0B-99EC-379E15A99DC3}" type="slidenum">
              <a:rPr lang="en-US" smtClean="0"/>
              <a:t>‹#›</a:t>
            </a:fld>
            <a:endParaRPr lang="en-US"/>
          </a:p>
        </p:txBody>
      </p:sp>
    </p:spTree>
    <p:extLst>
      <p:ext uri="{BB962C8B-B14F-4D97-AF65-F5344CB8AC3E}">
        <p14:creationId xmlns:p14="http://schemas.microsoft.com/office/powerpoint/2010/main" val="2895099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10C7FF3-9A28-4A1D-ABDE-3F34015B31D9}" type="datetime1">
              <a:rPr lang="en-US" smtClean="0"/>
              <a:t>1/30/2020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82D55-DA14-4C0B-99EC-379E15A99DC3}" type="slidenum">
              <a:rPr lang="en-US" smtClean="0"/>
              <a:t>‹#›</a:t>
            </a:fld>
            <a:endParaRPr lang="en-US"/>
          </a:p>
        </p:txBody>
      </p:sp>
    </p:spTree>
    <p:extLst>
      <p:ext uri="{BB962C8B-B14F-4D97-AF65-F5344CB8AC3E}">
        <p14:creationId xmlns:p14="http://schemas.microsoft.com/office/powerpoint/2010/main" val="3759364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1B01785-2B54-40BB-9EFC-6883AC3B9642}" type="datetime1">
              <a:rPr lang="en-US" smtClean="0"/>
              <a:t>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82D55-DA14-4C0B-99EC-379E15A99DC3}" type="slidenum">
              <a:rPr lang="en-US" smtClean="0"/>
              <a:t>‹#›</a:t>
            </a:fld>
            <a:endParaRPr lang="en-US"/>
          </a:p>
        </p:txBody>
      </p:sp>
    </p:spTree>
    <p:extLst>
      <p:ext uri="{BB962C8B-B14F-4D97-AF65-F5344CB8AC3E}">
        <p14:creationId xmlns:p14="http://schemas.microsoft.com/office/powerpoint/2010/main" val="67198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7BDF40E-1968-4757-911C-36F97E914E1B}" type="datetime1">
              <a:rPr lang="en-US" smtClean="0"/>
              <a:t>1/30/2020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582D55-DA14-4C0B-99EC-379E15A99DC3}" type="slidenum">
              <a:rPr lang="en-US" smtClean="0"/>
              <a:t>‹#›</a:t>
            </a:fld>
            <a:endParaRPr lang="en-US"/>
          </a:p>
        </p:txBody>
      </p:sp>
    </p:spTree>
    <p:extLst>
      <p:ext uri="{BB962C8B-B14F-4D97-AF65-F5344CB8AC3E}">
        <p14:creationId xmlns:p14="http://schemas.microsoft.com/office/powerpoint/2010/main" val="3583292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54955E7-D805-41F0-8340-7590F36CC9C8}" type="datetime1">
              <a:rPr lang="en-US" smtClean="0"/>
              <a:t>1/30/2020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582D55-DA14-4C0B-99EC-379E15A99DC3}" type="slidenum">
              <a:rPr lang="en-US" smtClean="0"/>
              <a:t>‹#›</a:t>
            </a:fld>
            <a:endParaRPr lang="en-US"/>
          </a:p>
        </p:txBody>
      </p:sp>
    </p:spTree>
    <p:extLst>
      <p:ext uri="{BB962C8B-B14F-4D97-AF65-F5344CB8AC3E}">
        <p14:creationId xmlns:p14="http://schemas.microsoft.com/office/powerpoint/2010/main" val="3043428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C5B16C-3406-420A-9C8F-D9086F12B007}" type="datetime1">
              <a:rPr lang="en-US" smtClean="0"/>
              <a:t>1/30/2020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582D55-DA14-4C0B-99EC-379E15A99DC3}" type="slidenum">
              <a:rPr lang="en-US" smtClean="0"/>
              <a:t>‹#›</a:t>
            </a:fld>
            <a:endParaRPr lang="en-US"/>
          </a:p>
        </p:txBody>
      </p:sp>
    </p:spTree>
    <p:extLst>
      <p:ext uri="{BB962C8B-B14F-4D97-AF65-F5344CB8AC3E}">
        <p14:creationId xmlns:p14="http://schemas.microsoft.com/office/powerpoint/2010/main" val="3202873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EE7B082-32EC-4E87-8CA2-0D3204FFF008}" type="datetime1">
              <a:rPr lang="en-US" smtClean="0"/>
              <a:t>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82D55-DA14-4C0B-99EC-379E15A99DC3}" type="slidenum">
              <a:rPr lang="en-US" smtClean="0"/>
              <a:t>‹#›</a:t>
            </a:fld>
            <a:endParaRPr lang="en-US"/>
          </a:p>
        </p:txBody>
      </p:sp>
    </p:spTree>
    <p:extLst>
      <p:ext uri="{BB962C8B-B14F-4D97-AF65-F5344CB8AC3E}">
        <p14:creationId xmlns:p14="http://schemas.microsoft.com/office/powerpoint/2010/main" val="3185260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BDE4BEA-4DE2-4F3A-83F1-DC4E568DA935}" type="datetime1">
              <a:rPr lang="en-US" smtClean="0"/>
              <a:t>1/30/2020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82D55-DA14-4C0B-99EC-379E15A99DC3}" type="slidenum">
              <a:rPr lang="en-US" smtClean="0"/>
              <a:t>‹#›</a:t>
            </a:fld>
            <a:endParaRPr lang="en-US"/>
          </a:p>
        </p:txBody>
      </p:sp>
    </p:spTree>
    <p:extLst>
      <p:ext uri="{BB962C8B-B14F-4D97-AF65-F5344CB8AC3E}">
        <p14:creationId xmlns:p14="http://schemas.microsoft.com/office/powerpoint/2010/main" val="2413048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9D02F7-4D53-4E8B-BD35-98BA3C97FB2F}" type="datetime1">
              <a:rPr lang="en-US" smtClean="0"/>
              <a:t>1/30/2020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582D55-DA14-4C0B-99EC-379E15A99DC3}" type="slidenum">
              <a:rPr lang="en-US" smtClean="0"/>
              <a:t>‹#›</a:t>
            </a:fld>
            <a:endParaRPr lang="en-US"/>
          </a:p>
        </p:txBody>
      </p:sp>
    </p:spTree>
    <p:extLst>
      <p:ext uri="{BB962C8B-B14F-4D97-AF65-F5344CB8AC3E}">
        <p14:creationId xmlns:p14="http://schemas.microsoft.com/office/powerpoint/2010/main" val="9002997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Introduction to Comparative Education</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smtClean="0"/>
          </a:p>
          <a:p>
            <a:r>
              <a:rPr lang="en-US" dirty="0" smtClean="0"/>
              <a:t>Dr. Muhammad </a:t>
            </a:r>
            <a:r>
              <a:rPr lang="en-US" dirty="0" err="1" smtClean="0"/>
              <a:t>Sarwar</a:t>
            </a:r>
            <a:endParaRPr lang="en-US" dirty="0"/>
          </a:p>
        </p:txBody>
      </p:sp>
      <p:sp>
        <p:nvSpPr>
          <p:cNvPr id="4" name="Slide Number Placeholder 3"/>
          <p:cNvSpPr>
            <a:spLocks noGrp="1"/>
          </p:cNvSpPr>
          <p:nvPr>
            <p:ph type="sldNum" sz="quarter" idx="12"/>
          </p:nvPr>
        </p:nvSpPr>
        <p:spPr/>
        <p:txBody>
          <a:bodyPr/>
          <a:lstStyle/>
          <a:p>
            <a:fld id="{2D582D55-DA14-4C0B-99EC-379E15A99DC3}" type="slidenum">
              <a:rPr lang="en-US" smtClean="0"/>
              <a:t>1</a:t>
            </a:fld>
            <a:endParaRPr lang="en-US"/>
          </a:p>
        </p:txBody>
      </p:sp>
    </p:spTree>
    <p:extLst>
      <p:ext uri="{BB962C8B-B14F-4D97-AF65-F5344CB8AC3E}">
        <p14:creationId xmlns:p14="http://schemas.microsoft.com/office/powerpoint/2010/main" val="35530306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a:r>
              <a:rPr lang="en-US" sz="4000" dirty="0" smtClean="0"/>
              <a:t>C: Methods &amp; Comparative Education</a:t>
            </a:r>
            <a:endParaRPr lang="en-US" sz="4000" dirty="0"/>
          </a:p>
        </p:txBody>
      </p:sp>
      <p:sp>
        <p:nvSpPr>
          <p:cNvPr id="3" name="Content Placeholder 2"/>
          <p:cNvSpPr>
            <a:spLocks noGrp="1"/>
          </p:cNvSpPr>
          <p:nvPr>
            <p:ph idx="1"/>
          </p:nvPr>
        </p:nvSpPr>
        <p:spPr/>
        <p:txBody>
          <a:bodyPr>
            <a:normAutofit/>
          </a:bodyPr>
          <a:lstStyle/>
          <a:p>
            <a:pPr marL="457200" lvl="1" indent="0">
              <a:buNone/>
            </a:pPr>
            <a:endParaRPr lang="en-US" sz="5400" dirty="0" smtClean="0"/>
          </a:p>
          <a:p>
            <a:pPr marL="457200" lvl="1" indent="0">
              <a:buNone/>
            </a:pPr>
            <a:endParaRPr lang="en-US" sz="5400" dirty="0"/>
          </a:p>
          <a:p>
            <a:pPr marL="457200" lvl="1" indent="0">
              <a:buNone/>
            </a:pPr>
            <a:r>
              <a:rPr lang="en-US" sz="5400" dirty="0" smtClean="0"/>
              <a:t>Here comes the next Presentation </a:t>
            </a:r>
            <a:endParaRPr lang="en-US" sz="5400" dirty="0"/>
          </a:p>
        </p:txBody>
      </p:sp>
      <p:sp>
        <p:nvSpPr>
          <p:cNvPr id="4" name="Slide Number Placeholder 3"/>
          <p:cNvSpPr>
            <a:spLocks noGrp="1"/>
          </p:cNvSpPr>
          <p:nvPr>
            <p:ph type="sldNum" sz="quarter" idx="12"/>
          </p:nvPr>
        </p:nvSpPr>
        <p:spPr/>
        <p:txBody>
          <a:bodyPr/>
          <a:lstStyle/>
          <a:p>
            <a:fld id="{2D582D55-DA14-4C0B-99EC-379E15A99DC3}" type="slidenum">
              <a:rPr lang="en-US" smtClean="0"/>
              <a:t>10</a:t>
            </a:fld>
            <a:endParaRPr lang="en-US"/>
          </a:p>
        </p:txBody>
      </p:sp>
    </p:spTree>
    <p:extLst>
      <p:ext uri="{BB962C8B-B14F-4D97-AF65-F5344CB8AC3E}">
        <p14:creationId xmlns:p14="http://schemas.microsoft.com/office/powerpoint/2010/main" val="2217900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6299" y="500062"/>
            <a:ext cx="10515600" cy="1854831"/>
          </a:xfrm>
        </p:spPr>
        <p:txBody>
          <a:bodyPr>
            <a:noAutofit/>
          </a:bodyPr>
          <a:lstStyle/>
          <a:p>
            <a:pPr algn="ctr"/>
            <a:r>
              <a:rPr lang="en-US" sz="5400" b="1" dirty="0"/>
              <a:t>Introduction to Comparative </a:t>
            </a:r>
            <a:r>
              <a:rPr lang="en-US" sz="5400" b="1" dirty="0" smtClean="0"/>
              <a:t>Education</a:t>
            </a:r>
            <a:endParaRPr lang="en-US" sz="5400" b="1" dirty="0"/>
          </a:p>
        </p:txBody>
      </p:sp>
      <p:sp>
        <p:nvSpPr>
          <p:cNvPr id="3" name="Content Placeholder 2"/>
          <p:cNvSpPr>
            <a:spLocks noGrp="1"/>
          </p:cNvSpPr>
          <p:nvPr>
            <p:ph idx="1"/>
          </p:nvPr>
        </p:nvSpPr>
        <p:spPr>
          <a:xfrm>
            <a:off x="838200" y="2542783"/>
            <a:ext cx="10515600" cy="3634179"/>
          </a:xfrm>
        </p:spPr>
        <p:txBody>
          <a:bodyPr>
            <a:noAutofit/>
          </a:bodyPr>
          <a:lstStyle/>
          <a:p>
            <a:pPr marL="1371600" lvl="1" indent="-914400">
              <a:buFont typeface="+mj-lt"/>
              <a:buAutoNum type="alphaUcPeriod"/>
            </a:pPr>
            <a:r>
              <a:rPr lang="en-US" sz="4800" dirty="0"/>
              <a:t>Concept of comparative education, meaning, need and scope</a:t>
            </a:r>
          </a:p>
          <a:p>
            <a:pPr marL="1371600" lvl="1" indent="-914400">
              <a:buFont typeface="+mj-lt"/>
              <a:buAutoNum type="alphaUcPeriod"/>
            </a:pPr>
            <a:r>
              <a:rPr lang="en-US" sz="4800" dirty="0"/>
              <a:t>Purpose of comparative education</a:t>
            </a:r>
          </a:p>
          <a:p>
            <a:pPr marL="1371600" lvl="1" indent="-914400">
              <a:buFont typeface="+mj-lt"/>
              <a:buAutoNum type="alphaUcPeriod"/>
            </a:pPr>
            <a:r>
              <a:rPr lang="en-US" sz="4800" dirty="0"/>
              <a:t>Methods &amp; Comparative Education</a:t>
            </a:r>
          </a:p>
        </p:txBody>
      </p:sp>
      <p:sp>
        <p:nvSpPr>
          <p:cNvPr id="4" name="Slide Number Placeholder 3"/>
          <p:cNvSpPr>
            <a:spLocks noGrp="1"/>
          </p:cNvSpPr>
          <p:nvPr>
            <p:ph type="sldNum" sz="quarter" idx="12"/>
          </p:nvPr>
        </p:nvSpPr>
        <p:spPr/>
        <p:txBody>
          <a:bodyPr/>
          <a:lstStyle/>
          <a:p>
            <a:fld id="{2D582D55-DA14-4C0B-99EC-379E15A99DC3}" type="slidenum">
              <a:rPr lang="en-US" smtClean="0"/>
              <a:t>2</a:t>
            </a:fld>
            <a:endParaRPr lang="en-US"/>
          </a:p>
        </p:txBody>
      </p:sp>
    </p:spTree>
    <p:extLst>
      <p:ext uri="{BB962C8B-B14F-4D97-AF65-F5344CB8AC3E}">
        <p14:creationId xmlns:p14="http://schemas.microsoft.com/office/powerpoint/2010/main" val="3510811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Concept of comparative education, meaning, need and scope</a:t>
            </a:r>
            <a:endParaRPr lang="en-US" dirty="0"/>
          </a:p>
        </p:txBody>
      </p:sp>
      <p:sp>
        <p:nvSpPr>
          <p:cNvPr id="3" name="Content Placeholder 2"/>
          <p:cNvSpPr>
            <a:spLocks noGrp="1"/>
          </p:cNvSpPr>
          <p:nvPr>
            <p:ph idx="1"/>
          </p:nvPr>
        </p:nvSpPr>
        <p:spPr/>
        <p:txBody>
          <a:bodyPr>
            <a:normAutofit/>
          </a:bodyPr>
          <a:lstStyle/>
          <a:p>
            <a:pPr marL="914400" lvl="1" indent="-457200">
              <a:buFont typeface="+mj-lt"/>
              <a:buAutoNum type="arabicPeriod"/>
            </a:pPr>
            <a:r>
              <a:rPr lang="en-US" sz="5400" dirty="0" smtClean="0"/>
              <a:t>Concept </a:t>
            </a:r>
          </a:p>
          <a:p>
            <a:pPr marL="914400" lvl="1" indent="-457200">
              <a:buFont typeface="+mj-lt"/>
              <a:buAutoNum type="arabicPeriod"/>
            </a:pPr>
            <a:r>
              <a:rPr lang="en-US" sz="5400" dirty="0" smtClean="0"/>
              <a:t>Meaning </a:t>
            </a:r>
          </a:p>
          <a:p>
            <a:pPr marL="914400" lvl="1" indent="-457200">
              <a:buFont typeface="+mj-lt"/>
              <a:buAutoNum type="arabicPeriod"/>
            </a:pPr>
            <a:r>
              <a:rPr lang="en-US" sz="5400" dirty="0" smtClean="0"/>
              <a:t>Need</a:t>
            </a:r>
          </a:p>
          <a:p>
            <a:pPr marL="914400" lvl="1" indent="-457200">
              <a:buFont typeface="+mj-lt"/>
              <a:buAutoNum type="arabicPeriod"/>
            </a:pPr>
            <a:r>
              <a:rPr lang="en-US" sz="5400" dirty="0"/>
              <a:t>S</a:t>
            </a:r>
            <a:r>
              <a:rPr lang="en-US" sz="5400" dirty="0" smtClean="0"/>
              <a:t>cope</a:t>
            </a:r>
            <a:endParaRPr lang="en-US" sz="5400" dirty="0"/>
          </a:p>
        </p:txBody>
      </p:sp>
      <p:sp>
        <p:nvSpPr>
          <p:cNvPr id="4" name="Slide Number Placeholder 3"/>
          <p:cNvSpPr>
            <a:spLocks noGrp="1"/>
          </p:cNvSpPr>
          <p:nvPr>
            <p:ph type="sldNum" sz="quarter" idx="12"/>
          </p:nvPr>
        </p:nvSpPr>
        <p:spPr/>
        <p:txBody>
          <a:bodyPr/>
          <a:lstStyle/>
          <a:p>
            <a:fld id="{2D582D55-DA14-4C0B-99EC-379E15A99DC3}" type="slidenum">
              <a:rPr lang="en-US" smtClean="0"/>
              <a:t>3</a:t>
            </a:fld>
            <a:endParaRPr lang="en-US"/>
          </a:p>
        </p:txBody>
      </p:sp>
    </p:spTree>
    <p:extLst>
      <p:ext uri="{BB962C8B-B14F-4D97-AF65-F5344CB8AC3E}">
        <p14:creationId xmlns:p14="http://schemas.microsoft.com/office/powerpoint/2010/main" val="570261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smtClean="0"/>
              <a:t>Concept (Definitions) of comparative education, </a:t>
            </a:r>
            <a:br>
              <a:rPr lang="en-US" dirty="0" smtClean="0"/>
            </a:br>
            <a:endParaRPr lang="en-US" dirty="0"/>
          </a:p>
        </p:txBody>
      </p:sp>
      <p:sp>
        <p:nvSpPr>
          <p:cNvPr id="3" name="Content Placeholder 2"/>
          <p:cNvSpPr>
            <a:spLocks noGrp="1"/>
          </p:cNvSpPr>
          <p:nvPr>
            <p:ph idx="1"/>
          </p:nvPr>
        </p:nvSpPr>
        <p:spPr/>
        <p:txBody>
          <a:bodyPr/>
          <a:lstStyle/>
          <a:p>
            <a:pPr marL="914400" lvl="1" indent="-457200">
              <a:buAutoNum type="arabicPeriod"/>
            </a:pPr>
            <a:r>
              <a:rPr lang="en-US" dirty="0" smtClean="0"/>
              <a:t>A Study of two  educational systems </a:t>
            </a:r>
          </a:p>
          <a:p>
            <a:pPr marL="914400" lvl="1" indent="-457200">
              <a:buAutoNum type="arabicPeriod"/>
            </a:pPr>
            <a:r>
              <a:rPr lang="en-US" dirty="0" smtClean="0"/>
              <a:t>A study of how the philosophy</a:t>
            </a:r>
            <a:r>
              <a:rPr lang="en-US" dirty="0"/>
              <a:t>, aims, objectives , policy </a:t>
            </a:r>
            <a:r>
              <a:rPr lang="en-US" dirty="0" smtClean="0"/>
              <a:t>and practice of education in other countries influence the general development , policy and practice of education in a particular country </a:t>
            </a:r>
          </a:p>
          <a:p>
            <a:pPr marL="914400" lvl="1" indent="-457200">
              <a:buAutoNum type="arabicPeriod"/>
            </a:pPr>
            <a:r>
              <a:rPr lang="en-US" dirty="0" smtClean="0"/>
              <a:t>A study of how the development of education in the past , across the ages and continents , has influenced the development of education in particular countries </a:t>
            </a:r>
          </a:p>
          <a:p>
            <a:pPr marL="914400" lvl="1" indent="-457200">
              <a:buAutoNum type="arabicPeriod"/>
            </a:pPr>
            <a:r>
              <a:rPr lang="en-US" dirty="0" smtClean="0"/>
              <a:t>A study of school systems of two or more countries , and of the administrative machineries set up to implement or to control the implementation of government policies at various levels of education systems.  </a:t>
            </a:r>
          </a:p>
          <a:p>
            <a:pPr marL="914400" lvl="1" indent="-457200">
              <a:buAutoNum type="arabicPeriod"/>
            </a:pPr>
            <a:endParaRPr lang="en-US" dirty="0" smtClean="0"/>
          </a:p>
        </p:txBody>
      </p:sp>
      <p:sp>
        <p:nvSpPr>
          <p:cNvPr id="4" name="Slide Number Placeholder 3"/>
          <p:cNvSpPr>
            <a:spLocks noGrp="1"/>
          </p:cNvSpPr>
          <p:nvPr>
            <p:ph type="sldNum" sz="quarter" idx="12"/>
          </p:nvPr>
        </p:nvSpPr>
        <p:spPr/>
        <p:txBody>
          <a:bodyPr/>
          <a:lstStyle/>
          <a:p>
            <a:fld id="{2D582D55-DA14-4C0B-99EC-379E15A99DC3}" type="slidenum">
              <a:rPr lang="en-US" smtClean="0"/>
              <a:t>4</a:t>
            </a:fld>
            <a:endParaRPr lang="en-US"/>
          </a:p>
        </p:txBody>
      </p:sp>
    </p:spTree>
    <p:extLst>
      <p:ext uri="{BB962C8B-B14F-4D97-AF65-F5344CB8AC3E}">
        <p14:creationId xmlns:p14="http://schemas.microsoft.com/office/powerpoint/2010/main" val="40728373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Concept (Definitions) of comparative education,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marL="457200" lvl="1" indent="0">
              <a:buNone/>
            </a:pPr>
            <a:r>
              <a:rPr lang="en-US" dirty="0" smtClean="0"/>
              <a:t>5</a:t>
            </a:r>
            <a:r>
              <a:rPr lang="en-US" sz="3200" dirty="0" smtClean="0"/>
              <a:t>. </a:t>
            </a:r>
            <a:r>
              <a:rPr lang="en-US" sz="3200" dirty="0" err="1" smtClean="0"/>
              <a:t>Mallinson</a:t>
            </a:r>
            <a:r>
              <a:rPr lang="en-US" sz="3200" dirty="0" smtClean="0"/>
              <a:t> (1975) defines comparative education as systematic comparative examination of other cultures to learn how different solutions to common problems were attempted and with what results . </a:t>
            </a:r>
          </a:p>
          <a:p>
            <a:pPr marL="457200" lvl="1" indent="0">
              <a:buNone/>
            </a:pPr>
            <a:r>
              <a:rPr lang="en-US" sz="3200" dirty="0" smtClean="0"/>
              <a:t>6. </a:t>
            </a:r>
            <a:r>
              <a:rPr lang="en-US" sz="3200" dirty="0" err="1" smtClean="0"/>
              <a:t>Awolola</a:t>
            </a:r>
            <a:r>
              <a:rPr lang="en-US" sz="3200" dirty="0" smtClean="0"/>
              <a:t> (1986) defines the subject as the study of aims and objectives of education , the curriculum,  methods of teaching , teacher-students relationships,  school calendar , mode of disciplines , design of school buildings, school administration , among others which may be at the international or national levels</a:t>
            </a:r>
            <a:r>
              <a:rPr lang="en-US" dirty="0" smtClean="0"/>
              <a:t>. </a:t>
            </a:r>
          </a:p>
        </p:txBody>
      </p:sp>
      <p:sp>
        <p:nvSpPr>
          <p:cNvPr id="4" name="Slide Number Placeholder 3"/>
          <p:cNvSpPr>
            <a:spLocks noGrp="1"/>
          </p:cNvSpPr>
          <p:nvPr>
            <p:ph type="sldNum" sz="quarter" idx="12"/>
          </p:nvPr>
        </p:nvSpPr>
        <p:spPr/>
        <p:txBody>
          <a:bodyPr/>
          <a:lstStyle/>
          <a:p>
            <a:fld id="{2D582D55-DA14-4C0B-99EC-379E15A99DC3}" type="slidenum">
              <a:rPr lang="en-US" smtClean="0"/>
              <a:t>5</a:t>
            </a:fld>
            <a:endParaRPr lang="en-US"/>
          </a:p>
        </p:txBody>
      </p:sp>
    </p:spTree>
    <p:extLst>
      <p:ext uri="{BB962C8B-B14F-4D97-AF65-F5344CB8AC3E}">
        <p14:creationId xmlns:p14="http://schemas.microsoft.com/office/powerpoint/2010/main" val="178322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 of Comparative Education  </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b="1" dirty="0"/>
              <a:t>Comparative education</a:t>
            </a:r>
            <a:r>
              <a:rPr lang="en-US" sz="3200" dirty="0"/>
              <a:t> is a discipline in the social sciences which entails the scrutiny and evaluation of different educational </a:t>
            </a:r>
            <a:r>
              <a:rPr lang="en-US" sz="3200" dirty="0" smtClean="0"/>
              <a:t>systems in </a:t>
            </a:r>
            <a:r>
              <a:rPr lang="en-US" sz="3200" dirty="0"/>
              <a:t>various countries. </a:t>
            </a:r>
            <a:endParaRPr lang="en-US" sz="3200" dirty="0" smtClean="0"/>
          </a:p>
          <a:p>
            <a:r>
              <a:rPr lang="en-US" sz="3200" dirty="0" smtClean="0"/>
              <a:t>Professionals </a:t>
            </a:r>
            <a:r>
              <a:rPr lang="en-US" sz="3200" dirty="0"/>
              <a:t>in this area of endeavor are absorbed in advancing evocative terminologies and guidelines for education worldwide, enhancing educational structures and producing a context to which the success and effectivity of education programs and initiatives can be </a:t>
            </a:r>
            <a:r>
              <a:rPr lang="en-US" sz="3200" dirty="0" smtClean="0"/>
              <a:t>assessed</a:t>
            </a:r>
            <a:endParaRPr lang="en-US" sz="3200" dirty="0"/>
          </a:p>
        </p:txBody>
      </p:sp>
      <p:sp>
        <p:nvSpPr>
          <p:cNvPr id="4" name="Slide Number Placeholder 3"/>
          <p:cNvSpPr>
            <a:spLocks noGrp="1"/>
          </p:cNvSpPr>
          <p:nvPr>
            <p:ph type="sldNum" sz="quarter" idx="12"/>
          </p:nvPr>
        </p:nvSpPr>
        <p:spPr/>
        <p:txBody>
          <a:bodyPr/>
          <a:lstStyle/>
          <a:p>
            <a:fld id="{2D582D55-DA14-4C0B-99EC-379E15A99DC3}" type="slidenum">
              <a:rPr lang="en-US" smtClean="0"/>
              <a:t>6</a:t>
            </a:fld>
            <a:endParaRPr lang="en-US"/>
          </a:p>
        </p:txBody>
      </p:sp>
    </p:spTree>
    <p:extLst>
      <p:ext uri="{BB962C8B-B14F-4D97-AF65-F5344CB8AC3E}">
        <p14:creationId xmlns:p14="http://schemas.microsoft.com/office/powerpoint/2010/main" val="12262851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Need of Comparative Education  </a:t>
            </a:r>
            <a:br>
              <a:rPr lang="en-US" dirty="0" smtClean="0"/>
            </a:br>
            <a:endParaRPr lang="en-US" dirty="0"/>
          </a:p>
        </p:txBody>
      </p:sp>
      <p:sp>
        <p:nvSpPr>
          <p:cNvPr id="3" name="Content Placeholder 2"/>
          <p:cNvSpPr>
            <a:spLocks noGrp="1"/>
          </p:cNvSpPr>
          <p:nvPr>
            <p:ph idx="1"/>
          </p:nvPr>
        </p:nvSpPr>
        <p:spPr/>
        <p:txBody>
          <a:bodyPr>
            <a:noAutofit/>
          </a:bodyPr>
          <a:lstStyle/>
          <a:p>
            <a:pPr algn="just"/>
            <a:r>
              <a:rPr lang="en-US" sz="3600" b="1" dirty="0"/>
              <a:t>Comparative education</a:t>
            </a:r>
            <a:r>
              <a:rPr lang="en-US" sz="3600" dirty="0"/>
              <a:t> is used in the development of </a:t>
            </a:r>
            <a:r>
              <a:rPr lang="en-US" sz="3600" b="1" dirty="0"/>
              <a:t>educational</a:t>
            </a:r>
            <a:r>
              <a:rPr lang="en-US" sz="3600" dirty="0"/>
              <a:t> testing procedures and the creation of </a:t>
            </a:r>
            <a:r>
              <a:rPr lang="en-US" sz="3600" b="1" dirty="0"/>
              <a:t>educational</a:t>
            </a:r>
            <a:r>
              <a:rPr lang="en-US" sz="3600" dirty="0"/>
              <a:t> programs and frameworks. </a:t>
            </a:r>
            <a:endParaRPr lang="en-US" sz="3600" dirty="0" smtClean="0"/>
          </a:p>
          <a:p>
            <a:pPr algn="just"/>
            <a:r>
              <a:rPr lang="en-US" sz="3600" dirty="0" smtClean="0"/>
              <a:t>Comparing </a:t>
            </a:r>
            <a:r>
              <a:rPr lang="en-US" sz="3600" dirty="0"/>
              <a:t>systems can provide educators with ideas for revitalizing one system by incorporating elements of others, and it can allow people to track progress over time.</a:t>
            </a:r>
            <a:endParaRPr lang="en-US" sz="4000" dirty="0"/>
          </a:p>
        </p:txBody>
      </p:sp>
      <p:sp>
        <p:nvSpPr>
          <p:cNvPr id="4" name="Slide Number Placeholder 3"/>
          <p:cNvSpPr>
            <a:spLocks noGrp="1"/>
          </p:cNvSpPr>
          <p:nvPr>
            <p:ph type="sldNum" sz="quarter" idx="12"/>
          </p:nvPr>
        </p:nvSpPr>
        <p:spPr/>
        <p:txBody>
          <a:bodyPr/>
          <a:lstStyle/>
          <a:p>
            <a:fld id="{2D582D55-DA14-4C0B-99EC-379E15A99DC3}" type="slidenum">
              <a:rPr lang="en-US" smtClean="0"/>
              <a:t>7</a:t>
            </a:fld>
            <a:endParaRPr lang="en-US"/>
          </a:p>
        </p:txBody>
      </p:sp>
    </p:spTree>
    <p:extLst>
      <p:ext uri="{BB962C8B-B14F-4D97-AF65-F5344CB8AC3E}">
        <p14:creationId xmlns:p14="http://schemas.microsoft.com/office/powerpoint/2010/main" val="733503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comparative Education </a:t>
            </a:r>
            <a:endParaRPr lang="en-US" dirty="0"/>
          </a:p>
        </p:txBody>
      </p:sp>
      <p:sp>
        <p:nvSpPr>
          <p:cNvPr id="3" name="Content Placeholder 2"/>
          <p:cNvSpPr>
            <a:spLocks noGrp="1"/>
          </p:cNvSpPr>
          <p:nvPr>
            <p:ph idx="1"/>
          </p:nvPr>
        </p:nvSpPr>
        <p:spPr>
          <a:xfrm>
            <a:off x="838200" y="1825625"/>
            <a:ext cx="10515600" cy="4351338"/>
          </a:xfrm>
        </p:spPr>
        <p:txBody>
          <a:bodyPr>
            <a:noAutofit/>
          </a:bodyPr>
          <a:lstStyle/>
          <a:p>
            <a:r>
              <a:rPr lang="en-US" sz="3600" dirty="0" smtClean="0"/>
              <a:t>Scope means </a:t>
            </a:r>
          </a:p>
          <a:p>
            <a:pPr marL="514350" indent="-514350">
              <a:buAutoNum type="arabicPeriod"/>
            </a:pPr>
            <a:r>
              <a:rPr lang="en-US" sz="3600" dirty="0" smtClean="0"/>
              <a:t>The area within limits of a </a:t>
            </a:r>
            <a:r>
              <a:rPr lang="en-US" sz="3600" dirty="0" smtClean="0"/>
              <a:t>question, </a:t>
            </a:r>
            <a:r>
              <a:rPr lang="en-US" sz="3600" dirty="0" smtClean="0"/>
              <a:t>subject, action etc. </a:t>
            </a:r>
          </a:p>
          <a:p>
            <a:pPr marL="514350" indent="-514350">
              <a:buAutoNum type="arabicPeriod"/>
            </a:pPr>
            <a:r>
              <a:rPr lang="en-US" sz="3600" dirty="0" smtClean="0"/>
              <a:t>Space or chance of action or  thought </a:t>
            </a:r>
          </a:p>
          <a:p>
            <a:pPr marL="0" indent="0">
              <a:buNone/>
            </a:pPr>
            <a:r>
              <a:rPr lang="en-US" sz="3600" dirty="0" smtClean="0"/>
              <a:t>The scope of comparative Education </a:t>
            </a:r>
            <a:r>
              <a:rPr lang="en-US" sz="3600" dirty="0" smtClean="0"/>
              <a:t>means the area covered by the discipline   which covers all the systems of education and other areas which influence and are influenced by the system of education. </a:t>
            </a:r>
            <a:endParaRPr lang="en-US" sz="3600" dirty="0"/>
          </a:p>
        </p:txBody>
      </p:sp>
      <p:sp>
        <p:nvSpPr>
          <p:cNvPr id="4" name="Slide Number Placeholder 3"/>
          <p:cNvSpPr>
            <a:spLocks noGrp="1"/>
          </p:cNvSpPr>
          <p:nvPr>
            <p:ph type="sldNum" sz="quarter" idx="12"/>
          </p:nvPr>
        </p:nvSpPr>
        <p:spPr/>
        <p:txBody>
          <a:bodyPr/>
          <a:lstStyle/>
          <a:p>
            <a:fld id="{2D582D55-DA14-4C0B-99EC-379E15A99DC3}" type="slidenum">
              <a:rPr lang="en-US" smtClean="0"/>
              <a:t>8</a:t>
            </a:fld>
            <a:endParaRPr lang="en-US"/>
          </a:p>
        </p:txBody>
      </p:sp>
    </p:spTree>
    <p:extLst>
      <p:ext uri="{BB962C8B-B14F-4D97-AF65-F5344CB8AC3E}">
        <p14:creationId xmlns:p14="http://schemas.microsoft.com/office/powerpoint/2010/main" val="41221714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Purpose </a:t>
            </a:r>
            <a:r>
              <a:rPr lang="en-US" dirty="0"/>
              <a:t>of comparative education</a:t>
            </a:r>
          </a:p>
        </p:txBody>
      </p:sp>
      <p:sp>
        <p:nvSpPr>
          <p:cNvPr id="3" name="Content Placeholder 2"/>
          <p:cNvSpPr>
            <a:spLocks noGrp="1"/>
          </p:cNvSpPr>
          <p:nvPr>
            <p:ph idx="1"/>
          </p:nvPr>
        </p:nvSpPr>
        <p:spPr/>
        <p:txBody>
          <a:bodyPr/>
          <a:lstStyle/>
          <a:p>
            <a:r>
              <a:rPr lang="en-US" dirty="0" smtClean="0"/>
              <a:t>Comparative education tries to compare educational problems as well as solutions applied to such problems with a view to helping one’s educational practices. </a:t>
            </a:r>
          </a:p>
          <a:p>
            <a:r>
              <a:rPr lang="en-US" dirty="0" smtClean="0"/>
              <a:t>It compares what is being done in different courtiers and why it is being done. The understanding of which is necessary part of the training of all students of education. It helps them </a:t>
            </a:r>
            <a:r>
              <a:rPr lang="en-US" dirty="0" smtClean="0"/>
              <a:t> </a:t>
            </a:r>
            <a:r>
              <a:rPr lang="en-US" dirty="0" smtClean="0"/>
              <a:t>understand their own systems, </a:t>
            </a:r>
            <a:r>
              <a:rPr lang="en-US" dirty="0">
                <a:solidFill>
                  <a:srgbClr val="FF0000"/>
                </a:solidFill>
              </a:rPr>
              <a:t>plan intelligently for its development.</a:t>
            </a:r>
            <a:r>
              <a:rPr lang="en-US" dirty="0" smtClean="0"/>
              <a:t> </a:t>
            </a:r>
            <a:endParaRPr lang="en-US" dirty="0"/>
          </a:p>
        </p:txBody>
      </p:sp>
      <p:sp>
        <p:nvSpPr>
          <p:cNvPr id="4" name="Slide Number Placeholder 3"/>
          <p:cNvSpPr>
            <a:spLocks noGrp="1"/>
          </p:cNvSpPr>
          <p:nvPr>
            <p:ph type="sldNum" sz="quarter" idx="12"/>
          </p:nvPr>
        </p:nvSpPr>
        <p:spPr/>
        <p:txBody>
          <a:bodyPr/>
          <a:lstStyle/>
          <a:p>
            <a:fld id="{2D582D55-DA14-4C0B-99EC-379E15A99DC3}" type="slidenum">
              <a:rPr lang="en-US" smtClean="0"/>
              <a:t>9</a:t>
            </a:fld>
            <a:endParaRPr lang="en-US"/>
          </a:p>
        </p:txBody>
      </p:sp>
    </p:spTree>
    <p:extLst>
      <p:ext uri="{BB962C8B-B14F-4D97-AF65-F5344CB8AC3E}">
        <p14:creationId xmlns:p14="http://schemas.microsoft.com/office/powerpoint/2010/main" val="1176664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280</TotalTime>
  <Words>418</Words>
  <Application>Microsoft Office PowerPoint</Application>
  <PresentationFormat>Widescreen</PresentationFormat>
  <Paragraphs>48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Introduction to Comparative Education </vt:lpstr>
      <vt:lpstr>Introduction to Comparative Education</vt:lpstr>
      <vt:lpstr>A: Concept of comparative education, meaning, need and scope</vt:lpstr>
      <vt:lpstr>Concept (Definitions) of comparative education,  </vt:lpstr>
      <vt:lpstr>Concept (Definitions) of comparative education,  </vt:lpstr>
      <vt:lpstr>Meaning of Comparative Education   </vt:lpstr>
      <vt:lpstr>Need of Comparative Education   </vt:lpstr>
      <vt:lpstr>Scope of comparative Education </vt:lpstr>
      <vt:lpstr>B: Purpose of comparative education</vt:lpstr>
      <vt:lpstr>C: Methods &amp; Comparative Education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67</cp:revision>
  <dcterms:created xsi:type="dcterms:W3CDTF">2020-01-24T02:20:32Z</dcterms:created>
  <dcterms:modified xsi:type="dcterms:W3CDTF">2020-01-30T07:23:15Z</dcterms:modified>
</cp:coreProperties>
</file>