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4"/>
  </p:notesMasterIdLst>
  <p:sldIdLst>
    <p:sldId id="256" r:id="rId2"/>
    <p:sldId id="267" r:id="rId3"/>
    <p:sldId id="25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notesViewPr>
    <p:cSldViewPr>
      <p:cViewPr varScale="1">
        <p:scale>
          <a:sx n="74" d="100"/>
          <a:sy n="74" d="100"/>
        </p:scale>
        <p:origin x="-1920"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6CB2D6-A9F3-4D38-9ADA-FCB4FF04E387}" type="datetimeFigureOut">
              <a:rPr lang="en-US" smtClean="0"/>
              <a:pPr/>
              <a:t>4/12/2020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F4F004-7CCA-4F37-A276-F43D4B51ECB4}"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CF4F004-7CCA-4F37-A276-F43D4B51ECB4}" type="slidenum">
              <a:rPr lang="en-GB" smtClean="0"/>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CF4F004-7CCA-4F37-A276-F43D4B51ECB4}" type="slidenum">
              <a:rPr lang="en-GB" smtClean="0"/>
              <a:pPr/>
              <a:t>12</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1"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3"/>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1"/>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870E71D-E566-48AC-B73C-5357145C2F7A}" type="datetime1">
              <a:rPr lang="en-US" smtClean="0"/>
              <a:pPr/>
              <a:t>4/12/2020</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37B9793-5D85-46EA-9FB0-64CE37B477B7}"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31"/>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332EC3F-BCEC-4BC3-B73B-684F735711D0}" type="datetime1">
              <a:rPr lang="en-US" smtClean="0"/>
              <a:pPr/>
              <a:t>4/12/2020</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937B9793-5D85-46EA-9FB0-64CE37B477B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5" y="274642"/>
            <a:ext cx="1777471"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8476806-5C97-403F-A181-E3B2D6E2B109}" type="datetime1">
              <a:rPr lang="en-US" smtClean="0"/>
              <a:pPr/>
              <a:t>4/12/2020</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937B9793-5D85-46EA-9FB0-64CE37B477B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F49C69D-4BBA-4111-BECC-842B8CEF64A0}" type="datetime1">
              <a:rPr lang="en-US" smtClean="0"/>
              <a:pPr/>
              <a:t>4/12/2020</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937B9793-5D85-46EA-9FB0-64CE37B477B7}" type="slidenum">
              <a:rPr lang="en-GB" smtClean="0"/>
              <a:pPr/>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168ACA3-745C-4487-912A-234EF6028F27}" type="datetime1">
              <a:rPr lang="en-US" smtClean="0"/>
              <a:pPr/>
              <a:t>4/12/2020</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937B9793-5D85-46EA-9FB0-64CE37B477B7}" type="slidenum">
              <a:rPr lang="en-GB" smtClean="0"/>
              <a:pPr/>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30"/>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30"/>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388FA5D-AAA4-417F-B32E-21C96204EBD0}" type="datetime1">
              <a:rPr lang="en-US" smtClean="0"/>
              <a:pPr/>
              <a:t>4/12/2020</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937B9793-5D85-46EA-9FB0-64CE37B477B7}" type="slidenum">
              <a:rPr lang="en-GB" smtClean="0"/>
              <a:pPr/>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2"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9"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2" y="1444295"/>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7" y="1444295"/>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BFBAD5A-577E-42DD-8178-A10A42B5E617}" type="datetime1">
              <a:rPr lang="en-US" smtClean="0"/>
              <a:pPr/>
              <a:t>4/12/2020</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937B9793-5D85-46EA-9FB0-64CE37B477B7}"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29807FD-3072-4359-B954-57767A804159}" type="datetime1">
              <a:rPr lang="en-US" smtClean="0"/>
              <a:pPr/>
              <a:t>4/12/2020</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937B9793-5D85-46EA-9FB0-64CE37B477B7}" type="slidenum">
              <a:rPr lang="en-GB" smtClean="0"/>
              <a:pPr/>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66574A2-72E3-447A-8195-BC797D7DB5DC}" type="datetime1">
              <a:rPr lang="en-US" smtClean="0"/>
              <a:pPr/>
              <a:t>4/12/2020</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937B9793-5D85-46EA-9FB0-64CE37B477B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BD8D7A2-81CB-4C2F-8012-1E5582CFF58D}" type="datetime1">
              <a:rPr lang="en-US" smtClean="0"/>
              <a:pPr/>
              <a:t>4/12/2020</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937B9793-5D85-46EA-9FB0-64CE37B477B7}"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4"/>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228597C-B1A9-4D97-B6EB-C8530BCC3239}" type="datetime1">
              <a:rPr lang="en-US" smtClean="0"/>
              <a:pPr/>
              <a:t>4/12/2020</a:t>
            </a:fld>
            <a:endParaRPr lang="en-GB"/>
          </a:p>
        </p:txBody>
      </p:sp>
      <p:sp>
        <p:nvSpPr>
          <p:cNvPr id="6" name="Footer Placeholder 5"/>
          <p:cNvSpPr>
            <a:spLocks noGrp="1"/>
          </p:cNvSpPr>
          <p:nvPr>
            <p:ph type="ftr" sz="quarter" idx="11"/>
          </p:nvPr>
        </p:nvSpPr>
        <p:spPr>
          <a:xfrm>
            <a:off x="4380074" y="6407946"/>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37B9793-5D85-46EA-9FB0-64CE37B477B7}" type="slidenum">
              <a:rPr lang="en-GB" smtClean="0"/>
              <a:pPr/>
              <a:t>‹#›</a:t>
            </a:fld>
            <a:endParaRPr lang="en-GB"/>
          </a:p>
        </p:txBody>
      </p:sp>
      <p:sp>
        <p:nvSpPr>
          <p:cNvPr id="2" name="Title 1"/>
          <p:cNvSpPr>
            <a:spLocks noGrp="1"/>
          </p:cNvSpPr>
          <p:nvPr>
            <p:ph type="title"/>
          </p:nvPr>
        </p:nvSpPr>
        <p:spPr>
          <a:xfrm>
            <a:off x="228600" y="4865124"/>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7" y="5001995"/>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0"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3" y="5791254"/>
            <a:ext cx="3402315"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7" y="5001995"/>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0"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3" y="5791254"/>
            <a:ext cx="3402315"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30"/>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0759079-5799-4BD2-83A3-EC02D8D13864}" type="datetime1">
              <a:rPr lang="en-US" smtClean="0"/>
              <a:pPr/>
              <a:t>4/12/2020</a:t>
            </a:fld>
            <a:endParaRPr lang="en-GB"/>
          </a:p>
        </p:txBody>
      </p:sp>
      <p:sp>
        <p:nvSpPr>
          <p:cNvPr id="22" name="Footer Placeholder 21"/>
          <p:cNvSpPr>
            <a:spLocks noGrp="1"/>
          </p:cNvSpPr>
          <p:nvPr>
            <p:ph type="ftr" sz="quarter" idx="3"/>
          </p:nvPr>
        </p:nvSpPr>
        <p:spPr>
          <a:xfrm>
            <a:off x="4380074" y="6407946"/>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6"/>
            <a:ext cx="365760" cy="365125"/>
          </a:xfrm>
          <a:prstGeom prst="rect">
            <a:avLst/>
          </a:prstGeom>
        </p:spPr>
        <p:txBody>
          <a:bodyPr vert="horz" anchor="b"/>
          <a:lstStyle>
            <a:lvl1pPr algn="r" eaLnBrk="1" latinLnBrk="0" hangingPunct="1">
              <a:defRPr kumimoji="0" sz="1000" b="0">
                <a:solidFill>
                  <a:schemeClr val="tx1"/>
                </a:solidFill>
              </a:defRPr>
            </a:lvl1pPr>
            <a:extLst/>
          </a:lstStyle>
          <a:p>
            <a:fld id="{937B9793-5D85-46EA-9FB0-64CE37B477B7}"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1142987"/>
            <a:ext cx="8215370" cy="2214575"/>
          </a:xfrm>
        </p:spPr>
        <p:txBody>
          <a:bodyPr>
            <a:normAutofit fontScale="90000"/>
          </a:bodyPr>
          <a:lstStyle/>
          <a:p>
            <a:pPr algn="l"/>
            <a:r>
              <a:rPr lang="en-GB" sz="4900" dirty="0" smtClean="0"/>
              <a:t>TOPIC:</a:t>
            </a:r>
            <a:br>
              <a:rPr lang="en-GB" sz="4900" dirty="0" smtClean="0"/>
            </a:br>
            <a:r>
              <a:rPr lang="en-GB" sz="4900" dirty="0" smtClean="0"/>
              <a:t>Assessment and Evaluation</a:t>
            </a:r>
            <a:r>
              <a:rPr lang="en-GB" dirty="0"/>
              <a:t/>
            </a:r>
            <a:br>
              <a:rPr lang="en-GB" dirty="0"/>
            </a:br>
            <a:r>
              <a:rPr lang="en-GB" sz="3600" dirty="0" smtClean="0">
                <a:effectLst/>
              </a:rPr>
              <a:t>Student: Sadaf Abbas </a:t>
            </a:r>
            <a:br>
              <a:rPr lang="en-GB" sz="3600" dirty="0" smtClean="0">
                <a:effectLst/>
              </a:rPr>
            </a:br>
            <a:r>
              <a:rPr lang="en-GB" sz="3600" dirty="0" smtClean="0">
                <a:effectLst/>
              </a:rPr>
              <a:t>Roll Number: BEHF17M208 </a:t>
            </a:r>
            <a:r>
              <a:rPr lang="en-GB" b="1" dirty="0" smtClean="0"/>
              <a:t/>
            </a:r>
            <a:br>
              <a:rPr lang="en-GB" b="1" dirty="0" smtClean="0"/>
            </a:br>
            <a:endParaRPr lang="en-GB" dirty="0"/>
          </a:p>
        </p:txBody>
      </p:sp>
      <p:sp>
        <p:nvSpPr>
          <p:cNvPr id="3" name="Subtitle 2"/>
          <p:cNvSpPr>
            <a:spLocks noGrp="1"/>
          </p:cNvSpPr>
          <p:nvPr>
            <p:ph type="subTitle" idx="1"/>
          </p:nvPr>
        </p:nvSpPr>
        <p:spPr>
          <a:xfrm>
            <a:off x="4071934" y="2857496"/>
            <a:ext cx="4572033" cy="3071833"/>
          </a:xfrm>
        </p:spPr>
        <p:txBody>
          <a:bodyPr>
            <a:normAutofit/>
          </a:bodyPr>
          <a:lstStyle/>
          <a:p>
            <a:pPr algn="l"/>
            <a:r>
              <a:rPr lang="en-GB" b="1" i="1" dirty="0" smtClean="0"/>
              <a:t>Submitted to</a:t>
            </a:r>
            <a:r>
              <a:rPr lang="en-GB" b="1" i="1" dirty="0" smtClean="0"/>
              <a:t>: </a:t>
            </a:r>
            <a:endParaRPr lang="en-GB" b="1" i="1" dirty="0" smtClean="0"/>
          </a:p>
          <a:p>
            <a:r>
              <a:rPr lang="en-GB" b="1" i="1" dirty="0" smtClean="0"/>
              <a:t>Dr </a:t>
            </a:r>
            <a:r>
              <a:rPr lang="en-GB" b="1" i="1" dirty="0"/>
              <a:t>Muhammad Sarwar</a:t>
            </a:r>
            <a:endParaRPr lang="en-GB" b="1" dirty="0"/>
          </a:p>
          <a:p>
            <a:pPr algn="l"/>
            <a:r>
              <a:rPr lang="en-GB" b="1" dirty="0" smtClean="0"/>
              <a:t>Sec: </a:t>
            </a:r>
          </a:p>
          <a:p>
            <a:r>
              <a:rPr lang="en-GB" b="1" dirty="0" smtClean="0"/>
              <a:t>B.E.D 6</a:t>
            </a:r>
            <a:r>
              <a:rPr lang="en-GB" b="1" baseline="30000" dirty="0" smtClean="0"/>
              <a:t>th</a:t>
            </a:r>
            <a:r>
              <a:rPr lang="en-GB" b="1" dirty="0"/>
              <a:t> </a:t>
            </a:r>
            <a:r>
              <a:rPr lang="en-GB" b="1" dirty="0" smtClean="0"/>
              <a:t>2017-2021</a:t>
            </a:r>
            <a:endParaRPr lang="en-GB" b="1" dirty="0"/>
          </a:p>
          <a:p>
            <a:pPr algn="l"/>
            <a:r>
              <a:rPr lang="en-GB" b="1" dirty="0"/>
              <a:t>   </a:t>
            </a:r>
            <a:r>
              <a:rPr lang="en-GB" b="1" dirty="0" smtClean="0"/>
              <a:t>Subject</a:t>
            </a:r>
            <a:r>
              <a:rPr lang="en-GB" b="1" u="sng" dirty="0" smtClean="0"/>
              <a:t>:</a:t>
            </a:r>
            <a:endParaRPr lang="en-GB" b="1" u="sng" dirty="0" smtClean="0"/>
          </a:p>
          <a:p>
            <a:pPr algn="l"/>
            <a:r>
              <a:rPr lang="en-GB" b="1" u="sng" dirty="0" smtClean="0"/>
              <a:t> </a:t>
            </a:r>
            <a:r>
              <a:rPr lang="en-GB" b="1" u="sng" dirty="0" smtClean="0"/>
              <a:t>Comparative Education</a:t>
            </a:r>
            <a:endParaRPr lang="en-GB" b="1" dirty="0"/>
          </a:p>
          <a:p>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GB" b="1" dirty="0"/>
              <a:t>Principles of Evaluation</a:t>
            </a:r>
            <a:endParaRPr lang="en-GB" dirty="0"/>
          </a:p>
          <a:p>
            <a:pPr lvl="0">
              <a:buFont typeface="Wingdings" pitchFamily="2" charset="2"/>
              <a:buChar char="Ø"/>
            </a:pPr>
            <a:r>
              <a:rPr lang="en-GB" dirty="0"/>
              <a:t>Purposeful or based on the objectives</a:t>
            </a:r>
          </a:p>
          <a:p>
            <a:pPr lvl="0">
              <a:buFont typeface="Wingdings" pitchFamily="2" charset="2"/>
              <a:buChar char="Ø"/>
            </a:pPr>
            <a:r>
              <a:rPr lang="en-GB" dirty="0"/>
              <a:t>Selection of evaluation technique</a:t>
            </a:r>
          </a:p>
          <a:p>
            <a:pPr lvl="0">
              <a:buFont typeface="Wingdings" pitchFamily="2" charset="2"/>
              <a:buChar char="Ø"/>
            </a:pPr>
            <a:r>
              <a:rPr lang="en-GB" dirty="0"/>
              <a:t>Comprehensive evaluation</a:t>
            </a:r>
          </a:p>
          <a:p>
            <a:pPr lvl="0">
              <a:buFont typeface="Wingdings" pitchFamily="2" charset="2"/>
              <a:buChar char="Ø"/>
            </a:pPr>
            <a:r>
              <a:rPr lang="en-GB" dirty="0"/>
              <a:t>Proper use of evaluation tech</a:t>
            </a:r>
          </a:p>
          <a:p>
            <a:pPr lvl="0">
              <a:buFont typeface="Wingdings" pitchFamily="2" charset="2"/>
              <a:buChar char="Ø"/>
            </a:pPr>
            <a:r>
              <a:rPr lang="en-GB" dirty="0"/>
              <a:t>Continuous process</a:t>
            </a:r>
          </a:p>
          <a:p>
            <a:pPr lvl="0">
              <a:buFont typeface="Wingdings" pitchFamily="2" charset="2"/>
              <a:buChar char="Ø"/>
            </a:pPr>
            <a:r>
              <a:rPr lang="en-GB" dirty="0"/>
              <a:t>Done by many</a:t>
            </a:r>
          </a:p>
          <a:p>
            <a:endParaRPr lang="en-GB" dirty="0"/>
          </a:p>
        </p:txBody>
      </p:sp>
      <p:sp>
        <p:nvSpPr>
          <p:cNvPr id="4" name="Slide Number Placeholder 3"/>
          <p:cNvSpPr>
            <a:spLocks noGrp="1"/>
          </p:cNvSpPr>
          <p:nvPr>
            <p:ph type="sldNum" sz="quarter" idx="12"/>
          </p:nvPr>
        </p:nvSpPr>
        <p:spPr/>
        <p:txBody>
          <a:bodyPr/>
          <a:lstStyle/>
          <a:p>
            <a:fld id="{937B9793-5D85-46EA-9FB0-64CE37B477B7}" type="slidenum">
              <a:rPr lang="en-GB" smtClean="0"/>
              <a:pPr/>
              <a:t>10</a:t>
            </a:fld>
            <a:endParaRPr lang="en-GB"/>
          </a:p>
        </p:txBody>
      </p:sp>
      <p:sp>
        <p:nvSpPr>
          <p:cNvPr id="2" name="Title 1"/>
          <p:cNvSpPr>
            <a:spLocks noGrp="1"/>
          </p:cNvSpPr>
          <p:nvPr>
            <p:ph type="title"/>
          </p:nvPr>
        </p:nvSpPr>
        <p:spPr/>
        <p:txBody>
          <a:bodyPr/>
          <a:lstStyle/>
          <a:p>
            <a:endParaRPr lang="en-GB"/>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GB" b="1" dirty="0"/>
              <a:t>Importance of assessment </a:t>
            </a:r>
            <a:endParaRPr lang="en-GB" i="1" dirty="0"/>
          </a:p>
          <a:p>
            <a:pPr lvl="0">
              <a:buFont typeface="Wingdings" pitchFamily="2" charset="2"/>
              <a:buChar char="Ø"/>
            </a:pPr>
            <a:r>
              <a:rPr lang="en-GB" dirty="0"/>
              <a:t>It helps to evaluate the students </a:t>
            </a:r>
          </a:p>
          <a:p>
            <a:pPr lvl="0">
              <a:buFont typeface="Wingdings" pitchFamily="2" charset="2"/>
              <a:buChar char="Ø"/>
            </a:pPr>
            <a:r>
              <a:rPr lang="en-GB" dirty="0"/>
              <a:t>It give proper meaning to the evaluation process </a:t>
            </a:r>
          </a:p>
          <a:p>
            <a:pPr lvl="0">
              <a:buFont typeface="Wingdings" pitchFamily="2" charset="2"/>
              <a:buChar char="Ø"/>
            </a:pPr>
            <a:r>
              <a:rPr lang="en-GB" dirty="0"/>
              <a:t>It describe the facts </a:t>
            </a:r>
          </a:p>
          <a:p>
            <a:pPr lvl="0">
              <a:buFont typeface="Wingdings" pitchFamily="2" charset="2"/>
              <a:buChar char="Ø"/>
            </a:pPr>
            <a:r>
              <a:rPr lang="en-GB" dirty="0"/>
              <a:t>It guides to improve the teaching learning process</a:t>
            </a:r>
          </a:p>
          <a:p>
            <a:endParaRPr lang="en-GB" dirty="0"/>
          </a:p>
        </p:txBody>
      </p:sp>
      <p:sp>
        <p:nvSpPr>
          <p:cNvPr id="4" name="Slide Number Placeholder 3"/>
          <p:cNvSpPr>
            <a:spLocks noGrp="1"/>
          </p:cNvSpPr>
          <p:nvPr>
            <p:ph type="sldNum" sz="quarter" idx="12"/>
          </p:nvPr>
        </p:nvSpPr>
        <p:spPr/>
        <p:txBody>
          <a:bodyPr/>
          <a:lstStyle/>
          <a:p>
            <a:fld id="{937B9793-5D85-46EA-9FB0-64CE37B477B7}" type="slidenum">
              <a:rPr lang="en-GB" smtClean="0"/>
              <a:pPr/>
              <a:t>11</a:t>
            </a:fld>
            <a:endParaRPr lang="en-GB"/>
          </a:p>
        </p:txBody>
      </p:sp>
      <p:sp>
        <p:nvSpPr>
          <p:cNvPr id="2" name="Title 1"/>
          <p:cNvSpPr>
            <a:spLocks noGrp="1"/>
          </p:cNvSpPr>
          <p:nvPr>
            <p:ph type="title"/>
          </p:nvPr>
        </p:nvSpPr>
        <p:spPr/>
        <p:txBody>
          <a:bodyPr/>
          <a:lstStyle/>
          <a:p>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GB" b="1" dirty="0"/>
              <a:t>Importance of Evaluation process</a:t>
            </a:r>
            <a:endParaRPr lang="en-GB" dirty="0"/>
          </a:p>
          <a:p>
            <a:pPr lvl="0">
              <a:buFont typeface="Wingdings" pitchFamily="2" charset="2"/>
              <a:buChar char="Ø"/>
            </a:pPr>
            <a:r>
              <a:rPr lang="en-GB" dirty="0"/>
              <a:t>It gives the outcome of teaching learning process</a:t>
            </a:r>
          </a:p>
          <a:p>
            <a:pPr lvl="0">
              <a:buFont typeface="Wingdings" pitchFamily="2" charset="2"/>
              <a:buChar char="Ø"/>
            </a:pPr>
            <a:r>
              <a:rPr lang="en-GB" dirty="0"/>
              <a:t>It can be understood the achievement according to the objectives</a:t>
            </a:r>
          </a:p>
          <a:p>
            <a:pPr lvl="0">
              <a:buFont typeface="Wingdings" pitchFamily="2" charset="2"/>
              <a:buChar char="Ø"/>
            </a:pPr>
            <a:r>
              <a:rPr lang="en-GB" dirty="0"/>
              <a:t>It is inclusive and continuous process which is useful for the students progress</a:t>
            </a:r>
          </a:p>
          <a:p>
            <a:endParaRPr lang="en-GB" dirty="0"/>
          </a:p>
        </p:txBody>
      </p:sp>
      <p:sp>
        <p:nvSpPr>
          <p:cNvPr id="4" name="Slide Number Placeholder 3"/>
          <p:cNvSpPr>
            <a:spLocks noGrp="1"/>
          </p:cNvSpPr>
          <p:nvPr>
            <p:ph type="sldNum" sz="quarter" idx="12"/>
          </p:nvPr>
        </p:nvSpPr>
        <p:spPr/>
        <p:txBody>
          <a:bodyPr/>
          <a:lstStyle/>
          <a:p>
            <a:fld id="{937B9793-5D85-46EA-9FB0-64CE37B477B7}" type="slidenum">
              <a:rPr lang="en-GB" smtClean="0"/>
              <a:pPr/>
              <a:t>12</a:t>
            </a:fld>
            <a:endParaRPr lang="en-GB"/>
          </a:p>
        </p:txBody>
      </p:sp>
      <p:sp>
        <p:nvSpPr>
          <p:cNvPr id="2" name="Title 1"/>
          <p:cNvSpPr>
            <a:spLocks noGrp="1"/>
          </p:cNvSpPr>
          <p:nvPr>
            <p:ph type="title"/>
          </p:nvPr>
        </p:nvSpPr>
        <p:spPr/>
        <p:txBody>
          <a:bodyPr/>
          <a:lstStyle/>
          <a:p>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481138"/>
          <a:ext cx="8229600" cy="3805250"/>
        </p:xfrm>
        <a:graphic>
          <a:graphicData uri="http://schemas.openxmlformats.org/drawingml/2006/table">
            <a:tbl>
              <a:tblPr firstRow="1" bandRow="1">
                <a:tableStyleId>{5C22544A-7EE6-4342-B048-85BDC9FD1C3A}</a:tableStyleId>
              </a:tblPr>
              <a:tblGrid>
                <a:gridCol w="4257676"/>
                <a:gridCol w="3971924"/>
              </a:tblGrid>
              <a:tr h="1902625">
                <a:tc>
                  <a:txBody>
                    <a:bodyPr/>
                    <a:lstStyle/>
                    <a:p>
                      <a:r>
                        <a:rPr lang="en-GB" dirty="0" smtClean="0"/>
                        <a:t>ASSESSMENT</a:t>
                      </a:r>
                      <a:endParaRPr lang="en-GB" dirty="0"/>
                    </a:p>
                  </a:txBody>
                  <a:tcPr/>
                </a:tc>
                <a:tc>
                  <a:txBody>
                    <a:bodyPr/>
                    <a:lstStyle/>
                    <a:p>
                      <a:r>
                        <a:rPr lang="en-GB" dirty="0" smtClean="0"/>
                        <a:t>EVALUATION</a:t>
                      </a:r>
                      <a:endParaRPr lang="en-GB" dirty="0"/>
                    </a:p>
                  </a:txBody>
                  <a:tcPr/>
                </a:tc>
              </a:tr>
              <a:tr h="1902625">
                <a:tc>
                  <a:txBody>
                    <a:bodyPr/>
                    <a:lstStyle/>
                    <a:p>
                      <a:pPr>
                        <a:buFont typeface="Wingdings" pitchFamily="2" charset="2"/>
                        <a:buChar char="Ø"/>
                      </a:pPr>
                      <a:r>
                        <a:rPr lang="en-GB" dirty="0" smtClean="0"/>
                        <a:t>Definition</a:t>
                      </a:r>
                      <a:r>
                        <a:rPr lang="en-GB" baseline="0" dirty="0" smtClean="0"/>
                        <a:t> of Assessment</a:t>
                      </a:r>
                    </a:p>
                    <a:p>
                      <a:pPr>
                        <a:buFont typeface="Wingdings" pitchFamily="2" charset="2"/>
                        <a:buChar char="Ø"/>
                      </a:pPr>
                      <a:r>
                        <a:rPr lang="en-GB" dirty="0" smtClean="0"/>
                        <a:t>Assessment</a:t>
                      </a:r>
                      <a:r>
                        <a:rPr lang="en-GB" baseline="0" dirty="0" smtClean="0"/>
                        <a:t> should</a:t>
                      </a:r>
                    </a:p>
                    <a:p>
                      <a:pPr>
                        <a:buFont typeface="Wingdings" pitchFamily="2" charset="2"/>
                        <a:buChar char="Ø"/>
                      </a:pPr>
                      <a:r>
                        <a:rPr lang="en-GB" baseline="0" dirty="0" smtClean="0"/>
                        <a:t>Purpose of Assessment </a:t>
                      </a:r>
                    </a:p>
                    <a:p>
                      <a:pPr>
                        <a:buFont typeface="Wingdings" pitchFamily="2" charset="2"/>
                        <a:buChar char="Ø"/>
                      </a:pPr>
                      <a:r>
                        <a:rPr lang="en-GB" baseline="0" dirty="0" smtClean="0"/>
                        <a:t>Principle of Assessment</a:t>
                      </a:r>
                    </a:p>
                    <a:p>
                      <a:pPr>
                        <a:buFont typeface="Wingdings" pitchFamily="2" charset="2"/>
                        <a:buChar char="Ø"/>
                      </a:pPr>
                      <a:r>
                        <a:rPr lang="en-GB" baseline="0" dirty="0" smtClean="0"/>
                        <a:t>Importance of Assessment</a:t>
                      </a:r>
                    </a:p>
                  </a:txBody>
                  <a:tcPr/>
                </a:tc>
                <a:tc>
                  <a:txBody>
                    <a:bodyPr/>
                    <a:lstStyle/>
                    <a:p>
                      <a:pPr>
                        <a:buFont typeface="Wingdings" pitchFamily="2" charset="2"/>
                        <a:buChar char="Ø"/>
                      </a:pPr>
                      <a:r>
                        <a:rPr lang="en-GB" dirty="0" smtClean="0"/>
                        <a:t>Definition of Evaluation</a:t>
                      </a:r>
                    </a:p>
                    <a:p>
                      <a:pPr>
                        <a:buFont typeface="Wingdings" pitchFamily="2" charset="2"/>
                        <a:buChar char="Ø"/>
                      </a:pPr>
                      <a:r>
                        <a:rPr lang="en-GB" dirty="0" smtClean="0"/>
                        <a:t>Evaluation should</a:t>
                      </a:r>
                    </a:p>
                    <a:p>
                      <a:pPr>
                        <a:buFont typeface="Wingdings" pitchFamily="2" charset="2"/>
                        <a:buChar char="Ø"/>
                      </a:pPr>
                      <a:r>
                        <a:rPr lang="en-GB" dirty="0" smtClean="0"/>
                        <a:t>Purpose</a:t>
                      </a:r>
                      <a:r>
                        <a:rPr lang="en-GB" baseline="0" dirty="0" smtClean="0"/>
                        <a:t> of Evaluation</a:t>
                      </a:r>
                    </a:p>
                    <a:p>
                      <a:pPr>
                        <a:buFont typeface="Wingdings" pitchFamily="2" charset="2"/>
                        <a:buChar char="Ø"/>
                      </a:pPr>
                      <a:r>
                        <a:rPr lang="en-GB" baseline="0" dirty="0" smtClean="0"/>
                        <a:t>Principle of Evaluation</a:t>
                      </a:r>
                    </a:p>
                    <a:p>
                      <a:pPr>
                        <a:buFont typeface="Wingdings" pitchFamily="2" charset="2"/>
                        <a:buChar char="Ø"/>
                      </a:pPr>
                      <a:r>
                        <a:rPr lang="en-GB" baseline="0" dirty="0" smtClean="0"/>
                        <a:t>Importance of Evaluation</a:t>
                      </a:r>
                      <a:endParaRPr lang="en-GB" dirty="0"/>
                    </a:p>
                  </a:txBody>
                  <a:tcPr/>
                </a:tc>
              </a:tr>
            </a:tbl>
          </a:graphicData>
        </a:graphic>
      </p:graphicFrame>
      <p:sp>
        <p:nvSpPr>
          <p:cNvPr id="3" name="Slide Number Placeholder 2"/>
          <p:cNvSpPr>
            <a:spLocks noGrp="1"/>
          </p:cNvSpPr>
          <p:nvPr>
            <p:ph type="sldNum" sz="quarter" idx="12"/>
          </p:nvPr>
        </p:nvSpPr>
        <p:spPr/>
        <p:txBody>
          <a:bodyPr/>
          <a:lstStyle/>
          <a:p>
            <a:fld id="{937B9793-5D85-46EA-9FB0-64CE37B477B7}" type="slidenum">
              <a:rPr lang="en-GB" smtClean="0"/>
              <a:pPr/>
              <a:t>2</a:t>
            </a:fld>
            <a:endParaRPr lang="en-GB"/>
          </a:p>
        </p:txBody>
      </p:sp>
      <p:sp>
        <p:nvSpPr>
          <p:cNvPr id="4" name="Title 3"/>
          <p:cNvSpPr>
            <a:spLocks noGrp="1"/>
          </p:cNvSpPr>
          <p:nvPr>
            <p:ph type="title"/>
          </p:nvPr>
        </p:nvSpPr>
        <p:spPr/>
        <p:txBody>
          <a:bodyPr>
            <a:normAutofit/>
          </a:bodyPr>
          <a:lstStyle/>
          <a:p>
            <a:r>
              <a:rPr lang="en-GB" dirty="0" smtClean="0"/>
              <a:t>OUT LINE:</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buNone/>
            </a:pPr>
            <a:r>
              <a:rPr lang="en-GB" b="1" dirty="0" smtClean="0"/>
              <a:t>Assessment:</a:t>
            </a:r>
            <a:endParaRPr lang="en-GB" i="1" dirty="0"/>
          </a:p>
          <a:p>
            <a:pPr lvl="0">
              <a:buFont typeface="Wingdings" pitchFamily="2" charset="2"/>
              <a:buChar char="Ø"/>
            </a:pPr>
            <a:r>
              <a:rPr lang="en-GB" sz="2400" dirty="0"/>
              <a:t>Assessment is the process of documenting usually in measurable terms knowledge skill attitudes and beliefs</a:t>
            </a:r>
            <a:r>
              <a:rPr lang="en-GB" sz="2400" dirty="0" smtClean="0"/>
              <a:t>.</a:t>
            </a:r>
          </a:p>
          <a:p>
            <a:pPr lvl="0">
              <a:buFont typeface="Wingdings" pitchFamily="2" charset="2"/>
              <a:buChar char="Ø"/>
            </a:pPr>
            <a:endParaRPr lang="en-GB" sz="2400" dirty="0"/>
          </a:p>
          <a:p>
            <a:pPr lvl="0">
              <a:buNone/>
            </a:pPr>
            <a:r>
              <a:rPr lang="en-GB" sz="2400" b="1" dirty="0" smtClean="0"/>
              <a:t>It also defined </a:t>
            </a:r>
            <a:r>
              <a:rPr lang="en-GB" sz="2400" b="1" dirty="0" smtClean="0"/>
              <a:t>:</a:t>
            </a:r>
            <a:endParaRPr lang="en-GB" sz="2400" b="1" dirty="0"/>
          </a:p>
          <a:p>
            <a:pPr lvl="0">
              <a:buFont typeface="Wingdings" pitchFamily="2" charset="2"/>
              <a:buChar char="Ø"/>
            </a:pPr>
            <a:r>
              <a:rPr lang="en-GB" sz="2400" dirty="0"/>
              <a:t>Assessment in education is the process of gathering interpreting recording and using information about pupil’s response to an educational task</a:t>
            </a:r>
            <a:r>
              <a:rPr lang="en-GB" dirty="0"/>
              <a:t>.</a:t>
            </a:r>
          </a:p>
          <a:p>
            <a:pPr>
              <a:buNone/>
            </a:pPr>
            <a:endParaRPr lang="en-GB" dirty="0"/>
          </a:p>
        </p:txBody>
      </p:sp>
      <p:sp>
        <p:nvSpPr>
          <p:cNvPr id="4" name="Slide Number Placeholder 3"/>
          <p:cNvSpPr>
            <a:spLocks noGrp="1"/>
          </p:cNvSpPr>
          <p:nvPr>
            <p:ph type="sldNum" sz="quarter" idx="12"/>
          </p:nvPr>
        </p:nvSpPr>
        <p:spPr/>
        <p:txBody>
          <a:bodyPr/>
          <a:lstStyle/>
          <a:p>
            <a:fld id="{937B9793-5D85-46EA-9FB0-64CE37B477B7}" type="slidenum">
              <a:rPr lang="en-GB" smtClean="0"/>
              <a:pPr/>
              <a:t>3</a:t>
            </a:fld>
            <a:endParaRPr lang="en-GB"/>
          </a:p>
        </p:txBody>
      </p:sp>
      <p:sp>
        <p:nvSpPr>
          <p:cNvPr id="2" name="Title 1"/>
          <p:cNvSpPr>
            <a:spLocks noGrp="1"/>
          </p:cNvSpPr>
          <p:nvPr>
            <p:ph type="title"/>
          </p:nvPr>
        </p:nvSpPr>
        <p:spPr/>
        <p:txBody>
          <a:bodyPr/>
          <a:lstStyle/>
          <a:p>
            <a:r>
              <a:rPr lang="en-GB" u="sng" dirty="0"/>
              <a:t>Assessment and Evaluation</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itchFamily="2" charset="2"/>
              <a:buChar char="Ø"/>
            </a:pPr>
            <a:r>
              <a:rPr lang="en-GB" sz="2800" dirty="0"/>
              <a:t>Evaluation is a systematic process of collecting evidence about students progress and achievement in both cognitive and non cognitive areas of learning on the basis of which judgment are formed and decisions are made.</a:t>
            </a:r>
          </a:p>
          <a:p>
            <a:endParaRPr lang="en-GB" dirty="0"/>
          </a:p>
        </p:txBody>
      </p:sp>
      <p:sp>
        <p:nvSpPr>
          <p:cNvPr id="4" name="Slide Number Placeholder 3"/>
          <p:cNvSpPr>
            <a:spLocks noGrp="1"/>
          </p:cNvSpPr>
          <p:nvPr>
            <p:ph type="sldNum" sz="quarter" idx="12"/>
          </p:nvPr>
        </p:nvSpPr>
        <p:spPr/>
        <p:txBody>
          <a:bodyPr/>
          <a:lstStyle/>
          <a:p>
            <a:fld id="{937B9793-5D85-46EA-9FB0-64CE37B477B7}" type="slidenum">
              <a:rPr lang="en-GB" smtClean="0"/>
              <a:pPr/>
              <a:t>4</a:t>
            </a:fld>
            <a:endParaRPr lang="en-GB"/>
          </a:p>
        </p:txBody>
      </p:sp>
      <p:sp>
        <p:nvSpPr>
          <p:cNvPr id="2" name="Title 1"/>
          <p:cNvSpPr>
            <a:spLocks noGrp="1"/>
          </p:cNvSpPr>
          <p:nvPr>
            <p:ph type="title"/>
          </p:nvPr>
        </p:nvSpPr>
        <p:spPr/>
        <p:txBody>
          <a:bodyPr>
            <a:normAutofit/>
          </a:bodyPr>
          <a:lstStyle/>
          <a:p>
            <a:pPr lvl="0"/>
            <a:r>
              <a:rPr lang="en-GB" b="1" dirty="0" smtClean="0"/>
              <a:t>Evaluation</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GB" b="1" dirty="0"/>
              <a:t>Assessment Should </a:t>
            </a:r>
            <a:endParaRPr lang="en-GB" i="1" dirty="0"/>
          </a:p>
          <a:p>
            <a:pPr lvl="0">
              <a:buFont typeface="Wingdings" pitchFamily="2" charset="2"/>
              <a:buChar char="Ø"/>
            </a:pPr>
            <a:r>
              <a:rPr lang="en-GB" dirty="0"/>
              <a:t>Relate to regular performance </a:t>
            </a:r>
          </a:p>
          <a:p>
            <a:pPr lvl="0">
              <a:buFont typeface="Wingdings" pitchFamily="2" charset="2"/>
              <a:buChar char="Ø"/>
            </a:pPr>
            <a:r>
              <a:rPr lang="en-GB" dirty="0"/>
              <a:t>Gather from interdisciplinary source </a:t>
            </a:r>
          </a:p>
          <a:p>
            <a:pPr lvl="0">
              <a:buFont typeface="Wingdings" pitchFamily="2" charset="2"/>
              <a:buChar char="Ø"/>
            </a:pPr>
            <a:r>
              <a:rPr lang="en-GB" dirty="0"/>
              <a:t>Consider all aspect of the students life  </a:t>
            </a:r>
          </a:p>
          <a:p>
            <a:endParaRPr lang="en-GB" dirty="0"/>
          </a:p>
        </p:txBody>
      </p:sp>
      <p:sp>
        <p:nvSpPr>
          <p:cNvPr id="4" name="Slide Number Placeholder 3"/>
          <p:cNvSpPr>
            <a:spLocks noGrp="1"/>
          </p:cNvSpPr>
          <p:nvPr>
            <p:ph type="sldNum" sz="quarter" idx="12"/>
          </p:nvPr>
        </p:nvSpPr>
        <p:spPr/>
        <p:txBody>
          <a:bodyPr/>
          <a:lstStyle/>
          <a:p>
            <a:fld id="{937B9793-5D85-46EA-9FB0-64CE37B477B7}" type="slidenum">
              <a:rPr lang="en-GB" smtClean="0"/>
              <a:pPr/>
              <a:t>5</a:t>
            </a:fld>
            <a:endParaRPr lang="en-GB"/>
          </a:p>
        </p:txBody>
      </p:sp>
      <p:sp>
        <p:nvSpPr>
          <p:cNvPr id="2" name="Title 1"/>
          <p:cNvSpPr>
            <a:spLocks noGrp="1"/>
          </p:cNvSpPr>
          <p:nvPr>
            <p:ph type="title"/>
          </p:nvPr>
        </p:nvSpPr>
        <p:spPr/>
        <p:txBody>
          <a:bodyPr/>
          <a:lstStyle/>
          <a:p>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GB" b="1" dirty="0" smtClean="0"/>
              <a:t>Evaluation Should</a:t>
            </a:r>
            <a:endParaRPr lang="en-GB" dirty="0"/>
          </a:p>
          <a:p>
            <a:pPr lvl="0">
              <a:buFont typeface="Wingdings" pitchFamily="2" charset="2"/>
              <a:buChar char="Ø"/>
            </a:pPr>
            <a:r>
              <a:rPr lang="en-GB" dirty="0"/>
              <a:t>Value judgment</a:t>
            </a:r>
          </a:p>
          <a:p>
            <a:pPr lvl="0">
              <a:buFont typeface="Wingdings" pitchFamily="2" charset="2"/>
              <a:buChar char="Ø"/>
            </a:pPr>
            <a:r>
              <a:rPr lang="en-GB" dirty="0"/>
              <a:t>Effectiveness of appraisal</a:t>
            </a:r>
          </a:p>
          <a:p>
            <a:pPr lvl="0">
              <a:buFont typeface="Wingdings" pitchFamily="2" charset="2"/>
              <a:buChar char="Ø"/>
            </a:pPr>
            <a:r>
              <a:rPr lang="en-GB" dirty="0"/>
              <a:t>Provide baseline for guidance and counselling</a:t>
            </a:r>
          </a:p>
          <a:p>
            <a:pPr lvl="0">
              <a:buFont typeface="Wingdings" pitchFamily="2" charset="2"/>
              <a:buChar char="Ø"/>
            </a:pPr>
            <a:r>
              <a:rPr lang="en-GB" dirty="0"/>
              <a:t>Placement and promotions in jobs</a:t>
            </a:r>
          </a:p>
          <a:p>
            <a:pPr lvl="0">
              <a:buFont typeface="Wingdings" pitchFamily="2" charset="2"/>
              <a:buChar char="Ø"/>
            </a:pPr>
            <a:r>
              <a:rPr lang="en-GB" dirty="0"/>
              <a:t>Development of tool and techniques</a:t>
            </a:r>
          </a:p>
          <a:p>
            <a:endParaRPr lang="en-GB" dirty="0"/>
          </a:p>
        </p:txBody>
      </p:sp>
      <p:sp>
        <p:nvSpPr>
          <p:cNvPr id="4" name="Slide Number Placeholder 3"/>
          <p:cNvSpPr>
            <a:spLocks noGrp="1"/>
          </p:cNvSpPr>
          <p:nvPr>
            <p:ph type="sldNum" sz="quarter" idx="12"/>
          </p:nvPr>
        </p:nvSpPr>
        <p:spPr/>
        <p:txBody>
          <a:bodyPr/>
          <a:lstStyle/>
          <a:p>
            <a:fld id="{937B9793-5D85-46EA-9FB0-64CE37B477B7}" type="slidenum">
              <a:rPr lang="en-GB" smtClean="0"/>
              <a:pPr/>
              <a:t>6</a:t>
            </a:fld>
            <a:endParaRPr lang="en-GB"/>
          </a:p>
        </p:txBody>
      </p:sp>
      <p:sp>
        <p:nvSpPr>
          <p:cNvPr id="2" name="Title 1"/>
          <p:cNvSpPr>
            <a:spLocks noGrp="1"/>
          </p:cNvSpPr>
          <p:nvPr>
            <p:ph type="title"/>
          </p:nvPr>
        </p:nvSpPr>
        <p:spPr/>
        <p:txBody>
          <a:bodyPr/>
          <a:lstStyle/>
          <a:p>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GB" b="1" dirty="0"/>
              <a:t>Purpose of Assessment </a:t>
            </a:r>
            <a:endParaRPr lang="en-GB" b="1" i="1" dirty="0"/>
          </a:p>
          <a:p>
            <a:pPr lvl="0">
              <a:buFont typeface="Wingdings" pitchFamily="2" charset="2"/>
              <a:buChar char="Ø"/>
            </a:pPr>
            <a:r>
              <a:rPr lang="en-GB" dirty="0"/>
              <a:t>To diagnose students and weaknesses </a:t>
            </a:r>
          </a:p>
          <a:p>
            <a:pPr lvl="0">
              <a:buFont typeface="Wingdings" pitchFamily="2" charset="2"/>
              <a:buChar char="Ø"/>
            </a:pPr>
            <a:r>
              <a:rPr lang="en-GB" dirty="0"/>
              <a:t>To assign grades </a:t>
            </a:r>
          </a:p>
          <a:p>
            <a:pPr lvl="0">
              <a:buFont typeface="Wingdings" pitchFamily="2" charset="2"/>
              <a:buChar char="Ø"/>
            </a:pPr>
            <a:r>
              <a:rPr lang="en-GB" dirty="0"/>
              <a:t>To determine the teachers effectiveness </a:t>
            </a:r>
          </a:p>
          <a:p>
            <a:pPr lvl="0">
              <a:buFont typeface="Wingdings" pitchFamily="2" charset="2"/>
              <a:buChar char="Ø"/>
            </a:pPr>
            <a:r>
              <a:rPr lang="en-GB" dirty="0"/>
              <a:t>To monitor students progress </a:t>
            </a:r>
          </a:p>
          <a:p>
            <a:pPr lvl="0">
              <a:buFont typeface="Wingdings" pitchFamily="2" charset="2"/>
              <a:buChar char="Ø"/>
            </a:pPr>
            <a:r>
              <a:rPr lang="en-GB" dirty="0"/>
              <a:t>To help evaluate teacher </a:t>
            </a:r>
          </a:p>
          <a:p>
            <a:pPr>
              <a:buNone/>
            </a:pPr>
            <a:endParaRPr lang="en-GB" dirty="0"/>
          </a:p>
        </p:txBody>
      </p:sp>
      <p:sp>
        <p:nvSpPr>
          <p:cNvPr id="4" name="Slide Number Placeholder 3"/>
          <p:cNvSpPr>
            <a:spLocks noGrp="1"/>
          </p:cNvSpPr>
          <p:nvPr>
            <p:ph type="sldNum" sz="quarter" idx="12"/>
          </p:nvPr>
        </p:nvSpPr>
        <p:spPr/>
        <p:txBody>
          <a:bodyPr/>
          <a:lstStyle/>
          <a:p>
            <a:fld id="{937B9793-5D85-46EA-9FB0-64CE37B477B7}" type="slidenum">
              <a:rPr lang="en-GB" smtClean="0"/>
              <a:pPr/>
              <a:t>7</a:t>
            </a:fld>
            <a:endParaRPr lang="en-GB"/>
          </a:p>
        </p:txBody>
      </p:sp>
      <p:sp>
        <p:nvSpPr>
          <p:cNvPr id="2" name="Title 1"/>
          <p:cNvSpPr>
            <a:spLocks noGrp="1"/>
          </p:cNvSpPr>
          <p:nvPr>
            <p:ph type="title"/>
          </p:nvPr>
        </p:nvSpPr>
        <p:spPr/>
        <p:txBody>
          <a:bodyPr/>
          <a:lstStyle/>
          <a:p>
            <a:endParaRPr lang="en-GB"/>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GB" b="1" dirty="0"/>
              <a:t>Purpose of Evaluation</a:t>
            </a:r>
            <a:endParaRPr lang="en-GB" dirty="0"/>
          </a:p>
          <a:p>
            <a:pPr>
              <a:buFont typeface="Wingdings" pitchFamily="2" charset="2"/>
              <a:buChar char="Ø"/>
            </a:pPr>
            <a:r>
              <a:rPr lang="en-GB" dirty="0"/>
              <a:t>Facilitate learning </a:t>
            </a:r>
          </a:p>
          <a:p>
            <a:pPr>
              <a:buFont typeface="Wingdings" pitchFamily="2" charset="2"/>
              <a:buChar char="Ø"/>
            </a:pPr>
            <a:r>
              <a:rPr lang="en-GB" dirty="0"/>
              <a:t>Diagnose problems</a:t>
            </a:r>
          </a:p>
          <a:p>
            <a:pPr>
              <a:buFont typeface="Wingdings" pitchFamily="2" charset="2"/>
              <a:buChar char="Ø"/>
            </a:pPr>
            <a:r>
              <a:rPr lang="en-GB" dirty="0"/>
              <a:t>Make decisions </a:t>
            </a:r>
          </a:p>
          <a:p>
            <a:pPr>
              <a:buFont typeface="Wingdings" pitchFamily="2" charset="2"/>
              <a:buChar char="Ø"/>
            </a:pPr>
            <a:r>
              <a:rPr lang="en-GB" dirty="0"/>
              <a:t>Improve products</a:t>
            </a:r>
          </a:p>
          <a:p>
            <a:pPr>
              <a:buFont typeface="Wingdings" pitchFamily="2" charset="2"/>
              <a:buChar char="Ø"/>
            </a:pPr>
            <a:r>
              <a:rPr lang="en-GB" dirty="0"/>
              <a:t>Judge effectiveness </a:t>
            </a:r>
          </a:p>
          <a:p>
            <a:endParaRPr lang="en-GB" dirty="0"/>
          </a:p>
        </p:txBody>
      </p:sp>
      <p:sp>
        <p:nvSpPr>
          <p:cNvPr id="4" name="Slide Number Placeholder 3"/>
          <p:cNvSpPr>
            <a:spLocks noGrp="1"/>
          </p:cNvSpPr>
          <p:nvPr>
            <p:ph type="sldNum" sz="quarter" idx="12"/>
          </p:nvPr>
        </p:nvSpPr>
        <p:spPr/>
        <p:txBody>
          <a:bodyPr/>
          <a:lstStyle/>
          <a:p>
            <a:fld id="{937B9793-5D85-46EA-9FB0-64CE37B477B7}" type="slidenum">
              <a:rPr lang="en-GB" smtClean="0"/>
              <a:pPr/>
              <a:t>8</a:t>
            </a:fld>
            <a:endParaRPr lang="en-GB"/>
          </a:p>
        </p:txBody>
      </p:sp>
      <p:sp>
        <p:nvSpPr>
          <p:cNvPr id="2" name="Title 1"/>
          <p:cNvSpPr>
            <a:spLocks noGrp="1"/>
          </p:cNvSpPr>
          <p:nvPr>
            <p:ph type="title"/>
          </p:nvPr>
        </p:nvSpPr>
        <p:spPr/>
        <p:txBody>
          <a:bodyPr/>
          <a:lstStyle/>
          <a:p>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GB" b="1" dirty="0"/>
              <a:t>Principle of Assessment</a:t>
            </a:r>
            <a:endParaRPr lang="en-GB" i="1" dirty="0"/>
          </a:p>
          <a:p>
            <a:pPr lvl="0">
              <a:buFont typeface="Wingdings" pitchFamily="2" charset="2"/>
              <a:buChar char="Ø"/>
            </a:pPr>
            <a:r>
              <a:rPr lang="en-GB" dirty="0"/>
              <a:t>It should be mentioned what is to be assessed </a:t>
            </a:r>
          </a:p>
          <a:p>
            <a:pPr lvl="0">
              <a:buFont typeface="Wingdings" pitchFamily="2" charset="2"/>
              <a:buChar char="Ø"/>
            </a:pPr>
            <a:r>
              <a:rPr lang="en-GB" dirty="0"/>
              <a:t>The procedure of the assessment should be related to the characteristics of performance to be measured</a:t>
            </a:r>
          </a:p>
          <a:p>
            <a:pPr lvl="0">
              <a:buFont typeface="Wingdings" pitchFamily="2" charset="2"/>
              <a:buChar char="Ø"/>
            </a:pPr>
            <a:r>
              <a:rPr lang="en-GB" dirty="0"/>
              <a:t>Different tool and techniques are included in assessments </a:t>
            </a:r>
          </a:p>
          <a:p>
            <a:endParaRPr lang="en-GB" dirty="0"/>
          </a:p>
        </p:txBody>
      </p:sp>
      <p:sp>
        <p:nvSpPr>
          <p:cNvPr id="4" name="Slide Number Placeholder 3"/>
          <p:cNvSpPr>
            <a:spLocks noGrp="1"/>
          </p:cNvSpPr>
          <p:nvPr>
            <p:ph type="sldNum" sz="quarter" idx="12"/>
          </p:nvPr>
        </p:nvSpPr>
        <p:spPr/>
        <p:txBody>
          <a:bodyPr/>
          <a:lstStyle/>
          <a:p>
            <a:fld id="{937B9793-5D85-46EA-9FB0-64CE37B477B7}" type="slidenum">
              <a:rPr lang="en-GB" smtClean="0"/>
              <a:pPr/>
              <a:t>9</a:t>
            </a:fld>
            <a:endParaRPr lang="en-GB"/>
          </a:p>
        </p:txBody>
      </p:sp>
      <p:sp>
        <p:nvSpPr>
          <p:cNvPr id="2" name="Title 1"/>
          <p:cNvSpPr>
            <a:spLocks noGrp="1"/>
          </p:cNvSpPr>
          <p:nvPr>
            <p:ph type="title"/>
          </p:nvPr>
        </p:nvSpPr>
        <p:spPr/>
        <p:txBody>
          <a:bodyPr/>
          <a:lstStyle/>
          <a:p>
            <a:endParaRPr lang="en-GB"/>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51</TotalTime>
  <Words>349</Words>
  <Application>Microsoft Office PowerPoint</Application>
  <PresentationFormat>On-screen Show (4:3)</PresentationFormat>
  <Paragraphs>83</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Concourse</vt:lpstr>
      <vt:lpstr>TOPIC: Assessment and Evaluation Student: Sadaf Abbas  Roll Number: BEHF17M208  </vt:lpstr>
      <vt:lpstr>OUT LINE:</vt:lpstr>
      <vt:lpstr>Assessment and Evaluation</vt:lpstr>
      <vt:lpstr>Evaluation</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COMPARATIVE EDUCATION Course coordinate: Dr Muhammad Sarwar Student: Sadaf Abbas  B.E.D 6th Sec: 2017-2021                                       Topic: Assessment and Evaluation</dc:title>
  <dc:creator>MULTI 88 G</dc:creator>
  <cp:lastModifiedBy>MULTI 88 G</cp:lastModifiedBy>
  <cp:revision>7</cp:revision>
  <dcterms:created xsi:type="dcterms:W3CDTF">2020-03-24T12:44:41Z</dcterms:created>
  <dcterms:modified xsi:type="dcterms:W3CDTF">2020-04-12T05:08:37Z</dcterms:modified>
</cp:coreProperties>
</file>