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4"/>
  </p:notesMasterIdLst>
  <p:handoutMasterIdLst>
    <p:handoutMasterId r:id="rId25"/>
  </p:handoutMasterIdLst>
  <p:sldIdLst>
    <p:sldId id="343" r:id="rId2"/>
    <p:sldId id="283" r:id="rId3"/>
    <p:sldId id="257" r:id="rId4"/>
    <p:sldId id="259" r:id="rId5"/>
    <p:sldId id="341" r:id="rId6"/>
    <p:sldId id="260" r:id="rId7"/>
    <p:sldId id="345" r:id="rId8"/>
    <p:sldId id="340" r:id="rId9"/>
    <p:sldId id="342" r:id="rId10"/>
    <p:sldId id="295" r:id="rId11"/>
    <p:sldId id="291" r:id="rId12"/>
    <p:sldId id="294" r:id="rId13"/>
    <p:sldId id="300" r:id="rId14"/>
    <p:sldId id="303" r:id="rId15"/>
    <p:sldId id="306" r:id="rId16"/>
    <p:sldId id="307" r:id="rId17"/>
    <p:sldId id="315" r:id="rId18"/>
    <p:sldId id="324" r:id="rId19"/>
    <p:sldId id="328" r:id="rId20"/>
    <p:sldId id="332" r:id="rId21"/>
    <p:sldId id="288" r:id="rId22"/>
    <p:sldId id="282" r:id="rId23"/>
  </p:sldIdLst>
  <p:sldSz cx="9144000" cy="5143500" type="screen16x9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4" autoAdjust="0"/>
  </p:normalViewPr>
  <p:slideViewPr>
    <p:cSldViewPr>
      <p:cViewPr varScale="1">
        <p:scale>
          <a:sx n="93" d="100"/>
          <a:sy n="93" d="100"/>
        </p:scale>
        <p:origin x="726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75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2B7774-5DDC-4CE2-9FC2-14F509FCD430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A129DA-407D-47FD-9224-A7B1DB4F9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9417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3F487F-7D46-47F2-844F-5C28A791B1CA}" type="datetimeFigureOut">
              <a:rPr lang="en-IN" smtClean="0"/>
              <a:pPr/>
              <a:t>31-01-2017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DD7B07-E788-41C6-87E7-73FE3E00FCF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82067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D7B07-E788-41C6-87E7-73FE3E00FCF2}" type="slidenum">
              <a:rPr lang="en-IN" smtClean="0"/>
              <a:pPr/>
              <a:t>15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68707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9" cy="5143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00150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en-IN" sz="4000" b="1" dirty="0" smtClean="0"/>
              <a:t>Sources for commercial isolation of polyamines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00150"/>
            <a:ext cx="9144000" cy="3943349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62500" lnSpcReduction="200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IN" b="1" dirty="0" smtClean="0"/>
              <a:t>Plant sources</a:t>
            </a:r>
          </a:p>
          <a:p>
            <a:pPr>
              <a:lnSpc>
                <a:spcPct val="150000"/>
              </a:lnSpc>
            </a:pPr>
            <a:r>
              <a:rPr lang="en-IN" dirty="0" smtClean="0"/>
              <a:t>Leaves and stems of corn (</a:t>
            </a:r>
            <a:r>
              <a:rPr lang="en-IN" i="1" dirty="0" err="1" smtClean="0"/>
              <a:t>Zea</a:t>
            </a:r>
            <a:r>
              <a:rPr lang="en-IN" i="1" dirty="0" smtClean="0"/>
              <a:t> mays </a:t>
            </a:r>
            <a:r>
              <a:rPr lang="en-IN" dirty="0" smtClean="0"/>
              <a:t>L.)</a:t>
            </a:r>
          </a:p>
          <a:p>
            <a:pPr>
              <a:lnSpc>
                <a:spcPct val="150000"/>
              </a:lnSpc>
            </a:pPr>
            <a:r>
              <a:rPr lang="en-IN" dirty="0" smtClean="0"/>
              <a:t>Cucumber (</a:t>
            </a:r>
            <a:r>
              <a:rPr lang="en-IN" i="1" dirty="0" err="1" smtClean="0"/>
              <a:t>Cucumis</a:t>
            </a:r>
            <a:r>
              <a:rPr lang="en-IN" i="1" dirty="0" smtClean="0"/>
              <a:t> </a:t>
            </a:r>
            <a:r>
              <a:rPr lang="en-IN" i="1" dirty="0" err="1" smtClean="0"/>
              <a:t>sativus</a:t>
            </a:r>
            <a:r>
              <a:rPr lang="en-IN" i="1" dirty="0" smtClean="0"/>
              <a:t> </a:t>
            </a:r>
            <a:r>
              <a:rPr lang="en-IN" dirty="0" smtClean="0"/>
              <a:t>L.) </a:t>
            </a:r>
          </a:p>
          <a:p>
            <a:pPr>
              <a:lnSpc>
                <a:spcPct val="150000"/>
              </a:lnSpc>
            </a:pPr>
            <a:r>
              <a:rPr lang="en-IN" dirty="0" smtClean="0"/>
              <a:t>Oat</a:t>
            </a:r>
            <a:r>
              <a:rPr lang="en-IN" i="1" dirty="0" smtClean="0"/>
              <a:t> </a:t>
            </a:r>
            <a:r>
              <a:rPr lang="en-IN" dirty="0" smtClean="0"/>
              <a:t>(</a:t>
            </a:r>
            <a:r>
              <a:rPr lang="en-IN" i="1" dirty="0" err="1" smtClean="0"/>
              <a:t>Avena</a:t>
            </a:r>
            <a:r>
              <a:rPr lang="en-IN" i="1" dirty="0" smtClean="0"/>
              <a:t> </a:t>
            </a:r>
            <a:r>
              <a:rPr lang="en-IN" i="1" dirty="0" err="1" smtClean="0"/>
              <a:t>sativa</a:t>
            </a:r>
            <a:r>
              <a:rPr lang="en-IN" i="1" dirty="0" smtClean="0"/>
              <a:t> L.) </a:t>
            </a:r>
          </a:p>
          <a:p>
            <a:pPr>
              <a:lnSpc>
                <a:spcPct val="150000"/>
              </a:lnSpc>
            </a:pPr>
            <a:r>
              <a:rPr lang="en-IN" dirty="0" smtClean="0"/>
              <a:t>Radish (</a:t>
            </a:r>
            <a:r>
              <a:rPr lang="en-IN" i="1" dirty="0" err="1" smtClean="0"/>
              <a:t>Raphanus</a:t>
            </a:r>
            <a:r>
              <a:rPr lang="en-IN" i="1" dirty="0" smtClean="0"/>
              <a:t> </a:t>
            </a:r>
            <a:r>
              <a:rPr lang="en-IN" i="1" dirty="0" err="1" smtClean="0"/>
              <a:t>sativus</a:t>
            </a:r>
            <a:r>
              <a:rPr lang="en-IN" dirty="0" smtClean="0"/>
              <a:t> L.)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IN" b="1" dirty="0" smtClean="0"/>
              <a:t>Microbial sources </a:t>
            </a:r>
          </a:p>
          <a:p>
            <a:pPr>
              <a:lnSpc>
                <a:spcPct val="150000"/>
              </a:lnSpc>
            </a:pPr>
            <a:r>
              <a:rPr lang="en-IN" i="1" dirty="0" err="1" smtClean="0"/>
              <a:t>Saccharomyces</a:t>
            </a:r>
            <a:r>
              <a:rPr lang="en-IN" i="1" dirty="0" smtClean="0"/>
              <a:t> </a:t>
            </a:r>
            <a:r>
              <a:rPr lang="en-IN" i="1" dirty="0" err="1" smtClean="0"/>
              <a:t>cerevisiae</a:t>
            </a:r>
            <a:r>
              <a:rPr lang="en-IN" i="1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en-IN" i="1" dirty="0" smtClean="0"/>
              <a:t>Candida </a:t>
            </a:r>
            <a:r>
              <a:rPr lang="en-IN" i="1" dirty="0" err="1" smtClean="0"/>
              <a:t>utilis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3950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en-IN" sz="4800" b="1" dirty="0" smtClean="0">
                <a:latin typeface="Times New Roman" pitchFamily="18" charset="0"/>
                <a:cs typeface="Times New Roman" pitchFamily="18" charset="0"/>
              </a:rPr>
              <a:t>Role of polyamines in Post harvest of fruits</a:t>
            </a:r>
            <a:endParaRPr lang="en-IN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3950"/>
            <a:ext cx="9144000" cy="401955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85000" lnSpcReduction="20000"/>
          </a:bodyPr>
          <a:lstStyle/>
          <a:p>
            <a:endParaRPr lang="en-IN" dirty="0" smtClean="0"/>
          </a:p>
          <a:p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Inhibit biosynthesis of ethylene </a:t>
            </a:r>
          </a:p>
          <a:p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Reduce respiration rate</a:t>
            </a:r>
          </a:p>
          <a:p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Increase fruit firmness </a:t>
            </a:r>
          </a:p>
          <a:p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Reduce chilling injury </a:t>
            </a:r>
          </a:p>
          <a:p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Retard colour changes</a:t>
            </a:r>
          </a:p>
          <a:p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Reduce mechanical damage</a:t>
            </a:r>
          </a:p>
          <a:p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Maintain antioxidant enzyme activity </a:t>
            </a:r>
          </a:p>
          <a:p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Reduce physiological weight loss (PWL)</a:t>
            </a:r>
          </a:p>
          <a:p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Delay senescence </a:t>
            </a:r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85850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en-IN" sz="4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IN" sz="4800" dirty="0" smtClean="0">
                <a:latin typeface="Times New Roman" pitchFamily="18" charset="0"/>
                <a:cs typeface="Times New Roman" pitchFamily="18" charset="0"/>
              </a:rPr>
              <a:t>Reduce respiration rate</a:t>
            </a:r>
            <a:br>
              <a:rPr lang="en-IN" sz="4800" dirty="0" smtClean="0">
                <a:latin typeface="Times New Roman" pitchFamily="18" charset="0"/>
                <a:cs typeface="Times New Roman" pitchFamily="18" charset="0"/>
              </a:rPr>
            </a:br>
            <a:endParaRPr lang="en-IN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85850"/>
            <a:ext cx="9144000" cy="4057650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endParaRPr lang="en-IN" dirty="0" smtClean="0"/>
          </a:p>
          <a:p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After harvest fruits are live and continue respiration</a:t>
            </a:r>
          </a:p>
          <a:p>
            <a:pPr>
              <a:buNone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It converts stored sugars into energy</a:t>
            </a:r>
          </a:p>
          <a:p>
            <a:pPr>
              <a:buNone/>
            </a:pP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PAs reduced respiration also retards softening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en-IN" sz="5300" dirty="0" smtClean="0"/>
              <a:t/>
            </a:r>
            <a:br>
              <a:rPr lang="en-IN" sz="5300" dirty="0" smtClean="0"/>
            </a:br>
            <a:r>
              <a:rPr lang="en-IN" sz="5300" dirty="0" smtClean="0">
                <a:latin typeface="Times New Roman" pitchFamily="18" charset="0"/>
                <a:cs typeface="Times New Roman" pitchFamily="18" charset="0"/>
              </a:rPr>
              <a:t>Increase fruit firmness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dirty="0" smtClean="0">
                <a:latin typeface="Times New Roman" pitchFamily="18" charset="0"/>
                <a:cs typeface="Times New Roman" pitchFamily="18" charset="0"/>
              </a:rPr>
            </a:b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28700"/>
            <a:ext cx="9144000" cy="41148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endParaRPr lang="en-IN" dirty="0" smtClean="0"/>
          </a:p>
          <a:p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PAs helps in reduction of fruit softening rate</a:t>
            </a:r>
          </a:p>
          <a:p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Firmness always higher in putrescine-treated fruit</a:t>
            </a:r>
          </a:p>
          <a:p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Firmness due to presence of 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pectic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substances in the cell wall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en-IN" sz="5300" dirty="0" smtClean="0">
                <a:latin typeface="Times New Roman" pitchFamily="18" charset="0"/>
                <a:cs typeface="Times New Roman" pitchFamily="18" charset="0"/>
              </a:rPr>
              <a:t>Reduce chilling injury 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28700"/>
            <a:ext cx="9144000" cy="41148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just">
              <a:buNone/>
            </a:pPr>
            <a:endParaRPr lang="en-IN" sz="2400" dirty="0" smtClean="0"/>
          </a:p>
          <a:p>
            <a:pPr algn="just"/>
            <a:r>
              <a:rPr lang="en-IN" sz="3000" dirty="0" smtClean="0">
                <a:latin typeface="Times New Roman" pitchFamily="18" charset="0"/>
                <a:cs typeface="Times New Roman" pitchFamily="18" charset="0"/>
              </a:rPr>
              <a:t>Chilling injury (CI) are exposed to low but non-freezing temperatures either before or after harvest</a:t>
            </a:r>
          </a:p>
          <a:p>
            <a:pPr algn="just"/>
            <a:r>
              <a:rPr lang="en-IN" sz="3000" dirty="0" smtClean="0">
                <a:latin typeface="Times New Roman" pitchFamily="18" charset="0"/>
                <a:cs typeface="Times New Roman" pitchFamily="18" charset="0"/>
              </a:rPr>
              <a:t>CI shows skin browning, pitting, increased electrolyte leakage </a:t>
            </a:r>
          </a:p>
          <a:p>
            <a:pPr algn="just"/>
            <a:r>
              <a:rPr lang="en-IN" sz="3000" dirty="0" smtClean="0">
                <a:latin typeface="Times New Roman" pitchFamily="18" charset="0"/>
                <a:cs typeface="Times New Roman" pitchFamily="18" charset="0"/>
              </a:rPr>
              <a:t>PAs can enhance chilling tolerance of </a:t>
            </a:r>
            <a:r>
              <a:rPr lang="en-IN" sz="3000" dirty="0" smtClean="0">
                <a:latin typeface="Times New Roman" pitchFamily="18" charset="0"/>
                <a:cs typeface="Times New Roman" pitchFamily="18" charset="0"/>
              </a:rPr>
              <a:t>tissues</a:t>
            </a:r>
            <a:endParaRPr lang="en-IN" sz="3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en-IN" sz="4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IN" sz="4800" dirty="0" smtClean="0">
                <a:latin typeface="Times New Roman" pitchFamily="18" charset="0"/>
                <a:cs typeface="Times New Roman" pitchFamily="18" charset="0"/>
              </a:rPr>
              <a:t>Retard colour changes</a:t>
            </a:r>
            <a:br>
              <a:rPr lang="en-IN" sz="4800" dirty="0" smtClean="0">
                <a:latin typeface="Times New Roman" pitchFamily="18" charset="0"/>
                <a:cs typeface="Times New Roman" pitchFamily="18" charset="0"/>
              </a:rPr>
            </a:br>
            <a:endParaRPr lang="en-IN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4000500"/>
          </a:xfrm>
        </p:spPr>
        <p:txBody>
          <a:bodyPr>
            <a:normAutofit/>
          </a:bodyPr>
          <a:lstStyle/>
          <a:p>
            <a:endParaRPr lang="en-IN" dirty="0" smtClean="0"/>
          </a:p>
          <a:p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Accumulation of carotenoids and anthocyanins</a:t>
            </a:r>
          </a:p>
          <a:p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PAs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retarded chlorophyll breakdown and carotenoid biosynthesis. </a:t>
            </a:r>
          </a:p>
          <a:p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Delay colour development during storage (Valero et al., 2002)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71550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en-IN" sz="4800" dirty="0" smtClean="0">
                <a:latin typeface="Times New Roman" pitchFamily="18" charset="0"/>
                <a:cs typeface="Times New Roman" pitchFamily="18" charset="0"/>
              </a:rPr>
              <a:t>Reduce mechanical damage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71550"/>
            <a:ext cx="9144000" cy="417195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endParaRPr lang="en-IN" sz="2800" dirty="0" smtClean="0"/>
          </a:p>
          <a:p>
            <a:r>
              <a:rPr lang="en-IN" sz="3200" dirty="0" smtClean="0">
                <a:latin typeface="Arial Narrow" pitchFamily="34" charset="0"/>
              </a:rPr>
              <a:t>Surface abrasion and packaging handling</a:t>
            </a:r>
          </a:p>
          <a:p>
            <a:r>
              <a:rPr lang="en-IN" sz="3200" dirty="0" smtClean="0">
                <a:latin typeface="Arial Narrow" pitchFamily="34" charset="0"/>
              </a:rPr>
              <a:t>Tissue anatomy, cell-to-cell adhesion, cell </a:t>
            </a:r>
            <a:r>
              <a:rPr lang="en-IN" sz="3200" dirty="0" err="1" smtClean="0">
                <a:latin typeface="Arial Narrow" pitchFamily="34" charset="0"/>
              </a:rPr>
              <a:t>turgor</a:t>
            </a:r>
            <a:r>
              <a:rPr lang="en-IN" sz="3200" dirty="0" smtClean="0">
                <a:latin typeface="Arial Narrow" pitchFamily="34" charset="0"/>
              </a:rPr>
              <a:t> and cell wall strength</a:t>
            </a:r>
          </a:p>
          <a:p>
            <a:r>
              <a:rPr lang="en-IN" sz="3200" dirty="0" smtClean="0">
                <a:latin typeface="Arial Narrow" pitchFamily="34" charset="0"/>
              </a:rPr>
              <a:t>Increase in fruit metabolism, leakage of juice, flesh browning and weight </a:t>
            </a:r>
            <a:r>
              <a:rPr lang="en-IN" sz="3200" dirty="0" smtClean="0">
                <a:latin typeface="Arial Narrow" pitchFamily="34" charset="0"/>
              </a:rPr>
              <a:t>loss</a:t>
            </a:r>
            <a:endParaRPr lang="en-IN" sz="3200" dirty="0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50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en-IN" sz="4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IN" sz="5300" dirty="0" smtClean="0">
                <a:latin typeface="Times New Roman" pitchFamily="18" charset="0"/>
                <a:cs typeface="Times New Roman" pitchFamily="18" charset="0"/>
              </a:rPr>
              <a:t>Reduce physiological weight loss (PWL)</a:t>
            </a:r>
            <a:r>
              <a:rPr lang="en-IN" sz="4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sz="4800" dirty="0" smtClean="0">
                <a:latin typeface="Times New Roman" pitchFamily="18" charset="0"/>
                <a:cs typeface="Times New Roman" pitchFamily="18" charset="0"/>
              </a:rPr>
            </a:br>
            <a:endParaRPr lang="en-IN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28750"/>
            <a:ext cx="9144000" cy="3714750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endParaRPr lang="en-IN" dirty="0" smtClean="0"/>
          </a:p>
          <a:p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Lower rates of respiration in treated fruit</a:t>
            </a:r>
          </a:p>
          <a:p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Cell wall and the permeability of tissues to water</a:t>
            </a:r>
          </a:p>
          <a:p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Consolidation of cell integrity and permeability of the tissues</a:t>
            </a:r>
          </a:p>
          <a:p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Moisture loss during storage 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04950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en-IN" sz="4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IN" sz="4800" dirty="0" smtClean="0">
                <a:latin typeface="Times New Roman" pitchFamily="18" charset="0"/>
                <a:cs typeface="Times New Roman" pitchFamily="18" charset="0"/>
              </a:rPr>
              <a:t>Maintain antioxidant enzyme activity</a:t>
            </a:r>
            <a:br>
              <a:rPr lang="en-IN" sz="4800" dirty="0" smtClean="0">
                <a:latin typeface="Times New Roman" pitchFamily="18" charset="0"/>
                <a:cs typeface="Times New Roman" pitchFamily="18" charset="0"/>
              </a:rPr>
            </a:br>
            <a:endParaRPr lang="en-IN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81150"/>
            <a:ext cx="9144000" cy="3562350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endParaRPr lang="en-IN" dirty="0" smtClean="0"/>
          </a:p>
          <a:p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Antioxidant activity shows the nutritional and biological value of fruits</a:t>
            </a:r>
          </a:p>
          <a:p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Secondary metabolite decline (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flavonoids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phenolic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acids and ascorbic acid )</a:t>
            </a:r>
          </a:p>
          <a:p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Positive correlation between putrescine concentrations and antioxidant activity of fruit   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71550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en-IN" sz="4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IN" sz="4800" dirty="0" smtClean="0">
                <a:latin typeface="Times New Roman" pitchFamily="18" charset="0"/>
                <a:cs typeface="Times New Roman" pitchFamily="18" charset="0"/>
              </a:rPr>
              <a:t>Delay senescence </a:t>
            </a:r>
            <a:br>
              <a:rPr lang="en-IN" sz="4800" dirty="0" smtClean="0">
                <a:latin typeface="Times New Roman" pitchFamily="18" charset="0"/>
                <a:cs typeface="Times New Roman" pitchFamily="18" charset="0"/>
              </a:rPr>
            </a:br>
            <a:endParaRPr lang="en-IN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71550"/>
            <a:ext cx="9144000" cy="4171950"/>
          </a:xfrm>
        </p:spPr>
        <p:txBody>
          <a:bodyPr>
            <a:normAutofit/>
          </a:bodyPr>
          <a:lstStyle/>
          <a:p>
            <a:endParaRPr lang="en-IN" dirty="0" smtClean="0"/>
          </a:p>
          <a:p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Activated oxygen free radicals cause per oxidative damage to all membranes and hasten senescence</a:t>
            </a:r>
          </a:p>
          <a:p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Polyamines (PAs) are effective scavengers of these free radicals produced by lipoxygenase (LOX) and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phosphor lipase-D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(PL-D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WordArt 7"/>
          <p:cNvSpPr>
            <a:spLocks noChangeArrowheads="1" noChangeShapeType="1" noTextEdit="1"/>
          </p:cNvSpPr>
          <p:nvPr/>
        </p:nvSpPr>
        <p:spPr bwMode="auto">
          <a:xfrm>
            <a:off x="931864" y="1951435"/>
            <a:ext cx="7831137" cy="1591865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IN" sz="3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Impact"/>
              </a:rPr>
              <a:t>WELCOME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07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07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 build="allAtOnce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en-IN" sz="4800" dirty="0" smtClean="0">
                <a:latin typeface="Times New Roman" pitchFamily="18" charset="0"/>
                <a:cs typeface="Times New Roman" pitchFamily="18" charset="0"/>
              </a:rPr>
              <a:t>PAs maintained fruit quality</a:t>
            </a:r>
            <a:endParaRPr lang="en-IN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28700"/>
            <a:ext cx="9144000" cy="4114800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just"/>
            <a:endParaRPr lang="en-IN" dirty="0" smtClean="0"/>
          </a:p>
          <a:p>
            <a:pPr algn="just"/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Increased TSS (due to insoluble starches being converted into soluble solids during storage) </a:t>
            </a:r>
          </a:p>
          <a:p>
            <a:pPr algn="just"/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Decreased 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titratable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acidity, fruit firmness, ascorbic acid, total 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phenolics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and antioxidant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activity.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71550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en-IN" sz="4800" dirty="0" smtClean="0">
                <a:latin typeface="Times New Roman" pitchFamily="18" charset="0"/>
                <a:cs typeface="Times New Roman" pitchFamily="18" charset="0"/>
              </a:rPr>
              <a:t>Conclusion</a:t>
            </a:r>
            <a:endParaRPr lang="en-IN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71550"/>
            <a:ext cx="9144000" cy="417195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55000" lnSpcReduction="20000"/>
          </a:bodyPr>
          <a:lstStyle/>
          <a:p>
            <a:pPr algn="just">
              <a:lnSpc>
                <a:spcPct val="120000"/>
              </a:lnSpc>
              <a:buFont typeface="Wingdings" pitchFamily="2" charset="2"/>
              <a:buChar char="Ø"/>
            </a:pP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en-IN" sz="3600" dirty="0" smtClean="0">
                <a:latin typeface="Times New Roman" pitchFamily="18" charset="0"/>
                <a:cs typeface="Times New Roman" pitchFamily="18" charset="0"/>
              </a:rPr>
              <a:t>PAs are positively charged nitrogenous compounds derived from amino acids and commonly used PAs  are putrescine (PUT), spermidine (SPD) and spermine (SPM).</a:t>
            </a:r>
          </a:p>
          <a:p>
            <a:pPr algn="just">
              <a:buFont typeface="Wingdings" pitchFamily="2" charset="2"/>
              <a:buChar char="Ø"/>
            </a:pPr>
            <a:endParaRPr lang="en-IN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IN" sz="3600" dirty="0" smtClean="0">
                <a:latin typeface="Times New Roman" pitchFamily="18" charset="0"/>
                <a:cs typeface="Times New Roman" pitchFamily="18" charset="0"/>
              </a:rPr>
              <a:t>PAs significantly </a:t>
            </a:r>
            <a:r>
              <a:rPr lang="en-IN" sz="36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IN" sz="3600" dirty="0" smtClean="0">
                <a:latin typeface="Times New Roman" pitchFamily="18" charset="0"/>
                <a:cs typeface="Times New Roman" pitchFamily="18" charset="0"/>
              </a:rPr>
              <a:t>nhibit ethylene biosynthesis, delay senescence, retard colour changes and reduce respiration rate, chilling injury, physiological weight loss (PWL), mechanical damage while, increase fruit firmness and maintain antioxidant enzyme activity. </a:t>
            </a:r>
          </a:p>
          <a:p>
            <a:pPr algn="just">
              <a:buFont typeface="Wingdings" pitchFamily="2" charset="2"/>
              <a:buChar char="Ø"/>
            </a:pPr>
            <a:endParaRPr lang="en-IN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IN" sz="3600" dirty="0" smtClean="0">
                <a:latin typeface="Times New Roman" pitchFamily="18" charset="0"/>
                <a:cs typeface="Times New Roman" pitchFamily="18" charset="0"/>
              </a:rPr>
              <a:t>PAs either endogenously or exogenously both helps in suppression of ethylene production during  fruit ripening and significantly increase shelf life of the fruits for distant markets.</a:t>
            </a:r>
          </a:p>
          <a:p>
            <a:pPr algn="just">
              <a:buFont typeface="Wingdings" pitchFamily="2" charset="2"/>
              <a:buChar char="Ø"/>
            </a:pPr>
            <a:endParaRPr lang="en-IN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en-IN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9" name="WordArt 9" descr="44"/>
          <p:cNvSpPr>
            <a:spLocks noChangeArrowheads="1" noChangeShapeType="1" noTextEdit="1"/>
          </p:cNvSpPr>
          <p:nvPr/>
        </p:nvSpPr>
        <p:spPr bwMode="auto">
          <a:xfrm>
            <a:off x="1219200" y="1371600"/>
            <a:ext cx="6705600" cy="1544241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  <a:scene3d>
              <a:camera prst="legacyPerspectiveBottom"/>
              <a:lightRig rig="legacyFlat3" dir="t"/>
            </a:scene3d>
            <a:sp3d extrusionH="121893000" prstMaterial="legacyMatte">
              <a:extrusionClr>
                <a:srgbClr val="FFFFFF"/>
              </a:extrusionClr>
            </a:sp3d>
          </a:bodyPr>
          <a:lstStyle/>
          <a:p>
            <a:pPr algn="ctr"/>
            <a:r>
              <a:rPr lang="en-IN" sz="4400" b="1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stretch>
                    <a:fillRect/>
                  </a:stretch>
                </a:blipFill>
                <a:latin typeface="Arial Black"/>
              </a:rPr>
              <a:t>THANKS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17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17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51435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endParaRPr lang="en-US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IN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2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M.WAQAS MUNIR</a:t>
            </a:r>
          </a:p>
          <a:p>
            <a:pPr algn="ctr">
              <a:buNone/>
            </a:pPr>
            <a:r>
              <a:rPr lang="en-US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ABU BAKAR</a:t>
            </a:r>
            <a:endParaRPr lang="en-US" sz="26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  <a:defRPr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Department 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Horticulture</a:t>
            </a:r>
          </a:p>
          <a:p>
            <a:pPr algn="ctr">
              <a:buNone/>
              <a:defRPr/>
            </a:pPr>
            <a:r>
              <a:rPr lang="en-IN" sz="2600" b="1" dirty="0" smtClean="0">
                <a:latin typeface="Times New Roman" pitchFamily="18" charset="0"/>
                <a:cs typeface="Times New Roman" pitchFamily="18" charset="0"/>
              </a:rPr>
              <a:t>University College of Agriculture, Sargodha         </a:t>
            </a:r>
          </a:p>
          <a:p>
            <a:pPr algn="ctr">
              <a:buNone/>
              <a:defRPr/>
            </a:pPr>
            <a:r>
              <a:rPr lang="en-IN" sz="2600" b="1" dirty="0" smtClean="0">
                <a:latin typeface="Times New Roman" pitchFamily="18" charset="0"/>
                <a:cs typeface="Times New Roman" pitchFamily="18" charset="0"/>
              </a:rPr>
              <a:t>University of Sargodha</a:t>
            </a:r>
            <a:endParaRPr lang="en-IN" sz="2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71450"/>
            <a:ext cx="89916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IN" sz="4400" b="1" dirty="0" smtClean="0">
                <a:latin typeface="Times New Roman" pitchFamily="18" charset="0"/>
                <a:cs typeface="Times New Roman" pitchFamily="18" charset="0"/>
              </a:rPr>
              <a:t>ROLE OF POLYAMINES</a:t>
            </a:r>
            <a:endParaRPr lang="en-IN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00100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en-US" sz="6000" dirty="0"/>
              <a:t>Contents</a:t>
            </a:r>
            <a:endParaRPr lang="en-IN" sz="6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00100"/>
            <a:ext cx="9144000" cy="43434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 What are polyamines?</a:t>
            </a:r>
          </a:p>
          <a:p>
            <a:pPr>
              <a:buFont typeface="Wingdings" pitchFamily="2" charset="2"/>
              <a:buChar char="q"/>
            </a:pPr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 Types of  polyamines in plants</a:t>
            </a:r>
            <a:endParaRPr lang="en-IN" sz="3600" dirty="0" smtClean="0">
              <a:latin typeface="Arial Narrow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IN" sz="3600" b="1" dirty="0" smtClean="0">
                <a:latin typeface="Arial Narrow" pitchFamily="34" charset="0"/>
              </a:rPr>
              <a:t> </a:t>
            </a:r>
            <a:r>
              <a:rPr lang="en-IN" sz="3600" dirty="0" smtClean="0">
                <a:latin typeface="Arial Narrow" pitchFamily="34" charset="0"/>
              </a:rPr>
              <a:t>Sources for commercial isolation of polyamines</a:t>
            </a:r>
            <a:endParaRPr lang="en-US" sz="3600" dirty="0" smtClean="0">
              <a:latin typeface="Arial Narrow" pitchFamily="34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 Role of polyamines in PHM of fruits </a:t>
            </a:r>
          </a:p>
          <a:p>
            <a:pPr>
              <a:buFont typeface="Wingdings" pitchFamily="2" charset="2"/>
              <a:buChar char="q"/>
            </a:pPr>
            <a:r>
              <a:rPr lang="en-US" sz="3600" dirty="0" smtClean="0">
                <a:latin typeface="Arial Narrow" pitchFamily="34" charset="0"/>
                <a:cs typeface="Times New Roman" pitchFamily="18" charset="0"/>
              </a:rPr>
              <a:t> Conclusion</a:t>
            </a:r>
            <a:endParaRPr lang="en-IN" sz="3600" b="1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1322638519_98742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57400" y="400050"/>
            <a:ext cx="5181600" cy="38862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8650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What are polyamines?</a:t>
            </a:r>
            <a:endParaRPr lang="en-IN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28650"/>
            <a:ext cx="9144000" cy="451485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PAs are positively charged organic compounds derived from amino acids (Adam and Murthy, 2013).</a:t>
            </a:r>
          </a:p>
          <a:p>
            <a:pPr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PAs are a collective form of putrescine (PUT), spermidine (SPD) and spermine (SPM) (Malmber </a:t>
            </a:r>
            <a:r>
              <a:rPr lang="en-IN" i="1" dirty="0" smtClean="0">
                <a:latin typeface="Times New Roman" pitchFamily="18" charset="0"/>
                <a:cs typeface="Times New Roman" pitchFamily="18" charset="0"/>
              </a:rPr>
              <a:t>et al.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, 1998). </a:t>
            </a:r>
          </a:p>
          <a:p>
            <a:pPr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PAs are synthesized more or less in all types of living being and respond numerous post harvest processes (Malik and Singh, 2003a, 2004). </a:t>
            </a:r>
          </a:p>
          <a:p>
            <a:pPr algn="just">
              <a:lnSpc>
                <a:spcPct val="150000"/>
              </a:lnSpc>
              <a:buNone/>
            </a:pP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b="1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8650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en-IN" dirty="0" smtClean="0">
                <a:latin typeface="Aharoni" pitchFamily="2" charset="-79"/>
                <a:cs typeface="Aharoni" pitchFamily="2" charset="-79"/>
              </a:rPr>
              <a:t>Conti……..</a:t>
            </a:r>
            <a:endParaRPr lang="en-IN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28650"/>
            <a:ext cx="9144000" cy="451485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/>
              <a:t>Exogenous applications of polyamines have frequently been shown to affect plant growth and as well as the response against various stress factors</a:t>
            </a:r>
            <a:endParaRPr lang="en-IN" b="1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rgbClr val="92D050"/>
          </a:solidFill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Types of  polyamine in plants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28700"/>
            <a:ext cx="9144000" cy="41148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IN" b="1" dirty="0" err="1" smtClean="0">
                <a:latin typeface="Arial Narrow" pitchFamily="34" charset="0"/>
                <a:cs typeface="Times New Roman" pitchFamily="18" charset="0"/>
              </a:rPr>
              <a:t>Putrescine</a:t>
            </a:r>
            <a:r>
              <a:rPr lang="en-IN" b="1" dirty="0" smtClean="0">
                <a:latin typeface="Arial Narrow" pitchFamily="34" charset="0"/>
                <a:cs typeface="Times New Roman" pitchFamily="18" charset="0"/>
              </a:rPr>
              <a:t> (PUT), </a:t>
            </a:r>
          </a:p>
          <a:p>
            <a:r>
              <a:rPr lang="en-IN" b="1" dirty="0" err="1" smtClean="0">
                <a:latin typeface="Arial Narrow" pitchFamily="34" charset="0"/>
                <a:cs typeface="Times New Roman" pitchFamily="18" charset="0"/>
              </a:rPr>
              <a:t>Spermidine</a:t>
            </a:r>
            <a:r>
              <a:rPr lang="en-IN" b="1" dirty="0" smtClean="0">
                <a:latin typeface="Arial Narrow" pitchFamily="34" charset="0"/>
                <a:cs typeface="Times New Roman" pitchFamily="18" charset="0"/>
              </a:rPr>
              <a:t> (SPD) </a:t>
            </a:r>
          </a:p>
          <a:p>
            <a:r>
              <a:rPr lang="en-IN" b="1" dirty="0" err="1" smtClean="0">
                <a:latin typeface="Arial Narrow" pitchFamily="34" charset="0"/>
                <a:cs typeface="Times New Roman" pitchFamily="18" charset="0"/>
              </a:rPr>
              <a:t>Spermine</a:t>
            </a:r>
            <a:r>
              <a:rPr lang="en-IN" b="1" dirty="0" smtClean="0">
                <a:latin typeface="Arial Narrow" pitchFamily="34" charset="0"/>
                <a:cs typeface="Times New Roman" pitchFamily="18" charset="0"/>
              </a:rPr>
              <a:t> (SPM)</a:t>
            </a:r>
            <a:endParaRPr lang="en-IN" b="1" dirty="0" smtClean="0">
              <a:latin typeface="Arial Narrow" pitchFamily="34" charset="0"/>
            </a:endParaRPr>
          </a:p>
          <a:p>
            <a:r>
              <a:rPr lang="en-IN" dirty="0" smtClean="0">
                <a:latin typeface="Arial Narrow" pitchFamily="34" charset="0"/>
              </a:rPr>
              <a:t>Cadaverine</a:t>
            </a:r>
          </a:p>
          <a:p>
            <a:r>
              <a:rPr lang="en-IN" dirty="0" smtClean="0">
                <a:latin typeface="Arial Narrow" pitchFamily="34" charset="0"/>
              </a:rPr>
              <a:t>Homospermidine</a:t>
            </a:r>
          </a:p>
          <a:p>
            <a:r>
              <a:rPr lang="en-IN" dirty="0" smtClean="0">
                <a:latin typeface="Arial Narrow" pitchFamily="34" charset="0"/>
              </a:rPr>
              <a:t>Caldopentamine</a:t>
            </a:r>
          </a:p>
          <a:p>
            <a:pPr marL="0" indent="0">
              <a:buNone/>
            </a:pPr>
            <a:endParaRPr lang="en-IN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etabolites-02-00516-g001-1024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018" y="0"/>
            <a:ext cx="9081982" cy="440055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10218</TotalTime>
  <Words>606</Words>
  <Application>Microsoft Office PowerPoint</Application>
  <PresentationFormat>On-screen Show (16:9)</PresentationFormat>
  <Paragraphs>121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2" baseType="lpstr">
      <vt:lpstr>Aharoni</vt:lpstr>
      <vt:lpstr>Arial</vt:lpstr>
      <vt:lpstr>Arial Black</vt:lpstr>
      <vt:lpstr>Arial Narrow</vt:lpstr>
      <vt:lpstr>Arial Rounded MT Bold</vt:lpstr>
      <vt:lpstr>Calibri</vt:lpstr>
      <vt:lpstr>Impact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Contents</vt:lpstr>
      <vt:lpstr>PowerPoint Presentation</vt:lpstr>
      <vt:lpstr>What are polyamines?</vt:lpstr>
      <vt:lpstr>Conti……..</vt:lpstr>
      <vt:lpstr>Types of  polyamine in plants</vt:lpstr>
      <vt:lpstr>PowerPoint Presentation</vt:lpstr>
      <vt:lpstr>Sources for commercial isolation of polyamines</vt:lpstr>
      <vt:lpstr>Role of polyamines in Post harvest of fruits</vt:lpstr>
      <vt:lpstr> Reduce respiration rate </vt:lpstr>
      <vt:lpstr> Increase fruit firmness  </vt:lpstr>
      <vt:lpstr>Reduce chilling injury  </vt:lpstr>
      <vt:lpstr> Retard colour changes </vt:lpstr>
      <vt:lpstr>Reduce mechanical damage</vt:lpstr>
      <vt:lpstr> Reduce physiological weight loss (PWL) </vt:lpstr>
      <vt:lpstr> Maintain antioxidant enzyme activity </vt:lpstr>
      <vt:lpstr> Delay senescence  </vt:lpstr>
      <vt:lpstr>PAs maintained fruit quality</vt:lpstr>
      <vt:lpstr>Conclusion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fine.com</cp:lastModifiedBy>
  <cp:revision>416</cp:revision>
  <dcterms:created xsi:type="dcterms:W3CDTF">2006-08-16T00:00:00Z</dcterms:created>
  <dcterms:modified xsi:type="dcterms:W3CDTF">2017-01-31T15:44:05Z</dcterms:modified>
</cp:coreProperties>
</file>