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8" r:id="rId4"/>
    <p:sldId id="257" r:id="rId5"/>
    <p:sldId id="270" r:id="rId6"/>
    <p:sldId id="259" r:id="rId7"/>
    <p:sldId id="260" r:id="rId8"/>
    <p:sldId id="261" r:id="rId9"/>
    <p:sldId id="269" r:id="rId10"/>
    <p:sldId id="262" r:id="rId11"/>
    <p:sldId id="263" r:id="rId12"/>
    <p:sldId id="264" r:id="rId13"/>
    <p:sldId id="268" r:id="rId14"/>
    <p:sldId id="265" r:id="rId15"/>
    <p:sldId id="27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0D8-0EFF-480C-92DE-DA2385186E54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CBF5-3934-4246-A525-E206DCF60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2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0D8-0EFF-480C-92DE-DA2385186E54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CBF5-3934-4246-A525-E206DCF60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1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0D8-0EFF-480C-92DE-DA2385186E54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CBF5-3934-4246-A525-E206DCF60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7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0D8-0EFF-480C-92DE-DA2385186E54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CBF5-3934-4246-A525-E206DCF60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7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0D8-0EFF-480C-92DE-DA2385186E54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CBF5-3934-4246-A525-E206DCF60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6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0D8-0EFF-480C-92DE-DA2385186E54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CBF5-3934-4246-A525-E206DCF60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1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0D8-0EFF-480C-92DE-DA2385186E54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CBF5-3934-4246-A525-E206DCF60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7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0D8-0EFF-480C-92DE-DA2385186E54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CBF5-3934-4246-A525-E206DCF60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4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0D8-0EFF-480C-92DE-DA2385186E54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CBF5-3934-4246-A525-E206DCF60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5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0D8-0EFF-480C-92DE-DA2385186E54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CBF5-3934-4246-A525-E206DCF60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0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0D8-0EFF-480C-92DE-DA2385186E54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CBF5-3934-4246-A525-E206DCF60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8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D20D8-0EFF-480C-92DE-DA2385186E54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ACBF5-3934-4246-A525-E206DCF60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2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0130"/>
            <a:ext cx="10515600" cy="5136833"/>
          </a:xfrm>
        </p:spPr>
        <p:txBody>
          <a:bodyPr/>
          <a:lstStyle/>
          <a:p>
            <a:pPr marL="457200" lvl="1" indent="0">
              <a:buNone/>
            </a:pPr>
            <a:endParaRPr lang="en-US" sz="3600" b="1" dirty="0" smtClean="0"/>
          </a:p>
          <a:p>
            <a:pPr marL="457200" lvl="1" indent="0">
              <a:buNone/>
            </a:pPr>
            <a:r>
              <a:rPr lang="en-US" sz="3600" b="1" dirty="0" smtClean="0"/>
              <a:t>Effect of Methyl </a:t>
            </a:r>
            <a:r>
              <a:rPr lang="en-US" sz="3600" b="1" dirty="0"/>
              <a:t>J</a:t>
            </a:r>
            <a:r>
              <a:rPr lang="en-US" sz="3600" b="1" dirty="0" smtClean="0"/>
              <a:t>asmonate on Plants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Presented by</a:t>
            </a:r>
          </a:p>
          <a:p>
            <a:pPr lvl="4"/>
            <a:r>
              <a:rPr lang="en-US" sz="3200" dirty="0" smtClean="0"/>
              <a:t>Tariq Mumtaz</a:t>
            </a:r>
          </a:p>
          <a:p>
            <a:pPr lvl="4"/>
            <a:r>
              <a:rPr lang="en-US" sz="3200" dirty="0" smtClean="0"/>
              <a:t>PAGF15E053</a:t>
            </a:r>
          </a:p>
          <a:p>
            <a:pPr lvl="4"/>
            <a:r>
              <a:rPr lang="en-US" sz="3200" dirty="0" smtClean="0"/>
              <a:t>M.Sc(HONS) HORTICULTURE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625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 on </a:t>
            </a:r>
            <a:r>
              <a:rPr lang="en-US" b="1" dirty="0" smtClean="0"/>
              <a:t>Strawberry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F</a:t>
            </a:r>
            <a:r>
              <a:rPr lang="en-US" dirty="0" smtClean="0"/>
              <a:t>ruit </a:t>
            </a:r>
            <a:r>
              <a:rPr lang="en-US" dirty="0"/>
              <a:t>firmness </a:t>
            </a:r>
            <a:r>
              <a:rPr lang="en-US" dirty="0" smtClean="0"/>
              <a:t>decreased </a:t>
            </a:r>
            <a:r>
              <a:rPr lang="en-US" dirty="0"/>
              <a:t>after full </a:t>
            </a:r>
            <a:r>
              <a:rPr lang="en-US" dirty="0" smtClean="0"/>
              <a:t>Bloom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V</a:t>
            </a:r>
            <a:r>
              <a:rPr lang="en-US" dirty="0" smtClean="0"/>
              <a:t>egetative </a:t>
            </a:r>
            <a:r>
              <a:rPr lang="en-US" dirty="0"/>
              <a:t>growth decreased by the adding 1 mg </a:t>
            </a:r>
            <a:r>
              <a:rPr lang="en-US" dirty="0" smtClean="0"/>
              <a:t>MJ.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</a:t>
            </a:r>
            <a:r>
              <a:rPr lang="en-US" dirty="0" smtClean="0"/>
              <a:t>igh </a:t>
            </a:r>
            <a:r>
              <a:rPr lang="en-US" dirty="0"/>
              <a:t>soluble solids content,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N</a:t>
            </a:r>
            <a:r>
              <a:rPr lang="en-US" dirty="0" smtClean="0"/>
              <a:t>umber </a:t>
            </a:r>
            <a:r>
              <a:rPr lang="en-US" dirty="0"/>
              <a:t>of the </a:t>
            </a:r>
            <a:r>
              <a:rPr lang="en-US" dirty="0" smtClean="0"/>
              <a:t>fruits increased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G</a:t>
            </a:r>
            <a:r>
              <a:rPr lang="en-US" dirty="0" smtClean="0"/>
              <a:t>rowth </a:t>
            </a:r>
            <a:r>
              <a:rPr lang="en-US" dirty="0"/>
              <a:t>rate of the plant decreased as jasmonic acid concentration increased.</a:t>
            </a:r>
          </a:p>
        </p:txBody>
      </p:sp>
    </p:spTree>
    <p:extLst>
      <p:ext uri="{BB962C8B-B14F-4D97-AF65-F5344CB8AC3E}">
        <p14:creationId xmlns:p14="http://schemas.microsoft.com/office/powerpoint/2010/main" val="2202107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on Peach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arly (</a:t>
            </a:r>
            <a:r>
              <a:rPr lang="en-US" dirty="0"/>
              <a:t>MJ, 0.80 </a:t>
            </a:r>
            <a:r>
              <a:rPr lang="en-US" dirty="0" smtClean="0"/>
              <a:t>mM </a:t>
            </a:r>
            <a:r>
              <a:rPr lang="en-US" dirty="0"/>
              <a:t>delays fruit and seed development by changing the Expression of Multiple </a:t>
            </a:r>
            <a:r>
              <a:rPr lang="en-US" dirty="0" smtClean="0"/>
              <a:t>Hormone-concerned </a:t>
            </a:r>
            <a:r>
              <a:rPr lang="en-US" dirty="0"/>
              <a:t>Genes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317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 on Pomegranates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after </a:t>
            </a:r>
            <a:r>
              <a:rPr lang="en-US" dirty="0"/>
              <a:t>harvest with methyl jasmonate </a:t>
            </a:r>
            <a:r>
              <a:rPr lang="en-US" dirty="0" smtClean="0"/>
              <a:t>two </a:t>
            </a:r>
            <a:r>
              <a:rPr lang="en-US" dirty="0"/>
              <a:t>concentrations (0.01 and 0.1 mM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then stored them under chilling temperature for 84 days.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F</a:t>
            </a:r>
            <a:r>
              <a:rPr lang="en-US" dirty="0" smtClean="0"/>
              <a:t>ruits </a:t>
            </a:r>
            <a:r>
              <a:rPr lang="en-US" dirty="0"/>
              <a:t>showed chilling injury (CI) symptoms induced by pitting and browning, the severity had been increased as storage time proceeded.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7068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MeJA on </a:t>
            </a:r>
            <a:r>
              <a:rPr lang="en-US" b="1" dirty="0"/>
              <a:t>Loquat fruit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developed </a:t>
            </a:r>
            <a:r>
              <a:rPr lang="en-US" dirty="0"/>
              <a:t>chilling injury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Increase fruit firmness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Decrease extractable juice </a:t>
            </a:r>
            <a:r>
              <a:rPr lang="en-US" dirty="0" smtClean="0"/>
              <a:t>rate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increasing </a:t>
            </a:r>
            <a:r>
              <a:rPr lang="en-US" dirty="0" err="1"/>
              <a:t>proline</a:t>
            </a:r>
            <a:r>
              <a:rPr lang="en-US" dirty="0"/>
              <a:t> and a- amino butyric acid contents.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78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 on </a:t>
            </a:r>
            <a:r>
              <a:rPr lang="en-US" b="1" dirty="0" smtClean="0"/>
              <a:t>Pineapple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C</a:t>
            </a:r>
            <a:r>
              <a:rPr lang="en-US" dirty="0" smtClean="0"/>
              <a:t>hilling </a:t>
            </a:r>
            <a:r>
              <a:rPr lang="en-US" dirty="0"/>
              <a:t>injury index 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value </a:t>
            </a:r>
            <a:r>
              <a:rPr lang="en-US" dirty="0"/>
              <a:t>of electrolyte </a:t>
            </a:r>
            <a:r>
              <a:rPr lang="en-US" dirty="0" smtClean="0"/>
              <a:t>leakage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total </a:t>
            </a:r>
            <a:r>
              <a:rPr lang="en-US" dirty="0"/>
              <a:t>phenolic content from tissue of pulp treated with MeJA was lower than with non-treated fruits.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18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Methyl Jasmonate on Mango fruits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 </a:t>
            </a:r>
            <a:r>
              <a:rPr lang="en-US" dirty="0"/>
              <a:t>form of </a:t>
            </a:r>
            <a:r>
              <a:rPr lang="en-US" dirty="0" err="1"/>
              <a:t>vapours</a:t>
            </a:r>
            <a:r>
              <a:rPr lang="en-US" dirty="0"/>
              <a:t> for 20 h at 20 C </a:t>
            </a:r>
            <a:r>
              <a:rPr lang="en-US" dirty="0" smtClean="0"/>
              <a:t>reduces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Reduces Chilling </a:t>
            </a:r>
            <a:r>
              <a:rPr lang="en-US" dirty="0"/>
              <a:t>injury and </a:t>
            </a:r>
            <a:r>
              <a:rPr lang="en-US" dirty="0" err="1"/>
              <a:t>Cl</a:t>
            </a:r>
            <a:r>
              <a:rPr lang="en-US" dirty="0"/>
              <a:t> </a:t>
            </a:r>
            <a:r>
              <a:rPr lang="en-US" dirty="0" smtClean="0"/>
              <a:t>symptoms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E</a:t>
            </a:r>
            <a:r>
              <a:rPr lang="en-US" dirty="0" smtClean="0"/>
              <a:t>nhances </a:t>
            </a:r>
            <a:r>
              <a:rPr lang="en-US" dirty="0"/>
              <a:t>color development without adversely affecting the fruit quality.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091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 on Tomato fruit in vitro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Resulted </a:t>
            </a:r>
            <a:r>
              <a:rPr lang="en-US" dirty="0"/>
              <a:t>Fungal spore germination reduced but have no effect on Fungal mycelium growth.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12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6215"/>
            <a:ext cx="9144000" cy="176440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EFFECT OF METHYL JASMONATE ON PLANTS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30060"/>
            <a:ext cx="9144000" cy="426695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240" y="3384656"/>
            <a:ext cx="4499519" cy="277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0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Methyl jasmonate (abbreviated MeJA) is a volatile organic compound used in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/>
              <a:t>P</a:t>
            </a:r>
            <a:r>
              <a:rPr lang="en-US" dirty="0" smtClean="0"/>
              <a:t>lant </a:t>
            </a:r>
            <a:r>
              <a:rPr lang="en-US" dirty="0"/>
              <a:t>defense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/>
              <a:t>S</a:t>
            </a:r>
            <a:r>
              <a:rPr lang="en-US" dirty="0" smtClean="0"/>
              <a:t>eed germination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R</a:t>
            </a:r>
            <a:r>
              <a:rPr lang="en-US" dirty="0" smtClean="0"/>
              <a:t>oot growth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Flowering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F</a:t>
            </a:r>
            <a:r>
              <a:rPr lang="en-US" dirty="0" smtClean="0"/>
              <a:t>ruit ripening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Senescenc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876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927" y="283336"/>
            <a:ext cx="10515600" cy="5558777"/>
          </a:xfrm>
        </p:spPr>
        <p:txBody>
          <a:bodyPr>
            <a:noAutofit/>
          </a:bodyPr>
          <a:lstStyle/>
          <a:p>
            <a:endParaRPr lang="en-US" sz="3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/>
              <a:t>Properties</a:t>
            </a:r>
            <a:endParaRPr lang="en-US" sz="3600" b="1" dirty="0"/>
          </a:p>
          <a:p>
            <a:r>
              <a:rPr lang="en-US" sz="3200" dirty="0"/>
              <a:t>Molecular formula </a:t>
            </a:r>
            <a:r>
              <a:rPr lang="en-US" sz="3200" dirty="0" smtClean="0"/>
              <a:t>= </a:t>
            </a:r>
            <a:r>
              <a:rPr lang="en-US" sz="3200" dirty="0"/>
              <a:t>C</a:t>
            </a:r>
            <a:r>
              <a:rPr lang="en-US" sz="3200" baseline="-25000" dirty="0"/>
              <a:t>13</a:t>
            </a:r>
            <a:r>
              <a:rPr lang="en-US" sz="3200" dirty="0"/>
              <a:t>H</a:t>
            </a:r>
            <a:r>
              <a:rPr lang="en-US" sz="3200" baseline="-25000" dirty="0"/>
              <a:t>20</a:t>
            </a:r>
            <a:r>
              <a:rPr lang="en-US" sz="3200" dirty="0"/>
              <a:t>O</a:t>
            </a:r>
            <a:r>
              <a:rPr lang="en-US" sz="3200" baseline="-25000" dirty="0"/>
              <a:t>3</a:t>
            </a:r>
          </a:p>
          <a:p>
            <a:r>
              <a:rPr lang="en-US" sz="3200" dirty="0"/>
              <a:t>Molar mass 	224.3 g/</a:t>
            </a:r>
            <a:r>
              <a:rPr lang="en-US" sz="3200" dirty="0" err="1"/>
              <a:t>mol</a:t>
            </a:r>
            <a:endParaRPr lang="en-US" sz="3200" dirty="0"/>
          </a:p>
          <a:p>
            <a:r>
              <a:rPr lang="en-US" sz="3200" dirty="0"/>
              <a:t>Appearance 	Colorless </a:t>
            </a:r>
            <a:r>
              <a:rPr lang="en-US" sz="3200" dirty="0" smtClean="0"/>
              <a:t>liquid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557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Methyl jasmonate is derived from jasmonic acid</a:t>
            </a:r>
          </a:p>
          <a:p>
            <a:r>
              <a:rPr lang="en-US" dirty="0"/>
              <a:t>Plants produce jasmonic acid and methyl jasmonate in response to many biotic and abiotic stresses, which build up in the damaged parts of the plant. </a:t>
            </a:r>
          </a:p>
          <a:p>
            <a:r>
              <a:rPr lang="en-US" dirty="0"/>
              <a:t>MeJA induce the plant to produce multiple different types of defense chemicals such as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Photo </a:t>
            </a:r>
            <a:r>
              <a:rPr lang="en-US" dirty="0" err="1" smtClean="0"/>
              <a:t>auxins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N</a:t>
            </a:r>
            <a:r>
              <a:rPr lang="en-US" dirty="0" smtClean="0"/>
              <a:t>icotine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P</a:t>
            </a:r>
            <a:r>
              <a:rPr lang="en-US" dirty="0" smtClean="0"/>
              <a:t>roteinase </a:t>
            </a:r>
            <a:r>
              <a:rPr lang="en-US" dirty="0"/>
              <a:t>inhibitors.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9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4886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MeJA </a:t>
            </a:r>
            <a:r>
              <a:rPr lang="en-US" dirty="0"/>
              <a:t>activates the proteinase inhibitor </a:t>
            </a:r>
            <a:r>
              <a:rPr lang="en-US" dirty="0" smtClean="0"/>
              <a:t>genes.</a:t>
            </a:r>
            <a:endParaRPr lang="en-US" dirty="0"/>
          </a:p>
          <a:p>
            <a:r>
              <a:rPr lang="en-US" dirty="0"/>
              <a:t>MeJA has been used to stimulate traumatic resin duct production </a:t>
            </a:r>
            <a:r>
              <a:rPr lang="en-US" dirty="0" smtClean="0"/>
              <a:t>in </a:t>
            </a:r>
            <a:r>
              <a:rPr lang="en-US" dirty="0"/>
              <a:t>pine trees</a:t>
            </a:r>
            <a:r>
              <a:rPr lang="en-US" dirty="0" smtClean="0"/>
              <a:t>.</a:t>
            </a:r>
          </a:p>
          <a:p>
            <a:r>
              <a:rPr lang="en-US" dirty="0"/>
              <a:t>Increased amounts of methyl </a:t>
            </a:r>
            <a:r>
              <a:rPr lang="en-US" dirty="0" smtClean="0"/>
              <a:t>Jasmonate </a:t>
            </a:r>
            <a:r>
              <a:rPr lang="en-US" dirty="0"/>
              <a:t>in plant roots </a:t>
            </a:r>
            <a:r>
              <a:rPr lang="en-US" dirty="0" smtClean="0"/>
              <a:t>inhibit </a:t>
            </a:r>
            <a:r>
              <a:rPr lang="en-US" dirty="0"/>
              <a:t>their growth</a:t>
            </a:r>
            <a:r>
              <a:rPr lang="en-US" dirty="0" smtClean="0"/>
              <a:t>.</a:t>
            </a:r>
          </a:p>
          <a:p>
            <a:r>
              <a:rPr lang="en-US" dirty="0"/>
              <a:t>Exogenous treatment with </a:t>
            </a:r>
            <a:r>
              <a:rPr lang="en-US" dirty="0" err="1"/>
              <a:t>jasmonates</a:t>
            </a:r>
            <a:r>
              <a:rPr lang="en-US" dirty="0"/>
              <a:t> (JA) has been shown to lower the levels of polyamines in plants.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060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MeJA was first identified as a component of the essential oil of several plant species, while JA was first obtained from a fungal culture filtrate.</a:t>
            </a:r>
          </a:p>
          <a:p>
            <a:r>
              <a:rPr lang="en-US" dirty="0" smtClean="0"/>
              <a:t> Early studies showed that exogenous JA or MeJA can promote senescence and act as a growth regulator.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404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Preharvest MeJA at 2.0 mM distinguishly </a:t>
            </a:r>
            <a:r>
              <a:rPr lang="en-US" dirty="0" smtClean="0"/>
              <a:t>accelerated ripening</a:t>
            </a:r>
          </a:p>
          <a:p>
            <a:r>
              <a:rPr lang="en-US" dirty="0" smtClean="0"/>
              <a:t>  </a:t>
            </a:r>
            <a:r>
              <a:rPr lang="en-US" dirty="0"/>
              <a:t>0.5 mM delayed the postharvest ripening </a:t>
            </a:r>
            <a:r>
              <a:rPr lang="en-US" dirty="0" smtClean="0"/>
              <a:t>process.</a:t>
            </a:r>
          </a:p>
          <a:p>
            <a:r>
              <a:rPr lang="en-US" dirty="0" smtClean="0"/>
              <a:t> So </a:t>
            </a:r>
            <a:r>
              <a:rPr lang="en-US" dirty="0"/>
              <a:t>production of ethylene</a:t>
            </a:r>
            <a:r>
              <a:rPr lang="en-US" dirty="0" smtClean="0"/>
              <a:t>, </a:t>
            </a:r>
            <a:r>
              <a:rPr lang="en-US" dirty="0"/>
              <a:t>respiration rate and softening were </a:t>
            </a:r>
            <a:r>
              <a:rPr lang="en-US" dirty="0" smtClean="0"/>
              <a:t>lessened.</a:t>
            </a:r>
          </a:p>
          <a:p>
            <a:r>
              <a:rPr lang="en-US" dirty="0"/>
              <a:t>MeJA (0 and 2240 mg </a:t>
            </a:r>
            <a:r>
              <a:rPr lang="en-US" dirty="0" smtClean="0"/>
              <a:t>per liter) is </a:t>
            </a:r>
            <a:r>
              <a:rPr lang="en-US" dirty="0"/>
              <a:t>responsible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dirty="0" smtClean="0"/>
              <a:t>igher </a:t>
            </a:r>
            <a:r>
              <a:rPr lang="en-US" dirty="0"/>
              <a:t>yield,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/>
              <a:t>I</a:t>
            </a:r>
            <a:r>
              <a:rPr lang="en-US" dirty="0" smtClean="0"/>
              <a:t>ncrease </a:t>
            </a:r>
            <a:r>
              <a:rPr lang="en-US" dirty="0"/>
              <a:t>in ethylene production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/>
              <a:t>T</a:t>
            </a:r>
            <a:r>
              <a:rPr lang="en-US" dirty="0" smtClean="0"/>
              <a:t>otal </a:t>
            </a:r>
            <a:r>
              <a:rPr lang="en-US" dirty="0"/>
              <a:t>soluble solids and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/>
              <a:t>R</a:t>
            </a:r>
            <a:r>
              <a:rPr lang="en-US" dirty="0" smtClean="0"/>
              <a:t>espiration </a:t>
            </a:r>
            <a:r>
              <a:rPr lang="en-US" dirty="0"/>
              <a:t>rate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50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Treated lemon fruits with 10 micro M Methyl jasmonate and 2mM </a:t>
            </a:r>
            <a:r>
              <a:rPr lang="en-US" dirty="0" err="1"/>
              <a:t>S.acid</a:t>
            </a:r>
            <a:r>
              <a:rPr lang="en-US" dirty="0"/>
              <a:t> </a:t>
            </a:r>
            <a:r>
              <a:rPr lang="en-US" dirty="0" smtClean="0"/>
              <a:t> enhances </a:t>
            </a:r>
            <a:r>
              <a:rPr lang="en-US" dirty="0"/>
              <a:t>chilling tolerance in lemon fruit by enhancing total phenolics.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70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453</Words>
  <Application>Microsoft Office PowerPoint</Application>
  <PresentationFormat>Widescreen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PowerPoint Presentation</vt:lpstr>
      <vt:lpstr>EFFECT OF METHYL JASMONATE ON PLANTS</vt:lpstr>
      <vt:lpstr>INTRODUCTION</vt:lpstr>
      <vt:lpstr>PowerPoint Presentation</vt:lpstr>
      <vt:lpstr>PowerPoint Presentation</vt:lpstr>
      <vt:lpstr>Functions</vt:lpstr>
      <vt:lpstr>Early Use</vt:lpstr>
      <vt:lpstr>PowerPoint Presentation</vt:lpstr>
      <vt:lpstr>PowerPoint Presentation</vt:lpstr>
      <vt:lpstr>Application on Strawberry </vt:lpstr>
      <vt:lpstr>Application on Peach</vt:lpstr>
      <vt:lpstr>Application on Pomegranates  </vt:lpstr>
      <vt:lpstr>MeJA on Loquat fruit </vt:lpstr>
      <vt:lpstr>Application on Pineapple </vt:lpstr>
      <vt:lpstr>Methyl Jasmonate on Mango fruits  </vt:lpstr>
      <vt:lpstr>Application on Tomato fruit in vitro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METHYL JASMONATE ON PLANTS</dc:title>
  <dc:creator>fine.com</dc:creator>
  <cp:lastModifiedBy>fine.com</cp:lastModifiedBy>
  <cp:revision>27</cp:revision>
  <dcterms:created xsi:type="dcterms:W3CDTF">2016-12-13T12:33:29Z</dcterms:created>
  <dcterms:modified xsi:type="dcterms:W3CDTF">2016-12-22T15:08:38Z</dcterms:modified>
</cp:coreProperties>
</file>