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1" r:id="rId14"/>
    <p:sldId id="272" r:id="rId15"/>
    <p:sldId id="273" r:id="rId16"/>
    <p:sldId id="274" r:id="rId17"/>
    <p:sldId id="275" r:id="rId18"/>
    <p:sldId id="27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07B6CBE-FD02-4B5A-A41A-DB289EB48989}" type="datetimeFigureOut">
              <a:rPr lang="en-US" smtClean="0"/>
              <a:pPr/>
              <a:t>12/21/2016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6F290C0-C460-4385-9AB8-3EE131C323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7B6CBE-FD02-4B5A-A41A-DB289EB48989}" type="datetimeFigureOut">
              <a:rPr lang="en-US" smtClean="0"/>
              <a:pPr/>
              <a:t>12/21/2016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F290C0-C460-4385-9AB8-3EE131C323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7B6CBE-FD02-4B5A-A41A-DB289EB48989}" type="datetimeFigureOut">
              <a:rPr lang="en-US" smtClean="0"/>
              <a:pPr/>
              <a:t>12/21/2016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F290C0-C460-4385-9AB8-3EE131C323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7B6CBE-FD02-4B5A-A41A-DB289EB48989}" type="datetimeFigureOut">
              <a:rPr lang="en-US" smtClean="0"/>
              <a:pPr/>
              <a:t>12/21/2016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F290C0-C460-4385-9AB8-3EE131C3238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7B6CBE-FD02-4B5A-A41A-DB289EB48989}" type="datetimeFigureOut">
              <a:rPr lang="en-US" smtClean="0"/>
              <a:pPr/>
              <a:t>12/21/2016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F290C0-C460-4385-9AB8-3EE131C3238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7B6CBE-FD02-4B5A-A41A-DB289EB48989}" type="datetimeFigureOut">
              <a:rPr lang="en-US" smtClean="0"/>
              <a:pPr/>
              <a:t>12/21/2016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F290C0-C460-4385-9AB8-3EE131C3238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7B6CBE-FD02-4B5A-A41A-DB289EB48989}" type="datetimeFigureOut">
              <a:rPr lang="en-US" smtClean="0"/>
              <a:pPr/>
              <a:t>12/21/2016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F290C0-C460-4385-9AB8-3EE131C323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7B6CBE-FD02-4B5A-A41A-DB289EB48989}" type="datetimeFigureOut">
              <a:rPr lang="en-US" smtClean="0"/>
              <a:pPr/>
              <a:t>12/21/2016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F290C0-C460-4385-9AB8-3EE131C3238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7B6CBE-FD02-4B5A-A41A-DB289EB48989}" type="datetimeFigureOut">
              <a:rPr lang="en-US" smtClean="0"/>
              <a:pPr/>
              <a:t>12/21/2016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F290C0-C460-4385-9AB8-3EE131C323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07B6CBE-FD02-4B5A-A41A-DB289EB48989}" type="datetimeFigureOut">
              <a:rPr lang="en-US" smtClean="0"/>
              <a:pPr/>
              <a:t>12/21/2016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F290C0-C460-4385-9AB8-3EE131C323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07B6CBE-FD02-4B5A-A41A-DB289EB48989}" type="datetimeFigureOut">
              <a:rPr lang="en-US" smtClean="0"/>
              <a:pPr/>
              <a:t>12/21/2016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6F290C0-C460-4385-9AB8-3EE131C3238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07B6CBE-FD02-4B5A-A41A-DB289EB48989}" type="datetimeFigureOut">
              <a:rPr lang="en-US" smtClean="0"/>
              <a:pPr/>
              <a:t>12/21/2016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6F290C0-C460-4385-9AB8-3EE131C323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0"/>
            <a:ext cx="76962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Measurement of ABA Concentration :</a:t>
            </a:r>
            <a:endParaRPr kumimoji="0" lang="en-US" sz="11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Several methods can help to quantify the conc.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of abscisic acid in a variety of plant tissue: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The quantitative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methods used are based on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H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igh-performance liquid chromatography (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HPLC)</a:t>
            </a:r>
          </a:p>
          <a:p>
            <a:pPr algn="just">
              <a:buFont typeface="Wingdings" pitchFamily="2" charset="2"/>
              <a:buChar char="§"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Gas chromatography</a:t>
            </a:r>
            <a:r>
              <a:rPr lang="en-US" sz="28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(GC)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Font typeface="Wingdings" pitchFamily="2" charset="2"/>
              <a:buChar char="§"/>
            </a:pP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E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nzyme-linked immunosor-bent assays (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ELISA)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304800"/>
            <a:ext cx="8380628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sng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Fruit Growth:</a:t>
            </a:r>
            <a:endParaRPr kumimoji="0" lang="en-US" sz="1400" b="1" i="0" u="sng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3200" b="0" i="0" strike="noStrike" cap="none" normalizeH="0" baseline="0" dirty="0" smtClean="0">
              <a:ln>
                <a:noFill/>
              </a:ln>
              <a:solidFill>
                <a:srgbClr val="00808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800" b="0" i="0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Though ripening fruits contain large amount of ABA, yet application of ABA to fruit has little</a:t>
            </a:r>
            <a:r>
              <a:rPr kumimoji="0" lang="en-US" sz="2800" b="0" i="0" strike="noStrike" cap="none" normalizeH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effect.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800" b="0" i="0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800" b="0" i="0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However, as an exception, when ABA is applied to ripening grape berries, their ripening is accelerated and their colour changes fast.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800" b="0" i="0" strike="noStrike" cap="none" normalizeH="0" baseline="0" dirty="0" smtClean="0">
              <a:ln>
                <a:noFill/>
              </a:ln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800" b="0" i="0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ABA in the fruit coat does not affect the germination or dormancy of seed.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685800"/>
            <a:ext cx="6553200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Continue…..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28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ABA is present in fairly constant amounts throughout the development of seed.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28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However, the aborted fruits contain larger amounts of ABA.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0"/>
            <a:ext cx="791595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sng" strike="noStrike" cap="none" normalizeH="0" baseline="0" dirty="0" smtClean="0">
              <a:ln>
                <a:noFill/>
              </a:ln>
              <a:solidFill>
                <a:srgbClr val="00808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sng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Parthenocarpy: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800" b="0" i="0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ABA is known to rarely induce parthenocarpic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  development of fruits in some plants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  (e.g. in </a:t>
            </a:r>
            <a:r>
              <a:rPr kumimoji="0" lang="en-US" sz="2800" b="0" i="1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Rosa sherardii</a:t>
            </a:r>
            <a:r>
              <a:rPr kumimoji="0" lang="en-US" sz="2800" b="0" i="0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,  the wild rose).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3200" dirty="0" smtClean="0">
              <a:solidFill>
                <a:srgbClr val="008080"/>
              </a:solidFill>
              <a:latin typeface="Calibri" pitchFamily="34" charset="0"/>
              <a:cs typeface="Times New Roman" pitchFamily="18" charset="0"/>
            </a:endParaRPr>
          </a:p>
          <a:p>
            <a:r>
              <a:rPr lang="en-US" sz="3200" b="1" u="sng" dirty="0" smtClean="0">
                <a:latin typeface="Calibri" pitchFamily="34" charset="0"/>
                <a:cs typeface="Calibri" pitchFamily="34" charset="0"/>
              </a:rPr>
              <a:t>Flowering:</a:t>
            </a:r>
            <a:endParaRPr lang="en-US" sz="3200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ABA does not ordinarily promote growth of flowers</a:t>
            </a:r>
          </a:p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 in short-day plants. </a:t>
            </a:r>
            <a:endParaRPr kumimoji="0" lang="en-US" sz="28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 High concentrations of ABA usually inhibit</a:t>
            </a:r>
          </a:p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    or delay flowering in plants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.</a:t>
            </a:r>
            <a:endParaRPr kumimoji="0" lang="en-US" sz="32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8049063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b="1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Valuable uses of  ABA :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b="1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Getting Ready for Winter</a:t>
            </a:r>
            <a:endParaRPr kumimoji="0" lang="en-US" sz="16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Perhaps the best known property of ABA is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  when plants shed leaves, flowers and fruits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  at the onset of colder weather.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Abscisic acid tells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   plants to shut down under such conditions, and that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   they should stay that way until the arrival of spring.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0"/>
            <a:ext cx="7896842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Bud Protection 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When cold weather or other threats strike at 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plant, Abscisic acid will often send the buds of a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plant into dormancy as well.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200" b="1" dirty="0" smtClean="0"/>
              <a:t>Watching Out for the Seeds :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ABA, in addition to protecting plants, is also essential</a:t>
            </a:r>
          </a:p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 for the future generations produced by their seeds</a:t>
            </a:r>
            <a:r>
              <a:rPr lang="en-US" sz="2800" dirty="0" smtClean="0"/>
              <a:t>.</a:t>
            </a:r>
            <a:r>
              <a:rPr lang="en-US" sz="3200" dirty="0" smtClean="0"/>
              <a:t>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0"/>
            <a:ext cx="8200322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Human Uses :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In recent years, researchers have wondered if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   abscisic acid could be beneficial to humans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   as well.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ABA might help people fight various diseases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    causing inflammation, including diabetes.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457200"/>
            <a:ext cx="7924800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r>
              <a:rPr lang="en-US" sz="2800" b="1" dirty="0" smtClean="0"/>
              <a:t>ABA Effects on Fruits: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Grapes</a:t>
            </a:r>
          </a:p>
          <a:p>
            <a:endParaRPr lang="en-US" sz="2800" dirty="0" smtClean="0"/>
          </a:p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‘Crimson Seedless’ is a table grape cultivar that often fails to develop adequate red color in Mediterranean climates. Application of abscisic acid (S-ABA) @ 150 or 300 micro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L L−1 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may be an aid for improving color, but its potential effects on overall quality.</a:t>
            </a:r>
            <a:endParaRPr lang="en-US" sz="2800" b="1" dirty="0" smtClean="0">
              <a:latin typeface="Calibri" pitchFamily="34" charset="0"/>
              <a:cs typeface="Calibri" pitchFamily="34" charset="0"/>
            </a:endParaRPr>
          </a:p>
          <a:p>
            <a:endParaRPr lang="en-US" sz="2800" b="1" dirty="0" smtClean="0"/>
          </a:p>
          <a:p>
            <a:endParaRPr lang="en-US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Image result for thank u slides"/>
          <p:cNvSpPr>
            <a:spLocks noChangeAspect="1" noChangeArrowheads="1"/>
          </p:cNvSpPr>
          <p:nvPr/>
        </p:nvSpPr>
        <p:spPr bwMode="auto">
          <a:xfrm>
            <a:off x="155575" y="-411163"/>
            <a:ext cx="1495425" cy="8572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28" name="AutoShape 4" descr="Image result for thank u slides"/>
          <p:cNvSpPr>
            <a:spLocks noChangeAspect="1" noChangeArrowheads="1"/>
          </p:cNvSpPr>
          <p:nvPr/>
        </p:nvSpPr>
        <p:spPr bwMode="auto">
          <a:xfrm>
            <a:off x="155575" y="-411163"/>
            <a:ext cx="1495425" cy="8572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029" name="Picture 5" descr="C:\Users\Hafiz Muhamma Salman\Desktop\index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628482"/>
            <a:ext cx="7342294" cy="49341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478910"/>
            <a:ext cx="8382000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   </a:t>
            </a:r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ABA </a:t>
            </a:r>
            <a:r>
              <a:rPr lang="en-US" sz="54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</a:t>
            </a:r>
            <a:r>
              <a:rPr lang="en-US" sz="5400" b="1" dirty="0"/>
              <a:t>Abscisic acid</a:t>
            </a:r>
            <a:r>
              <a:rPr lang="en-US" sz="5400" dirty="0"/>
              <a:t> </a:t>
            </a:r>
            <a:r>
              <a:rPr lang="en-US" sz="5400" b="1" i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  <a:endParaRPr lang="en-US" sz="2800" b="1" i="1" u="sng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en-GB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3669268"/>
            <a:ext cx="4876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i="1" dirty="0" smtClean="0">
                <a:latin typeface="Times New Roman" pitchFamily="18" charset="0"/>
                <a:cs typeface="Times New Roman" pitchFamily="18" charset="0"/>
              </a:rPr>
              <a:t>Presented to:   </a:t>
            </a: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Dr. Zahoor  Hussain</a:t>
            </a:r>
          </a:p>
          <a:p>
            <a:endParaRPr lang="en-GB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2400" i="1" dirty="0" smtClean="0">
                <a:latin typeface="Times New Roman" pitchFamily="18" charset="0"/>
                <a:cs typeface="Times New Roman" pitchFamily="18" charset="0"/>
              </a:rPr>
              <a:t>Presented by:   </a:t>
            </a:r>
          </a:p>
          <a:p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                         Qamar ul Islam</a:t>
            </a:r>
          </a:p>
          <a:p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		 Salman Aleem</a:t>
            </a:r>
          </a:p>
          <a:p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                       				     	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M.Sc (Hons.)Horticulture</a:t>
            </a:r>
          </a:p>
          <a:p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                        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25198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 rot="10800000" flipV="1">
            <a:off x="304799" y="-171164"/>
            <a:ext cx="6389402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36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3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Introduction 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Abscisic acid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ABA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), also known as     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Dormin, Dormic acid (DMA),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is best known as a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plant hormone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ABA functions in many plant developmental processes, including bud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dormancy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It is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degraded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by the enzyme.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 flipH="1">
            <a:off x="380999" y="762000"/>
            <a:ext cx="42671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/>
              <a:t>Cont ..</a:t>
            </a:r>
            <a:endParaRPr lang="en-US" sz="2800" b="1" u="sng" dirty="0"/>
          </a:p>
        </p:txBody>
      </p:sp>
      <p:pic>
        <p:nvPicPr>
          <p:cNvPr id="17409" name="Picture 1" descr="C:\Users\Qamar\Desktop\ABA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32230" y="3276600"/>
            <a:ext cx="2778369" cy="1952367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304800" y="2057400"/>
            <a:ext cx="39624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Calibri" pitchFamily="34" charset="0"/>
                <a:cs typeface="Calibri" pitchFamily="34" charset="0"/>
              </a:rPr>
              <a:t>Formula: C</a:t>
            </a:r>
            <a:r>
              <a:rPr lang="en-US" sz="3200" baseline="-25000" dirty="0" smtClean="0">
                <a:latin typeface="Calibri" pitchFamily="34" charset="0"/>
                <a:cs typeface="Calibri" pitchFamily="34" charset="0"/>
              </a:rPr>
              <a:t>15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H</a:t>
            </a:r>
            <a:r>
              <a:rPr lang="en-US" sz="3200" baseline="-25000" dirty="0" smtClean="0">
                <a:latin typeface="Calibri" pitchFamily="34" charset="0"/>
                <a:cs typeface="Calibri" pitchFamily="34" charset="0"/>
              </a:rPr>
              <a:t>20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O</a:t>
            </a:r>
            <a:r>
              <a:rPr lang="en-US" sz="3200" baseline="-25000" dirty="0" smtClean="0">
                <a:latin typeface="Calibri" pitchFamily="34" charset="0"/>
                <a:cs typeface="Calibri" pitchFamily="34" charset="0"/>
              </a:rPr>
              <a:t>4</a:t>
            </a:r>
          </a:p>
          <a:p>
            <a:endParaRPr lang="en-US" sz="32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3200" dirty="0" smtClean="0">
                <a:latin typeface="Calibri" pitchFamily="34" charset="0"/>
                <a:cs typeface="Calibri" pitchFamily="34" charset="0"/>
              </a:rPr>
              <a:t>Boiling point: 248°F (120°C)</a:t>
            </a:r>
          </a:p>
          <a:p>
            <a:endParaRPr lang="en-US" sz="32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3200" dirty="0" smtClean="0">
                <a:latin typeface="Calibri" pitchFamily="34" charset="0"/>
                <a:cs typeface="Calibri" pitchFamily="34" charset="0"/>
              </a:rPr>
              <a:t>Appearance: Colorless crystals</a:t>
            </a:r>
            <a:endParaRPr lang="en-US" sz="32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0"/>
            <a:ext cx="9144000" cy="4565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u="sng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Function</a:t>
            </a:r>
            <a:r>
              <a:rPr lang="en-US" sz="4000" b="1" u="sng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In Plants: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en-US" sz="3200" b="1" u="sng" dirty="0" smtClean="0">
              <a:latin typeface="Calibri" pitchFamily="34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ABA was originally believed to be involved in abscission .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en-US" sz="2800" b="1" u="sng" dirty="0" smtClean="0">
              <a:latin typeface="Calibri" pitchFamily="34" charset="0"/>
              <a:cs typeface="Calibri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ABA-mediated signaling also plays an important part in plant responses to environmental stress and plant pathogens.</a:t>
            </a:r>
            <a:endParaRPr lang="en-US" sz="2800" baseline="30000" dirty="0" smtClean="0">
              <a:latin typeface="Calibri" pitchFamily="34" charset="0"/>
              <a:cs typeface="Calibri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en-US" sz="2800" b="1" u="sng" baseline="30000" dirty="0" smtClean="0">
              <a:latin typeface="Calibri" pitchFamily="34" charset="0"/>
              <a:cs typeface="Calibri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Abscisic acid is also produced in the roots in response to decreased soil water potential and other situations in which the plant may be under stress.</a:t>
            </a:r>
            <a:r>
              <a:rPr lang="en-US" sz="3200" dirty="0" smtClean="0"/>
              <a:t> </a:t>
            </a:r>
            <a:r>
              <a:rPr lang="en-US" sz="3200" b="1" u="sng" dirty="0" smtClean="0">
                <a:latin typeface="Calibri" pitchFamily="34" charset="0"/>
                <a:cs typeface="Times New Roman" pitchFamily="18" charset="0"/>
              </a:rPr>
              <a:t>           </a:t>
            </a:r>
            <a:endParaRPr kumimoji="0" lang="en-US" sz="11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609600"/>
            <a:ext cx="64008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/>
              <a:t>Continue…..</a:t>
            </a:r>
          </a:p>
          <a:p>
            <a:endParaRPr lang="en-US" sz="3200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The ABA-induced stomatal closure reduces transpiration, thus preventing further water loss from the leaves in times of low water availability.</a:t>
            </a:r>
          </a:p>
          <a:p>
            <a:pPr algn="just"/>
            <a:endParaRPr lang="en-US" sz="2800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 ABA also prevents loss of seed dormancy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28599" y="228600"/>
            <a:ext cx="8763001" cy="5970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b="1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Location and timing of ABA biosynthesis :</a:t>
            </a:r>
            <a:endParaRPr kumimoji="0" lang="en-US" sz="28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Released during </a:t>
            </a:r>
            <a:r>
              <a:rPr lang="en-US" sz="28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desiccation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of the vegetative     tissues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and when roots encounter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soil compaction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Synthesized in green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fruits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at the beginning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8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of the winter period.</a:t>
            </a:r>
            <a:endParaRPr lang="en-US" sz="28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sz="28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Synthesized in maturing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seeds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establishing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dormancy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Produced in response to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environmental stress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such as heat stress, water stress, salt stress.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457201" y="-838199"/>
            <a:ext cx="7620000" cy="666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300" b="1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300" b="1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3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Effects Of ABA :</a:t>
            </a:r>
            <a:endParaRPr kumimoji="0" lang="en-US" sz="9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Induces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stomatal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closure.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en-US" sz="28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ecreasing transpiration to prevent water      loss.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8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Inhibits </a:t>
            </a:r>
            <a:r>
              <a:rPr kumimoji="0" lang="en-US" sz="2800" b="0" i="0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fruit ripening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Responsible for seed dormancy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8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by inhibiting cell growth.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en-US" sz="28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nhibits seed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germination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81000"/>
            <a:ext cx="64770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Continue…..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28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Inhibits the synthesis of Kinetin</a:t>
            </a:r>
            <a:r>
              <a:rPr lang="en-US" sz="2800" dirty="0" smtClean="0">
                <a:solidFill>
                  <a:srgbClr val="0000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nucleotide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28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Down regulates enzymes needed for photosynthesis.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28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Delays Cell Division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233</TotalTime>
  <Words>695</Words>
  <Application>Microsoft Office PowerPoint</Application>
  <PresentationFormat>On-screen Show (4:3)</PresentationFormat>
  <Paragraphs>144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Concourse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Qamar</dc:creator>
  <cp:lastModifiedBy>Hafiz Muhamma Salman</cp:lastModifiedBy>
  <cp:revision>72</cp:revision>
  <dcterms:created xsi:type="dcterms:W3CDTF">2016-12-15T16:21:21Z</dcterms:created>
  <dcterms:modified xsi:type="dcterms:W3CDTF">2016-12-21T16:59:24Z</dcterms:modified>
</cp:coreProperties>
</file>