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4D2A8-F3C4-443B-9B0B-F91AFCD6A83D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1FF485-8406-4B83-8F26-4A9262275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240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FF485-8406-4B83-8F26-4A92622755F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5314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FF485-8406-4B83-8F26-4A92622755F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9459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FF485-8406-4B83-8F26-4A92622755F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9220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FF485-8406-4B83-8F26-4A92622755F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1520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FF485-8406-4B83-8F26-4A92622755F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8276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FF485-8406-4B83-8F26-4A92622755F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7370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FF485-8406-4B83-8F26-4A92622755F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1645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FF485-8406-4B83-8F26-4A92622755F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9632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FF485-8406-4B83-8F26-4A92622755F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0910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FF485-8406-4B83-8F26-4A92622755F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8111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FF485-8406-4B83-8F26-4A92622755F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6436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FF485-8406-4B83-8F26-4A92622755F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86245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FF485-8406-4B83-8F26-4A92622755F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2404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FF485-8406-4B83-8F26-4A92622755F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5713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FF485-8406-4B83-8F26-4A92622755F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0747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FF485-8406-4B83-8F26-4A92622755F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7078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FF485-8406-4B83-8F26-4A92622755F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071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FF485-8406-4B83-8F26-4A92622755F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7573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FF485-8406-4B83-8F26-4A92622755F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3369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FF485-8406-4B83-8F26-4A92622755F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95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E902-F881-41C4-BAE5-FDA970F1DC99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E43A2-A376-4451-96F8-1DE9B161C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865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E902-F881-41C4-BAE5-FDA970F1DC99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E43A2-A376-4451-96F8-1DE9B161C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970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E902-F881-41C4-BAE5-FDA970F1DC99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E43A2-A376-4451-96F8-1DE9B161C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731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E902-F881-41C4-BAE5-FDA970F1DC99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E43A2-A376-4451-96F8-1DE9B161C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652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E902-F881-41C4-BAE5-FDA970F1DC99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E43A2-A376-4451-96F8-1DE9B161C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460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E902-F881-41C4-BAE5-FDA970F1DC99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E43A2-A376-4451-96F8-1DE9B161C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056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E902-F881-41C4-BAE5-FDA970F1DC99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E43A2-A376-4451-96F8-1DE9B161C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616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E902-F881-41C4-BAE5-FDA970F1DC99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E43A2-A376-4451-96F8-1DE9B161C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117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E902-F881-41C4-BAE5-FDA970F1DC99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E43A2-A376-4451-96F8-1DE9B161C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57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E902-F881-41C4-BAE5-FDA970F1DC99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E43A2-A376-4451-96F8-1DE9B161C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619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E902-F881-41C4-BAE5-FDA970F1DC99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E43A2-A376-4451-96F8-1DE9B161C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19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8E902-F881-41C4-BAE5-FDA970F1DC99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E43A2-A376-4451-96F8-1DE9B161C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774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WINDING UP</a:t>
            </a:r>
          </a:p>
        </p:txBody>
      </p:sp>
    </p:spTree>
    <p:extLst>
      <p:ext uri="{BB962C8B-B14F-4D97-AF65-F5344CB8AC3E}">
        <p14:creationId xmlns:p14="http://schemas.microsoft.com/office/powerpoint/2010/main" val="4329135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Powers of Court on hearing petition for winding up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mtClean="0"/>
              <a:t>Restrain further proceedings in any suit or proceeding against the company, U/S 307.</a:t>
            </a:r>
          </a:p>
          <a:p>
            <a:r>
              <a:rPr lang="en-US" smtClean="0"/>
              <a:t>Dismiss pitition, 308-1(a)</a:t>
            </a:r>
          </a:p>
          <a:p>
            <a:r>
              <a:rPr lang="en-US" smtClean="0"/>
              <a:t>Make any interim order, 308-1(b)</a:t>
            </a:r>
          </a:p>
          <a:p>
            <a:r>
              <a:rPr lang="en-US" smtClean="0"/>
              <a:t>Appoint a provisional manager 308-1(c)</a:t>
            </a:r>
          </a:p>
          <a:p>
            <a:r>
              <a:rPr lang="en-US" smtClean="0"/>
              <a:t>Make an order for the winding up of the company 308-1(d)</a:t>
            </a:r>
          </a:p>
          <a:p>
            <a:r>
              <a:rPr lang="en-US" smtClean="0"/>
              <a:t>Appoint a liquidator.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8549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Official liquidator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Appointment and qualifications, U/S 315</a:t>
            </a:r>
          </a:p>
          <a:p>
            <a:r>
              <a:rPr lang="en-US" smtClean="0"/>
              <a:t>Removal, U/S 316</a:t>
            </a:r>
          </a:p>
          <a:p>
            <a:r>
              <a:rPr lang="en-US" smtClean="0"/>
              <a:t>Remuneration, U/S 317</a:t>
            </a:r>
          </a:p>
          <a:p>
            <a:r>
              <a:rPr lang="en-US" smtClean="0"/>
              <a:t>Custody of company's properties, U/S 324.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7261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Steps after appointment of official liquidator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Statement of affairs to be made to official liquidator, 320.</a:t>
            </a:r>
          </a:p>
          <a:p>
            <a:r>
              <a:rPr lang="en-US" smtClean="0"/>
              <a:t>Report by official liquidator, 321.</a:t>
            </a:r>
          </a:p>
          <a:p>
            <a:r>
              <a:rPr lang="en-US" smtClean="0"/>
              <a:t>Court directions on report of official liquidator, 322, 326, 327, 328, 329.</a:t>
            </a:r>
          </a:p>
          <a:p>
            <a:r>
              <a:rPr lang="en-US" smtClean="0"/>
              <a:t>Powers of liquidator, 337, 340, 341.</a:t>
            </a:r>
          </a:p>
          <a:p>
            <a:r>
              <a:rPr lang="en-US" smtClean="0"/>
              <a:t>Order for dissolution of company, 342.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4304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Voluntary winding up.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489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Circumstances in which company may be wound up voluntarily, U/S 347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• Company passing resolution for voluntary winding up due to expiry of duration.</a:t>
            </a:r>
          </a:p>
          <a:p>
            <a:r>
              <a:rPr lang="en-US" smtClean="0"/>
              <a:t>• Company passing resolution for voluntary winding up due to occurrence of a specific event.</a:t>
            </a:r>
          </a:p>
          <a:p>
            <a:r>
              <a:rPr lang="en-US" smtClean="0"/>
              <a:t>• Company passing special resolution for voluntary winding up.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585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After resolution for voluntary winding up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Winding up shall commence at the time of passing resolution, 348.</a:t>
            </a:r>
          </a:p>
          <a:p>
            <a:r>
              <a:rPr lang="en-US" smtClean="0"/>
              <a:t>After commencement of winding up the company shall cease to carry on its business, 349.</a:t>
            </a:r>
          </a:p>
          <a:p>
            <a:r>
              <a:rPr lang="en-US" smtClean="0"/>
              <a:t>Notice of the resolution is to be given by the company in newspaper and to the rigisterar within ten days, 350.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7725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Kinds of voluntary winding up, U/S 352.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• Members voluntary winding up</a:t>
            </a:r>
          </a:p>
          <a:p>
            <a:r>
              <a:rPr lang="en-US" smtClean="0"/>
              <a:t>• creditors voluntary winding up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669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Members voluntary winding up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mtClean="0"/>
              <a:t>Meaning, 352.</a:t>
            </a:r>
          </a:p>
          <a:p>
            <a:r>
              <a:rPr lang="en-US" smtClean="0"/>
              <a:t>Declaration of solvency, 351.</a:t>
            </a:r>
          </a:p>
          <a:p>
            <a:r>
              <a:rPr lang="en-US" smtClean="0"/>
              <a:t>Appointment of liquidator, 353, 354.</a:t>
            </a:r>
          </a:p>
          <a:p>
            <a:r>
              <a:rPr lang="en-US" smtClean="0"/>
              <a:t>Notice by liquidator of his appointment, 355.</a:t>
            </a:r>
          </a:p>
          <a:p>
            <a:r>
              <a:rPr lang="en-US" smtClean="0"/>
              <a:t>Powers and duties of liquidator, 356, 357, 358.</a:t>
            </a:r>
          </a:p>
          <a:p>
            <a:r>
              <a:rPr lang="en-US" smtClean="0"/>
              <a:t>Final meeting and dissolution, 359.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568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Creditors’ voluntary winding up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Meaning, 352.</a:t>
            </a:r>
          </a:p>
          <a:p>
            <a:r>
              <a:rPr lang="en-US" smtClean="0"/>
              <a:t>Meeting of creditors, 362.</a:t>
            </a:r>
          </a:p>
          <a:p>
            <a:r>
              <a:rPr lang="en-US" smtClean="0"/>
              <a:t>Appointment of liquidator, 363, 364, 366.</a:t>
            </a:r>
          </a:p>
          <a:p>
            <a:r>
              <a:rPr lang="en-US" smtClean="0"/>
              <a:t>Duty of liquidator to call meeting of company and of creditors, 368.</a:t>
            </a:r>
          </a:p>
          <a:p>
            <a:r>
              <a:rPr lang="en-US" smtClean="0"/>
              <a:t>Final meeting and dissolution, 369.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1228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Winding up subject to the supervision of the Court.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037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Distinction Between Winding Up and Dissolution, 342.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smtClean="0"/>
              <a:t>• Winding up of a company is the process whereby its life is ended and its property  is administered for the benefit of its creditors and members.</a:t>
            </a:r>
          </a:p>
          <a:p>
            <a:r>
              <a:rPr lang="en-US" smtClean="0"/>
              <a:t>• Dissolution puts an end to the existence of the company and takes place after winding up.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3625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Winding up subject to supervision of court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Meaning, 381.</a:t>
            </a:r>
          </a:p>
          <a:p>
            <a:r>
              <a:rPr lang="en-US" smtClean="0"/>
              <a:t>Court may have regard to the wishes of creditors and contributories, 383.</a:t>
            </a:r>
          </a:p>
          <a:p>
            <a:r>
              <a:rPr lang="en-US" smtClean="0"/>
              <a:t>Effects of supervision order, 385.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890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Liquidator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mtClean="0"/>
              <a:t>A person appointed to carry on winding up of a company is called liquidator.</a:t>
            </a:r>
          </a:p>
          <a:p>
            <a:r>
              <a:rPr lang="en-US" smtClean="0"/>
              <a:t>Official liquidator acts in winding up by court.</a:t>
            </a:r>
          </a:p>
          <a:p>
            <a:r>
              <a:rPr lang="en-US" smtClean="0"/>
              <a:t>Duties of liquidator are:</a:t>
            </a:r>
          </a:p>
          <a:p>
            <a:r>
              <a:rPr lang="en-US" smtClean="0"/>
              <a:t>• To get in realise the property of the company</a:t>
            </a:r>
          </a:p>
          <a:p>
            <a:r>
              <a:rPr lang="en-US" smtClean="0"/>
              <a:t>• To pay company's debts</a:t>
            </a:r>
          </a:p>
          <a:p>
            <a:r>
              <a:rPr lang="en-US" smtClean="0"/>
              <a:t>• To distribute the surplus among the members.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29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Consequences of winding up order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mtClean="0"/>
              <a:t>• Company remains a legal entity with change in its management, 387.</a:t>
            </a:r>
          </a:p>
          <a:p>
            <a:r>
              <a:rPr lang="en-US" smtClean="0"/>
              <a:t>• For shareholders a new statutory liability as contributories starts and transfer of share is ristricted.</a:t>
            </a:r>
          </a:p>
          <a:p>
            <a:r>
              <a:rPr lang="en-US" smtClean="0"/>
              <a:t>• Creditors cannot procede freely against the company.</a:t>
            </a:r>
          </a:p>
          <a:p>
            <a:r>
              <a:rPr lang="en-US" smtClean="0"/>
              <a:t>• Management shifts from the directors and other officers to the liquidator.</a:t>
            </a:r>
          </a:p>
          <a:p>
            <a:r>
              <a:rPr lang="en-US" smtClean="0"/>
              <a:t>• Disposition of company's property, without the leave of court or liquidator, is void.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97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Modes of winding up, U/S 293.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• Winding up by the court.</a:t>
            </a:r>
          </a:p>
          <a:p>
            <a:r>
              <a:rPr lang="en-US" smtClean="0"/>
              <a:t>• Voluntary winding up.</a:t>
            </a:r>
          </a:p>
          <a:p>
            <a:r>
              <a:rPr lang="en-US" smtClean="0"/>
              <a:t>• Winding up subject to the supervision of the Court.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42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Compulsory Winding Up by the Court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778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Circumstances in which a company may be wound up by Court, U/S 301.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mtClean="0"/>
              <a:t>Special resolution of company</a:t>
            </a:r>
          </a:p>
          <a:p>
            <a:r>
              <a:rPr lang="en-US" smtClean="0"/>
              <a:t>Default in statutory report or statutory meeting</a:t>
            </a:r>
          </a:p>
          <a:p>
            <a:r>
              <a:rPr lang="en-US" smtClean="0"/>
              <a:t>Default in annual general meetings</a:t>
            </a:r>
          </a:p>
          <a:p>
            <a:r>
              <a:rPr lang="en-US" smtClean="0"/>
              <a:t>Default in filing financial statements</a:t>
            </a:r>
          </a:p>
          <a:p>
            <a:r>
              <a:rPr lang="en-US" smtClean="0"/>
              <a:t>Reduction of membership</a:t>
            </a:r>
          </a:p>
          <a:p>
            <a:r>
              <a:rPr lang="en-US" smtClean="0"/>
              <a:t>Inability to pay debts, U/S 302.</a:t>
            </a:r>
          </a:p>
          <a:p>
            <a:r>
              <a:rPr lang="en-US" smtClean="0"/>
              <a:t>Unlawful or fraudulent activities</a:t>
            </a:r>
          </a:p>
          <a:p>
            <a:r>
              <a:rPr lang="en-US" smtClean="0"/>
              <a:t>Prohibited business</a:t>
            </a:r>
          </a:p>
          <a:p>
            <a:r>
              <a:rPr lang="en-US" smtClean="0"/>
              <a:t>Oppressive to the minority members</a:t>
            </a:r>
          </a:p>
          <a:p>
            <a:r>
              <a:rPr lang="en-US" smtClean="0"/>
              <a:t>Improper management</a:t>
            </a:r>
          </a:p>
          <a:p>
            <a:r>
              <a:rPr lang="en-US" smtClean="0"/>
              <a:t>Management refusing to act according to memorandum or articles</a:t>
            </a:r>
          </a:p>
          <a:p>
            <a:r>
              <a:rPr lang="en-US" smtClean="0"/>
              <a:t>Just and equitable</a:t>
            </a:r>
          </a:p>
          <a:p>
            <a:r>
              <a:rPr lang="en-US" smtClean="0"/>
              <a:t>Revocation of a licence</a:t>
            </a:r>
          </a:p>
          <a:p>
            <a:r>
              <a:rPr lang="en-US" smtClean="0"/>
              <a:t>Suspending business for more than whole year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23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Persons entitled to apply for compulsory winding up, U/S 304.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• Company</a:t>
            </a:r>
          </a:p>
          <a:p>
            <a:r>
              <a:rPr lang="en-US" smtClean="0"/>
              <a:t>• Creditor or creditors including contingent or prospective creditor</a:t>
            </a:r>
          </a:p>
          <a:p>
            <a:r>
              <a:rPr lang="en-US" smtClean="0"/>
              <a:t>• the registrar</a:t>
            </a:r>
          </a:p>
          <a:p>
            <a:r>
              <a:rPr lang="en-US" smtClean="0"/>
              <a:t>• the Commission or by a person authorised by the Commission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314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Commencement of winding up, U/S 306.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A winding up of a company by the Court shall be deemed to commence at the time of the presentation of the petition for the winding up.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855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814</Words>
  <Application>Microsoft Office PowerPoint</Application>
  <PresentationFormat>Widescreen</PresentationFormat>
  <Paragraphs>112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WINDING UP</vt:lpstr>
      <vt:lpstr>Distinction Between Winding Up and Dissolution, 342.</vt:lpstr>
      <vt:lpstr>Liquidator</vt:lpstr>
      <vt:lpstr>Consequences of winding up order</vt:lpstr>
      <vt:lpstr>Modes of winding up, U/S 293.</vt:lpstr>
      <vt:lpstr>Compulsory Winding Up by the Court</vt:lpstr>
      <vt:lpstr>Circumstances in which a company may be wound up by Court, U/S 301.</vt:lpstr>
      <vt:lpstr>Persons entitled to apply for compulsory winding up, U/S 304.</vt:lpstr>
      <vt:lpstr>Commencement of winding up, U/S 306.</vt:lpstr>
      <vt:lpstr>Powers of Court on hearing petition for winding up</vt:lpstr>
      <vt:lpstr>Official liquidator</vt:lpstr>
      <vt:lpstr>Steps after appointment of official liquidator</vt:lpstr>
      <vt:lpstr>Voluntary winding up.</vt:lpstr>
      <vt:lpstr>Circumstances in which company may be wound up voluntarily, U/S 347</vt:lpstr>
      <vt:lpstr>After resolution for voluntary winding up</vt:lpstr>
      <vt:lpstr>Kinds of voluntary winding up, U/S 352.</vt:lpstr>
      <vt:lpstr>Members voluntary winding up</vt:lpstr>
      <vt:lpstr>Creditors’ voluntary winding up</vt:lpstr>
      <vt:lpstr>Winding up subject to the supervision of the Court.</vt:lpstr>
      <vt:lpstr>Winding up subject to supervision of court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WINDING UP</dc:title>
  <dc:creator>HKM</dc:creator>
  <cp:lastModifiedBy>HKM</cp:lastModifiedBy>
  <cp:revision>2</cp:revision>
  <dcterms:created xsi:type="dcterms:W3CDTF">2020-05-04T05:18:03Z</dcterms:created>
  <dcterms:modified xsi:type="dcterms:W3CDTF">2020-05-04T05:33:32Z</dcterms:modified>
</cp:coreProperties>
</file>