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C24ED69-D242-4D1B-BBB5-E597A6907ABF}" type="datetimeFigureOut">
              <a:rPr lang="en-US" smtClean="0"/>
              <a:pPr/>
              <a:t>5/3/2020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DA6806D-2A9F-4EBC-BDFC-BA403CEC02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24ED69-D242-4D1B-BBB5-E597A6907AB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6806D-2A9F-4EBC-BDFC-BA403CEC02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C24ED69-D242-4D1B-BBB5-E597A6907ABF}" type="datetimeFigureOut">
              <a:rPr lang="en-US" smtClean="0"/>
              <a:pPr/>
              <a:t>5/3/2020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DA6806D-2A9F-4EBC-BDFC-BA403CEC02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C24ED69-D242-4D1B-BBB5-E597A6907AB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DA6806D-2A9F-4EBC-BDFC-BA403CEC026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C24ED69-D242-4D1B-BBB5-E597A6907ABF}" type="datetimeFigureOut">
              <a:rPr lang="en-US" smtClean="0"/>
              <a:pPr/>
              <a:t>5/3/2020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DA6806D-2A9F-4EBC-BDFC-BA403CEC026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C24ED69-D242-4D1B-BBB5-E597A6907ABF}" type="datetimeFigureOut">
              <a:rPr lang="en-US" smtClean="0"/>
              <a:pPr/>
              <a:t>5/3/2020</a:t>
            </a:fld>
            <a:endParaRPr lang="en-US"/>
          </a:p>
        </p:txBody>
      </p:sp>
      <p:sp>
        <p:nvSpPr>
          <p:cNvPr id="10" name="Slide Number Placeholder 9"/>
          <p:cNvSpPr>
            <a:spLocks noGrp="1"/>
          </p:cNvSpPr>
          <p:nvPr>
            <p:ph type="sldNum" sz="quarter" idx="16"/>
          </p:nvPr>
        </p:nvSpPr>
        <p:spPr/>
        <p:txBody>
          <a:bodyPr rtlCol="0"/>
          <a:lstStyle/>
          <a:p>
            <a:fld id="{5DA6806D-2A9F-4EBC-BDFC-BA403CEC026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C24ED69-D242-4D1B-BBB5-E597A6907ABF}" type="datetimeFigureOut">
              <a:rPr lang="en-US" smtClean="0"/>
              <a:pPr/>
              <a:t>5/3/2020</a:t>
            </a:fld>
            <a:endParaRPr lang="en-US"/>
          </a:p>
        </p:txBody>
      </p:sp>
      <p:sp>
        <p:nvSpPr>
          <p:cNvPr id="12" name="Slide Number Placeholder 11"/>
          <p:cNvSpPr>
            <a:spLocks noGrp="1"/>
          </p:cNvSpPr>
          <p:nvPr>
            <p:ph type="sldNum" sz="quarter" idx="16"/>
          </p:nvPr>
        </p:nvSpPr>
        <p:spPr/>
        <p:txBody>
          <a:bodyPr rtlCol="0"/>
          <a:lstStyle/>
          <a:p>
            <a:fld id="{5DA6806D-2A9F-4EBC-BDFC-BA403CEC026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C24ED69-D242-4D1B-BBB5-E597A6907ABF}"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DA6806D-2A9F-4EBC-BDFC-BA403CEC02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4ED69-D242-4D1B-BBB5-E597A6907ABF}"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DA6806D-2A9F-4EBC-BDFC-BA403CEC02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C24ED69-D242-4D1B-BBB5-E597A6907AB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DA6806D-2A9F-4EBC-BDFC-BA403CEC026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C24ED69-D242-4D1B-BBB5-E597A6907ABF}" type="datetimeFigureOut">
              <a:rPr lang="en-US" smtClean="0"/>
              <a:pPr/>
              <a:t>5/3/2020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DA6806D-2A9F-4EBC-BDFC-BA403CEC026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C24ED69-D242-4D1B-BBB5-E597A6907ABF}" type="datetimeFigureOut">
              <a:rPr lang="en-US" smtClean="0"/>
              <a:pPr/>
              <a:t>5/3/2020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DA6806D-2A9F-4EBC-BDFC-BA403CEC02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1470025"/>
          </a:xfrm>
        </p:spPr>
        <p:txBody>
          <a:bodyPr/>
          <a:lstStyle/>
          <a:p>
            <a:r>
              <a:rPr lang="en-US" dirty="0"/>
              <a:t>Quality Control In Feed Processing</a:t>
            </a:r>
          </a:p>
        </p:txBody>
      </p:sp>
      <p:sp>
        <p:nvSpPr>
          <p:cNvPr id="3" name="Subtitle 2"/>
          <p:cNvSpPr>
            <a:spLocks noGrp="1"/>
          </p:cNvSpPr>
          <p:nvPr>
            <p:ph type="subTitle" idx="1"/>
          </p:nvPr>
        </p:nvSpPr>
        <p:spPr>
          <a:xfrm>
            <a:off x="1371600" y="2285992"/>
            <a:ext cx="6400800" cy="3352808"/>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Process Control</a:t>
            </a:r>
          </a:p>
        </p:txBody>
      </p:sp>
      <p:sp>
        <p:nvSpPr>
          <p:cNvPr id="3" name="Content Placeholder 2"/>
          <p:cNvSpPr>
            <a:spLocks noGrp="1"/>
          </p:cNvSpPr>
          <p:nvPr>
            <p:ph sz="quarter" idx="1"/>
          </p:nvPr>
        </p:nvSpPr>
        <p:spPr/>
        <p:txBody>
          <a:bodyPr/>
          <a:lstStyle/>
          <a:p>
            <a:pPr>
              <a:buNone/>
            </a:pPr>
            <a:r>
              <a:rPr lang="en-US" dirty="0"/>
              <a:t>The process by which high-quality ingredients are made into high-quality feeds involves three components within the feed mill:</a:t>
            </a:r>
          </a:p>
          <a:p>
            <a:r>
              <a:rPr lang="en-US" b="1" dirty="0"/>
              <a:t>personnel</a:t>
            </a:r>
          </a:p>
          <a:p>
            <a:r>
              <a:rPr lang="en-US" b="1" dirty="0"/>
              <a:t> machinery</a:t>
            </a:r>
          </a:p>
          <a:p>
            <a:r>
              <a:rPr lang="en-US" b="1" dirty="0"/>
              <a:t>procedures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a:t>
            </a:r>
          </a:p>
        </p:txBody>
      </p:sp>
      <p:sp>
        <p:nvSpPr>
          <p:cNvPr id="3" name="Content Placeholder 2"/>
          <p:cNvSpPr>
            <a:spLocks noGrp="1"/>
          </p:cNvSpPr>
          <p:nvPr>
            <p:ph sz="quarter" idx="1"/>
          </p:nvPr>
        </p:nvSpPr>
        <p:spPr/>
        <p:txBody>
          <a:bodyPr/>
          <a:lstStyle/>
          <a:p>
            <a:pPr>
              <a:buNone/>
            </a:pPr>
            <a:r>
              <a:rPr lang="en-US" dirty="0"/>
              <a:t>Three general characteristics should be sought in new mill employees </a:t>
            </a:r>
            <a:r>
              <a:rPr lang="en-US" b="1" dirty="0"/>
              <a:t>productivity</a:t>
            </a:r>
            <a:r>
              <a:rPr lang="en-US" dirty="0"/>
              <a:t>, </a:t>
            </a:r>
            <a:r>
              <a:rPr lang="en-US" b="1" dirty="0"/>
              <a:t>interest</a:t>
            </a:r>
            <a:r>
              <a:rPr lang="en-US" dirty="0"/>
              <a:t>  and </a:t>
            </a:r>
            <a:r>
              <a:rPr lang="en-US" b="1" dirty="0"/>
              <a:t>the ability to work as a team member.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Machinery</a:t>
            </a:r>
          </a:p>
        </p:txBody>
      </p:sp>
      <p:sp>
        <p:nvSpPr>
          <p:cNvPr id="3" name="Content Placeholder 2"/>
          <p:cNvSpPr>
            <a:spLocks noGrp="1"/>
          </p:cNvSpPr>
          <p:nvPr>
            <p:ph sz="quarter" idx="1"/>
          </p:nvPr>
        </p:nvSpPr>
        <p:spPr/>
        <p:txBody>
          <a:bodyPr>
            <a:normAutofit fontScale="62500" lnSpcReduction="20000"/>
          </a:bodyPr>
          <a:lstStyle/>
          <a:p>
            <a:r>
              <a:rPr lang="en-US" dirty="0"/>
              <a:t> Equipment selection, operation, repair and troubleshooting can become a very complicated matter, which can not be covered adequately in a short space. However, applying the following general points to each specific piece of equipment will help reduce machinery problems:</a:t>
            </a:r>
          </a:p>
          <a:p>
            <a:r>
              <a:rPr lang="en-US" b="1" dirty="0"/>
              <a:t>Application</a:t>
            </a:r>
            <a:r>
              <a:rPr lang="en-US" dirty="0"/>
              <a:t>: Was the equipment designed to do the job it is doing?</a:t>
            </a:r>
          </a:p>
          <a:p>
            <a:r>
              <a:rPr lang="en-US" b="1" dirty="0"/>
              <a:t>Installation</a:t>
            </a:r>
            <a:r>
              <a:rPr lang="en-US" dirty="0"/>
              <a:t>: Was the equipment installed according to the manufacturer’s recommendations?</a:t>
            </a:r>
          </a:p>
          <a:p>
            <a:r>
              <a:rPr lang="en-US" b="1" dirty="0"/>
              <a:t>Adjustment</a:t>
            </a:r>
            <a:r>
              <a:rPr lang="en-US" dirty="0"/>
              <a:t>: Are the critical adjustment points within the machine set correctly?</a:t>
            </a:r>
          </a:p>
          <a:p>
            <a:r>
              <a:rPr lang="en-US" b="1" dirty="0"/>
              <a:t>Operation</a:t>
            </a:r>
            <a:r>
              <a:rPr lang="en-US" dirty="0"/>
              <a:t>: Is the machine being operated according to the manufacturer’s recommendations?</a:t>
            </a:r>
          </a:p>
          <a:p>
            <a:r>
              <a:rPr lang="en-US" b="1" dirty="0"/>
              <a:t>Capacity</a:t>
            </a:r>
            <a:r>
              <a:rPr lang="en-US" dirty="0"/>
              <a:t>: Is the equipment being run within the rated capacity?</a:t>
            </a:r>
          </a:p>
          <a:p>
            <a:r>
              <a:rPr lang="en-US" b="1" dirty="0"/>
              <a:t>Lubrication</a:t>
            </a:r>
            <a:r>
              <a:rPr lang="en-US" dirty="0"/>
              <a:t>: Is the correct amount of the proper lubricant used within the correct time frame in the machine?</a:t>
            </a:r>
          </a:p>
          <a:p>
            <a:r>
              <a:rPr lang="en-US" b="1" dirty="0"/>
              <a:t>Maintenance</a:t>
            </a:r>
            <a:r>
              <a:rPr lang="en-US" dirty="0"/>
              <a:t>: Can you predict when maintenance and possible repairs will be needed on each piece of equipment?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sz="quarter" idx="1"/>
          </p:nvPr>
        </p:nvSpPr>
        <p:spPr/>
        <p:txBody>
          <a:bodyPr>
            <a:normAutofit fontScale="70000" lnSpcReduction="20000"/>
          </a:bodyPr>
          <a:lstStyle/>
          <a:p>
            <a:r>
              <a:rPr lang="en-US" dirty="0"/>
              <a:t> Procedural difficulties are usually fairly easy to identify since problems will tend to repeat. However, every procedure instituted should incorporate the following:</a:t>
            </a:r>
          </a:p>
          <a:p>
            <a:r>
              <a:rPr lang="en-US" b="1" dirty="0"/>
              <a:t>Communication</a:t>
            </a:r>
            <a:r>
              <a:rPr lang="en-US" dirty="0"/>
              <a:t>: Does the person doing the procedure understand what is expected? If another person had to take over this job would he/she understand?</a:t>
            </a:r>
          </a:p>
          <a:p>
            <a:r>
              <a:rPr lang="en-US" b="1" dirty="0"/>
              <a:t>Identification</a:t>
            </a:r>
            <a:r>
              <a:rPr lang="en-US" dirty="0"/>
              <a:t>: Are controls on equipment clearly identified? Are bagged ingredients clearly labeled and stored in an orderly manner?</a:t>
            </a:r>
          </a:p>
          <a:p>
            <a:r>
              <a:rPr lang="en-US" b="1" dirty="0"/>
              <a:t>Traceability</a:t>
            </a:r>
            <a:r>
              <a:rPr lang="en-US" dirty="0"/>
              <a:t>: Will this procedure allow you to trace problems to their source?</a:t>
            </a:r>
          </a:p>
          <a:p>
            <a:r>
              <a:rPr lang="en-US" b="1" dirty="0"/>
              <a:t>Verification</a:t>
            </a:r>
            <a:r>
              <a:rPr lang="en-US" dirty="0"/>
              <a:t>: Are samples being taken and stored that will allow you to verify the source of the problem?</a:t>
            </a:r>
          </a:p>
          <a:p>
            <a:r>
              <a:rPr lang="en-US" b="1" dirty="0"/>
              <a:t>Records</a:t>
            </a:r>
            <a:r>
              <a:rPr lang="en-US" dirty="0"/>
              <a:t>: Are all records being kept of use? If records are of no use or potential use discontinue collection. Useful records should be stored in a clean, safe and accessible place.</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and process control</a:t>
            </a:r>
          </a:p>
        </p:txBody>
      </p:sp>
      <p:sp>
        <p:nvSpPr>
          <p:cNvPr id="3" name="Content Placeholder 2"/>
          <p:cNvSpPr>
            <a:spLocks noGrp="1"/>
          </p:cNvSpPr>
          <p:nvPr>
            <p:ph sz="quarter" idx="1"/>
          </p:nvPr>
        </p:nvSpPr>
        <p:spPr/>
        <p:txBody>
          <a:bodyPr>
            <a:normAutofit/>
          </a:bodyPr>
          <a:lstStyle/>
          <a:p>
            <a:pPr>
              <a:buNone/>
            </a:pPr>
            <a:r>
              <a:rPr lang="en-US" b="1" dirty="0"/>
              <a:t>Ingredient inventories</a:t>
            </a:r>
          </a:p>
          <a:p>
            <a:pPr>
              <a:buNone/>
            </a:pPr>
            <a:r>
              <a:rPr lang="en-US" dirty="0"/>
              <a:t> Good ingredient inventory systems meet the following criteria:</a:t>
            </a:r>
          </a:p>
          <a:p>
            <a:r>
              <a:rPr lang="en-US" dirty="0"/>
              <a:t>They are simple and understood by all,</a:t>
            </a:r>
          </a:p>
          <a:p>
            <a:r>
              <a:rPr lang="en-US" dirty="0"/>
              <a:t>They include physical inventories,</a:t>
            </a:r>
          </a:p>
          <a:p>
            <a:r>
              <a:rPr lang="en-US" dirty="0"/>
              <a:t>They are accurate,</a:t>
            </a:r>
          </a:p>
          <a:p>
            <a:r>
              <a:rPr lang="en-US" dirty="0"/>
              <a:t>They consider history and forecasts, and</a:t>
            </a:r>
          </a:p>
          <a:p>
            <a:r>
              <a:rPr lang="en-US" dirty="0"/>
              <a:t>They are used.</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Bin cleaning</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a:t> Finished feed and ingredients storage bins should be inspected at least once each month and cleaned as needed. </a:t>
            </a:r>
          </a:p>
          <a:p>
            <a:pPr>
              <a:buNone/>
            </a:pPr>
            <a:r>
              <a:rPr lang="en-US" dirty="0"/>
              <a:t>Entering any bin for cleaning the following precautions should be taken:</a:t>
            </a:r>
          </a:p>
          <a:p>
            <a:r>
              <a:rPr lang="en-US" dirty="0"/>
              <a:t>Verify that the bin is suitable for entry  e.g., is it too hot? </a:t>
            </a:r>
          </a:p>
          <a:p>
            <a:r>
              <a:rPr lang="en-US" dirty="0"/>
              <a:t>Verify that the lock out program has been activated and notify other operators that you are entering the bin,</a:t>
            </a:r>
          </a:p>
          <a:p>
            <a:r>
              <a:rPr lang="en-US" dirty="0"/>
              <a:t>Be certain that a responsible, trained individual will remain with the person for the duration of his/her stay in the bin,</a:t>
            </a:r>
          </a:p>
          <a:p>
            <a:r>
              <a:rPr lang="en-US" dirty="0"/>
              <a:t>Verify that lighting, hoisting, safety and respiration equipment functions properly, and</a:t>
            </a:r>
          </a:p>
          <a:p>
            <a:r>
              <a:rPr lang="en-US" dirty="0"/>
              <a:t>Verify that first aid equipment is well supplied and ready for use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Grinding</a:t>
            </a:r>
            <a:endParaRPr lang="en-US" dirty="0"/>
          </a:p>
        </p:txBody>
      </p:sp>
      <p:sp>
        <p:nvSpPr>
          <p:cNvPr id="3" name="Content Placeholder 2"/>
          <p:cNvSpPr>
            <a:spLocks noGrp="1"/>
          </p:cNvSpPr>
          <p:nvPr>
            <p:ph sz="quarter" idx="1"/>
          </p:nvPr>
        </p:nvSpPr>
        <p:spPr/>
        <p:txBody>
          <a:bodyPr/>
          <a:lstStyle/>
          <a:p>
            <a:pPr>
              <a:buNone/>
            </a:pPr>
            <a:r>
              <a:rPr lang="en-US" dirty="0"/>
              <a:t>Hammer condition and wear should be checked daily.</a:t>
            </a:r>
          </a:p>
          <a:p>
            <a:pPr>
              <a:buNone/>
            </a:pPr>
            <a:r>
              <a:rPr lang="en-US" dirty="0"/>
              <a:t>Magnets should be cleaned and checked for correct operation daily or at the shift change.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Truck inspection and cleaning</a:t>
            </a:r>
            <a:endParaRPr lang="en-US" dirty="0"/>
          </a:p>
        </p:txBody>
      </p:sp>
      <p:sp>
        <p:nvSpPr>
          <p:cNvPr id="3" name="Content Placeholder 2"/>
          <p:cNvSpPr>
            <a:spLocks noGrp="1"/>
          </p:cNvSpPr>
          <p:nvPr>
            <p:ph sz="quarter" idx="1"/>
          </p:nvPr>
        </p:nvSpPr>
        <p:spPr/>
        <p:txBody>
          <a:bodyPr/>
          <a:lstStyle/>
          <a:p>
            <a:pPr>
              <a:buNone/>
            </a:pPr>
            <a:r>
              <a:rPr lang="en-US" dirty="0"/>
              <a:t>Truck drivers should be held responsible for the soundness and cleanliness of their trucks (both inside and outside).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Batch system validation</a:t>
            </a:r>
            <a:endParaRPr lang="en-US" dirty="0"/>
          </a:p>
        </p:txBody>
      </p:sp>
      <p:sp>
        <p:nvSpPr>
          <p:cNvPr id="3" name="Content Placeholder 2"/>
          <p:cNvSpPr>
            <a:spLocks noGrp="1"/>
          </p:cNvSpPr>
          <p:nvPr>
            <p:ph sz="quarter" idx="1"/>
          </p:nvPr>
        </p:nvSpPr>
        <p:spPr/>
        <p:txBody>
          <a:bodyPr>
            <a:normAutofit/>
          </a:bodyPr>
          <a:lstStyle/>
          <a:p>
            <a:pPr>
              <a:buNone/>
            </a:pPr>
            <a:r>
              <a:rPr lang="en-US" dirty="0"/>
              <a:t>Begin the validation process by verifying that a clean finished-feed bin is available. Next, batch and mix a mash formula in the usual manner and record the batch weight. Convey the batch to the clean finished-feed bin, load it out into one compartment of a bulk truck and record the truck weight. Repeat this process until four compartments have been loaded. Batch weights and truck weights should be within 1% of each 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Pelleting</a:t>
            </a:r>
            <a:r>
              <a:rPr lang="en-US" b="1" dirty="0"/>
              <a:t> and Pellet Cooling</a:t>
            </a:r>
            <a:endParaRPr lang="en-US" dirty="0"/>
          </a:p>
        </p:txBody>
      </p:sp>
      <p:sp>
        <p:nvSpPr>
          <p:cNvPr id="3" name="Content Placeholder 2"/>
          <p:cNvSpPr>
            <a:spLocks noGrp="1"/>
          </p:cNvSpPr>
          <p:nvPr>
            <p:ph sz="quarter" idx="1"/>
          </p:nvPr>
        </p:nvSpPr>
        <p:spPr/>
        <p:txBody>
          <a:bodyPr>
            <a:normAutofit/>
          </a:bodyPr>
          <a:lstStyle/>
          <a:p>
            <a:pPr>
              <a:buNone/>
            </a:pPr>
            <a:r>
              <a:rPr lang="en-US" b="1" dirty="0"/>
              <a:t>Conditioning temperature</a:t>
            </a:r>
          </a:p>
          <a:p>
            <a:pPr>
              <a:buNone/>
            </a:pPr>
            <a:r>
              <a:rPr lang="en-US" dirty="0"/>
              <a:t>Conditioning temperature should be as hot as possible (preferably greater than 180° F.</a:t>
            </a:r>
          </a:p>
          <a:p>
            <a:pPr>
              <a:buNone/>
            </a:pPr>
            <a:r>
              <a:rPr lang="en-US" dirty="0"/>
              <a:t>The heat of conditioning is important in the activation of mold inhibitors  and the destruction of pathogens such as salmonella.</a:t>
            </a:r>
          </a:p>
          <a:p>
            <a:pPr>
              <a:buNone/>
            </a:pPr>
            <a:r>
              <a:rPr lang="en-US" dirty="0"/>
              <a:t> </a:t>
            </a:r>
            <a:r>
              <a:rPr lang="en-US" b="1" dirty="0"/>
              <a:t>Cool-Pellet temperature</a:t>
            </a:r>
            <a:r>
              <a:rPr lang="en-US" dirty="0"/>
              <a:t>. The temperature of adequately cooled pellets (or crumbles) will be within 10;dF of atmospheric temperature.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Any good feed quality-control program contains four components</a:t>
            </a:r>
          </a:p>
        </p:txBody>
      </p:sp>
      <p:sp>
        <p:nvSpPr>
          <p:cNvPr id="3" name="Content Placeholder 2"/>
          <p:cNvSpPr>
            <a:spLocks noGrp="1"/>
          </p:cNvSpPr>
          <p:nvPr>
            <p:ph sz="quarter" idx="1"/>
          </p:nvPr>
        </p:nvSpPr>
        <p:spPr/>
        <p:txBody>
          <a:bodyPr/>
          <a:lstStyle/>
          <a:p>
            <a:r>
              <a:rPr lang="en-US" dirty="0"/>
              <a:t>Ingredient quality</a:t>
            </a:r>
          </a:p>
          <a:p>
            <a:r>
              <a:rPr lang="en-US" dirty="0"/>
              <a:t>Process control</a:t>
            </a:r>
          </a:p>
          <a:p>
            <a:r>
              <a:rPr lang="en-US" dirty="0"/>
              <a:t>Finished feed quality</a:t>
            </a:r>
          </a:p>
          <a:p>
            <a:r>
              <a:rPr lang="en-US" dirty="0"/>
              <a:t>Control of toxic substances, including pathogenic micro-organisms.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Pelleting</a:t>
            </a:r>
            <a:r>
              <a:rPr lang="en-US" b="1" dirty="0"/>
              <a:t> and Pellet Cooling</a:t>
            </a:r>
            <a:endParaRPr lang="en-US" dirty="0"/>
          </a:p>
        </p:txBody>
      </p:sp>
      <p:sp>
        <p:nvSpPr>
          <p:cNvPr id="3" name="Content Placeholder 2"/>
          <p:cNvSpPr>
            <a:spLocks noGrp="1"/>
          </p:cNvSpPr>
          <p:nvPr>
            <p:ph sz="quarter" idx="1"/>
          </p:nvPr>
        </p:nvSpPr>
        <p:spPr/>
        <p:txBody>
          <a:bodyPr/>
          <a:lstStyle/>
          <a:p>
            <a:pPr>
              <a:buNone/>
            </a:pPr>
            <a:r>
              <a:rPr lang="en-US" b="1" dirty="0"/>
              <a:t>Moisture gain</a:t>
            </a:r>
          </a:p>
          <a:p>
            <a:pPr>
              <a:buNone/>
            </a:pPr>
            <a:r>
              <a:rPr lang="en-US" dirty="0"/>
              <a:t>Moisture gain can accelerate mold spoilage problems. While no moisture gain is a worthy goal, a more attainable goal is less than 0.5%. Moisture gain should be checked once each month.</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Finished Feed Quality</a:t>
            </a:r>
          </a:p>
        </p:txBody>
      </p:sp>
      <p:sp>
        <p:nvSpPr>
          <p:cNvPr id="3" name="Content Placeholder 2"/>
          <p:cNvSpPr>
            <a:spLocks noGrp="1"/>
          </p:cNvSpPr>
          <p:nvPr>
            <p:ph sz="quarter" idx="1"/>
          </p:nvPr>
        </p:nvSpPr>
        <p:spPr/>
        <p:txBody>
          <a:bodyPr/>
          <a:lstStyle/>
          <a:p>
            <a:pPr>
              <a:buNone/>
            </a:pPr>
            <a:r>
              <a:rPr lang="en-US" dirty="0"/>
              <a:t>However, finished-feed assays are necessary and important because they provide the mill with a “final report card” on how well quality was controlled.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pests</a:t>
            </a:r>
          </a:p>
        </p:txBody>
      </p:sp>
      <p:sp>
        <p:nvSpPr>
          <p:cNvPr id="3" name="Content Placeholder 2"/>
          <p:cNvSpPr>
            <a:spLocks noGrp="1"/>
          </p:cNvSpPr>
          <p:nvPr>
            <p:ph sz="quarter" idx="1"/>
          </p:nvPr>
        </p:nvSpPr>
        <p:spPr/>
        <p:txBody>
          <a:bodyPr/>
          <a:lstStyle/>
          <a:p>
            <a:pPr>
              <a:buNone/>
            </a:pPr>
            <a:r>
              <a:rPr lang="en-US" b="1" dirty="0"/>
              <a:t>Stored product Insects</a:t>
            </a:r>
          </a:p>
          <a:p>
            <a:r>
              <a:rPr lang="en-US" dirty="0"/>
              <a:t>Lesser grain borer</a:t>
            </a:r>
          </a:p>
          <a:p>
            <a:r>
              <a:rPr lang="en-US" dirty="0"/>
              <a:t>Almond moth</a:t>
            </a:r>
          </a:p>
          <a:p>
            <a:r>
              <a:rPr lang="en-US" dirty="0" err="1"/>
              <a:t>Khapra</a:t>
            </a:r>
            <a:r>
              <a:rPr lang="en-US" dirty="0"/>
              <a:t> and warehouse beetle</a:t>
            </a:r>
          </a:p>
          <a:p>
            <a:r>
              <a:rPr lang="en-US" dirty="0"/>
              <a:t>Foreign grain beetle </a:t>
            </a:r>
          </a:p>
          <a:p>
            <a:r>
              <a:rPr lang="en-US" dirty="0"/>
              <a:t>And many others pests like rats, birds, insects, rodents avoid all these pests to feed.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Ingredient quality</a:t>
            </a:r>
          </a:p>
        </p:txBody>
      </p:sp>
      <p:sp>
        <p:nvSpPr>
          <p:cNvPr id="3" name="Content Placeholder 2"/>
          <p:cNvSpPr>
            <a:spLocks noGrp="1"/>
          </p:cNvSpPr>
          <p:nvPr>
            <p:ph sz="quarter" idx="1"/>
          </p:nvPr>
        </p:nvSpPr>
        <p:spPr/>
        <p:txBody>
          <a:bodyPr>
            <a:normAutofit fontScale="92500"/>
          </a:bodyPr>
          <a:lstStyle/>
          <a:p>
            <a:pPr>
              <a:buNone/>
            </a:pPr>
            <a:r>
              <a:rPr lang="en-US" b="1" dirty="0"/>
              <a:t>What is quality? </a:t>
            </a:r>
          </a:p>
          <a:p>
            <a:pPr>
              <a:buNone/>
            </a:pPr>
            <a:r>
              <a:rPr lang="en-US" dirty="0"/>
              <a:t> Quality has been defined by various individuals as “fitness for use” or “meeting an expectation” or “degree of excellence or “conforming to a standard.” </a:t>
            </a:r>
          </a:p>
          <a:p>
            <a:pPr>
              <a:buNone/>
            </a:pPr>
            <a:r>
              <a:rPr lang="en-US" dirty="0"/>
              <a:t>Although near infrared </a:t>
            </a:r>
            <a:r>
              <a:rPr lang="en-US" dirty="0" err="1"/>
              <a:t>spectro</a:t>
            </a:r>
            <a:r>
              <a:rPr lang="en-US" dirty="0"/>
              <a:t>-photometry (NIRS) is used by a significant number of manufacturers to rapidly determine the moisture, fat, protein and fiber content of an ingredient sample, many feed manufacturers do not analyze ingredients prior to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225536"/>
          </a:xfrm>
        </p:spPr>
        <p:txBody>
          <a:bodyPr>
            <a:normAutofit/>
          </a:bodyPr>
          <a:lstStyle/>
          <a:p>
            <a:r>
              <a:rPr lang="en-US" sz="3200" b="1" dirty="0"/>
              <a:t>The following steps outline one approach to communicating your commitment to quality</a:t>
            </a:r>
          </a:p>
        </p:txBody>
      </p:sp>
      <p:sp>
        <p:nvSpPr>
          <p:cNvPr id="3" name="Content Placeholder 2"/>
          <p:cNvSpPr>
            <a:spLocks noGrp="1"/>
          </p:cNvSpPr>
          <p:nvPr>
            <p:ph sz="quarter" idx="1"/>
          </p:nvPr>
        </p:nvSpPr>
        <p:spPr/>
        <p:txBody>
          <a:bodyPr>
            <a:normAutofit/>
          </a:bodyPr>
          <a:lstStyle/>
          <a:p>
            <a:pPr marL="514350" indent="-514350">
              <a:buAutoNum type="arabicPeriod"/>
            </a:pPr>
            <a:r>
              <a:rPr lang="en-US" b="1" dirty="0"/>
              <a:t>Commitment to quality begins with you :</a:t>
            </a:r>
          </a:p>
          <a:p>
            <a:pPr marL="514350" indent="-514350">
              <a:buNone/>
            </a:pPr>
            <a:r>
              <a:rPr lang="en-US" dirty="0"/>
              <a:t>This means that you MUST NOT look for bargains in feed ingredients and that quality, NOT price must be foremost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Decide what you want in ingredients and put it in writing</a:t>
            </a:r>
          </a:p>
        </p:txBody>
      </p:sp>
      <p:sp>
        <p:nvSpPr>
          <p:cNvPr id="3" name="Content Placeholder 2"/>
          <p:cNvSpPr>
            <a:spLocks noGrp="1"/>
          </p:cNvSpPr>
          <p:nvPr>
            <p:ph sz="quarter" idx="1"/>
          </p:nvPr>
        </p:nvSpPr>
        <p:spPr/>
        <p:txBody>
          <a:bodyPr/>
          <a:lstStyle/>
          <a:p>
            <a:pPr>
              <a:buNone/>
            </a:pPr>
            <a:r>
              <a:rPr lang="en-US" dirty="0"/>
              <a:t>Visual appearance of the product, physical characteristics (e.g., grind or bulk density) of the product, expected analytical assay values, sampling procedures, analytical assay methods, criteria for refusing to accept ingredient loads and deficiency claim procedures. Discuss these specifications with your suppliers to determine whether or not they can supply your needs.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Examine all incoming ingredients thoroughly</a:t>
            </a:r>
          </a:p>
        </p:txBody>
      </p:sp>
      <p:sp>
        <p:nvSpPr>
          <p:cNvPr id="3" name="Content Placeholder 2"/>
          <p:cNvSpPr>
            <a:spLocks noGrp="1"/>
          </p:cNvSpPr>
          <p:nvPr>
            <p:ph sz="quarter" idx="1"/>
          </p:nvPr>
        </p:nvSpPr>
        <p:spPr/>
        <p:txBody>
          <a:bodyPr/>
          <a:lstStyle/>
          <a:p>
            <a:pPr>
              <a:buNone/>
            </a:pPr>
            <a:r>
              <a:rPr lang="en-US" dirty="0"/>
              <a:t>It is particularly important at this point to be certain that samples of the load are collected correctly. </a:t>
            </a:r>
          </a:p>
          <a:p>
            <a:pPr>
              <a:buNone/>
            </a:pPr>
            <a:r>
              <a:rPr lang="en-US" dirty="0"/>
              <a:t>Following sample collection, appropriate on-site quality control tests (e.g.: moisture, test weights, </a:t>
            </a:r>
            <a:r>
              <a:rPr lang="en-US" dirty="0" err="1"/>
              <a:t>mycotoxins</a:t>
            </a:r>
            <a:r>
              <a:rPr lang="en-US" dirty="0"/>
              <a:t>, rancidity, etc.) should be performed.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Have ingredient samples analyzed by a qualified laboratory</a:t>
            </a:r>
          </a:p>
        </p:txBody>
      </p:sp>
      <p:sp>
        <p:nvSpPr>
          <p:cNvPr id="3" name="Content Placeholder 2"/>
          <p:cNvSpPr>
            <a:spLocks noGrp="1"/>
          </p:cNvSpPr>
          <p:nvPr>
            <p:ph sz="quarter" idx="1"/>
          </p:nvPr>
        </p:nvSpPr>
        <p:spPr/>
        <p:txBody>
          <a:bodyPr/>
          <a:lstStyle/>
          <a:p>
            <a:pPr>
              <a:buNone/>
            </a:pPr>
            <a:r>
              <a:rPr lang="en-US" dirty="0"/>
              <a:t>This step is also necessary since laboratory results are necessary to provide the ultimate judgment of ingredient quality.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Communicate often with your suppliers about quality</a:t>
            </a:r>
          </a:p>
        </p:txBody>
      </p:sp>
      <p:sp>
        <p:nvSpPr>
          <p:cNvPr id="3" name="Content Placeholder 2"/>
          <p:cNvSpPr>
            <a:spLocks noGrp="1"/>
          </p:cNvSpPr>
          <p:nvPr>
            <p:ph sz="quarter" idx="1"/>
          </p:nvPr>
        </p:nvSpPr>
        <p:spPr/>
        <p:txBody>
          <a:bodyPr/>
          <a:lstStyle/>
          <a:p>
            <a:pPr>
              <a:buNone/>
            </a:pPr>
            <a:r>
              <a:rPr lang="en-US" dirty="0"/>
              <a:t>Let your suppliers know that you are aware of the quality of their product. This will help your suppliers know that you really care about receiving high-quality ingredients.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Adjust your formulas to reflect the assays you are receiving</a:t>
            </a:r>
          </a:p>
        </p:txBody>
      </p:sp>
      <p:sp>
        <p:nvSpPr>
          <p:cNvPr id="3" name="Content Placeholder 2"/>
          <p:cNvSpPr>
            <a:spLocks noGrp="1"/>
          </p:cNvSpPr>
          <p:nvPr>
            <p:ph sz="quarter" idx="1"/>
          </p:nvPr>
        </p:nvSpPr>
        <p:spPr/>
        <p:txBody>
          <a:bodyPr/>
          <a:lstStyle/>
          <a:p>
            <a:pPr>
              <a:buNone/>
            </a:pPr>
            <a:r>
              <a:rPr lang="en-US" dirty="0"/>
              <a:t>If you do not adjust your formulas to reflect the actual assays, you have, in effect, wasted much of the time and money you spent on the assays.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121</TotalTime>
  <Words>1213</Words>
  <Application>Microsoft Office PowerPoint</Application>
  <PresentationFormat>On-screen Show (4:3)</PresentationFormat>
  <Paragraphs>87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Tw Cen MT</vt:lpstr>
      <vt:lpstr>Wingdings</vt:lpstr>
      <vt:lpstr>Wingdings 2</vt:lpstr>
      <vt:lpstr>Median</vt:lpstr>
      <vt:lpstr>Quality Control In Feed Processing</vt:lpstr>
      <vt:lpstr>Any good feed quality-control program contains four components</vt:lpstr>
      <vt:lpstr>Ingredient quality</vt:lpstr>
      <vt:lpstr>The following steps outline one approach to communicating your commitment to quality</vt:lpstr>
      <vt:lpstr>2. Decide what you want in ingredients and put it in writing</vt:lpstr>
      <vt:lpstr>3. Examine all incoming ingredients thoroughly</vt:lpstr>
      <vt:lpstr>4. Have ingredient samples analyzed by a qualified laboratory</vt:lpstr>
      <vt:lpstr>5. Communicate often with your suppliers about quality</vt:lpstr>
      <vt:lpstr>6. Adjust your formulas to reflect the assays you are receiving</vt:lpstr>
      <vt:lpstr>Process Control</vt:lpstr>
      <vt:lpstr>Personal</vt:lpstr>
      <vt:lpstr>Machinery</vt:lpstr>
      <vt:lpstr>Procedure</vt:lpstr>
      <vt:lpstr>Quality and process control</vt:lpstr>
      <vt:lpstr>Bin cleaning</vt:lpstr>
      <vt:lpstr>Grinding</vt:lpstr>
      <vt:lpstr>Truck inspection and cleaning</vt:lpstr>
      <vt:lpstr>Batch system validation</vt:lpstr>
      <vt:lpstr>Pelleting and Pellet Cooling</vt:lpstr>
      <vt:lpstr>Pelleting and Pellet Cooling</vt:lpstr>
      <vt:lpstr>Finished Feed Quality</vt:lpstr>
      <vt:lpstr>Control pests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 In Feed Processing</dc:title>
  <dc:creator>hp 9470</dc:creator>
  <cp:lastModifiedBy>nasir tauqir</cp:lastModifiedBy>
  <cp:revision>15</cp:revision>
  <dcterms:created xsi:type="dcterms:W3CDTF">2020-02-25T13:47:12Z</dcterms:created>
  <dcterms:modified xsi:type="dcterms:W3CDTF">2020-05-03T17:06:10Z</dcterms:modified>
</cp:coreProperties>
</file>