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 id="271" r:id="rId15"/>
    <p:sldId id="276" r:id="rId16"/>
    <p:sldId id="277" r:id="rId17"/>
    <p:sldId id="278" r:id="rId18"/>
    <p:sldId id="274"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DDCD8099-7357-4207-9BCD-811977DADD89}" type="datetimeFigureOut">
              <a:rPr lang="en-US" smtClean="0"/>
              <a:pPr/>
              <a:t>5/3/2020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FEB05E7-8556-446F-9AF7-1D591FF4B54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CD8099-7357-4207-9BCD-811977DADD8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CD8099-7357-4207-9BCD-811977DADD8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CD8099-7357-4207-9BCD-811977DADD8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DCD8099-7357-4207-9BCD-811977DADD8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B05E7-8556-446F-9AF7-1D591FF4B54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DCD8099-7357-4207-9BCD-811977DADD8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DCD8099-7357-4207-9BCD-811977DADD8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B05E7-8556-446F-9AF7-1D591FF4B54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DDCD8099-7357-4207-9BCD-811977DADD8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D8099-7357-4207-9BCD-811977DADD8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DCD8099-7357-4207-9BCD-811977DADD8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B05E7-8556-446F-9AF7-1D591FF4B5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DDCD8099-7357-4207-9BCD-811977DADD89}" type="datetimeFigureOut">
              <a:rPr lang="en-US" smtClean="0"/>
              <a:pPr/>
              <a:t>5/3/2020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4FEB05E7-8556-446F-9AF7-1D591FF4B5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DCD8099-7357-4207-9BCD-811977DADD89}" type="datetimeFigureOut">
              <a:rPr lang="en-US" smtClean="0"/>
              <a:pPr/>
              <a:t>5/3/2020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FEB05E7-8556-446F-9AF7-1D591FF4B54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Protein evaluation systems for ruminants</a:t>
            </a:r>
          </a:p>
        </p:txBody>
      </p:sp>
      <p:sp>
        <p:nvSpPr>
          <p:cNvPr id="4" name="Content Placeholder 3"/>
          <p:cNvSpPr>
            <a:spLocks noGrp="1"/>
          </p:cNvSpPr>
          <p:nvPr>
            <p:ph idx="1"/>
          </p:nvPr>
        </p:nvSpPr>
        <p:spPr/>
        <p:txBody>
          <a:bodyPr/>
          <a:lstStyle/>
          <a:p>
            <a:pPr>
              <a:buNone/>
            </a:pP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 Rumen </a:t>
            </a:r>
            <a:r>
              <a:rPr lang="en-US" b="1" dirty="0" err="1"/>
              <a:t>undegraded</a:t>
            </a:r>
            <a:r>
              <a:rPr lang="en-US" b="1" dirty="0"/>
              <a:t> Protein (RUP)</a:t>
            </a:r>
            <a:endParaRPr lang="en-US" dirty="0"/>
          </a:p>
        </p:txBody>
      </p:sp>
      <p:sp>
        <p:nvSpPr>
          <p:cNvPr id="3" name="Content Placeholder 2"/>
          <p:cNvSpPr>
            <a:spLocks noGrp="1"/>
          </p:cNvSpPr>
          <p:nvPr>
            <p:ph idx="1"/>
          </p:nvPr>
        </p:nvSpPr>
        <p:spPr/>
        <p:txBody>
          <a:bodyPr/>
          <a:lstStyle/>
          <a:p>
            <a:r>
              <a:rPr lang="en-US" dirty="0"/>
              <a:t> It is the fraction of feed protein which is not degraded in the rumen (UDP) but digested and absorbed in lower intestines. The proportion of digestible fraction in UDP varies from zero to 0.9. The digestibility of UDP can be predicted from the acid detergent insoluble nitrogen (ADIN) content of the feed.</a:t>
            </a:r>
            <a:endParaRPr lang="en-US" b="1" dirty="0"/>
          </a:p>
          <a:p>
            <a:endParaRPr lang="en-US" b="1" dirty="0"/>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system envisages a demand for amino acids by the animal's tissues that must be met by absorption of amino acids from the small intestine. These amino acids are provided from two main exogenous sources namely microbial protein and unfermented feed protein.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in </a:t>
            </a:r>
            <a:r>
              <a:rPr lang="en-US" dirty="0" err="1"/>
              <a:t>metabolizable</a:t>
            </a:r>
            <a:r>
              <a:rPr lang="en-US" dirty="0"/>
              <a:t> system</a:t>
            </a:r>
          </a:p>
        </p:txBody>
      </p:sp>
      <p:sp>
        <p:nvSpPr>
          <p:cNvPr id="3" name="Content Placeholder 2"/>
          <p:cNvSpPr>
            <a:spLocks noGrp="1"/>
          </p:cNvSpPr>
          <p:nvPr>
            <p:ph idx="1"/>
          </p:nvPr>
        </p:nvSpPr>
        <p:spPr/>
        <p:txBody>
          <a:bodyPr>
            <a:normAutofit fontScale="77500" lnSpcReduction="20000"/>
          </a:bodyPr>
          <a:lstStyle/>
          <a:p>
            <a:r>
              <a:rPr lang="en-US" dirty="0"/>
              <a:t> The quantity of amino acids that has to be absorbed to meet the body's needs for maintenance, defined as endogenous urinary N losses and the N in hair, wool and from the skin, plus the needs for the required production (growth, milk and reproduction).</a:t>
            </a:r>
          </a:p>
          <a:p>
            <a:r>
              <a:rPr lang="en-US" dirty="0"/>
              <a:t> The supply to the small intestine and to the body of microbial amino acids; calculated from a knowledge of the ME intake commensurate with the required level of production and the quantity of amino acids available from unfermented dietary protein flowing into the small intestine.</a:t>
            </a:r>
          </a:p>
          <a:p>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German Protein Evaluation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a:t> In this Protein Evaluation  system  the animal's tissue requirements are contrasted with the amounts of protein being available in the small intestine.</a:t>
            </a:r>
          </a:p>
          <a:p>
            <a:r>
              <a:rPr lang="en-US" dirty="0"/>
              <a:t> After knowing the animal tissue requirements, the absorbability and the efficiency of utilization of amino acids the necessary amount of true protein at the proximal duodenum is determined. As the proportion of duodenal N present as AAN is almost constant the latter can easily be converted into crude protein (CP). CP requirements at the duodenum are then contrasted with the amounts of crude protein reaching the small intestine.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Duodenal CP flow, which comprises microbial CP and rumen-</a:t>
            </a:r>
            <a:r>
              <a:rPr lang="en-US" dirty="0" err="1"/>
              <a:t>undegraded</a:t>
            </a:r>
            <a:r>
              <a:rPr lang="en-US" dirty="0"/>
              <a:t> feed protein (UDP) is estimated by means of a regression equation. If protein in duodenal </a:t>
            </a:r>
            <a:r>
              <a:rPr lang="en-US" dirty="0" err="1"/>
              <a:t>digesta</a:t>
            </a:r>
            <a:r>
              <a:rPr lang="en-US" dirty="0"/>
              <a:t> falls short of the requirements, UDP has to be increased by including feedstuffs with a higher portion of by-pass protein.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Protein Evaluation System of France</a:t>
            </a:r>
            <a:endParaRPr lang="en-US" dirty="0"/>
          </a:p>
        </p:txBody>
      </p:sp>
      <p:sp>
        <p:nvSpPr>
          <p:cNvPr id="3" name="Content Placeholder 2"/>
          <p:cNvSpPr>
            <a:spLocks noGrp="1"/>
          </p:cNvSpPr>
          <p:nvPr>
            <p:ph idx="1"/>
          </p:nvPr>
        </p:nvSpPr>
        <p:spPr/>
        <p:txBody>
          <a:bodyPr>
            <a:normAutofit lnSpcReduction="10000"/>
          </a:bodyPr>
          <a:lstStyle/>
          <a:p>
            <a:r>
              <a:rPr lang="en-US" dirty="0"/>
              <a:t> They proposed PDI system.</a:t>
            </a:r>
          </a:p>
          <a:p>
            <a:pPr>
              <a:buFont typeface="Wingdings" pitchFamily="2" charset="2"/>
              <a:buChar char="§"/>
            </a:pPr>
            <a:r>
              <a:rPr lang="en-US" dirty="0"/>
              <a:t>    DCP system was totally replaced by the PDI system in field level in Germany.</a:t>
            </a:r>
          </a:p>
          <a:p>
            <a:pPr>
              <a:buFont typeface="Wingdings" pitchFamily="2" charset="2"/>
              <a:buChar char="§"/>
            </a:pPr>
            <a:r>
              <a:rPr lang="en-US" dirty="0"/>
              <a:t> The PDI system was developed to solve practical problems concerned with protein feeding rather than describing research model. It covers the whole range of situations encountered on the field when considering feedstuffs, types of diets and different kinds and levels of animal production.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PDI system estimates the quantity of amino nitrogen (N X 6.25), except that from endogenous secretions, which 1s truly absorbed in the small Intestine.</a:t>
            </a:r>
          </a:p>
          <a:p>
            <a:r>
              <a:rPr lang="en-US" dirty="0"/>
              <a:t>  A main feature of this system 1s that It assigns two PDI values to each feed, the actual value being determined by the kind of diet used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For a diet the PDI content is the sum of two fractions i.e.</a:t>
            </a:r>
          </a:p>
          <a:p>
            <a:r>
              <a:rPr lang="en-US" dirty="0"/>
              <a:t> 1 PDIA: The dietary protein </a:t>
            </a:r>
            <a:r>
              <a:rPr lang="en-US" dirty="0" err="1"/>
              <a:t>undegraded</a:t>
            </a:r>
            <a:r>
              <a:rPr lang="en-US" dirty="0"/>
              <a:t> in the rumen but truly digestible in the small Intestine (PDIA).</a:t>
            </a:r>
          </a:p>
          <a:p>
            <a:r>
              <a:rPr lang="en-US" dirty="0"/>
              <a:t> 2. PDIM: The microbial true protein which 1s truly digestible in the small Intestine (PDIM).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Protein evaluation system in Italy:</a:t>
            </a:r>
            <a:endParaRPr lang="en-US" dirty="0"/>
          </a:p>
        </p:txBody>
      </p:sp>
      <p:sp>
        <p:nvSpPr>
          <p:cNvPr id="3" name="Content Placeholder 2"/>
          <p:cNvSpPr>
            <a:spLocks noGrp="1"/>
          </p:cNvSpPr>
          <p:nvPr>
            <p:ph idx="1"/>
          </p:nvPr>
        </p:nvSpPr>
        <p:spPr/>
        <p:txBody>
          <a:bodyPr>
            <a:normAutofit fontScale="92500"/>
          </a:bodyPr>
          <a:lstStyle/>
          <a:p>
            <a:r>
              <a:rPr lang="en-US" dirty="0"/>
              <a:t> They use PDI system by following modifications.</a:t>
            </a:r>
          </a:p>
          <a:p>
            <a:r>
              <a:rPr lang="en-US" dirty="0"/>
              <a:t>Rumen degradability of protein is based on the nylon bag technique instead of solubility .</a:t>
            </a:r>
          </a:p>
          <a:p>
            <a:r>
              <a:rPr lang="en-US" dirty="0"/>
              <a:t> </a:t>
            </a:r>
            <a:r>
              <a:rPr lang="en-US" i="1" dirty="0"/>
              <a:t>M</a:t>
            </a:r>
            <a:r>
              <a:rPr lang="en-US" dirty="0"/>
              <a:t>odification of coefficient of AA digestibility of microbial protein up to 0.35; modification to the equation to estimate the synthesis of protein by rumen bacteria based on the production in ATP, obtained from the fermentation of carbohydrates and protein in the rumen.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Protein evaluation system in Nordic countries</a:t>
            </a:r>
            <a:endParaRPr lang="en-US" dirty="0"/>
          </a:p>
        </p:txBody>
      </p:sp>
      <p:sp>
        <p:nvSpPr>
          <p:cNvPr id="3" name="Content Placeholder 2"/>
          <p:cNvSpPr>
            <a:spLocks noGrp="1"/>
          </p:cNvSpPr>
          <p:nvPr>
            <p:ph idx="1"/>
          </p:nvPr>
        </p:nvSpPr>
        <p:spPr/>
        <p:txBody>
          <a:bodyPr/>
          <a:lstStyle/>
          <a:p>
            <a:r>
              <a:rPr lang="en-US" dirty="0"/>
              <a:t>  In this protein system values of the feeds are expressed in the units AAT and PBV .</a:t>
            </a:r>
          </a:p>
          <a:p>
            <a:r>
              <a:rPr lang="en-US" dirty="0"/>
              <a:t> AAT is the amount of amino acids truly absorbed in the small intestine and PBV is the protein balance in the rumen.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a:t>
            </a:r>
          </a:p>
        </p:txBody>
      </p:sp>
      <p:sp>
        <p:nvSpPr>
          <p:cNvPr id="3" name="Content Placeholder 2"/>
          <p:cNvSpPr>
            <a:spLocks noGrp="1"/>
          </p:cNvSpPr>
          <p:nvPr>
            <p:ph idx="1"/>
          </p:nvPr>
        </p:nvSpPr>
        <p:spPr/>
        <p:txBody>
          <a:bodyPr/>
          <a:lstStyle/>
          <a:p>
            <a:r>
              <a:rPr lang="en-US" dirty="0"/>
              <a:t> Balanced energy and protein feeding to animal is essential for optimum production from animals and low methane, nitrogen excretion into environment. Balancing diets for crude protein without taking in account protein quality or rumen degradability often led to overfeeding of nitrogen and less than optimal production.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The Nordic system deviates from other systems in especially three respects:</a:t>
            </a:r>
          </a:p>
          <a:p>
            <a:r>
              <a:rPr lang="en-US" dirty="0"/>
              <a:t>(1) The system has a value which express the protein supply of the microorganisms relative to their need.</a:t>
            </a:r>
          </a:p>
          <a:p>
            <a:r>
              <a:rPr lang="en-US" dirty="0"/>
              <a:t> (2) The amino acid proportion in </a:t>
            </a:r>
            <a:r>
              <a:rPr lang="en-US" dirty="0" err="1"/>
              <a:t>undegraded</a:t>
            </a:r>
            <a:r>
              <a:rPr lang="en-US" dirty="0"/>
              <a:t> protein is 0.85 for concentrates and 0.65 for roughages where nearly all other systems use a factor of 1.0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3) The microbial protein synthesis in the rumen is related to the amount of totally digested carbohydrates.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CALCULATION OF AAT AND PBV</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direct measurement of the AAT and PBV value of all available feeds using </a:t>
            </a:r>
            <a:r>
              <a:rPr lang="en-US" dirty="0" err="1"/>
              <a:t>fistulated</a:t>
            </a:r>
            <a:r>
              <a:rPr lang="en-US" dirty="0"/>
              <a:t> animals is not realistic, and therefore formulas were developed.</a:t>
            </a:r>
          </a:p>
          <a:p>
            <a:r>
              <a:rPr lang="en-US" dirty="0"/>
              <a:t> </a:t>
            </a:r>
            <a:r>
              <a:rPr lang="en-US" b="1" dirty="0"/>
              <a:t>AAT g/kg DM = g crude protein / kg DM × (1 – degradability in the rumen) × proportion of amino acids in </a:t>
            </a:r>
            <a:r>
              <a:rPr lang="en-US" b="1" dirty="0" err="1"/>
              <a:t>undegraded</a:t>
            </a:r>
            <a:r>
              <a:rPr lang="en-US" b="1" dirty="0"/>
              <a:t> feed protein × digestibility in the small intestine of</a:t>
            </a:r>
            <a:r>
              <a:rPr lang="en-US" dirty="0"/>
              <a:t> </a:t>
            </a:r>
            <a:r>
              <a:rPr lang="en-US" b="1" dirty="0" err="1"/>
              <a:t>undegraded</a:t>
            </a:r>
            <a:r>
              <a:rPr lang="en-US" b="1" dirty="0"/>
              <a:t> amino acids + g microbial protein produced / kg DM × proportion of amino acids in microbial protein × digestibility in the small intestine of microbial amino acids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PBV g/kg DM = g crude protein / kg DM× degradability in the rumen – microbial protein produced / kg DM.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Protein evaluation for ruminants in Switzerland</a:t>
            </a:r>
            <a:endParaRPr lang="en-US" dirty="0"/>
          </a:p>
        </p:txBody>
      </p:sp>
      <p:sp>
        <p:nvSpPr>
          <p:cNvPr id="3" name="Content Placeholder 2"/>
          <p:cNvSpPr>
            <a:spLocks noGrp="1"/>
          </p:cNvSpPr>
          <p:nvPr>
            <p:ph idx="1"/>
          </p:nvPr>
        </p:nvSpPr>
        <p:spPr/>
        <p:txBody>
          <a:bodyPr/>
          <a:lstStyle/>
          <a:p>
            <a:r>
              <a:rPr lang="en-US" dirty="0"/>
              <a:t>Absorbable Protein in the Intestine" system of protein feeding is largely based on the French PDI-system was widely introduced in Switzerland . </a:t>
            </a:r>
          </a:p>
          <a:p>
            <a:r>
              <a:rPr lang="en-US" dirty="0"/>
              <a:t>The main difference to the French System consists in determining a fixed allowance of nitrogen for the microorganisms, related to energy intake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protein production potential of the feed is expressed by the API-value of a particular feed is calculated using the following formula.</a:t>
            </a:r>
          </a:p>
          <a:p>
            <a:r>
              <a:rPr lang="en-US" dirty="0"/>
              <a:t> </a:t>
            </a:r>
            <a:r>
              <a:rPr lang="en-US" b="1" dirty="0"/>
              <a:t>API = 75.6 DOM + (1-D) X 0.8 CP</a:t>
            </a:r>
            <a:endParaRPr lang="en-US" dirty="0"/>
          </a:p>
          <a:p>
            <a:r>
              <a:rPr lang="en-US" dirty="0"/>
              <a:t>API (g) = Absorbable protein in the intestine</a:t>
            </a:r>
          </a:p>
          <a:p>
            <a:r>
              <a:rPr lang="en-US" dirty="0"/>
              <a:t>DOM (kg) = Digestible organic matter</a:t>
            </a:r>
          </a:p>
          <a:p>
            <a:r>
              <a:rPr lang="en-US" dirty="0"/>
              <a:t>D = Degradability of CP in the rumen</a:t>
            </a:r>
          </a:p>
          <a:p>
            <a:r>
              <a:rPr lang="en-US" dirty="0"/>
              <a:t>CP (g) = Crude Protein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It was assume that the amino acids (AA) of microbial origin absorbable from the intestine are related to the digestible organic matter as follows</a:t>
            </a:r>
          </a:p>
          <a:p>
            <a:r>
              <a:rPr lang="en-US" dirty="0"/>
              <a:t>Microbial protein synthesis = 135 g/kg DOM</a:t>
            </a:r>
          </a:p>
          <a:p>
            <a:r>
              <a:rPr lang="en-US" dirty="0"/>
              <a:t>Proportion of AA in microbial CP = 0.8</a:t>
            </a:r>
          </a:p>
          <a:p>
            <a:r>
              <a:rPr lang="en-US"/>
              <a:t>Absorbability of AA =0.7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a:t>
            </a:r>
          </a:p>
        </p:txBody>
      </p:sp>
      <p:sp>
        <p:nvSpPr>
          <p:cNvPr id="3" name="Content Placeholder 2"/>
          <p:cNvSpPr>
            <a:spLocks noGrp="1"/>
          </p:cNvSpPr>
          <p:nvPr>
            <p:ph idx="1"/>
          </p:nvPr>
        </p:nvSpPr>
        <p:spPr/>
        <p:txBody>
          <a:bodyPr/>
          <a:lstStyle/>
          <a:p>
            <a:r>
              <a:rPr lang="en-US" dirty="0"/>
              <a:t>In ruminant the protein need should be consider separately for rumen microorganisms and the host animal i.e. the N requirements of the rumen microorganisms and the amount of amino acids</a:t>
            </a:r>
            <a:r>
              <a:rPr lang="en-US" b="1" dirty="0"/>
              <a:t> </a:t>
            </a:r>
            <a:r>
              <a:rPr lang="en-US" dirty="0"/>
              <a:t>N of dietary, microbial, and endogenous origins that is available for host animal.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importance</a:t>
            </a:r>
          </a:p>
        </p:txBody>
      </p:sp>
      <p:sp>
        <p:nvSpPr>
          <p:cNvPr id="3" name="Content Placeholder 2"/>
          <p:cNvSpPr>
            <a:spLocks noGrp="1"/>
          </p:cNvSpPr>
          <p:nvPr>
            <p:ph idx="1"/>
          </p:nvPr>
        </p:nvSpPr>
        <p:spPr/>
        <p:txBody>
          <a:bodyPr/>
          <a:lstStyle/>
          <a:p>
            <a:r>
              <a:rPr lang="en-US" dirty="0"/>
              <a:t> By evaluation we can estimate the requirement, and offer the feed that has </a:t>
            </a:r>
            <a:r>
              <a:rPr lang="en-US" dirty="0" err="1"/>
              <a:t>nutriitive</a:t>
            </a:r>
            <a:r>
              <a:rPr lang="en-US" dirty="0"/>
              <a:t> value according to requirement of animal that is beneficial for good production.</a:t>
            </a:r>
          </a:p>
          <a:p>
            <a:r>
              <a:rPr lang="en-US" dirty="0"/>
              <a:t> under feeding and over feeding both leads to losses in terms of production and </a:t>
            </a:r>
            <a:r>
              <a:rPr lang="en-US" dirty="0" err="1"/>
              <a:t>ingradient</a:t>
            </a:r>
            <a:r>
              <a:rPr lang="en-US" dirty="0"/>
              <a:t> cost respectively.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Digestible crude protein system</a:t>
            </a:r>
            <a:endParaRPr lang="en-US" dirty="0"/>
          </a:p>
        </p:txBody>
      </p:sp>
      <p:sp>
        <p:nvSpPr>
          <p:cNvPr id="3" name="Content Placeholder 2"/>
          <p:cNvSpPr>
            <a:spLocks noGrp="1"/>
          </p:cNvSpPr>
          <p:nvPr>
            <p:ph idx="1"/>
          </p:nvPr>
        </p:nvSpPr>
        <p:spPr/>
        <p:txBody>
          <a:bodyPr/>
          <a:lstStyle/>
          <a:p>
            <a:r>
              <a:rPr lang="en-US" dirty="0"/>
              <a:t>DCP is truly a crude description of the protein value of feeds. DCP is simply the difference between the intake of crude protein (N x 6.25) and the CP excreted in the corresponding </a:t>
            </a:r>
            <a:r>
              <a:rPr lang="en-US" dirty="0" err="1"/>
              <a:t>faeces</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Rumen degradable and </a:t>
            </a:r>
            <a:r>
              <a:rPr lang="en-US" b="1" dirty="0" err="1"/>
              <a:t>undegredable</a:t>
            </a:r>
            <a:r>
              <a:rPr lang="en-US" b="1" dirty="0"/>
              <a:t> protein </a:t>
            </a:r>
            <a:endParaRPr lang="en-US" dirty="0"/>
          </a:p>
        </p:txBody>
      </p:sp>
      <p:sp>
        <p:nvSpPr>
          <p:cNvPr id="3" name="Content Placeholder 2"/>
          <p:cNvSpPr>
            <a:spLocks noGrp="1"/>
          </p:cNvSpPr>
          <p:nvPr>
            <p:ph idx="1"/>
          </p:nvPr>
        </p:nvSpPr>
        <p:spPr/>
        <p:txBody>
          <a:bodyPr>
            <a:normAutofit fontScale="92500" lnSpcReduction="20000"/>
          </a:bodyPr>
          <a:lstStyle/>
          <a:p>
            <a:r>
              <a:rPr lang="en-US" dirty="0"/>
              <a:t>RDP.</a:t>
            </a:r>
          </a:p>
          <a:p>
            <a:pPr>
              <a:buNone/>
            </a:pPr>
            <a:r>
              <a:rPr lang="en-US" dirty="0"/>
              <a:t>     is degraded by </a:t>
            </a:r>
            <a:r>
              <a:rPr lang="en-US" dirty="0" err="1"/>
              <a:t>ruminal</a:t>
            </a:r>
            <a:r>
              <a:rPr lang="en-US" dirty="0"/>
              <a:t> </a:t>
            </a:r>
            <a:r>
              <a:rPr lang="en-US" dirty="0" err="1"/>
              <a:t>microflora</a:t>
            </a:r>
            <a:r>
              <a:rPr lang="en-US" dirty="0"/>
              <a:t> and is use be </a:t>
            </a:r>
            <a:r>
              <a:rPr lang="en-US" dirty="0" err="1"/>
              <a:t>them,latter</a:t>
            </a:r>
            <a:r>
              <a:rPr lang="en-US" dirty="0"/>
              <a:t> on these microbes are digested by animal.</a:t>
            </a:r>
          </a:p>
          <a:p>
            <a:endParaRPr lang="en-US" dirty="0"/>
          </a:p>
          <a:p>
            <a:r>
              <a:rPr lang="en-US" dirty="0"/>
              <a:t>RUP.  </a:t>
            </a:r>
          </a:p>
          <a:p>
            <a:pPr>
              <a:buNone/>
            </a:pPr>
            <a:r>
              <a:rPr lang="en-US" dirty="0"/>
              <a:t>     The  protein nitrogen that can resist microbial breakdown in the rumen and can pass directly to the cow’s intestine is called by-pass protein which is especially profitable for high-yielding cows.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Metabolizable</a:t>
            </a:r>
            <a:r>
              <a:rPr lang="en-US" b="1" dirty="0"/>
              <a:t> protein evaluation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a:t>After microbial and </a:t>
            </a:r>
            <a:r>
              <a:rPr lang="en-US" dirty="0" err="1"/>
              <a:t>abomasal</a:t>
            </a:r>
            <a:r>
              <a:rPr lang="en-US" dirty="0"/>
              <a:t> digestion of the feed protein, the total digestible true protein available to the animal for metabolism is called </a:t>
            </a:r>
            <a:r>
              <a:rPr lang="en-US" dirty="0" err="1"/>
              <a:t>metabolizable</a:t>
            </a:r>
            <a:r>
              <a:rPr lang="en-US" dirty="0"/>
              <a:t> protein (MP).</a:t>
            </a:r>
          </a:p>
          <a:p>
            <a:r>
              <a:rPr lang="en-US" dirty="0"/>
              <a:t> This standard is an amino acid (AA) system of evaluation involving animal requirements and their dietary fulfillment. Measurement units of MAAs are employed as specific quantities of absorbable AAs in the </a:t>
            </a:r>
            <a:r>
              <a:rPr lang="en-US" dirty="0" err="1"/>
              <a:t>postruminal</a:t>
            </a:r>
            <a:r>
              <a:rPr lang="en-US" dirty="0"/>
              <a:t> portion of the digestive tract. Feature of this standard is its ability to predict the quantity of urea or non protein nitrogen (NPN) that can be useful with given amounts of a feedstuff or combination of feedstuffs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Components of MAAs</a:t>
            </a:r>
          </a:p>
        </p:txBody>
      </p:sp>
      <p:sp>
        <p:nvSpPr>
          <p:cNvPr id="3" name="Content Placeholder 2"/>
          <p:cNvSpPr>
            <a:spLocks noGrp="1"/>
          </p:cNvSpPr>
          <p:nvPr>
            <p:ph idx="1"/>
          </p:nvPr>
        </p:nvSpPr>
        <p:spPr/>
        <p:txBody>
          <a:bodyPr/>
          <a:lstStyle/>
          <a:p>
            <a:pPr>
              <a:buNone/>
            </a:pPr>
            <a:r>
              <a:rPr lang="en-US" b="1" dirty="0"/>
              <a:t>A) Digestible Microbial True Protein (DMTP) </a:t>
            </a:r>
          </a:p>
          <a:p>
            <a:pPr>
              <a:buNone/>
            </a:pPr>
            <a:endParaRPr lang="en-US" b="1" dirty="0"/>
          </a:p>
          <a:p>
            <a:pPr>
              <a:buNone/>
            </a:pPr>
            <a:endParaRPr lang="en-US" b="1" dirty="0"/>
          </a:p>
          <a:p>
            <a:endParaRPr lang="en-US" b="1" dirty="0"/>
          </a:p>
          <a:p>
            <a:endParaRPr lang="en-US" b="1" dirty="0"/>
          </a:p>
          <a:p>
            <a:pPr>
              <a:buNone/>
            </a:pPr>
            <a:r>
              <a:rPr lang="en-US" b="1" dirty="0"/>
              <a:t>B) Rumen </a:t>
            </a:r>
            <a:r>
              <a:rPr lang="en-US" b="1" dirty="0" err="1"/>
              <a:t>undegraded</a:t>
            </a:r>
            <a:r>
              <a:rPr lang="en-US" b="1" dirty="0"/>
              <a:t> feed Protein (RUP)</a:t>
            </a:r>
          </a:p>
          <a:p>
            <a:endParaRPr lang="en-US" b="1" dirty="0"/>
          </a:p>
          <a:p>
            <a:endParaRPr lang="en-US" b="1" dirty="0"/>
          </a:p>
          <a:p>
            <a:endParaRPr lang="en-US" b="1"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Digestible Microbial True Protein (DMTP)</a:t>
            </a:r>
            <a:endParaRPr lang="en-US" dirty="0"/>
          </a:p>
        </p:txBody>
      </p:sp>
      <p:sp>
        <p:nvSpPr>
          <p:cNvPr id="3" name="Content Placeholder 2"/>
          <p:cNvSpPr>
            <a:spLocks noGrp="1"/>
          </p:cNvSpPr>
          <p:nvPr>
            <p:ph idx="1"/>
          </p:nvPr>
        </p:nvSpPr>
        <p:spPr/>
        <p:txBody>
          <a:bodyPr>
            <a:normAutofit lnSpcReduction="10000"/>
          </a:bodyPr>
          <a:lstStyle/>
          <a:p>
            <a:r>
              <a:rPr lang="en-US" dirty="0"/>
              <a:t>It is synthesized by the rumen microbes from fermentable energy, amino acids and NPN sources. About 0.25 part of Microbial Crude Protein (MCP) is present as nucleic acids which cannot be used by ruminants and remaining 0.75 parts as Microbial True Protein (MTP) which is digestible.</a:t>
            </a:r>
          </a:p>
          <a:p>
            <a:pPr>
              <a:buNone/>
            </a:pPr>
            <a:endParaRPr lang="en-US" dirty="0"/>
          </a:p>
          <a:p>
            <a:r>
              <a:rPr lang="en-US" dirty="0"/>
              <a:t> DMTP (g/d) = 0.75 x 0.85 x MCP</a:t>
            </a:r>
          </a:p>
          <a:p>
            <a:pPr>
              <a:buNone/>
            </a:pPr>
            <a:r>
              <a:rPr lang="en-US" dirty="0"/>
              <a:t>              =0.6375 MCP (g/d)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221</TotalTime>
  <Words>1536</Words>
  <Application>Microsoft Office PowerPoint</Application>
  <PresentationFormat>On-screen Show (4:3)</PresentationFormat>
  <Paragraphs>83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Consolas</vt:lpstr>
      <vt:lpstr>Corbel</vt:lpstr>
      <vt:lpstr>Wingdings</vt:lpstr>
      <vt:lpstr>Wingdings 2</vt:lpstr>
      <vt:lpstr>Wingdings 3</vt:lpstr>
      <vt:lpstr>Metro</vt:lpstr>
      <vt:lpstr>Protein evaluation systems for ruminants</vt:lpstr>
      <vt:lpstr>        Introduction</vt:lpstr>
      <vt:lpstr>         Introduction</vt:lpstr>
      <vt:lpstr>Economic importance</vt:lpstr>
      <vt:lpstr>Digestible crude protein system</vt:lpstr>
      <vt:lpstr>Rumen degradable and undegredable protein </vt:lpstr>
      <vt:lpstr>Metabolizable protein evaluation System</vt:lpstr>
      <vt:lpstr>   Components of MAAs</vt:lpstr>
      <vt:lpstr>A) Digestible Microbial True Protein (DMTP)</vt:lpstr>
      <vt:lpstr>B) Rumen undegraded Protein (RUP)</vt:lpstr>
      <vt:lpstr>PowerPoint Presentation</vt:lpstr>
      <vt:lpstr>considerations in metabolizable system</vt:lpstr>
      <vt:lpstr>German Protein Evaluation System:</vt:lpstr>
      <vt:lpstr>PowerPoint Presentation</vt:lpstr>
      <vt:lpstr>Protein Evaluation System of France</vt:lpstr>
      <vt:lpstr>PowerPoint Presentation</vt:lpstr>
      <vt:lpstr>PowerPoint Presentation</vt:lpstr>
      <vt:lpstr>Protein evaluation system in Italy:</vt:lpstr>
      <vt:lpstr>Protein evaluation system in Nordic countries</vt:lpstr>
      <vt:lpstr>PowerPoint Presentation</vt:lpstr>
      <vt:lpstr>PowerPoint Presentation</vt:lpstr>
      <vt:lpstr>CALCULATION OF AAT AND PBV</vt:lpstr>
      <vt:lpstr>PowerPoint Presentation</vt:lpstr>
      <vt:lpstr>Protein evaluation for ruminants in Switzerland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evaluation systems for ruminants</dc:title>
  <dc:creator>Taqi</dc:creator>
  <cp:lastModifiedBy>nasir tauqir</cp:lastModifiedBy>
  <cp:revision>60</cp:revision>
  <dcterms:created xsi:type="dcterms:W3CDTF">2020-01-26T15:36:54Z</dcterms:created>
  <dcterms:modified xsi:type="dcterms:W3CDTF">2020-05-03T17:05:42Z</dcterms:modified>
</cp:coreProperties>
</file>