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1" r:id="rId17"/>
    <p:sldId id="273"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3"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6B199A-5D81-48E7-99FD-26DF87A1F4B7}" type="datetimeFigureOut">
              <a:rPr lang="en-US" smtClean="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AF27F9-1DFD-416C-9D18-ECA05F5B1715}" type="slidenum">
              <a:rPr lang="en-US" smtClean="0"/>
              <a:t>‹#›</a:t>
            </a:fld>
            <a:endParaRPr lang="en-US" dirty="0"/>
          </a:p>
        </p:txBody>
      </p:sp>
    </p:spTree>
    <p:extLst>
      <p:ext uri="{BB962C8B-B14F-4D97-AF65-F5344CB8AC3E}">
        <p14:creationId xmlns:p14="http://schemas.microsoft.com/office/powerpoint/2010/main" val="119414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6B199A-5D81-48E7-99FD-26DF87A1F4B7}" type="datetimeFigureOut">
              <a:rPr lang="en-US" smtClean="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AF27F9-1DFD-416C-9D18-ECA05F5B1715}" type="slidenum">
              <a:rPr lang="en-US" smtClean="0"/>
              <a:t>‹#›</a:t>
            </a:fld>
            <a:endParaRPr lang="en-US" dirty="0"/>
          </a:p>
        </p:txBody>
      </p:sp>
    </p:spTree>
    <p:extLst>
      <p:ext uri="{BB962C8B-B14F-4D97-AF65-F5344CB8AC3E}">
        <p14:creationId xmlns:p14="http://schemas.microsoft.com/office/powerpoint/2010/main" val="1783638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E6B199A-5D81-48E7-99FD-26DF87A1F4B7}" type="datetimeFigureOut">
              <a:rPr lang="en-US" smtClean="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AF27F9-1DFD-416C-9D18-ECA05F5B1715}" type="slidenum">
              <a:rPr lang="en-US" smtClean="0"/>
              <a:t>‹#›</a:t>
            </a:fld>
            <a:endParaRPr lang="en-US" dirty="0"/>
          </a:p>
        </p:txBody>
      </p:sp>
    </p:spTree>
    <p:extLst>
      <p:ext uri="{BB962C8B-B14F-4D97-AF65-F5344CB8AC3E}">
        <p14:creationId xmlns:p14="http://schemas.microsoft.com/office/powerpoint/2010/main" val="2922862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E6B199A-5D81-48E7-99FD-26DF87A1F4B7}" type="datetimeFigureOut">
              <a:rPr lang="en-US" smtClean="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AF27F9-1DFD-416C-9D18-ECA05F5B171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72668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6B199A-5D81-48E7-99FD-26DF87A1F4B7}" type="datetimeFigureOut">
              <a:rPr lang="en-US" smtClean="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AF27F9-1DFD-416C-9D18-ECA05F5B1715}" type="slidenum">
              <a:rPr lang="en-US" smtClean="0"/>
              <a:t>‹#›</a:t>
            </a:fld>
            <a:endParaRPr lang="en-US" dirty="0"/>
          </a:p>
        </p:txBody>
      </p:sp>
    </p:spTree>
    <p:extLst>
      <p:ext uri="{BB962C8B-B14F-4D97-AF65-F5344CB8AC3E}">
        <p14:creationId xmlns:p14="http://schemas.microsoft.com/office/powerpoint/2010/main" val="2801615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E6B199A-5D81-48E7-99FD-26DF87A1F4B7}" type="datetimeFigureOut">
              <a:rPr lang="en-US" smtClean="0"/>
              <a:t>5/3/2020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AF27F9-1DFD-416C-9D18-ECA05F5B1715}" type="slidenum">
              <a:rPr lang="en-US" smtClean="0"/>
              <a:t>‹#›</a:t>
            </a:fld>
            <a:endParaRPr lang="en-US" dirty="0"/>
          </a:p>
        </p:txBody>
      </p:sp>
    </p:spTree>
    <p:extLst>
      <p:ext uri="{BB962C8B-B14F-4D97-AF65-F5344CB8AC3E}">
        <p14:creationId xmlns:p14="http://schemas.microsoft.com/office/powerpoint/2010/main" val="1955957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E6B199A-5D81-48E7-99FD-26DF87A1F4B7}" type="datetimeFigureOut">
              <a:rPr lang="en-US" smtClean="0"/>
              <a:t>5/3/2020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AF27F9-1DFD-416C-9D18-ECA05F5B1715}" type="slidenum">
              <a:rPr lang="en-US" smtClean="0"/>
              <a:t>‹#›</a:t>
            </a:fld>
            <a:endParaRPr lang="en-US" dirty="0"/>
          </a:p>
        </p:txBody>
      </p:sp>
    </p:spTree>
    <p:extLst>
      <p:ext uri="{BB962C8B-B14F-4D97-AF65-F5344CB8AC3E}">
        <p14:creationId xmlns:p14="http://schemas.microsoft.com/office/powerpoint/2010/main" val="2786640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6B199A-5D81-48E7-99FD-26DF87A1F4B7}" type="datetimeFigureOut">
              <a:rPr lang="en-US" smtClean="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AF27F9-1DFD-416C-9D18-ECA05F5B1715}" type="slidenum">
              <a:rPr lang="en-US" smtClean="0"/>
              <a:t>‹#›</a:t>
            </a:fld>
            <a:endParaRPr lang="en-US" dirty="0"/>
          </a:p>
        </p:txBody>
      </p:sp>
    </p:spTree>
    <p:extLst>
      <p:ext uri="{BB962C8B-B14F-4D97-AF65-F5344CB8AC3E}">
        <p14:creationId xmlns:p14="http://schemas.microsoft.com/office/powerpoint/2010/main" val="4235028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6B199A-5D81-48E7-99FD-26DF87A1F4B7}" type="datetimeFigureOut">
              <a:rPr lang="en-US" smtClean="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AF27F9-1DFD-416C-9D18-ECA05F5B1715}" type="slidenum">
              <a:rPr lang="en-US" smtClean="0"/>
              <a:t>‹#›</a:t>
            </a:fld>
            <a:endParaRPr lang="en-US" dirty="0"/>
          </a:p>
        </p:txBody>
      </p:sp>
    </p:spTree>
    <p:extLst>
      <p:ext uri="{BB962C8B-B14F-4D97-AF65-F5344CB8AC3E}">
        <p14:creationId xmlns:p14="http://schemas.microsoft.com/office/powerpoint/2010/main" val="29598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E6B199A-5D81-48E7-99FD-26DF87A1F4B7}" type="datetimeFigureOut">
              <a:rPr lang="en-US" smtClean="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AF27F9-1DFD-416C-9D18-ECA05F5B1715}" type="slidenum">
              <a:rPr lang="en-US" smtClean="0"/>
              <a:t>‹#›</a:t>
            </a:fld>
            <a:endParaRPr lang="en-US" dirty="0"/>
          </a:p>
        </p:txBody>
      </p:sp>
    </p:spTree>
    <p:extLst>
      <p:ext uri="{BB962C8B-B14F-4D97-AF65-F5344CB8AC3E}">
        <p14:creationId xmlns:p14="http://schemas.microsoft.com/office/powerpoint/2010/main" val="2870580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6B199A-5D81-48E7-99FD-26DF87A1F4B7}" type="datetimeFigureOut">
              <a:rPr lang="en-US" smtClean="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AF27F9-1DFD-416C-9D18-ECA05F5B1715}" type="slidenum">
              <a:rPr lang="en-US" smtClean="0"/>
              <a:t>‹#›</a:t>
            </a:fld>
            <a:endParaRPr lang="en-US" dirty="0"/>
          </a:p>
        </p:txBody>
      </p:sp>
    </p:spTree>
    <p:extLst>
      <p:ext uri="{BB962C8B-B14F-4D97-AF65-F5344CB8AC3E}">
        <p14:creationId xmlns:p14="http://schemas.microsoft.com/office/powerpoint/2010/main" val="3826970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6B199A-5D81-48E7-99FD-26DF87A1F4B7}" type="datetimeFigureOut">
              <a:rPr lang="en-US" smtClean="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AF27F9-1DFD-416C-9D18-ECA05F5B1715}" type="slidenum">
              <a:rPr lang="en-US" smtClean="0"/>
              <a:t>‹#›</a:t>
            </a:fld>
            <a:endParaRPr lang="en-US" dirty="0"/>
          </a:p>
        </p:txBody>
      </p:sp>
    </p:spTree>
    <p:extLst>
      <p:ext uri="{BB962C8B-B14F-4D97-AF65-F5344CB8AC3E}">
        <p14:creationId xmlns:p14="http://schemas.microsoft.com/office/powerpoint/2010/main" val="401219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6B199A-5D81-48E7-99FD-26DF87A1F4B7}" type="datetimeFigureOut">
              <a:rPr lang="en-US" smtClean="0"/>
              <a:t>5/3/2020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AF27F9-1DFD-416C-9D18-ECA05F5B1715}" type="slidenum">
              <a:rPr lang="en-US" smtClean="0"/>
              <a:t>‹#›</a:t>
            </a:fld>
            <a:endParaRPr lang="en-US" dirty="0"/>
          </a:p>
        </p:txBody>
      </p:sp>
    </p:spTree>
    <p:extLst>
      <p:ext uri="{BB962C8B-B14F-4D97-AF65-F5344CB8AC3E}">
        <p14:creationId xmlns:p14="http://schemas.microsoft.com/office/powerpoint/2010/main" val="2379618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E6B199A-5D81-48E7-99FD-26DF87A1F4B7}" type="datetimeFigureOut">
              <a:rPr lang="en-US" smtClean="0"/>
              <a:t>5/3/2020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50AF27F9-1DFD-416C-9D18-ECA05F5B1715}" type="slidenum">
              <a:rPr lang="en-US" smtClean="0"/>
              <a:t>‹#›</a:t>
            </a:fld>
            <a:endParaRPr lang="en-US" dirty="0"/>
          </a:p>
        </p:txBody>
      </p:sp>
    </p:spTree>
    <p:extLst>
      <p:ext uri="{BB962C8B-B14F-4D97-AF65-F5344CB8AC3E}">
        <p14:creationId xmlns:p14="http://schemas.microsoft.com/office/powerpoint/2010/main" val="2335030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E6B199A-5D81-48E7-99FD-26DF87A1F4B7}" type="datetimeFigureOut">
              <a:rPr lang="en-US" smtClean="0"/>
              <a:t>5/3/2020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50AF27F9-1DFD-416C-9D18-ECA05F5B1715}" type="slidenum">
              <a:rPr lang="en-US" smtClean="0"/>
              <a:t>‹#›</a:t>
            </a:fld>
            <a:endParaRPr lang="en-US" dirty="0"/>
          </a:p>
        </p:txBody>
      </p:sp>
    </p:spTree>
    <p:extLst>
      <p:ext uri="{BB962C8B-B14F-4D97-AF65-F5344CB8AC3E}">
        <p14:creationId xmlns:p14="http://schemas.microsoft.com/office/powerpoint/2010/main" val="1301366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E6B199A-5D81-48E7-99FD-26DF87A1F4B7}" type="datetimeFigureOut">
              <a:rPr lang="en-US" smtClean="0"/>
              <a:t>5/3/2020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50AF27F9-1DFD-416C-9D18-ECA05F5B1715}" type="slidenum">
              <a:rPr lang="en-US" smtClean="0"/>
              <a:t>‹#›</a:t>
            </a:fld>
            <a:endParaRPr lang="en-US" dirty="0"/>
          </a:p>
        </p:txBody>
      </p:sp>
    </p:spTree>
    <p:extLst>
      <p:ext uri="{BB962C8B-B14F-4D97-AF65-F5344CB8AC3E}">
        <p14:creationId xmlns:p14="http://schemas.microsoft.com/office/powerpoint/2010/main" val="1126948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6B199A-5D81-48E7-99FD-26DF87A1F4B7}" type="datetimeFigureOut">
              <a:rPr lang="en-US" smtClean="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AF27F9-1DFD-416C-9D18-ECA05F5B1715}" type="slidenum">
              <a:rPr lang="en-US" smtClean="0"/>
              <a:t>‹#›</a:t>
            </a:fld>
            <a:endParaRPr lang="en-US" dirty="0"/>
          </a:p>
        </p:txBody>
      </p:sp>
    </p:spTree>
    <p:extLst>
      <p:ext uri="{BB962C8B-B14F-4D97-AF65-F5344CB8AC3E}">
        <p14:creationId xmlns:p14="http://schemas.microsoft.com/office/powerpoint/2010/main" val="1453380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E6B199A-5D81-48E7-99FD-26DF87A1F4B7}" type="datetimeFigureOut">
              <a:rPr lang="en-US" smtClean="0"/>
              <a:t>5/3/2020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0AF27F9-1DFD-416C-9D18-ECA05F5B1715}" type="slidenum">
              <a:rPr lang="en-US" smtClean="0"/>
              <a:t>‹#›</a:t>
            </a:fld>
            <a:endParaRPr lang="en-US" dirty="0"/>
          </a:p>
        </p:txBody>
      </p:sp>
    </p:spTree>
    <p:extLst>
      <p:ext uri="{BB962C8B-B14F-4D97-AF65-F5344CB8AC3E}">
        <p14:creationId xmlns:p14="http://schemas.microsoft.com/office/powerpoint/2010/main" val="348529761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hyperlink" Target="https://image.slidesharecdn.com/feedingsystemforlivestockandpoultry-180607061455/95/feeding-system-for-livestock-and-poultry-6-638.jpg?cb=1528352156"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0A5210-2F29-4D85-A400-9C79B13FC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0611BBE-2B4A-4DA2-B8A9-CD877B876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w="22225">
            <a:solidFill>
              <a:srgbClr val="3CE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sign, sitting, sky, pole&#10;&#10;Description automatically generated">
            <a:extLst>
              <a:ext uri="{FF2B5EF4-FFF2-40B4-BE49-F238E27FC236}">
                <a16:creationId xmlns:a16="http://schemas.microsoft.com/office/drawing/2014/main" id="{98D48684-CC85-445C-B4AE-2441CF298211}"/>
              </a:ext>
            </a:extLst>
          </p:cNvPr>
          <p:cNvPicPr>
            <a:picLocks noChangeAspect="1"/>
          </p:cNvPicPr>
          <p:nvPr/>
        </p:nvPicPr>
        <p:blipFill rotWithShape="1">
          <a:blip r:embed="rId3">
            <a:extLst>
              <a:ext uri="{28A0092B-C50C-407E-A947-70E740481C1C}">
                <a14:useLocalDpi xmlns:a14="http://schemas.microsoft.com/office/drawing/2010/main" val="0"/>
              </a:ext>
            </a:extLst>
          </a:blip>
          <a:srcRect t="7412" r="1" b="1768"/>
          <a:stretch/>
        </p:blipFill>
        <p:spPr>
          <a:xfrm>
            <a:off x="643467" y="643467"/>
            <a:ext cx="10905066" cy="5571066"/>
          </a:xfrm>
          <a:prstGeom prst="rect">
            <a:avLst/>
          </a:prstGeom>
        </p:spPr>
      </p:pic>
      <p:sp>
        <p:nvSpPr>
          <p:cNvPr id="12" name="Rectangle 11">
            <a:extLst>
              <a:ext uri="{FF2B5EF4-FFF2-40B4-BE49-F238E27FC236}">
                <a16:creationId xmlns:a16="http://schemas.microsoft.com/office/drawing/2014/main" id="{91091950-5655-45D2-858E-FE8CBE07C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46163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F9CB7-29D8-434E-A97E-D350D5EB19CD}"/>
              </a:ext>
            </a:extLst>
          </p:cNvPr>
          <p:cNvSpPr>
            <a:spLocks noGrp="1"/>
          </p:cNvSpPr>
          <p:nvPr>
            <p:ph type="title"/>
          </p:nvPr>
        </p:nvSpPr>
        <p:spPr>
          <a:xfrm>
            <a:off x="1153907" y="0"/>
            <a:ext cx="5092906" cy="980661"/>
          </a:xfrm>
        </p:spPr>
        <p:txBody>
          <a:bodyPr>
            <a:normAutofit/>
          </a:bodyPr>
          <a:lstStyle/>
          <a:p>
            <a:r>
              <a:rPr lang="en-US" sz="4800" dirty="0">
                <a:solidFill>
                  <a:schemeClr val="accent1"/>
                </a:solidFill>
                <a:latin typeface="Helvetica Neue"/>
              </a:rPr>
              <a:t>Advantage</a:t>
            </a:r>
          </a:p>
        </p:txBody>
      </p:sp>
      <p:pic>
        <p:nvPicPr>
          <p:cNvPr id="6" name="Picture Placeholder 5" descr="A brown and white cow lying on top of a lush green field&#10;&#10;Description automatically generated">
            <a:extLst>
              <a:ext uri="{FF2B5EF4-FFF2-40B4-BE49-F238E27FC236}">
                <a16:creationId xmlns:a16="http://schemas.microsoft.com/office/drawing/2014/main" id="{3FEA8DDC-E017-4B3B-A703-BF8981A31677}"/>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7935" r="27935"/>
          <a:stretch>
            <a:fillRect/>
          </a:stretch>
        </p:blipFill>
        <p:spPr>
          <a:xfrm>
            <a:off x="6414052" y="1828798"/>
            <a:ext cx="4386470" cy="3886201"/>
          </a:xfrm>
        </p:spPr>
      </p:pic>
      <p:sp>
        <p:nvSpPr>
          <p:cNvPr id="4" name="Text Placeholder 3">
            <a:extLst>
              <a:ext uri="{FF2B5EF4-FFF2-40B4-BE49-F238E27FC236}">
                <a16:creationId xmlns:a16="http://schemas.microsoft.com/office/drawing/2014/main" id="{4103B661-7B53-41EC-87D8-B7225CECC08F}"/>
              </a:ext>
            </a:extLst>
          </p:cNvPr>
          <p:cNvSpPr>
            <a:spLocks noGrp="1"/>
          </p:cNvSpPr>
          <p:nvPr>
            <p:ph type="body" sz="half" idx="2"/>
          </p:nvPr>
        </p:nvSpPr>
        <p:spPr>
          <a:xfrm>
            <a:off x="1154954" y="1143000"/>
            <a:ext cx="5084979" cy="3886200"/>
          </a:xfrm>
        </p:spPr>
        <p:txBody>
          <a:bodyPr>
            <a:normAutofit lnSpcReduction="10000"/>
          </a:bodyPr>
          <a:lstStyle/>
          <a:p>
            <a:pPr marL="285750" indent="-285750" algn="just">
              <a:buFont typeface="Wingdings" panose="05000000000000000000" pitchFamily="2" charset="2"/>
              <a:buChar char="v"/>
            </a:pPr>
            <a:r>
              <a:rPr lang="en-US" dirty="0">
                <a:solidFill>
                  <a:srgbClr val="3B3835"/>
                </a:solidFill>
                <a:latin typeface="Helvetica Neue"/>
              </a:rPr>
              <a:t> </a:t>
            </a:r>
            <a:r>
              <a:rPr lang="en-US" sz="2800" dirty="0">
                <a:latin typeface="New time roman"/>
              </a:rPr>
              <a:t>Availability of both crop residues and also concentrates </a:t>
            </a:r>
          </a:p>
          <a:p>
            <a:pPr marL="457200" indent="-457200" algn="just">
              <a:buFont typeface="Wingdings" panose="05000000000000000000" pitchFamily="2" charset="2"/>
              <a:buChar char="v"/>
            </a:pPr>
            <a:r>
              <a:rPr lang="en-US" sz="2800" dirty="0">
                <a:latin typeface="New time roman"/>
              </a:rPr>
              <a:t> Animals perform much better than in the extensive system.</a:t>
            </a:r>
          </a:p>
          <a:p>
            <a:pPr marL="457200" indent="-457200" algn="just">
              <a:buFont typeface="Wingdings" panose="05000000000000000000" pitchFamily="2" charset="2"/>
              <a:buChar char="v"/>
            </a:pPr>
            <a:r>
              <a:rPr lang="en-US" sz="2800" dirty="0">
                <a:latin typeface="New time roman"/>
              </a:rPr>
              <a:t>  Encourages the animals to remain in the vicinity of the villages</a:t>
            </a:r>
          </a:p>
        </p:txBody>
      </p:sp>
    </p:spTree>
    <p:extLst>
      <p:ext uri="{BB962C8B-B14F-4D97-AF65-F5344CB8AC3E}">
        <p14:creationId xmlns:p14="http://schemas.microsoft.com/office/powerpoint/2010/main" val="3643405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4E914-1B16-4F04-A3AC-AE99C4692C9C}"/>
              </a:ext>
            </a:extLst>
          </p:cNvPr>
          <p:cNvSpPr>
            <a:spLocks noGrp="1"/>
          </p:cNvSpPr>
          <p:nvPr>
            <p:ph type="title"/>
          </p:nvPr>
        </p:nvSpPr>
        <p:spPr>
          <a:xfrm>
            <a:off x="1154954" y="728870"/>
            <a:ext cx="8825659" cy="2080591"/>
          </a:xfrm>
        </p:spPr>
        <p:txBody>
          <a:bodyPr/>
          <a:lstStyle/>
          <a:p>
            <a:r>
              <a:rPr lang="en-US" u="sng" dirty="0">
                <a:solidFill>
                  <a:srgbClr val="92D050"/>
                </a:solidFill>
                <a:latin typeface="New time roman"/>
              </a:rPr>
              <a:t>B. EXTENSIVE SYSTEMS</a:t>
            </a:r>
            <a:br>
              <a:rPr lang="en-US" u="sng" dirty="0">
                <a:solidFill>
                  <a:srgbClr val="92D050"/>
                </a:solidFill>
                <a:latin typeface="New time roman"/>
              </a:rPr>
            </a:br>
            <a:r>
              <a:rPr lang="en-US" sz="2800" dirty="0">
                <a:solidFill>
                  <a:schemeClr val="tx1"/>
                </a:solidFill>
                <a:latin typeface="New time roman"/>
              </a:rPr>
              <a:t>Small farmers &amp; landless laborer takes their animals together walking long distances in search of food and water. </a:t>
            </a:r>
            <a:endParaRPr lang="en-US" sz="2800" u="sng" dirty="0">
              <a:solidFill>
                <a:schemeClr val="tx1"/>
              </a:solidFill>
              <a:latin typeface="New time roman"/>
            </a:endParaRPr>
          </a:p>
        </p:txBody>
      </p:sp>
      <p:sp>
        <p:nvSpPr>
          <p:cNvPr id="3" name="Text Placeholder 2">
            <a:extLst>
              <a:ext uri="{FF2B5EF4-FFF2-40B4-BE49-F238E27FC236}">
                <a16:creationId xmlns:a16="http://schemas.microsoft.com/office/drawing/2014/main" id="{6CCCCF84-9339-4AD6-829F-E151543D7FB6}"/>
              </a:ext>
            </a:extLst>
          </p:cNvPr>
          <p:cNvSpPr>
            <a:spLocks noGrp="1"/>
          </p:cNvSpPr>
          <p:nvPr>
            <p:ph type="body" sz="half" idx="2"/>
          </p:nvPr>
        </p:nvSpPr>
        <p:spPr>
          <a:xfrm>
            <a:off x="1154954" y="2464904"/>
            <a:ext cx="8825659" cy="3472070"/>
          </a:xfrm>
        </p:spPr>
        <p:txBody>
          <a:bodyPr>
            <a:normAutofit fontScale="92500"/>
          </a:bodyPr>
          <a:lstStyle/>
          <a:p>
            <a:pPr marL="285750" indent="-285750" algn="just">
              <a:buFont typeface="Wingdings" panose="05000000000000000000" pitchFamily="2" charset="2"/>
              <a:buChar char="Ø"/>
            </a:pPr>
            <a:r>
              <a:rPr lang="en-US" sz="2800" dirty="0">
                <a:latin typeface="Helvetica Neue"/>
              </a:rPr>
              <a:t> </a:t>
            </a:r>
            <a:r>
              <a:rPr lang="en-US" sz="2800" dirty="0">
                <a:latin typeface="New time roman"/>
              </a:rPr>
              <a:t>Based on grazing of large areas of unproductive or marginal land, which is unable to support crop production. </a:t>
            </a:r>
          </a:p>
          <a:p>
            <a:pPr marL="457200" indent="-457200" algn="just">
              <a:buFont typeface="Wingdings" panose="05000000000000000000" pitchFamily="2" charset="2"/>
              <a:buChar char="Ø"/>
            </a:pPr>
            <a:r>
              <a:rPr lang="en-US" sz="2800" dirty="0">
                <a:latin typeface="New time roman"/>
              </a:rPr>
              <a:t>It also includes those areas that are sub-arctic because of altitude or latitude. </a:t>
            </a:r>
          </a:p>
          <a:p>
            <a:pPr marL="457200" indent="-457200" algn="just">
              <a:buFont typeface="Wingdings" panose="05000000000000000000" pitchFamily="2" charset="2"/>
              <a:buChar char="Ø"/>
            </a:pPr>
            <a:r>
              <a:rPr lang="en-US" sz="2800" dirty="0">
                <a:latin typeface="New time roman"/>
              </a:rPr>
              <a:t> Goats find opportunity to browse for about 8-9 hrs./day.</a:t>
            </a:r>
          </a:p>
          <a:p>
            <a:pPr marL="457200" indent="-457200" algn="just">
              <a:buFont typeface="Wingdings" panose="05000000000000000000" pitchFamily="2" charset="2"/>
              <a:buChar char="Ø"/>
            </a:pPr>
            <a:r>
              <a:rPr lang="en-US" sz="2800" dirty="0">
                <a:latin typeface="New time roman"/>
              </a:rPr>
              <a:t>  Rate of growth slows down.</a:t>
            </a:r>
          </a:p>
        </p:txBody>
      </p:sp>
    </p:spTree>
    <p:extLst>
      <p:ext uri="{BB962C8B-B14F-4D97-AF65-F5344CB8AC3E}">
        <p14:creationId xmlns:p14="http://schemas.microsoft.com/office/powerpoint/2010/main" val="3644164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20E25-118E-4E5F-8891-7EE8EA7F3B09}"/>
              </a:ext>
            </a:extLst>
          </p:cNvPr>
          <p:cNvSpPr>
            <a:spLocks noGrp="1"/>
          </p:cNvSpPr>
          <p:nvPr>
            <p:ph type="title"/>
          </p:nvPr>
        </p:nvSpPr>
        <p:spPr>
          <a:xfrm>
            <a:off x="1154954" y="278296"/>
            <a:ext cx="8825659" cy="821634"/>
          </a:xfrm>
        </p:spPr>
        <p:txBody>
          <a:bodyPr/>
          <a:lstStyle/>
          <a:p>
            <a:r>
              <a:rPr lang="en-US" dirty="0">
                <a:solidFill>
                  <a:schemeClr val="accent1"/>
                </a:solidFill>
                <a:latin typeface="New time roman"/>
              </a:rPr>
              <a:t>Advantages</a:t>
            </a:r>
          </a:p>
        </p:txBody>
      </p:sp>
      <p:sp>
        <p:nvSpPr>
          <p:cNvPr id="3" name="Text Placeholder 2">
            <a:extLst>
              <a:ext uri="{FF2B5EF4-FFF2-40B4-BE49-F238E27FC236}">
                <a16:creationId xmlns:a16="http://schemas.microsoft.com/office/drawing/2014/main" id="{45B5836A-C8E2-467B-AC70-539AD734410E}"/>
              </a:ext>
            </a:extLst>
          </p:cNvPr>
          <p:cNvSpPr>
            <a:spLocks noGrp="1"/>
          </p:cNvSpPr>
          <p:nvPr>
            <p:ph type="body" sz="half" idx="2"/>
          </p:nvPr>
        </p:nvSpPr>
        <p:spPr>
          <a:xfrm>
            <a:off x="1154954" y="1099931"/>
            <a:ext cx="8825659" cy="5632174"/>
          </a:xfrm>
        </p:spPr>
        <p:txBody>
          <a:bodyPr>
            <a:normAutofit fontScale="92500" lnSpcReduction="20000"/>
          </a:bodyPr>
          <a:lstStyle/>
          <a:p>
            <a:pPr marL="457200" lvl="0" indent="-457200" algn="just">
              <a:buClr>
                <a:srgbClr val="1E5155">
                  <a:lumMod val="40000"/>
                  <a:lumOff val="60000"/>
                </a:srgbClr>
              </a:buClr>
              <a:buFont typeface="Wingdings" panose="05000000000000000000" pitchFamily="2" charset="2"/>
              <a:buChar char="ü"/>
            </a:pPr>
            <a:r>
              <a:rPr lang="en-US" sz="3000" dirty="0">
                <a:latin typeface="New time roman"/>
              </a:rPr>
              <a:t> Easy and convenient method. </a:t>
            </a:r>
          </a:p>
          <a:p>
            <a:pPr marL="457200" lvl="0" indent="-457200" algn="just">
              <a:buClr>
                <a:srgbClr val="1E5155">
                  <a:lumMod val="40000"/>
                  <a:lumOff val="60000"/>
                </a:srgbClr>
              </a:buClr>
              <a:buFont typeface="Wingdings" panose="05000000000000000000" pitchFamily="2" charset="2"/>
              <a:buChar char="ü"/>
            </a:pPr>
            <a:r>
              <a:rPr lang="en-US" sz="3000" dirty="0">
                <a:latin typeface="New time roman"/>
              </a:rPr>
              <a:t> Use of low resources</a:t>
            </a:r>
          </a:p>
          <a:p>
            <a:pPr marL="457200" lvl="0" indent="-457200" algn="just">
              <a:buClr>
                <a:srgbClr val="1E5155">
                  <a:lumMod val="40000"/>
                  <a:lumOff val="60000"/>
                </a:srgbClr>
              </a:buClr>
              <a:buFont typeface="Wingdings" panose="05000000000000000000" pitchFamily="2" charset="2"/>
              <a:buChar char="ü"/>
            </a:pPr>
            <a:r>
              <a:rPr lang="en-US" sz="3000" dirty="0">
                <a:latin typeface="New time roman"/>
              </a:rPr>
              <a:t> Less expensive</a:t>
            </a:r>
          </a:p>
          <a:p>
            <a:pPr marL="457200" lvl="0" indent="-457200" algn="just">
              <a:buClr>
                <a:srgbClr val="1E5155">
                  <a:lumMod val="40000"/>
                  <a:lumOff val="60000"/>
                </a:srgbClr>
              </a:buClr>
              <a:buFont typeface="Wingdings" panose="05000000000000000000" pitchFamily="2" charset="2"/>
              <a:buChar char="ü"/>
            </a:pPr>
            <a:r>
              <a:rPr lang="en-US" sz="3000" dirty="0">
                <a:latin typeface="New time roman"/>
              </a:rPr>
              <a:t> Labor cost is low</a:t>
            </a:r>
          </a:p>
          <a:p>
            <a:pPr marL="457200" lvl="0" indent="-457200" algn="just">
              <a:buClr>
                <a:srgbClr val="1E5155">
                  <a:lumMod val="40000"/>
                  <a:lumOff val="60000"/>
                </a:srgbClr>
              </a:buClr>
              <a:buFont typeface="Wingdings" panose="05000000000000000000" pitchFamily="2" charset="2"/>
              <a:buChar char="ü"/>
            </a:pPr>
            <a:r>
              <a:rPr lang="en-US" sz="3000" dirty="0">
                <a:latin typeface="New time roman"/>
              </a:rPr>
              <a:t>  Increase fertility of soil by way of urine and manure dropped. </a:t>
            </a:r>
          </a:p>
          <a:p>
            <a:pPr marL="457200" lvl="0" indent="-457200" algn="just">
              <a:buClr>
                <a:srgbClr val="1E5155">
                  <a:lumMod val="40000"/>
                  <a:lumOff val="60000"/>
                </a:srgbClr>
              </a:buClr>
              <a:buFont typeface="Wingdings" panose="05000000000000000000" pitchFamily="2" charset="2"/>
              <a:buChar char="ü"/>
            </a:pPr>
            <a:r>
              <a:rPr lang="en-US" sz="3000" dirty="0">
                <a:latin typeface="New time roman"/>
              </a:rPr>
              <a:t>Controls of weeds by animal</a:t>
            </a:r>
          </a:p>
          <a:p>
            <a:pPr lvl="0" algn="just">
              <a:buClr>
                <a:srgbClr val="1E5155">
                  <a:lumMod val="40000"/>
                  <a:lumOff val="60000"/>
                </a:srgbClr>
              </a:buClr>
            </a:pPr>
            <a:r>
              <a:rPr lang="en-US" sz="3000" dirty="0">
                <a:latin typeface="New time roman"/>
              </a:rPr>
              <a:t> </a:t>
            </a:r>
            <a:r>
              <a:rPr lang="en-US" sz="3000" dirty="0">
                <a:solidFill>
                  <a:schemeClr val="accent1"/>
                </a:solidFill>
                <a:latin typeface="New time roman"/>
              </a:rPr>
              <a:t>Limitations: </a:t>
            </a:r>
          </a:p>
          <a:p>
            <a:pPr marL="457200" lvl="0" indent="-457200" algn="just">
              <a:buClr>
                <a:srgbClr val="1E5155">
                  <a:lumMod val="40000"/>
                  <a:lumOff val="60000"/>
                </a:srgbClr>
              </a:buClr>
              <a:buFont typeface="Wingdings" panose="05000000000000000000" pitchFamily="2" charset="2"/>
              <a:buChar char="Ø"/>
            </a:pPr>
            <a:r>
              <a:rPr lang="en-US" sz="3000" dirty="0">
                <a:latin typeface="New time roman"/>
              </a:rPr>
              <a:t>Fluctuation in availability of feeds from region to region and season to season.</a:t>
            </a:r>
          </a:p>
          <a:p>
            <a:pPr marL="457200" lvl="0" indent="-457200" algn="just">
              <a:buClr>
                <a:srgbClr val="1E5155">
                  <a:lumMod val="40000"/>
                  <a:lumOff val="60000"/>
                </a:srgbClr>
              </a:buClr>
              <a:buFont typeface="Wingdings" panose="05000000000000000000" pitchFamily="2" charset="2"/>
              <a:buChar char="Ø"/>
            </a:pPr>
            <a:r>
              <a:rPr lang="en-US" sz="3000" dirty="0">
                <a:latin typeface="New time roman"/>
              </a:rPr>
              <a:t>  Poor nutritional availability to animal restrict productivity</a:t>
            </a:r>
            <a:r>
              <a:rPr lang="en-US" sz="2800" dirty="0">
                <a:solidFill>
                  <a:srgbClr val="3B3835"/>
                </a:solidFill>
                <a:latin typeface="Helvetica Neue"/>
              </a:rPr>
              <a:t>.</a:t>
            </a:r>
            <a:endParaRPr lang="en-US" sz="2800" dirty="0">
              <a:latin typeface="New time roman"/>
            </a:endParaRPr>
          </a:p>
        </p:txBody>
      </p:sp>
    </p:spTree>
    <p:extLst>
      <p:ext uri="{BB962C8B-B14F-4D97-AF65-F5344CB8AC3E}">
        <p14:creationId xmlns:p14="http://schemas.microsoft.com/office/powerpoint/2010/main" val="3583731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494E3-D950-42CC-BE97-71F5F923B2ED}"/>
              </a:ext>
            </a:extLst>
          </p:cNvPr>
          <p:cNvSpPr>
            <a:spLocks noGrp="1"/>
          </p:cNvSpPr>
          <p:nvPr>
            <p:ph type="title"/>
          </p:nvPr>
        </p:nvSpPr>
        <p:spPr>
          <a:xfrm>
            <a:off x="1154954" y="490330"/>
            <a:ext cx="8825659" cy="1126435"/>
          </a:xfrm>
        </p:spPr>
        <p:txBody>
          <a:bodyPr/>
          <a:lstStyle/>
          <a:p>
            <a:r>
              <a:rPr lang="en-US" sz="4400" u="sng" dirty="0">
                <a:solidFill>
                  <a:srgbClr val="92D050"/>
                </a:solidFill>
                <a:latin typeface="New time roman"/>
              </a:rPr>
              <a:t>C. SEMI-INTENSIVE SYSTEMS</a:t>
            </a:r>
          </a:p>
        </p:txBody>
      </p:sp>
      <p:sp>
        <p:nvSpPr>
          <p:cNvPr id="3" name="Text Placeholder 2">
            <a:extLst>
              <a:ext uri="{FF2B5EF4-FFF2-40B4-BE49-F238E27FC236}">
                <a16:creationId xmlns:a16="http://schemas.microsoft.com/office/drawing/2014/main" id="{F2227066-0856-4ACA-ACC6-D8044AAF4489}"/>
              </a:ext>
            </a:extLst>
          </p:cNvPr>
          <p:cNvSpPr>
            <a:spLocks noGrp="1"/>
          </p:cNvSpPr>
          <p:nvPr>
            <p:ph type="body" sz="half" idx="2"/>
          </p:nvPr>
        </p:nvSpPr>
        <p:spPr>
          <a:xfrm>
            <a:off x="1154954" y="1272209"/>
            <a:ext cx="8825659" cy="5446643"/>
          </a:xfrm>
        </p:spPr>
        <p:txBody>
          <a:bodyPr/>
          <a:lstStyle/>
          <a:p>
            <a:pPr marL="285750" indent="-285750" algn="just">
              <a:buFont typeface="Arial" panose="020B0604020202020204" pitchFamily="34" charset="0"/>
              <a:buChar char="•"/>
            </a:pPr>
            <a:r>
              <a:rPr lang="en-US" dirty="0">
                <a:solidFill>
                  <a:srgbClr val="3B3835"/>
                </a:solidFill>
                <a:latin typeface="Helvetica Neue"/>
              </a:rPr>
              <a:t> </a:t>
            </a:r>
            <a:r>
              <a:rPr lang="en-US" sz="2800" dirty="0">
                <a:latin typeface="New time roman"/>
              </a:rPr>
              <a:t> Combination of extensive and intensive systems</a:t>
            </a:r>
          </a:p>
          <a:p>
            <a:pPr marL="457200" indent="-457200" algn="just">
              <a:buFont typeface="Arial" panose="020B0604020202020204" pitchFamily="34" charset="0"/>
              <a:buChar char="•"/>
            </a:pPr>
            <a:r>
              <a:rPr lang="en-US" sz="2800" dirty="0">
                <a:latin typeface="New time roman"/>
              </a:rPr>
              <a:t>  Grazing 4-6 hours and then kept in stalls </a:t>
            </a:r>
          </a:p>
          <a:p>
            <a:pPr marL="457200" indent="-457200" algn="just">
              <a:buFont typeface="Arial" panose="020B0604020202020204" pitchFamily="34" charset="0"/>
              <a:buChar char="•"/>
            </a:pPr>
            <a:r>
              <a:rPr lang="en-US" sz="2800" dirty="0">
                <a:latin typeface="New time roman"/>
              </a:rPr>
              <a:t> In stalls offered roughages &amp; concentrates mixture depending upon their availability </a:t>
            </a:r>
          </a:p>
          <a:p>
            <a:pPr marL="457200" indent="-457200" algn="just">
              <a:buFont typeface="Arial" panose="020B0604020202020204" pitchFamily="34" charset="0"/>
              <a:buChar char="•"/>
            </a:pPr>
            <a:r>
              <a:rPr lang="en-US" sz="2800" dirty="0">
                <a:latin typeface="New time roman"/>
              </a:rPr>
              <a:t> Performance of animals depend upon quantity &amp; quality of feeds.</a:t>
            </a:r>
          </a:p>
          <a:p>
            <a:pPr marL="457200" indent="-457200" algn="just">
              <a:buFont typeface="Arial" panose="020B0604020202020204" pitchFamily="34" charset="0"/>
              <a:buChar char="•"/>
            </a:pPr>
            <a:r>
              <a:rPr lang="en-US" sz="2800" dirty="0">
                <a:latin typeface="New time roman"/>
              </a:rPr>
              <a:t>  Level of nutrition is better than in extensive system</a:t>
            </a:r>
          </a:p>
          <a:p>
            <a:pPr marL="457200" indent="-457200" algn="just">
              <a:buFont typeface="Arial" panose="020B0604020202020204" pitchFamily="34" charset="0"/>
              <a:buChar char="•"/>
            </a:pPr>
            <a:r>
              <a:rPr lang="en-US" sz="2800" dirty="0">
                <a:latin typeface="New time roman"/>
              </a:rPr>
              <a:t>  Crop residues &amp; Very seldom concentrates are offered</a:t>
            </a:r>
          </a:p>
        </p:txBody>
      </p:sp>
    </p:spTree>
    <p:extLst>
      <p:ext uri="{BB962C8B-B14F-4D97-AF65-F5344CB8AC3E}">
        <p14:creationId xmlns:p14="http://schemas.microsoft.com/office/powerpoint/2010/main" val="2833164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618BB-5BD4-4872-BC3D-D1113C19B631}"/>
              </a:ext>
            </a:extLst>
          </p:cNvPr>
          <p:cNvSpPr>
            <a:spLocks noGrp="1"/>
          </p:cNvSpPr>
          <p:nvPr>
            <p:ph type="title"/>
          </p:nvPr>
        </p:nvSpPr>
        <p:spPr>
          <a:xfrm>
            <a:off x="1154954" y="357809"/>
            <a:ext cx="8825659" cy="967408"/>
          </a:xfrm>
        </p:spPr>
        <p:txBody>
          <a:bodyPr/>
          <a:lstStyle/>
          <a:p>
            <a:r>
              <a:rPr lang="en-US" u="sng" dirty="0">
                <a:solidFill>
                  <a:srgbClr val="92D050"/>
                </a:solidFill>
                <a:latin typeface="New time roman"/>
              </a:rPr>
              <a:t>D. Intensive Systems</a:t>
            </a:r>
          </a:p>
        </p:txBody>
      </p:sp>
      <p:sp>
        <p:nvSpPr>
          <p:cNvPr id="3" name="Text Placeholder 2">
            <a:extLst>
              <a:ext uri="{FF2B5EF4-FFF2-40B4-BE49-F238E27FC236}">
                <a16:creationId xmlns:a16="http://schemas.microsoft.com/office/drawing/2014/main" id="{BF3E5A4C-3CBB-4DA0-B99C-2D8BC9870B90}"/>
              </a:ext>
            </a:extLst>
          </p:cNvPr>
          <p:cNvSpPr>
            <a:spLocks noGrp="1"/>
          </p:cNvSpPr>
          <p:nvPr>
            <p:ph type="body" sz="half" idx="2"/>
          </p:nvPr>
        </p:nvSpPr>
        <p:spPr>
          <a:xfrm>
            <a:off x="1154954" y="1457739"/>
            <a:ext cx="8825659" cy="5194852"/>
          </a:xfrm>
        </p:spPr>
        <p:txBody>
          <a:bodyPr/>
          <a:lstStyle/>
          <a:p>
            <a:pPr marL="457200" indent="-457200" algn="just">
              <a:buFont typeface="Courier New" panose="02070309020205020404" pitchFamily="49" charset="0"/>
              <a:buChar char="o"/>
            </a:pPr>
            <a:r>
              <a:rPr lang="en-US" sz="2800" dirty="0">
                <a:latin typeface="New time roman"/>
              </a:rPr>
              <a:t>Stall feeding or the cut-and carry system is common where land is a limiting factor and where crop residues or forages are abundant.</a:t>
            </a:r>
          </a:p>
          <a:p>
            <a:pPr marL="457200" indent="-457200" algn="just">
              <a:buFont typeface="Courier New" panose="02070309020205020404" pitchFamily="49" charset="0"/>
              <a:buChar char="o"/>
            </a:pPr>
            <a:r>
              <a:rPr lang="en-US" sz="2800" dirty="0">
                <a:latin typeface="New time roman"/>
              </a:rPr>
              <a:t> Animals are housed most of the time, this results in a growing dependence on concentrate feeds especially during periods of feed scarcity.</a:t>
            </a:r>
          </a:p>
          <a:p>
            <a:pPr marL="457200" indent="-457200" algn="just">
              <a:buFont typeface="Courier New" panose="02070309020205020404" pitchFamily="49" charset="0"/>
              <a:buChar char="o"/>
            </a:pPr>
            <a:r>
              <a:rPr lang="en-US" sz="2800" dirty="0">
                <a:latin typeface="New time roman"/>
              </a:rPr>
              <a:t> Keeping goats in &amp; feeding them cultivated fodders &amp; concentrates to meet their requirements</a:t>
            </a:r>
            <a:r>
              <a:rPr lang="en-US" dirty="0">
                <a:solidFill>
                  <a:srgbClr val="3B3835"/>
                </a:solidFill>
                <a:latin typeface="Helvetica Neue"/>
              </a:rPr>
              <a:t>.</a:t>
            </a:r>
            <a:endParaRPr lang="en-US" dirty="0"/>
          </a:p>
        </p:txBody>
      </p:sp>
    </p:spTree>
    <p:extLst>
      <p:ext uri="{BB962C8B-B14F-4D97-AF65-F5344CB8AC3E}">
        <p14:creationId xmlns:p14="http://schemas.microsoft.com/office/powerpoint/2010/main" val="2284307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8" name="Picture 27">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0" name="Oval 29">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2" name="Picture 31">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4" name="Picture 33">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6" name="Rectangle 35">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637B4B9-1EAB-4FFE-BB1F-97B974D7824D}"/>
              </a:ext>
            </a:extLst>
          </p:cNvPr>
          <p:cNvSpPr>
            <a:spLocks noGrp="1"/>
          </p:cNvSpPr>
          <p:nvPr>
            <p:ph type="title"/>
          </p:nvPr>
        </p:nvSpPr>
        <p:spPr>
          <a:xfrm>
            <a:off x="648930" y="76200"/>
            <a:ext cx="9252154" cy="1065207"/>
          </a:xfrm>
        </p:spPr>
        <p:txBody>
          <a:bodyPr vert="horz" lIns="91440" tIns="45720" rIns="91440" bIns="45720" rtlCol="0" anchor="t">
            <a:normAutofit/>
          </a:bodyPr>
          <a:lstStyle/>
          <a:p>
            <a:r>
              <a:rPr lang="en-US" sz="4200" b="0" i="0" kern="1200" dirty="0">
                <a:solidFill>
                  <a:schemeClr val="accent1"/>
                </a:solidFill>
                <a:latin typeface="+mj-lt"/>
                <a:ea typeface="+mj-ea"/>
                <a:cs typeface="+mj-cs"/>
              </a:rPr>
              <a:t> </a:t>
            </a:r>
            <a:r>
              <a:rPr lang="en-US" sz="4800" b="0" i="0" kern="1200" dirty="0">
                <a:solidFill>
                  <a:schemeClr val="accent1"/>
                </a:solidFill>
                <a:latin typeface="New time roman"/>
              </a:rPr>
              <a:t>Advantage</a:t>
            </a:r>
          </a:p>
        </p:txBody>
      </p:sp>
      <p:sp>
        <p:nvSpPr>
          <p:cNvPr id="4" name="Text Placeholder 3">
            <a:extLst>
              <a:ext uri="{FF2B5EF4-FFF2-40B4-BE49-F238E27FC236}">
                <a16:creationId xmlns:a16="http://schemas.microsoft.com/office/drawing/2014/main" id="{9B2B43DB-CB7F-4C35-811D-CDD18192A654}"/>
              </a:ext>
            </a:extLst>
          </p:cNvPr>
          <p:cNvSpPr>
            <a:spLocks noGrp="1"/>
          </p:cNvSpPr>
          <p:nvPr>
            <p:ph type="body" sz="half" idx="2"/>
          </p:nvPr>
        </p:nvSpPr>
        <p:spPr>
          <a:xfrm>
            <a:off x="763588" y="821636"/>
            <a:ext cx="5213197" cy="6745356"/>
          </a:xfrm>
        </p:spPr>
        <p:txBody>
          <a:bodyPr vert="horz" lIns="91440" tIns="45720" rIns="91440" bIns="45720" rtlCol="0">
            <a:noAutofit/>
          </a:bodyPr>
          <a:lstStyle/>
          <a:p>
            <a:pPr marL="457200" indent="-457200">
              <a:buFont typeface="Wingdings 3" charset="2"/>
              <a:buChar char=""/>
            </a:pPr>
            <a:r>
              <a:rPr lang="en-US" sz="2800" dirty="0">
                <a:latin typeface="New time roman"/>
              </a:rPr>
              <a:t> Get optimum nutrition</a:t>
            </a:r>
          </a:p>
          <a:p>
            <a:pPr marL="457200" indent="-457200">
              <a:buFont typeface="Wingdings 3" charset="2"/>
              <a:buChar char=""/>
            </a:pPr>
            <a:r>
              <a:rPr lang="en-US" sz="2800" dirty="0">
                <a:latin typeface="New time roman"/>
              </a:rPr>
              <a:t>  Performance is good </a:t>
            </a:r>
          </a:p>
          <a:p>
            <a:pPr marL="457200" indent="-457200">
              <a:buFont typeface="Wingdings 3" charset="2"/>
              <a:buChar char=""/>
            </a:pPr>
            <a:r>
              <a:rPr lang="en-US" sz="2800" dirty="0">
                <a:latin typeface="New time roman"/>
              </a:rPr>
              <a:t> Parasitic infestation is low</a:t>
            </a:r>
          </a:p>
          <a:p>
            <a:pPr marL="457200" indent="-457200">
              <a:buFont typeface="Wingdings 3" charset="2"/>
              <a:buChar char=""/>
            </a:pPr>
            <a:r>
              <a:rPr lang="en-US" sz="2800" dirty="0">
                <a:latin typeface="New time roman"/>
              </a:rPr>
              <a:t>  Reproductive performance is better</a:t>
            </a:r>
          </a:p>
          <a:p>
            <a:pPr marL="457200" indent="-457200">
              <a:buFont typeface="Wingdings 3" charset="2"/>
              <a:buChar char=""/>
            </a:pPr>
            <a:r>
              <a:rPr lang="en-US" sz="2800" dirty="0">
                <a:latin typeface="New time roman"/>
              </a:rPr>
              <a:t> Milk yield is high</a:t>
            </a:r>
          </a:p>
          <a:p>
            <a:pPr>
              <a:buFont typeface="Wingdings 3" charset="2"/>
              <a:buChar char=""/>
            </a:pPr>
            <a:r>
              <a:rPr lang="en-US" sz="2800" dirty="0">
                <a:latin typeface="New time roman"/>
              </a:rPr>
              <a:t>  </a:t>
            </a:r>
            <a:r>
              <a:rPr lang="en-US" sz="2800" dirty="0">
                <a:solidFill>
                  <a:schemeClr val="accent1"/>
                </a:solidFill>
                <a:latin typeface="New time roman"/>
              </a:rPr>
              <a:t>Limitations:</a:t>
            </a:r>
          </a:p>
          <a:p>
            <a:pPr marL="457200" indent="-457200">
              <a:buFont typeface="Wingdings 3" charset="2"/>
              <a:buChar char=""/>
            </a:pPr>
            <a:r>
              <a:rPr lang="en-US" sz="2800" dirty="0">
                <a:latin typeface="New time roman"/>
              </a:rPr>
              <a:t>  Labor cost is more </a:t>
            </a:r>
          </a:p>
          <a:p>
            <a:pPr marL="457200" indent="-457200">
              <a:buFont typeface="Wingdings 3" charset="2"/>
              <a:buChar char=""/>
            </a:pPr>
            <a:r>
              <a:rPr lang="en-US" sz="2800" dirty="0">
                <a:latin typeface="New time roman"/>
              </a:rPr>
              <a:t>Benefits of exercise is less</a:t>
            </a:r>
          </a:p>
          <a:p>
            <a:pPr marL="457200" indent="-457200">
              <a:buFont typeface="Wingdings 3" charset="2"/>
              <a:buChar char=""/>
            </a:pPr>
            <a:r>
              <a:rPr lang="en-US" sz="2800" dirty="0">
                <a:latin typeface="New time roman"/>
              </a:rPr>
              <a:t> Detection of heat is very difficult</a:t>
            </a:r>
          </a:p>
        </p:txBody>
      </p:sp>
      <p:pic>
        <p:nvPicPr>
          <p:cNvPr id="6" name="Content Placeholder 5" descr="A picture containing cow, grass, mammal, animal&#10;&#10;Description automatically generated">
            <a:extLst>
              <a:ext uri="{FF2B5EF4-FFF2-40B4-BE49-F238E27FC236}">
                <a16:creationId xmlns:a16="http://schemas.microsoft.com/office/drawing/2014/main" id="{8B9E00DF-46DF-484B-82EF-6ECC416C696D}"/>
              </a:ext>
            </a:extLst>
          </p:cNvPr>
          <p:cNvPicPr>
            <a:picLocks noGrp="1" noChangeAspect="1"/>
          </p:cNvPicPr>
          <p:nvPr>
            <p:ph idx="1"/>
          </p:nvPr>
        </p:nvPicPr>
        <p:blipFill rotWithShape="1">
          <a:blip r:embed="rId7">
            <a:extLst>
              <a:ext uri="{28A0092B-C50C-407E-A947-70E740481C1C}">
                <a14:useLocalDpi xmlns:a14="http://schemas.microsoft.com/office/drawing/2010/main" val="0"/>
              </a:ext>
            </a:extLst>
          </a:blip>
          <a:srcRect l="9908" r="3637"/>
          <a:stretch/>
        </p:blipFill>
        <p:spPr>
          <a:xfrm>
            <a:off x="6091916" y="2052213"/>
            <a:ext cx="5451627"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969305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0A1D2-B967-409B-B68B-DCE08D8D9E4E}"/>
              </a:ext>
            </a:extLst>
          </p:cNvPr>
          <p:cNvSpPr>
            <a:spLocks noGrp="1"/>
          </p:cNvSpPr>
          <p:nvPr>
            <p:ph type="title"/>
          </p:nvPr>
        </p:nvSpPr>
        <p:spPr>
          <a:xfrm>
            <a:off x="609600" y="384312"/>
            <a:ext cx="9607826" cy="1073427"/>
          </a:xfrm>
        </p:spPr>
        <p:txBody>
          <a:bodyPr/>
          <a:lstStyle/>
          <a:p>
            <a:r>
              <a:rPr lang="en-US" sz="4000" u="sng" dirty="0">
                <a:solidFill>
                  <a:srgbClr val="92D050"/>
                </a:solidFill>
                <a:latin typeface="New time roman"/>
              </a:rPr>
              <a:t>FEEDING SYSTEM FOR CATTLE AND BUFFALO</a:t>
            </a:r>
          </a:p>
        </p:txBody>
      </p:sp>
      <p:sp>
        <p:nvSpPr>
          <p:cNvPr id="3" name="Text Placeholder 2">
            <a:extLst>
              <a:ext uri="{FF2B5EF4-FFF2-40B4-BE49-F238E27FC236}">
                <a16:creationId xmlns:a16="http://schemas.microsoft.com/office/drawing/2014/main" id="{1D8A6B0D-0F2D-425B-9016-AA5133960257}"/>
              </a:ext>
            </a:extLst>
          </p:cNvPr>
          <p:cNvSpPr>
            <a:spLocks noGrp="1"/>
          </p:cNvSpPr>
          <p:nvPr>
            <p:ph type="body" sz="half" idx="2"/>
          </p:nvPr>
        </p:nvSpPr>
        <p:spPr>
          <a:xfrm>
            <a:off x="1154954" y="1457739"/>
            <a:ext cx="8825659" cy="4562061"/>
          </a:xfrm>
        </p:spPr>
        <p:txBody>
          <a:bodyPr>
            <a:normAutofit/>
          </a:bodyPr>
          <a:lstStyle/>
          <a:p>
            <a:pPr marL="457200" indent="-457200">
              <a:buFont typeface="Courier New" panose="02070309020205020404" pitchFamily="49" charset="0"/>
              <a:buChar char="o"/>
            </a:pPr>
            <a:r>
              <a:rPr lang="en-US" sz="3600" dirty="0">
                <a:solidFill>
                  <a:srgbClr val="92D050"/>
                </a:solidFill>
                <a:latin typeface="New time roman"/>
              </a:rPr>
              <a:t>Types: </a:t>
            </a:r>
          </a:p>
          <a:p>
            <a:pPr marL="457200" indent="-457200">
              <a:buFont typeface="Courier New" panose="02070309020205020404" pitchFamily="49" charset="0"/>
              <a:buChar char="o"/>
            </a:pPr>
            <a:r>
              <a:rPr lang="en-US" sz="2800" dirty="0">
                <a:latin typeface="New time roman"/>
              </a:rPr>
              <a:t> Grazing fee</a:t>
            </a:r>
          </a:p>
          <a:p>
            <a:pPr marL="457200" indent="-457200">
              <a:buFont typeface="Courier New" panose="02070309020205020404" pitchFamily="49" charset="0"/>
              <a:buChar char="o"/>
            </a:pPr>
            <a:r>
              <a:rPr lang="en-US" sz="2800" dirty="0">
                <a:latin typeface="New time roman"/>
              </a:rPr>
              <a:t>  Magnetic feeding system</a:t>
            </a:r>
          </a:p>
          <a:p>
            <a:pPr marL="457200" indent="-457200">
              <a:buFont typeface="Courier New" panose="02070309020205020404" pitchFamily="49" charset="0"/>
              <a:buChar char="o"/>
            </a:pPr>
            <a:r>
              <a:rPr lang="en-US" sz="2800" dirty="0">
                <a:latin typeface="New time roman"/>
              </a:rPr>
              <a:t>  ding system </a:t>
            </a:r>
          </a:p>
          <a:p>
            <a:pPr marL="457200" indent="-457200">
              <a:buFont typeface="Courier New" panose="02070309020205020404" pitchFamily="49" charset="0"/>
              <a:buChar char="o"/>
            </a:pPr>
            <a:r>
              <a:rPr lang="en-US" sz="2800" dirty="0">
                <a:latin typeface="New time roman"/>
              </a:rPr>
              <a:t> Electronic feeding system</a:t>
            </a:r>
          </a:p>
          <a:p>
            <a:pPr marL="457200" indent="-457200">
              <a:buFont typeface="Courier New" panose="02070309020205020404" pitchFamily="49" charset="0"/>
              <a:buChar char="o"/>
            </a:pPr>
            <a:r>
              <a:rPr lang="en-US" sz="2800" dirty="0">
                <a:latin typeface="New time roman"/>
              </a:rPr>
              <a:t>  Bunk feeding system</a:t>
            </a:r>
          </a:p>
          <a:p>
            <a:pPr marL="457200" indent="-457200">
              <a:buFont typeface="Courier New" panose="02070309020205020404" pitchFamily="49" charset="0"/>
              <a:buChar char="o"/>
            </a:pPr>
            <a:r>
              <a:rPr lang="en-US" sz="2800" dirty="0">
                <a:latin typeface="New time roman"/>
              </a:rPr>
              <a:t>  Cow pow feeding system</a:t>
            </a:r>
          </a:p>
        </p:txBody>
      </p:sp>
    </p:spTree>
    <p:extLst>
      <p:ext uri="{BB962C8B-B14F-4D97-AF65-F5344CB8AC3E}">
        <p14:creationId xmlns:p14="http://schemas.microsoft.com/office/powerpoint/2010/main" val="823019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20E3D-7973-4C5B-8EB0-5D6F93A1424F}"/>
              </a:ext>
            </a:extLst>
          </p:cNvPr>
          <p:cNvSpPr>
            <a:spLocks noGrp="1"/>
          </p:cNvSpPr>
          <p:nvPr>
            <p:ph type="title"/>
          </p:nvPr>
        </p:nvSpPr>
        <p:spPr>
          <a:xfrm>
            <a:off x="1154954" y="838200"/>
            <a:ext cx="8825659" cy="990600"/>
          </a:xfrm>
        </p:spPr>
        <p:txBody>
          <a:bodyPr/>
          <a:lstStyle/>
          <a:p>
            <a:r>
              <a:rPr lang="en-US" u="sng" dirty="0">
                <a:solidFill>
                  <a:srgbClr val="92D050"/>
                </a:solidFill>
                <a:latin typeface="New time roman"/>
              </a:rPr>
              <a:t>A. GRAZING FEEDING SYSTEM </a:t>
            </a:r>
          </a:p>
        </p:txBody>
      </p:sp>
      <p:sp>
        <p:nvSpPr>
          <p:cNvPr id="3" name="Text Placeholder 2">
            <a:extLst>
              <a:ext uri="{FF2B5EF4-FFF2-40B4-BE49-F238E27FC236}">
                <a16:creationId xmlns:a16="http://schemas.microsoft.com/office/drawing/2014/main" id="{9EBC3EFB-A2D6-41B1-A677-399C6679DAC0}"/>
              </a:ext>
            </a:extLst>
          </p:cNvPr>
          <p:cNvSpPr>
            <a:spLocks noGrp="1"/>
          </p:cNvSpPr>
          <p:nvPr>
            <p:ph type="body" sz="half" idx="2"/>
          </p:nvPr>
        </p:nvSpPr>
        <p:spPr>
          <a:xfrm>
            <a:off x="1154954" y="2093843"/>
            <a:ext cx="8825659" cy="4293705"/>
          </a:xfrm>
        </p:spPr>
        <p:txBody>
          <a:bodyPr>
            <a:noAutofit/>
          </a:bodyPr>
          <a:lstStyle/>
          <a:p>
            <a:pPr marL="457200" indent="-457200">
              <a:buFont typeface="Wingdings" panose="05000000000000000000" pitchFamily="2" charset="2"/>
              <a:buChar char="Ø"/>
            </a:pPr>
            <a:r>
              <a:rPr lang="en-US" sz="2800" dirty="0">
                <a:latin typeface="New time roman"/>
              </a:rPr>
              <a:t>Herbivore feeds on plants such as grasses. </a:t>
            </a:r>
          </a:p>
          <a:p>
            <a:pPr marL="457200" indent="-457200">
              <a:buFont typeface="Wingdings" panose="05000000000000000000" pitchFamily="2" charset="2"/>
              <a:buChar char="Ø"/>
            </a:pPr>
            <a:r>
              <a:rPr lang="en-US" sz="2800" dirty="0">
                <a:latin typeface="New time roman"/>
              </a:rPr>
              <a:t>60% of the world's pasture land is covered by grazing systems </a:t>
            </a:r>
          </a:p>
          <a:p>
            <a:pPr marL="457200" indent="-457200">
              <a:buFont typeface="Wingdings" panose="05000000000000000000" pitchFamily="2" charset="2"/>
              <a:buChar char="Ø"/>
            </a:pPr>
            <a:r>
              <a:rPr lang="en-US" sz="2800" dirty="0">
                <a:latin typeface="New time roman"/>
              </a:rPr>
              <a:t> Supply approximately 9 percent of the world’s production of beef (FAO) </a:t>
            </a:r>
          </a:p>
          <a:p>
            <a:pPr marL="457200" indent="-457200">
              <a:buFont typeface="Wingdings" panose="05000000000000000000" pitchFamily="2" charset="2"/>
              <a:buChar char="Ø"/>
            </a:pPr>
            <a:r>
              <a:rPr lang="en-US" sz="2800" dirty="0">
                <a:latin typeface="New time roman"/>
              </a:rPr>
              <a:t> In agriculture, grazing is one method used to convert grass and other forage into meat, milk and other products</a:t>
            </a:r>
          </a:p>
        </p:txBody>
      </p:sp>
    </p:spTree>
    <p:extLst>
      <p:ext uri="{BB962C8B-B14F-4D97-AF65-F5344CB8AC3E}">
        <p14:creationId xmlns:p14="http://schemas.microsoft.com/office/powerpoint/2010/main" val="866937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B0188-D95B-4B77-9C43-3ED2F76D2D8C}"/>
              </a:ext>
            </a:extLst>
          </p:cNvPr>
          <p:cNvSpPr>
            <a:spLocks noGrp="1"/>
          </p:cNvSpPr>
          <p:nvPr>
            <p:ph type="title"/>
          </p:nvPr>
        </p:nvSpPr>
        <p:spPr>
          <a:xfrm>
            <a:off x="225287" y="556591"/>
            <a:ext cx="4330730" cy="742122"/>
          </a:xfrm>
        </p:spPr>
        <p:txBody>
          <a:bodyPr/>
          <a:lstStyle/>
          <a:p>
            <a:r>
              <a:rPr lang="en-US" sz="3600" dirty="0">
                <a:solidFill>
                  <a:srgbClr val="92D050"/>
                </a:solidFill>
                <a:latin typeface="New time roman"/>
              </a:rPr>
              <a:t>TYPES OF GRAZING</a:t>
            </a:r>
            <a:endParaRPr lang="en-US" sz="3600" dirty="0"/>
          </a:p>
        </p:txBody>
      </p:sp>
      <p:pic>
        <p:nvPicPr>
          <p:cNvPr id="6" name="Content Placeholder 5" descr="A brown cow standing on top of a grass covered field&#10;&#10;Description automatically generated">
            <a:extLst>
              <a:ext uri="{FF2B5EF4-FFF2-40B4-BE49-F238E27FC236}">
                <a16:creationId xmlns:a16="http://schemas.microsoft.com/office/drawing/2014/main" id="{9358BC07-904F-453E-848B-BCE09EC8D3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4765" y="1447800"/>
            <a:ext cx="6202018" cy="4793974"/>
          </a:xfrm>
        </p:spPr>
      </p:pic>
      <p:sp>
        <p:nvSpPr>
          <p:cNvPr id="4" name="Text Placeholder 3">
            <a:extLst>
              <a:ext uri="{FF2B5EF4-FFF2-40B4-BE49-F238E27FC236}">
                <a16:creationId xmlns:a16="http://schemas.microsoft.com/office/drawing/2014/main" id="{28B46890-58C9-4EEB-AA86-4D5842875E5C}"/>
              </a:ext>
            </a:extLst>
          </p:cNvPr>
          <p:cNvSpPr>
            <a:spLocks noGrp="1"/>
          </p:cNvSpPr>
          <p:nvPr>
            <p:ph type="body" sz="half" idx="2"/>
          </p:nvPr>
        </p:nvSpPr>
        <p:spPr>
          <a:xfrm>
            <a:off x="477078" y="1447800"/>
            <a:ext cx="3737114" cy="4577079"/>
          </a:xfrm>
        </p:spPr>
        <p:txBody>
          <a:bodyPr>
            <a:normAutofit fontScale="77500" lnSpcReduction="20000"/>
          </a:bodyPr>
          <a:lstStyle/>
          <a:p>
            <a:pPr marL="457200" indent="-457200">
              <a:buFont typeface="Courier New" panose="02070309020205020404" pitchFamily="49" charset="0"/>
              <a:buChar char="o"/>
            </a:pPr>
            <a:r>
              <a:rPr lang="en-US" sz="2800" dirty="0">
                <a:latin typeface="New time roman"/>
              </a:rPr>
              <a:t> </a:t>
            </a:r>
            <a:r>
              <a:rPr lang="en-US" sz="3000" dirty="0">
                <a:latin typeface="New time roman"/>
              </a:rPr>
              <a:t>Seasonal grazing</a:t>
            </a:r>
          </a:p>
          <a:p>
            <a:pPr marL="457200" indent="-457200">
              <a:buFont typeface="Courier New" panose="02070309020205020404" pitchFamily="49" charset="0"/>
              <a:buChar char="o"/>
            </a:pPr>
            <a:r>
              <a:rPr lang="en-US" sz="3000" dirty="0">
                <a:latin typeface="New time roman"/>
              </a:rPr>
              <a:t> Continuous Grazing</a:t>
            </a:r>
          </a:p>
          <a:p>
            <a:pPr marL="457200" indent="-457200">
              <a:buFont typeface="Courier New" panose="02070309020205020404" pitchFamily="49" charset="0"/>
              <a:buChar char="o"/>
            </a:pPr>
            <a:r>
              <a:rPr lang="en-US" sz="3000" dirty="0">
                <a:latin typeface="New time roman"/>
              </a:rPr>
              <a:t>  Rotational grazing</a:t>
            </a:r>
          </a:p>
          <a:p>
            <a:pPr marL="457200" indent="-457200">
              <a:buFont typeface="Courier New" panose="02070309020205020404" pitchFamily="49" charset="0"/>
              <a:buChar char="o"/>
            </a:pPr>
            <a:r>
              <a:rPr lang="en-US" sz="3000" dirty="0">
                <a:latin typeface="New time roman"/>
              </a:rPr>
              <a:t>  Rest rotation</a:t>
            </a:r>
          </a:p>
          <a:p>
            <a:pPr marL="457200" indent="-457200">
              <a:buFont typeface="Courier New" panose="02070309020205020404" pitchFamily="49" charset="0"/>
              <a:buChar char="o"/>
            </a:pPr>
            <a:r>
              <a:rPr lang="en-US" sz="3000" dirty="0">
                <a:latin typeface="New time roman"/>
              </a:rPr>
              <a:t>  Deferred rotation </a:t>
            </a:r>
          </a:p>
          <a:p>
            <a:pPr marL="457200" indent="-457200">
              <a:buFont typeface="Courier New" panose="02070309020205020404" pitchFamily="49" charset="0"/>
              <a:buChar char="o"/>
            </a:pPr>
            <a:r>
              <a:rPr lang="en-US" sz="3000" dirty="0">
                <a:latin typeface="New time roman"/>
              </a:rPr>
              <a:t> Patch-burn grazing</a:t>
            </a:r>
          </a:p>
          <a:p>
            <a:pPr marL="457200" indent="-457200">
              <a:buFont typeface="Courier New" panose="02070309020205020404" pitchFamily="49" charset="0"/>
              <a:buChar char="o"/>
            </a:pPr>
            <a:r>
              <a:rPr lang="en-US" sz="3000" dirty="0">
                <a:latin typeface="New time roman"/>
              </a:rPr>
              <a:t>  Multi-species Grazing</a:t>
            </a:r>
          </a:p>
          <a:p>
            <a:pPr marL="457200" indent="-457200">
              <a:buFont typeface="Courier New" panose="02070309020205020404" pitchFamily="49" charset="0"/>
              <a:buChar char="o"/>
            </a:pPr>
            <a:r>
              <a:rPr lang="en-US" sz="3000" dirty="0">
                <a:latin typeface="New time roman"/>
              </a:rPr>
              <a:t>  Creep Grazing</a:t>
            </a:r>
          </a:p>
          <a:p>
            <a:pPr marL="457200" indent="-457200">
              <a:buFont typeface="Courier New" panose="02070309020205020404" pitchFamily="49" charset="0"/>
              <a:buChar char="o"/>
            </a:pPr>
            <a:r>
              <a:rPr lang="en-US" sz="3000" dirty="0">
                <a:latin typeface="New time roman"/>
              </a:rPr>
              <a:t> Mob Grazing</a:t>
            </a:r>
          </a:p>
          <a:p>
            <a:pPr marL="457200" indent="-457200">
              <a:buFont typeface="Courier New" panose="02070309020205020404" pitchFamily="49" charset="0"/>
              <a:buChar char="o"/>
            </a:pPr>
            <a:r>
              <a:rPr lang="en-US" sz="3000" dirty="0">
                <a:latin typeface="New time roman"/>
              </a:rPr>
              <a:t>  Forward Grazing</a:t>
            </a:r>
          </a:p>
        </p:txBody>
      </p:sp>
    </p:spTree>
    <p:extLst>
      <p:ext uri="{BB962C8B-B14F-4D97-AF65-F5344CB8AC3E}">
        <p14:creationId xmlns:p14="http://schemas.microsoft.com/office/powerpoint/2010/main" val="1391586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98ABF-564C-4343-8657-552A00FE2B24}"/>
              </a:ext>
            </a:extLst>
          </p:cNvPr>
          <p:cNvSpPr>
            <a:spLocks noGrp="1"/>
          </p:cNvSpPr>
          <p:nvPr>
            <p:ph type="title"/>
          </p:nvPr>
        </p:nvSpPr>
        <p:spPr>
          <a:xfrm>
            <a:off x="1154953" y="1974574"/>
            <a:ext cx="8825659" cy="1020417"/>
          </a:xfrm>
        </p:spPr>
        <p:txBody>
          <a:bodyPr/>
          <a:lstStyle/>
          <a:p>
            <a:r>
              <a:rPr lang="en-US" dirty="0">
                <a:solidFill>
                  <a:srgbClr val="92D050"/>
                </a:solidFill>
                <a:latin typeface="New time roman"/>
              </a:rPr>
              <a:t>1. SEASONAL GRAZING </a:t>
            </a:r>
          </a:p>
        </p:txBody>
      </p:sp>
      <p:sp>
        <p:nvSpPr>
          <p:cNvPr id="3" name="Text Placeholder 2">
            <a:extLst>
              <a:ext uri="{FF2B5EF4-FFF2-40B4-BE49-F238E27FC236}">
                <a16:creationId xmlns:a16="http://schemas.microsoft.com/office/drawing/2014/main" id="{CED85B52-5088-480E-9C70-A0421E3BDB24}"/>
              </a:ext>
            </a:extLst>
          </p:cNvPr>
          <p:cNvSpPr>
            <a:spLocks noGrp="1"/>
          </p:cNvSpPr>
          <p:nvPr>
            <p:ph type="body" sz="half" idx="2"/>
          </p:nvPr>
        </p:nvSpPr>
        <p:spPr/>
        <p:txBody>
          <a:bodyPr/>
          <a:lstStyle/>
          <a:p>
            <a:pPr marL="285750" indent="-285750" algn="just">
              <a:buFont typeface="Wingdings" panose="05000000000000000000" pitchFamily="2" charset="2"/>
              <a:buChar char="§"/>
            </a:pPr>
            <a:r>
              <a:rPr lang="en-US" dirty="0">
                <a:solidFill>
                  <a:srgbClr val="3B3835"/>
                </a:solidFill>
                <a:latin typeface="Helvetica Neue"/>
              </a:rPr>
              <a:t> </a:t>
            </a:r>
            <a:r>
              <a:rPr lang="en-US" sz="2800" dirty="0">
                <a:latin typeface="New time roman"/>
              </a:rPr>
              <a:t>Grazing animals on a particular area for only part of the year</a:t>
            </a:r>
          </a:p>
          <a:p>
            <a:pPr marL="457200" indent="-457200" algn="just">
              <a:buFont typeface="Wingdings" panose="05000000000000000000" pitchFamily="2" charset="2"/>
              <a:buChar char="§"/>
            </a:pPr>
            <a:r>
              <a:rPr lang="en-US" sz="2800" dirty="0">
                <a:latin typeface="New time roman"/>
              </a:rPr>
              <a:t>  This allows the land that is not being grazed to rest and allow for new forage to grow</a:t>
            </a:r>
          </a:p>
        </p:txBody>
      </p:sp>
    </p:spTree>
    <p:extLst>
      <p:ext uri="{BB962C8B-B14F-4D97-AF65-F5344CB8AC3E}">
        <p14:creationId xmlns:p14="http://schemas.microsoft.com/office/powerpoint/2010/main" val="205562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AA28-D721-4584-ABF7-F41EF9D2E8E0}"/>
              </a:ext>
            </a:extLst>
          </p:cNvPr>
          <p:cNvSpPr>
            <a:spLocks noGrp="1"/>
          </p:cNvSpPr>
          <p:nvPr>
            <p:ph type="title"/>
          </p:nvPr>
        </p:nvSpPr>
        <p:spPr>
          <a:xfrm>
            <a:off x="1433249" y="1881808"/>
            <a:ext cx="8825659" cy="2941983"/>
          </a:xfrm>
        </p:spPr>
        <p:txBody>
          <a:bodyPr/>
          <a:lstStyle/>
          <a:p>
            <a:pPr lvl="0">
              <a:spcBef>
                <a:spcPts val="1000"/>
              </a:spcBef>
              <a:buClr>
                <a:srgbClr val="1E5155">
                  <a:lumMod val="40000"/>
                  <a:lumOff val="60000"/>
                </a:srgbClr>
              </a:buClr>
              <a:buSzPct val="80000"/>
            </a:pPr>
            <a:r>
              <a:rPr lang="en-US" dirty="0">
                <a:solidFill>
                  <a:srgbClr val="3B3835"/>
                </a:solidFill>
                <a:latin typeface="Helvetica Neue"/>
              </a:rPr>
              <a:t> </a:t>
            </a:r>
            <a:r>
              <a:rPr lang="en-US" sz="5400" dirty="0">
                <a:solidFill>
                  <a:srgbClr val="92D050"/>
                </a:solidFill>
                <a:latin typeface="New time roman"/>
              </a:rPr>
              <a:t>FEEDING SYSTEM FOR</a:t>
            </a:r>
            <a:br>
              <a:rPr lang="en-US" sz="5400" dirty="0">
                <a:solidFill>
                  <a:srgbClr val="92D050"/>
                </a:solidFill>
                <a:latin typeface="New time roman"/>
              </a:rPr>
            </a:br>
            <a:r>
              <a:rPr lang="en-US" sz="5400" dirty="0">
                <a:solidFill>
                  <a:srgbClr val="92D050"/>
                </a:solidFill>
                <a:latin typeface="New time roman"/>
              </a:rPr>
              <a:t>  LIVESTOCK</a:t>
            </a:r>
            <a:br>
              <a:rPr lang="en-US" sz="5400" dirty="0">
                <a:solidFill>
                  <a:srgbClr val="92D050"/>
                </a:solidFill>
                <a:latin typeface="New time roman"/>
              </a:rPr>
            </a:br>
            <a:r>
              <a:rPr lang="en-US" sz="5400" dirty="0">
                <a:solidFill>
                  <a:srgbClr val="92D050"/>
                </a:solidFill>
                <a:latin typeface="New time roman"/>
              </a:rPr>
              <a:t> AND POULTRY</a:t>
            </a:r>
            <a:br>
              <a:rPr lang="en-US" sz="5400" dirty="0">
                <a:solidFill>
                  <a:srgbClr val="92D050"/>
                </a:solidFill>
                <a:latin typeface="New time roman"/>
              </a:rPr>
            </a:br>
            <a:endParaRPr lang="en-US" sz="5400" dirty="0">
              <a:solidFill>
                <a:srgbClr val="92D050"/>
              </a:solidFill>
              <a:latin typeface="New time roman"/>
            </a:endParaRPr>
          </a:p>
        </p:txBody>
      </p:sp>
    </p:spTree>
    <p:extLst>
      <p:ext uri="{BB962C8B-B14F-4D97-AF65-F5344CB8AC3E}">
        <p14:creationId xmlns:p14="http://schemas.microsoft.com/office/powerpoint/2010/main" val="2445508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2183B-B2ED-4C95-8B3A-92741F9ACC7A}"/>
              </a:ext>
            </a:extLst>
          </p:cNvPr>
          <p:cNvSpPr>
            <a:spLocks noGrp="1"/>
          </p:cNvSpPr>
          <p:nvPr>
            <p:ph type="title"/>
          </p:nvPr>
        </p:nvSpPr>
        <p:spPr>
          <a:xfrm>
            <a:off x="1154954" y="1447800"/>
            <a:ext cx="8825659" cy="1335157"/>
          </a:xfrm>
        </p:spPr>
        <p:txBody>
          <a:bodyPr/>
          <a:lstStyle/>
          <a:p>
            <a:r>
              <a:rPr lang="en-US" dirty="0">
                <a:solidFill>
                  <a:srgbClr val="92D050"/>
                </a:solidFill>
                <a:latin typeface="New time roman"/>
              </a:rPr>
              <a:t>2. CONTINUOUS GRAZING</a:t>
            </a:r>
          </a:p>
        </p:txBody>
      </p:sp>
      <p:sp>
        <p:nvSpPr>
          <p:cNvPr id="3" name="Text Placeholder 2">
            <a:extLst>
              <a:ext uri="{FF2B5EF4-FFF2-40B4-BE49-F238E27FC236}">
                <a16:creationId xmlns:a16="http://schemas.microsoft.com/office/drawing/2014/main" id="{15E26BDD-60A6-4319-81A5-390AE9A8D85E}"/>
              </a:ext>
            </a:extLst>
          </p:cNvPr>
          <p:cNvSpPr>
            <a:spLocks noGrp="1"/>
          </p:cNvSpPr>
          <p:nvPr>
            <p:ph type="body" sz="half" idx="2"/>
          </p:nvPr>
        </p:nvSpPr>
        <p:spPr>
          <a:xfrm>
            <a:off x="1154954" y="2663687"/>
            <a:ext cx="8825659" cy="3356113"/>
          </a:xfrm>
        </p:spPr>
        <p:txBody>
          <a:bodyPr>
            <a:normAutofit/>
          </a:bodyPr>
          <a:lstStyle/>
          <a:p>
            <a:pPr marL="457200" indent="-457200">
              <a:buClr>
                <a:schemeClr val="bg2">
                  <a:lumMod val="60000"/>
                  <a:lumOff val="40000"/>
                </a:schemeClr>
              </a:buClr>
              <a:buFont typeface="Wingdings" panose="05000000000000000000" pitchFamily="2" charset="2"/>
              <a:buChar char="Ø"/>
            </a:pPr>
            <a:r>
              <a:rPr lang="en-US" sz="2800" dirty="0">
                <a:latin typeface="New time roman"/>
              </a:rPr>
              <a:t>Animals are allowed to have unrestricted, uninterrupted access to a specific unit of land throughout the entire or part of the grazing season. </a:t>
            </a:r>
          </a:p>
          <a:p>
            <a:pPr marL="457200" indent="-457200">
              <a:buClr>
                <a:schemeClr val="bg2">
                  <a:lumMod val="60000"/>
                  <a:lumOff val="40000"/>
                </a:schemeClr>
              </a:buClr>
              <a:buFont typeface="Wingdings" panose="05000000000000000000" pitchFamily="2" charset="2"/>
              <a:buChar char="Ø"/>
            </a:pPr>
            <a:r>
              <a:rPr lang="en-US" sz="2800" dirty="0">
                <a:latin typeface="New time roman"/>
              </a:rPr>
              <a:t> Only eat the "cream of the crop. </a:t>
            </a:r>
          </a:p>
          <a:p>
            <a:pPr marL="457200" indent="-457200">
              <a:buClr>
                <a:schemeClr val="bg2">
                  <a:lumMod val="60000"/>
                  <a:lumOff val="40000"/>
                </a:schemeClr>
              </a:buClr>
              <a:buFont typeface="Wingdings" panose="05000000000000000000" pitchFamily="2" charset="2"/>
              <a:buChar char="Ø"/>
            </a:pPr>
            <a:r>
              <a:rPr lang="en-US" sz="2800" dirty="0">
                <a:latin typeface="New time roman"/>
              </a:rPr>
              <a:t> Forage utilization is low. </a:t>
            </a:r>
          </a:p>
          <a:p>
            <a:pPr marL="457200" indent="-457200">
              <a:buClr>
                <a:schemeClr val="bg2">
                  <a:lumMod val="60000"/>
                  <a:lumOff val="40000"/>
                </a:schemeClr>
              </a:buClr>
              <a:buFont typeface="Wingdings" panose="05000000000000000000" pitchFamily="2" charset="2"/>
              <a:buChar char="Ø"/>
            </a:pPr>
            <a:r>
              <a:rPr lang="en-US" sz="2800" dirty="0">
                <a:latin typeface="New time roman"/>
              </a:rPr>
              <a:t> Targeted plants die from overgrazing</a:t>
            </a:r>
          </a:p>
        </p:txBody>
      </p:sp>
    </p:spTree>
    <p:extLst>
      <p:ext uri="{BB962C8B-B14F-4D97-AF65-F5344CB8AC3E}">
        <p14:creationId xmlns:p14="http://schemas.microsoft.com/office/powerpoint/2010/main" val="748385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F63A2-C13C-4AA0-981D-05A4F24985BB}"/>
              </a:ext>
            </a:extLst>
          </p:cNvPr>
          <p:cNvSpPr>
            <a:spLocks noGrp="1"/>
          </p:cNvSpPr>
          <p:nvPr>
            <p:ph type="title"/>
          </p:nvPr>
        </p:nvSpPr>
        <p:spPr>
          <a:xfrm>
            <a:off x="1154954" y="1447800"/>
            <a:ext cx="8825659" cy="1255643"/>
          </a:xfrm>
        </p:spPr>
        <p:txBody>
          <a:bodyPr/>
          <a:lstStyle/>
          <a:p>
            <a:r>
              <a:rPr lang="en-US" dirty="0">
                <a:solidFill>
                  <a:srgbClr val="92D050"/>
                </a:solidFill>
                <a:latin typeface="New time roman"/>
              </a:rPr>
              <a:t>3. ROTATIONAL GRAZING</a:t>
            </a:r>
          </a:p>
        </p:txBody>
      </p:sp>
      <p:sp>
        <p:nvSpPr>
          <p:cNvPr id="3" name="Text Placeholder 2">
            <a:extLst>
              <a:ext uri="{FF2B5EF4-FFF2-40B4-BE49-F238E27FC236}">
                <a16:creationId xmlns:a16="http://schemas.microsoft.com/office/drawing/2014/main" id="{C1EAE736-A762-4738-8E44-5E20C5E5C9C2}"/>
              </a:ext>
            </a:extLst>
          </p:cNvPr>
          <p:cNvSpPr>
            <a:spLocks noGrp="1"/>
          </p:cNvSpPr>
          <p:nvPr>
            <p:ph type="body" sz="half" idx="2"/>
          </p:nvPr>
        </p:nvSpPr>
        <p:spPr/>
        <p:txBody>
          <a:bodyPr/>
          <a:lstStyle/>
          <a:p>
            <a:pPr marL="285750" indent="-285750">
              <a:buFont typeface="Wingdings" panose="05000000000000000000" pitchFamily="2" charset="2"/>
              <a:buChar char="ü"/>
            </a:pPr>
            <a:r>
              <a:rPr lang="en-US" dirty="0">
                <a:solidFill>
                  <a:srgbClr val="3B3835"/>
                </a:solidFill>
                <a:latin typeface="Helvetica Neue"/>
              </a:rPr>
              <a:t> </a:t>
            </a:r>
            <a:r>
              <a:rPr lang="en-US" sz="2800" dirty="0">
                <a:latin typeface="New time roman"/>
              </a:rPr>
              <a:t>Involves dividing the range into several pastures/ paddocks and then grazing each in sequence throughout the grazing period</a:t>
            </a:r>
          </a:p>
          <a:p>
            <a:pPr marL="457200" indent="-457200">
              <a:buFont typeface="Wingdings" panose="05000000000000000000" pitchFamily="2" charset="2"/>
              <a:buChar char="ü"/>
            </a:pPr>
            <a:r>
              <a:rPr lang="en-US" sz="2800" dirty="0">
                <a:latin typeface="New time roman"/>
              </a:rPr>
              <a:t> Goal is give rest to the land</a:t>
            </a:r>
          </a:p>
        </p:txBody>
      </p:sp>
    </p:spTree>
    <p:extLst>
      <p:ext uri="{BB962C8B-B14F-4D97-AF65-F5344CB8AC3E}">
        <p14:creationId xmlns:p14="http://schemas.microsoft.com/office/powerpoint/2010/main" val="3191259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66F5B-0E4E-48DF-BDED-FF2DEE3411AF}"/>
              </a:ext>
            </a:extLst>
          </p:cNvPr>
          <p:cNvSpPr>
            <a:spLocks noGrp="1"/>
          </p:cNvSpPr>
          <p:nvPr>
            <p:ph type="title"/>
          </p:nvPr>
        </p:nvSpPr>
        <p:spPr>
          <a:xfrm>
            <a:off x="1035685" y="1219200"/>
            <a:ext cx="8825659" cy="1020417"/>
          </a:xfrm>
        </p:spPr>
        <p:txBody>
          <a:bodyPr/>
          <a:lstStyle/>
          <a:p>
            <a:r>
              <a:rPr lang="en-US" dirty="0">
                <a:solidFill>
                  <a:schemeClr val="accent1"/>
                </a:solidFill>
                <a:latin typeface="New time roman"/>
              </a:rPr>
              <a:t>Advantages</a:t>
            </a:r>
          </a:p>
        </p:txBody>
      </p:sp>
      <p:sp>
        <p:nvSpPr>
          <p:cNvPr id="3" name="Text Placeholder 2">
            <a:extLst>
              <a:ext uri="{FF2B5EF4-FFF2-40B4-BE49-F238E27FC236}">
                <a16:creationId xmlns:a16="http://schemas.microsoft.com/office/drawing/2014/main" id="{3E6B36A4-6F18-4630-879F-339F84C43F26}"/>
              </a:ext>
            </a:extLst>
          </p:cNvPr>
          <p:cNvSpPr>
            <a:spLocks noGrp="1"/>
          </p:cNvSpPr>
          <p:nvPr>
            <p:ph type="body" sz="half" idx="2"/>
          </p:nvPr>
        </p:nvSpPr>
        <p:spPr>
          <a:xfrm>
            <a:off x="1154954" y="2093843"/>
            <a:ext cx="8825659" cy="4187687"/>
          </a:xfrm>
        </p:spPr>
        <p:txBody>
          <a:bodyPr>
            <a:noAutofit/>
          </a:bodyPr>
          <a:lstStyle/>
          <a:p>
            <a:pPr marL="571500" indent="-571500">
              <a:buFont typeface="+mj-lt"/>
              <a:buAutoNum type="romanLcPeriod"/>
            </a:pPr>
            <a:r>
              <a:rPr lang="en-US" sz="2800" dirty="0">
                <a:latin typeface="New time roman"/>
              </a:rPr>
              <a:t> Higher productivity </a:t>
            </a:r>
          </a:p>
          <a:p>
            <a:pPr marL="571500" indent="-571500">
              <a:buFont typeface="+mj-lt"/>
              <a:buAutoNum type="romanLcPeriod"/>
            </a:pPr>
            <a:r>
              <a:rPr lang="en-US" sz="2800" dirty="0">
                <a:latin typeface="New time roman"/>
              </a:rPr>
              <a:t> Allows the pasture to reset and re-grow</a:t>
            </a:r>
          </a:p>
          <a:p>
            <a:pPr marL="571500" indent="-571500">
              <a:buFont typeface="+mj-lt"/>
              <a:buAutoNum type="romanLcPeriod"/>
            </a:pPr>
            <a:r>
              <a:rPr lang="en-US" sz="2800" dirty="0">
                <a:latin typeface="New time roman"/>
              </a:rPr>
              <a:t> Can extend the grazing season </a:t>
            </a:r>
          </a:p>
          <a:p>
            <a:pPr marL="571500" indent="-571500">
              <a:buFont typeface="+mj-lt"/>
              <a:buAutoNum type="romanLcPeriod"/>
            </a:pPr>
            <a:r>
              <a:rPr lang="en-US" sz="2800" dirty="0">
                <a:latin typeface="New time roman"/>
              </a:rPr>
              <a:t> More even manure distribution</a:t>
            </a:r>
          </a:p>
          <a:p>
            <a:r>
              <a:rPr lang="en-US" sz="2800" dirty="0">
                <a:solidFill>
                  <a:schemeClr val="accent1"/>
                </a:solidFill>
                <a:latin typeface="New time roman"/>
              </a:rPr>
              <a:t>  </a:t>
            </a:r>
            <a:r>
              <a:rPr lang="en-US" sz="3200" dirty="0">
                <a:solidFill>
                  <a:schemeClr val="accent1"/>
                </a:solidFill>
                <a:latin typeface="New time roman"/>
              </a:rPr>
              <a:t>Limitations:</a:t>
            </a:r>
          </a:p>
          <a:p>
            <a:pPr marL="457200" indent="-457200">
              <a:buFont typeface="Wingdings" panose="05000000000000000000" pitchFamily="2" charset="2"/>
              <a:buChar char="Ø"/>
            </a:pPr>
            <a:r>
              <a:rPr lang="en-US" sz="2800" dirty="0">
                <a:latin typeface="New time roman"/>
              </a:rPr>
              <a:t>  More fencing required and water provision increases cost</a:t>
            </a:r>
          </a:p>
          <a:p>
            <a:pPr marL="457200" indent="-457200">
              <a:buFont typeface="Wingdings" panose="05000000000000000000" pitchFamily="2" charset="2"/>
              <a:buChar char="Ø"/>
            </a:pPr>
            <a:r>
              <a:rPr lang="en-US" sz="2800" dirty="0">
                <a:latin typeface="New time roman"/>
              </a:rPr>
              <a:t>  Forage production and pasture utilization is not optimal</a:t>
            </a:r>
          </a:p>
        </p:txBody>
      </p:sp>
    </p:spTree>
    <p:extLst>
      <p:ext uri="{BB962C8B-B14F-4D97-AF65-F5344CB8AC3E}">
        <p14:creationId xmlns:p14="http://schemas.microsoft.com/office/powerpoint/2010/main" val="1504711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C384F-1393-4195-B17D-B7524C227CAD}"/>
              </a:ext>
            </a:extLst>
          </p:cNvPr>
          <p:cNvSpPr>
            <a:spLocks noGrp="1"/>
          </p:cNvSpPr>
          <p:nvPr>
            <p:ph type="title"/>
          </p:nvPr>
        </p:nvSpPr>
        <p:spPr>
          <a:xfrm>
            <a:off x="1154954" y="1447800"/>
            <a:ext cx="8825659" cy="1043609"/>
          </a:xfrm>
        </p:spPr>
        <p:txBody>
          <a:bodyPr/>
          <a:lstStyle/>
          <a:p>
            <a:r>
              <a:rPr lang="en-US" dirty="0">
                <a:solidFill>
                  <a:srgbClr val="92D050"/>
                </a:solidFill>
                <a:latin typeface="New time roman"/>
              </a:rPr>
              <a:t>4. REST ROTATION GRAZING</a:t>
            </a:r>
          </a:p>
        </p:txBody>
      </p:sp>
      <p:sp>
        <p:nvSpPr>
          <p:cNvPr id="3" name="Text Placeholder 2">
            <a:extLst>
              <a:ext uri="{FF2B5EF4-FFF2-40B4-BE49-F238E27FC236}">
                <a16:creationId xmlns:a16="http://schemas.microsoft.com/office/drawing/2014/main" id="{E580F80E-A5E7-44FB-A08C-1104C926FD13}"/>
              </a:ext>
            </a:extLst>
          </p:cNvPr>
          <p:cNvSpPr>
            <a:spLocks noGrp="1"/>
          </p:cNvSpPr>
          <p:nvPr>
            <p:ph type="body" sz="half" idx="2"/>
          </p:nvPr>
        </p:nvSpPr>
        <p:spPr>
          <a:xfrm>
            <a:off x="1154954" y="2610678"/>
            <a:ext cx="8825659" cy="3409122"/>
          </a:xfrm>
        </p:spPr>
        <p:txBody>
          <a:bodyPr>
            <a:normAutofit/>
          </a:bodyPr>
          <a:lstStyle/>
          <a:p>
            <a:pPr marL="571500" indent="-571500">
              <a:buFont typeface="+mj-lt"/>
              <a:buAutoNum type="romanUcPeriod"/>
            </a:pPr>
            <a:r>
              <a:rPr lang="en-US" sz="2800" dirty="0">
                <a:latin typeface="New time roman"/>
              </a:rPr>
              <a:t>Divides the range into at least three to four pastures</a:t>
            </a:r>
          </a:p>
          <a:p>
            <a:pPr marL="571500" indent="-571500">
              <a:buFont typeface="+mj-lt"/>
              <a:buAutoNum type="romanUcPeriod"/>
            </a:pPr>
            <a:r>
              <a:rPr lang="en-US" sz="2800" dirty="0">
                <a:latin typeface="New time roman"/>
              </a:rPr>
              <a:t> One pasture remains rested throughout the year and grazing is rotated amongst the residual pastures.</a:t>
            </a:r>
          </a:p>
          <a:p>
            <a:pPr marL="571500" indent="-571500">
              <a:buFont typeface="+mj-lt"/>
              <a:buAutoNum type="romanUcPeriod"/>
            </a:pPr>
            <a:r>
              <a:rPr lang="en-US" sz="2800" dirty="0">
                <a:latin typeface="New time roman"/>
              </a:rPr>
              <a:t>Beneficial when using sensitive grass that requires time for rest and re-growth.</a:t>
            </a:r>
          </a:p>
        </p:txBody>
      </p:sp>
    </p:spTree>
    <p:extLst>
      <p:ext uri="{BB962C8B-B14F-4D97-AF65-F5344CB8AC3E}">
        <p14:creationId xmlns:p14="http://schemas.microsoft.com/office/powerpoint/2010/main" val="2144301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FC9C3-7AE9-457C-B8EE-A3CA1DC7545A}"/>
              </a:ext>
            </a:extLst>
          </p:cNvPr>
          <p:cNvSpPr>
            <a:spLocks noGrp="1"/>
          </p:cNvSpPr>
          <p:nvPr>
            <p:ph type="title"/>
          </p:nvPr>
        </p:nvSpPr>
        <p:spPr>
          <a:xfrm>
            <a:off x="1154954" y="1447800"/>
            <a:ext cx="8825659" cy="1017104"/>
          </a:xfrm>
        </p:spPr>
        <p:txBody>
          <a:bodyPr/>
          <a:lstStyle/>
          <a:p>
            <a:r>
              <a:rPr lang="en-US" dirty="0">
                <a:solidFill>
                  <a:srgbClr val="92D050"/>
                </a:solidFill>
                <a:latin typeface="New time roman"/>
              </a:rPr>
              <a:t>5. DEFERRED ROTATION GRAZING</a:t>
            </a:r>
          </a:p>
        </p:txBody>
      </p:sp>
      <p:sp>
        <p:nvSpPr>
          <p:cNvPr id="3" name="Text Placeholder 2">
            <a:extLst>
              <a:ext uri="{FF2B5EF4-FFF2-40B4-BE49-F238E27FC236}">
                <a16:creationId xmlns:a16="http://schemas.microsoft.com/office/drawing/2014/main" id="{5607BE26-5072-4583-9428-1DD262AF5A8F}"/>
              </a:ext>
            </a:extLst>
          </p:cNvPr>
          <p:cNvSpPr>
            <a:spLocks noGrp="1"/>
          </p:cNvSpPr>
          <p:nvPr>
            <p:ph type="body" sz="half" idx="2"/>
          </p:nvPr>
        </p:nvSpPr>
        <p:spPr/>
        <p:txBody>
          <a:bodyPr>
            <a:normAutofit fontScale="92500"/>
          </a:bodyPr>
          <a:lstStyle/>
          <a:p>
            <a:pPr marL="457200" indent="-457200">
              <a:buFont typeface="Wingdings" panose="05000000000000000000" pitchFamily="2" charset="2"/>
              <a:buChar char="§"/>
            </a:pPr>
            <a:r>
              <a:rPr lang="en-US" sz="2800" dirty="0">
                <a:latin typeface="New time roman"/>
              </a:rPr>
              <a:t>Three blocks are used each year changing sequence of grazing in way that each block is grazed for one-third year and protected for two-third years.</a:t>
            </a:r>
          </a:p>
          <a:p>
            <a:pPr marL="457200" indent="-457200">
              <a:buFont typeface="Wingdings" panose="05000000000000000000" pitchFamily="2" charset="2"/>
              <a:buChar char="§"/>
            </a:pPr>
            <a:r>
              <a:rPr lang="en-US" sz="2800" dirty="0">
                <a:latin typeface="New time roman"/>
              </a:rPr>
              <a:t> Grasses can achieve maximum growth during the period when no grazing occurs</a:t>
            </a:r>
          </a:p>
        </p:txBody>
      </p:sp>
    </p:spTree>
    <p:extLst>
      <p:ext uri="{BB962C8B-B14F-4D97-AF65-F5344CB8AC3E}">
        <p14:creationId xmlns:p14="http://schemas.microsoft.com/office/powerpoint/2010/main" val="3210148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519D-028F-468C-923D-BE665C5F011A}"/>
              </a:ext>
            </a:extLst>
          </p:cNvPr>
          <p:cNvSpPr>
            <a:spLocks noGrp="1"/>
          </p:cNvSpPr>
          <p:nvPr>
            <p:ph type="title"/>
          </p:nvPr>
        </p:nvSpPr>
        <p:spPr>
          <a:xfrm>
            <a:off x="1154954" y="1447800"/>
            <a:ext cx="8825659" cy="1017104"/>
          </a:xfrm>
        </p:spPr>
        <p:txBody>
          <a:bodyPr/>
          <a:lstStyle/>
          <a:p>
            <a:r>
              <a:rPr lang="en-US" dirty="0">
                <a:solidFill>
                  <a:srgbClr val="92D050"/>
                </a:solidFill>
                <a:latin typeface="New time roman"/>
              </a:rPr>
              <a:t>6. PATCH-BURN GRAZING </a:t>
            </a:r>
          </a:p>
        </p:txBody>
      </p:sp>
      <p:sp>
        <p:nvSpPr>
          <p:cNvPr id="3" name="Text Placeholder 2">
            <a:extLst>
              <a:ext uri="{FF2B5EF4-FFF2-40B4-BE49-F238E27FC236}">
                <a16:creationId xmlns:a16="http://schemas.microsoft.com/office/drawing/2014/main" id="{B1C98BCB-01AB-4A56-A2E6-7797E148D37D}"/>
              </a:ext>
            </a:extLst>
          </p:cNvPr>
          <p:cNvSpPr>
            <a:spLocks noGrp="1"/>
          </p:cNvSpPr>
          <p:nvPr>
            <p:ph type="body" sz="half" idx="2"/>
          </p:nvPr>
        </p:nvSpPr>
        <p:spPr>
          <a:xfrm>
            <a:off x="1154954" y="2464904"/>
            <a:ext cx="8825659" cy="3554896"/>
          </a:xfrm>
        </p:spPr>
        <p:txBody>
          <a:bodyPr>
            <a:normAutofit lnSpcReduction="10000"/>
          </a:bodyPr>
          <a:lstStyle/>
          <a:p>
            <a:pPr marL="457200" indent="-457200">
              <a:buFont typeface="Wingdings" panose="05000000000000000000" pitchFamily="2" charset="2"/>
              <a:buChar char="Ø"/>
            </a:pPr>
            <a:r>
              <a:rPr lang="en-US" sz="2800" dirty="0">
                <a:latin typeface="New time roman"/>
              </a:rPr>
              <a:t>Burns a third of a pasture each year, no matter the size of the pasture.</a:t>
            </a:r>
          </a:p>
          <a:p>
            <a:pPr marL="457200" indent="-457200">
              <a:buFont typeface="Wingdings" panose="05000000000000000000" pitchFamily="2" charset="2"/>
              <a:buChar char="Ø"/>
            </a:pPr>
            <a:r>
              <a:rPr lang="en-US" sz="2800" dirty="0">
                <a:latin typeface="New time roman"/>
              </a:rPr>
              <a:t>This burned patch attracts the grazers (cattle or bison) which graze the area heavily because of the fresh grasses that grow in. The other patches receive little to no grazing. During the next two years the next two patches burn consecutively and then the cycle begins a new</a:t>
            </a:r>
          </a:p>
        </p:txBody>
      </p:sp>
    </p:spTree>
    <p:extLst>
      <p:ext uri="{BB962C8B-B14F-4D97-AF65-F5344CB8AC3E}">
        <p14:creationId xmlns:p14="http://schemas.microsoft.com/office/powerpoint/2010/main" val="2145838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E874-F62D-41C8-B09B-5D9DF7EE767A}"/>
              </a:ext>
            </a:extLst>
          </p:cNvPr>
          <p:cNvSpPr>
            <a:spLocks noGrp="1"/>
          </p:cNvSpPr>
          <p:nvPr>
            <p:ph type="title"/>
          </p:nvPr>
        </p:nvSpPr>
        <p:spPr/>
        <p:txBody>
          <a:bodyPr/>
          <a:lstStyle/>
          <a:p>
            <a:r>
              <a:rPr lang="en-US" dirty="0">
                <a:solidFill>
                  <a:srgbClr val="92D050"/>
                </a:solidFill>
                <a:latin typeface="New time roman"/>
              </a:rPr>
              <a:t>7. MULTI-SPECIES GRAZING</a:t>
            </a:r>
          </a:p>
        </p:txBody>
      </p:sp>
      <p:sp>
        <p:nvSpPr>
          <p:cNvPr id="3" name="Text Placeholder 2">
            <a:extLst>
              <a:ext uri="{FF2B5EF4-FFF2-40B4-BE49-F238E27FC236}">
                <a16:creationId xmlns:a16="http://schemas.microsoft.com/office/drawing/2014/main" id="{75844CE4-2A8C-4773-9309-0A3E8FDB9F19}"/>
              </a:ext>
            </a:extLst>
          </p:cNvPr>
          <p:cNvSpPr>
            <a:spLocks noGrp="1"/>
          </p:cNvSpPr>
          <p:nvPr>
            <p:ph type="body" sz="half" idx="2"/>
          </p:nvPr>
        </p:nvSpPr>
        <p:spPr/>
        <p:txBody>
          <a:bodyPr>
            <a:normAutofit fontScale="92500" lnSpcReduction="20000"/>
          </a:bodyPr>
          <a:lstStyle/>
          <a:p>
            <a:pPr marL="285750" indent="-285750" algn="just">
              <a:buFont typeface="Wingdings" panose="05000000000000000000" pitchFamily="2" charset="2"/>
              <a:buChar char="v"/>
            </a:pPr>
            <a:r>
              <a:rPr lang="en-US" dirty="0">
                <a:solidFill>
                  <a:srgbClr val="3B3835"/>
                </a:solidFill>
                <a:latin typeface="Helvetica Neue"/>
              </a:rPr>
              <a:t> </a:t>
            </a:r>
            <a:r>
              <a:rPr lang="en-US" sz="3000" dirty="0">
                <a:latin typeface="New time roman"/>
              </a:rPr>
              <a:t>Different livestock species are grazed on the same pasture as one herd.</a:t>
            </a:r>
          </a:p>
          <a:p>
            <a:pPr marL="457200" indent="-457200" algn="just">
              <a:buFont typeface="Wingdings" panose="05000000000000000000" pitchFamily="2" charset="2"/>
              <a:buChar char="v"/>
            </a:pPr>
            <a:r>
              <a:rPr lang="en-US" sz="3000" dirty="0">
                <a:latin typeface="New time roman"/>
              </a:rPr>
              <a:t>  Increase overall utilization</a:t>
            </a:r>
          </a:p>
          <a:p>
            <a:pPr marL="457200" indent="-457200" algn="just">
              <a:buFont typeface="Wingdings" panose="05000000000000000000" pitchFamily="2" charset="2"/>
              <a:buChar char="v"/>
            </a:pPr>
            <a:r>
              <a:rPr lang="en-US" sz="3000" dirty="0">
                <a:latin typeface="New time roman"/>
              </a:rPr>
              <a:t> Can be used to control weeds</a:t>
            </a:r>
          </a:p>
          <a:p>
            <a:pPr marL="457200" indent="-457200" algn="just">
              <a:buFont typeface="Wingdings" panose="05000000000000000000" pitchFamily="2" charset="2"/>
              <a:buChar char="v"/>
            </a:pPr>
            <a:r>
              <a:rPr lang="en-US" sz="3000" dirty="0">
                <a:latin typeface="New time roman"/>
              </a:rPr>
              <a:t> Control other “undesirable” plants.</a:t>
            </a:r>
          </a:p>
        </p:txBody>
      </p:sp>
    </p:spTree>
    <p:extLst>
      <p:ext uri="{BB962C8B-B14F-4D97-AF65-F5344CB8AC3E}">
        <p14:creationId xmlns:p14="http://schemas.microsoft.com/office/powerpoint/2010/main" val="3131242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453F1-BEEA-474F-82E6-CC50B8E7ED19}"/>
              </a:ext>
            </a:extLst>
          </p:cNvPr>
          <p:cNvSpPr>
            <a:spLocks noGrp="1"/>
          </p:cNvSpPr>
          <p:nvPr>
            <p:ph type="title"/>
          </p:nvPr>
        </p:nvSpPr>
        <p:spPr/>
        <p:txBody>
          <a:bodyPr/>
          <a:lstStyle/>
          <a:p>
            <a:r>
              <a:rPr lang="en-US" dirty="0">
                <a:solidFill>
                  <a:srgbClr val="92D050"/>
                </a:solidFill>
                <a:latin typeface="New time roman"/>
              </a:rPr>
              <a:t>8. CREEP GRAZING</a:t>
            </a:r>
          </a:p>
        </p:txBody>
      </p:sp>
      <p:sp>
        <p:nvSpPr>
          <p:cNvPr id="3" name="Text Placeholder 2">
            <a:extLst>
              <a:ext uri="{FF2B5EF4-FFF2-40B4-BE49-F238E27FC236}">
                <a16:creationId xmlns:a16="http://schemas.microsoft.com/office/drawing/2014/main" id="{2A6E5A97-1A0C-4354-9163-F34B16B96EDD}"/>
              </a:ext>
            </a:extLst>
          </p:cNvPr>
          <p:cNvSpPr>
            <a:spLocks noGrp="1"/>
          </p:cNvSpPr>
          <p:nvPr>
            <p:ph type="body" sz="half" idx="2"/>
          </p:nvPr>
        </p:nvSpPr>
        <p:spPr>
          <a:xfrm>
            <a:off x="1154954" y="2398643"/>
            <a:ext cx="8825659" cy="4041914"/>
          </a:xfrm>
        </p:spPr>
        <p:txBody>
          <a:bodyPr>
            <a:normAutofit/>
          </a:bodyPr>
          <a:lstStyle/>
          <a:p>
            <a:pPr marL="457200" indent="-457200">
              <a:buFont typeface="Wingdings" panose="05000000000000000000" pitchFamily="2" charset="2"/>
              <a:buChar char="ü"/>
            </a:pPr>
            <a:r>
              <a:rPr lang="en-US" sz="2800" dirty="0">
                <a:latin typeface="New time roman"/>
              </a:rPr>
              <a:t> Younger animals have access to a pasture of higher quality forage through a creep gate.</a:t>
            </a:r>
          </a:p>
          <a:p>
            <a:pPr marL="457200" indent="-457200">
              <a:buFont typeface="Wingdings" panose="05000000000000000000" pitchFamily="2" charset="2"/>
              <a:buChar char="ü"/>
            </a:pPr>
            <a:r>
              <a:rPr lang="en-US" sz="2800" dirty="0">
                <a:latin typeface="New time roman"/>
              </a:rPr>
              <a:t>  Allows the young animals to graze the highly nutritious pasture.</a:t>
            </a:r>
          </a:p>
          <a:p>
            <a:pPr marL="457200" indent="-457200">
              <a:buFont typeface="Wingdings" panose="05000000000000000000" pitchFamily="2" charset="2"/>
              <a:buChar char="ü"/>
            </a:pPr>
            <a:r>
              <a:rPr lang="en-US" sz="2800" dirty="0">
                <a:latin typeface="New time roman"/>
              </a:rPr>
              <a:t>  A small area is needed for the creep pasture along with a creep gate to control animal access</a:t>
            </a:r>
          </a:p>
        </p:txBody>
      </p:sp>
    </p:spTree>
    <p:extLst>
      <p:ext uri="{BB962C8B-B14F-4D97-AF65-F5344CB8AC3E}">
        <p14:creationId xmlns:p14="http://schemas.microsoft.com/office/powerpoint/2010/main" val="173910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E240D-1EE5-4E45-AEA1-780C0BFDD0EE}"/>
              </a:ext>
            </a:extLst>
          </p:cNvPr>
          <p:cNvSpPr>
            <a:spLocks noGrp="1"/>
          </p:cNvSpPr>
          <p:nvPr>
            <p:ph type="title"/>
          </p:nvPr>
        </p:nvSpPr>
        <p:spPr>
          <a:xfrm>
            <a:off x="1154954" y="410818"/>
            <a:ext cx="8825659" cy="848140"/>
          </a:xfrm>
        </p:spPr>
        <p:txBody>
          <a:bodyPr/>
          <a:lstStyle/>
          <a:p>
            <a:r>
              <a:rPr lang="en-US" sz="4400" dirty="0">
                <a:solidFill>
                  <a:srgbClr val="92D050"/>
                </a:solidFill>
                <a:latin typeface="New time roman"/>
              </a:rPr>
              <a:t>9. MOB GRAZING</a:t>
            </a:r>
            <a:r>
              <a:rPr lang="en-US" dirty="0">
                <a:solidFill>
                  <a:srgbClr val="92D050"/>
                </a:solidFill>
                <a:latin typeface="New time roman"/>
              </a:rPr>
              <a:t> </a:t>
            </a:r>
          </a:p>
        </p:txBody>
      </p:sp>
      <p:sp>
        <p:nvSpPr>
          <p:cNvPr id="3" name="Text Placeholder 2">
            <a:extLst>
              <a:ext uri="{FF2B5EF4-FFF2-40B4-BE49-F238E27FC236}">
                <a16:creationId xmlns:a16="http://schemas.microsoft.com/office/drawing/2014/main" id="{9AFDFD17-349A-4475-9D68-4DC689BD07C7}"/>
              </a:ext>
            </a:extLst>
          </p:cNvPr>
          <p:cNvSpPr>
            <a:spLocks noGrp="1"/>
          </p:cNvSpPr>
          <p:nvPr>
            <p:ph type="body" sz="half" idx="2"/>
          </p:nvPr>
        </p:nvSpPr>
        <p:spPr>
          <a:xfrm>
            <a:off x="1154954" y="2544416"/>
            <a:ext cx="8825659" cy="3763619"/>
          </a:xfrm>
        </p:spPr>
        <p:txBody>
          <a:bodyPr>
            <a:normAutofit fontScale="25000" lnSpcReduction="20000"/>
          </a:bodyPr>
          <a:lstStyle/>
          <a:p>
            <a:pPr marL="285750" indent="-285750">
              <a:buFont typeface="Wingdings" panose="05000000000000000000" pitchFamily="2" charset="2"/>
              <a:buChar char="Ø"/>
            </a:pPr>
            <a:r>
              <a:rPr lang="en-US" dirty="0">
                <a:solidFill>
                  <a:srgbClr val="3B3835"/>
                </a:solidFill>
                <a:latin typeface="Helvetica Neue"/>
              </a:rPr>
              <a:t> </a:t>
            </a:r>
            <a:r>
              <a:rPr lang="en-US" sz="11200" dirty="0">
                <a:latin typeface="New time roman"/>
              </a:rPr>
              <a:t>Also known as ultra-high density grazing</a:t>
            </a:r>
          </a:p>
          <a:p>
            <a:pPr marL="1143000" indent="-1143000">
              <a:buFont typeface="Wingdings" panose="05000000000000000000" pitchFamily="2" charset="2"/>
              <a:buChar char="Ø"/>
            </a:pPr>
            <a:r>
              <a:rPr lang="en-US" sz="11200" dirty="0">
                <a:latin typeface="New time roman"/>
              </a:rPr>
              <a:t> involves grazing a large concentration of livestock in a small area for a short duration.</a:t>
            </a:r>
          </a:p>
          <a:p>
            <a:pPr marL="1143000" indent="-1143000">
              <a:buFont typeface="Wingdings" panose="05000000000000000000" pitchFamily="2" charset="2"/>
              <a:buChar char="Ø"/>
            </a:pPr>
            <a:r>
              <a:rPr lang="en-US" sz="11200" dirty="0">
                <a:latin typeface="New time roman"/>
              </a:rPr>
              <a:t> Paddocks are only grazed 2 to 3 times per year.</a:t>
            </a:r>
          </a:p>
          <a:p>
            <a:pPr marL="1143000" indent="-1143000">
              <a:buFont typeface="Wingdings" panose="05000000000000000000" pitchFamily="2" charset="2"/>
              <a:buChar char="Ø"/>
            </a:pPr>
            <a:r>
              <a:rPr lang="en-US" sz="11200" dirty="0">
                <a:latin typeface="New time roman"/>
              </a:rPr>
              <a:t>  Long rest periods allow forages to become mature before grazing rather than being grazed in a vegetative state</a:t>
            </a:r>
          </a:p>
          <a:p>
            <a:pPr marL="1143000" lvl="0" indent="-1143000">
              <a:buClr>
                <a:srgbClr val="1E5155">
                  <a:lumMod val="40000"/>
                  <a:lumOff val="60000"/>
                </a:srgbClr>
              </a:buClr>
              <a:buFont typeface="Wingdings" panose="05000000000000000000" pitchFamily="2" charset="2"/>
              <a:buChar char="Ø"/>
            </a:pPr>
            <a:r>
              <a:rPr lang="en-US" sz="11200" dirty="0">
                <a:solidFill>
                  <a:prstClr val="white"/>
                </a:solidFill>
                <a:latin typeface="New time roman"/>
              </a:rPr>
              <a:t> Graze everything available, rather than selecting only the lush forage.</a:t>
            </a:r>
          </a:p>
          <a:p>
            <a:pPr marL="1143000" lvl="0" indent="-1143000">
              <a:buClr>
                <a:srgbClr val="1E5155">
                  <a:lumMod val="40000"/>
                  <a:lumOff val="60000"/>
                </a:srgbClr>
              </a:buClr>
              <a:buFont typeface="Wingdings" panose="05000000000000000000" pitchFamily="2" charset="2"/>
              <a:buChar char="Ø"/>
            </a:pPr>
            <a:r>
              <a:rPr lang="en-US" sz="11200" dirty="0">
                <a:solidFill>
                  <a:prstClr val="white"/>
                </a:solidFill>
                <a:latin typeface="New time roman"/>
              </a:rPr>
              <a:t>  Increase soil organic matter </a:t>
            </a:r>
          </a:p>
          <a:p>
            <a:pPr marL="1143000" lvl="0" indent="-1143000">
              <a:buClr>
                <a:srgbClr val="1E5155">
                  <a:lumMod val="40000"/>
                  <a:lumOff val="60000"/>
                </a:srgbClr>
              </a:buClr>
              <a:buFont typeface="Wingdings" panose="05000000000000000000" pitchFamily="2" charset="2"/>
              <a:buChar char="Ø"/>
            </a:pPr>
            <a:r>
              <a:rPr lang="en-US" sz="11200" dirty="0">
                <a:solidFill>
                  <a:prstClr val="white"/>
                </a:solidFill>
                <a:latin typeface="New time roman"/>
              </a:rPr>
              <a:t> reduce weed</a:t>
            </a:r>
          </a:p>
          <a:p>
            <a:pPr marL="1143000" lvl="0" indent="-1143000">
              <a:buClr>
                <a:srgbClr val="1E5155">
                  <a:lumMod val="40000"/>
                  <a:lumOff val="60000"/>
                </a:srgbClr>
              </a:buClr>
              <a:buFont typeface="Wingdings" panose="05000000000000000000" pitchFamily="2" charset="2"/>
              <a:buChar char="Ø"/>
            </a:pPr>
            <a:r>
              <a:rPr lang="en-US" sz="11200" dirty="0">
                <a:solidFill>
                  <a:prstClr val="white"/>
                </a:solidFill>
                <a:latin typeface="New time roman"/>
              </a:rPr>
              <a:t> Increase manure distribution</a:t>
            </a:r>
          </a:p>
          <a:p>
            <a:pPr marL="685800" indent="-685800">
              <a:buFont typeface="Wingdings" panose="05000000000000000000" pitchFamily="2" charset="2"/>
              <a:buChar char="Ø"/>
            </a:pPr>
            <a:endParaRPr lang="en-US" sz="5100" dirty="0">
              <a:latin typeface="New time roman"/>
            </a:endParaRPr>
          </a:p>
          <a:p>
            <a:pPr marL="685800" indent="-685800">
              <a:buFont typeface="Wingdings" panose="05000000000000000000" pitchFamily="2" charset="2"/>
              <a:buChar char="Ø"/>
            </a:pPr>
            <a:endParaRPr lang="en-US" sz="5100" dirty="0">
              <a:latin typeface="New time roman"/>
            </a:endParaRPr>
          </a:p>
          <a:p>
            <a:pPr marL="457200" indent="-457200">
              <a:buFont typeface="Wingdings" panose="05000000000000000000" pitchFamily="2" charset="2"/>
              <a:buChar char="Ø"/>
            </a:pPr>
            <a:r>
              <a:rPr lang="en-US" sz="2800" dirty="0">
                <a:latin typeface="New time roman"/>
              </a:rPr>
              <a:t>. </a:t>
            </a:r>
          </a:p>
        </p:txBody>
      </p:sp>
    </p:spTree>
    <p:extLst>
      <p:ext uri="{BB962C8B-B14F-4D97-AF65-F5344CB8AC3E}">
        <p14:creationId xmlns:p14="http://schemas.microsoft.com/office/powerpoint/2010/main" val="3933971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3931B-F39D-4B8F-AD36-3D09D226A6B0}"/>
              </a:ext>
            </a:extLst>
          </p:cNvPr>
          <p:cNvSpPr>
            <a:spLocks noGrp="1"/>
          </p:cNvSpPr>
          <p:nvPr>
            <p:ph type="title"/>
          </p:nvPr>
        </p:nvSpPr>
        <p:spPr>
          <a:xfrm>
            <a:off x="1154954" y="1285461"/>
            <a:ext cx="8825659" cy="1179443"/>
          </a:xfrm>
        </p:spPr>
        <p:txBody>
          <a:bodyPr/>
          <a:lstStyle/>
          <a:p>
            <a:r>
              <a:rPr lang="en-US" dirty="0">
                <a:solidFill>
                  <a:srgbClr val="92D050"/>
                </a:solidFill>
                <a:latin typeface="New time roman"/>
              </a:rPr>
              <a:t>10. FORWARD GRAZING</a:t>
            </a:r>
          </a:p>
        </p:txBody>
      </p:sp>
      <p:sp>
        <p:nvSpPr>
          <p:cNvPr id="3" name="Text Placeholder 2">
            <a:extLst>
              <a:ext uri="{FF2B5EF4-FFF2-40B4-BE49-F238E27FC236}">
                <a16:creationId xmlns:a16="http://schemas.microsoft.com/office/drawing/2014/main" id="{6FEAE6C4-4878-46A9-B3A6-F63637397558}"/>
              </a:ext>
            </a:extLst>
          </p:cNvPr>
          <p:cNvSpPr>
            <a:spLocks noGrp="1"/>
          </p:cNvSpPr>
          <p:nvPr>
            <p:ph type="body" sz="half" idx="2"/>
          </p:nvPr>
        </p:nvSpPr>
        <p:spPr>
          <a:xfrm>
            <a:off x="1154954" y="2332383"/>
            <a:ext cx="8825659" cy="4068417"/>
          </a:xfrm>
        </p:spPr>
        <p:txBody>
          <a:bodyPr>
            <a:normAutofit fontScale="92500"/>
          </a:bodyPr>
          <a:lstStyle/>
          <a:p>
            <a:pPr marL="285750" indent="-285750">
              <a:buFont typeface="Wingdings" panose="05000000000000000000" pitchFamily="2" charset="2"/>
              <a:buChar char="q"/>
            </a:pPr>
            <a:r>
              <a:rPr lang="en-US" dirty="0">
                <a:solidFill>
                  <a:srgbClr val="3B3835"/>
                </a:solidFill>
                <a:latin typeface="Helvetica Neue"/>
              </a:rPr>
              <a:t> </a:t>
            </a:r>
            <a:r>
              <a:rPr lang="en-US" sz="2800" dirty="0">
                <a:latin typeface="New time roman"/>
              </a:rPr>
              <a:t>Consists of 2 groups of livestock on a paddock</a:t>
            </a:r>
          </a:p>
          <a:p>
            <a:pPr marL="457200" indent="-457200">
              <a:buFont typeface="Wingdings" panose="05000000000000000000" pitchFamily="2" charset="2"/>
              <a:buChar char="q"/>
            </a:pPr>
            <a:r>
              <a:rPr lang="en-US" sz="2800" dirty="0">
                <a:latin typeface="New time roman"/>
              </a:rPr>
              <a:t> one following directly after the other</a:t>
            </a:r>
          </a:p>
          <a:p>
            <a:pPr marL="457200" indent="-457200">
              <a:buFont typeface="Wingdings" panose="05000000000000000000" pitchFamily="2" charset="2"/>
              <a:buChar char="q"/>
            </a:pPr>
            <a:r>
              <a:rPr lang="en-US" sz="2800" dirty="0">
                <a:latin typeface="New time roman"/>
              </a:rPr>
              <a:t>  This method is often used to graze animals with higher nutritional needs (i.e. growing calves) first to allow them to selectively graze the more nutritious forages in a paddock, followed by the group with lower nutritional needs to utilize the remaining forage (i.e. beef cows). </a:t>
            </a:r>
          </a:p>
          <a:p>
            <a:pPr marL="457200" indent="-457200">
              <a:buFont typeface="Wingdings" panose="05000000000000000000" pitchFamily="2" charset="2"/>
              <a:buChar char="q"/>
            </a:pPr>
            <a:r>
              <a:rPr lang="en-US" sz="2800" dirty="0">
                <a:latin typeface="New time roman"/>
              </a:rPr>
              <a:t> Also be used when grazing two different species as well</a:t>
            </a:r>
          </a:p>
        </p:txBody>
      </p:sp>
    </p:spTree>
    <p:extLst>
      <p:ext uri="{BB962C8B-B14F-4D97-AF65-F5344CB8AC3E}">
        <p14:creationId xmlns:p14="http://schemas.microsoft.com/office/powerpoint/2010/main" val="3005958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5A1F8-023C-4AF4-AF89-52C8FB80F995}"/>
              </a:ext>
            </a:extLst>
          </p:cNvPr>
          <p:cNvSpPr>
            <a:spLocks noGrp="1"/>
          </p:cNvSpPr>
          <p:nvPr>
            <p:ph type="title"/>
          </p:nvPr>
        </p:nvSpPr>
        <p:spPr>
          <a:xfrm>
            <a:off x="1154954" y="2650435"/>
            <a:ext cx="8825659" cy="1139685"/>
          </a:xfrm>
        </p:spPr>
        <p:txBody>
          <a:bodyPr/>
          <a:lstStyle/>
          <a:p>
            <a:r>
              <a:rPr lang="en-US" dirty="0">
                <a:solidFill>
                  <a:schemeClr val="tx1"/>
                </a:solidFill>
                <a:latin typeface="New time roman"/>
              </a:rPr>
              <a:t>Livestock may be fed</a:t>
            </a:r>
          </a:p>
        </p:txBody>
      </p:sp>
      <p:sp>
        <p:nvSpPr>
          <p:cNvPr id="3" name="Text Placeholder 2">
            <a:extLst>
              <a:ext uri="{FF2B5EF4-FFF2-40B4-BE49-F238E27FC236}">
                <a16:creationId xmlns:a16="http://schemas.microsoft.com/office/drawing/2014/main" id="{0AC00DCC-ADC0-4D3D-A821-3E3A05991C03}"/>
              </a:ext>
            </a:extLst>
          </p:cNvPr>
          <p:cNvSpPr>
            <a:spLocks noGrp="1"/>
          </p:cNvSpPr>
          <p:nvPr>
            <p:ph type="body" sz="half" idx="2"/>
          </p:nvPr>
        </p:nvSpPr>
        <p:spPr/>
        <p:txBody>
          <a:bodyPr>
            <a:normAutofit/>
          </a:bodyPr>
          <a:lstStyle/>
          <a:p>
            <a:pPr marL="514350" indent="-514350" algn="just">
              <a:buFont typeface="+mj-lt"/>
              <a:buAutoNum type="arabicPeriod"/>
            </a:pPr>
            <a:r>
              <a:rPr lang="en-US" sz="2800" dirty="0">
                <a:latin typeface="New time roman"/>
              </a:rPr>
              <a:t>     Outdoors</a:t>
            </a:r>
          </a:p>
          <a:p>
            <a:pPr marL="514350" indent="-514350" algn="just">
              <a:buFont typeface="+mj-lt"/>
              <a:buAutoNum type="arabicPeriod"/>
            </a:pPr>
            <a:r>
              <a:rPr lang="en-US" sz="2800" dirty="0">
                <a:latin typeface="New time roman"/>
              </a:rPr>
              <a:t>     indoors.</a:t>
            </a:r>
          </a:p>
        </p:txBody>
      </p:sp>
    </p:spTree>
    <p:extLst>
      <p:ext uri="{BB962C8B-B14F-4D97-AF65-F5344CB8AC3E}">
        <p14:creationId xmlns:p14="http://schemas.microsoft.com/office/powerpoint/2010/main" val="893548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E8B747E-EEC3-4DCC-A9EC-9EF65DA87DA5}"/>
              </a:ext>
            </a:extLst>
          </p:cNvPr>
          <p:cNvSpPr>
            <a:spLocks noGrp="1"/>
          </p:cNvSpPr>
          <p:nvPr>
            <p:ph type="title"/>
          </p:nvPr>
        </p:nvSpPr>
        <p:spPr>
          <a:xfrm>
            <a:off x="826886" y="260506"/>
            <a:ext cx="9404723" cy="1400530"/>
          </a:xfrm>
        </p:spPr>
        <p:txBody>
          <a:bodyPr vert="horz" lIns="91440" tIns="45720" rIns="91440" bIns="45720" rtlCol="0" anchor="t">
            <a:normAutofit/>
          </a:bodyPr>
          <a:lstStyle/>
          <a:p>
            <a:r>
              <a:rPr lang="en-US" sz="4800" u="sng" dirty="0">
                <a:solidFill>
                  <a:srgbClr val="92D050"/>
                </a:solidFill>
                <a:latin typeface="New time roman"/>
              </a:rPr>
              <a:t>MAGNETIC FEEDING SYSTEM </a:t>
            </a:r>
          </a:p>
        </p:txBody>
      </p:sp>
      <p:sp>
        <p:nvSpPr>
          <p:cNvPr id="4" name="Text Placeholder 3">
            <a:extLst>
              <a:ext uri="{FF2B5EF4-FFF2-40B4-BE49-F238E27FC236}">
                <a16:creationId xmlns:a16="http://schemas.microsoft.com/office/drawing/2014/main" id="{98AE9654-2096-4C0D-8103-C08795CCEBC2}"/>
              </a:ext>
            </a:extLst>
          </p:cNvPr>
          <p:cNvSpPr>
            <a:spLocks noGrp="1"/>
          </p:cNvSpPr>
          <p:nvPr>
            <p:ph type="body" sz="half" idx="2"/>
          </p:nvPr>
        </p:nvSpPr>
        <p:spPr>
          <a:xfrm>
            <a:off x="7154045" y="1401914"/>
            <a:ext cx="4706650" cy="4846486"/>
          </a:xfrm>
        </p:spPr>
        <p:txBody>
          <a:bodyPr vert="horz" lIns="91440" tIns="45720" rIns="91440" bIns="45720" rtlCol="0" anchor="ctr">
            <a:noAutofit/>
          </a:bodyPr>
          <a:lstStyle/>
          <a:p>
            <a:pPr marL="457200" indent="-457200">
              <a:buFont typeface="Wingdings 3" charset="2"/>
              <a:buChar char=""/>
            </a:pPr>
            <a:r>
              <a:rPr lang="en-US" sz="2800" dirty="0">
                <a:solidFill>
                  <a:schemeClr val="tx1">
                    <a:lumMod val="95000"/>
                  </a:schemeClr>
                </a:solidFill>
                <a:latin typeface="New time roman"/>
              </a:rPr>
              <a:t>Magnetically active feeder is located in feeding area .</a:t>
            </a:r>
          </a:p>
          <a:p>
            <a:pPr marL="457200" indent="-457200">
              <a:buFont typeface="Wingdings 3" charset="2"/>
              <a:buChar char=""/>
            </a:pPr>
            <a:r>
              <a:rPr lang="en-US" sz="2800" dirty="0">
                <a:solidFill>
                  <a:schemeClr val="tx1">
                    <a:lumMod val="95000"/>
                  </a:schemeClr>
                </a:solidFill>
                <a:latin typeface="New time roman"/>
              </a:rPr>
              <a:t>  Cow wear a magnet around their neck</a:t>
            </a:r>
          </a:p>
          <a:p>
            <a:pPr marL="457200" indent="-457200">
              <a:buFont typeface="Wingdings 3" charset="2"/>
              <a:buChar char=""/>
            </a:pPr>
            <a:r>
              <a:rPr lang="en-US" sz="2800" dirty="0">
                <a:solidFill>
                  <a:schemeClr val="tx1">
                    <a:lumMod val="95000"/>
                  </a:schemeClr>
                </a:solidFill>
                <a:latin typeface="New time roman"/>
              </a:rPr>
              <a:t> When cow place their head into feeder</a:t>
            </a:r>
          </a:p>
          <a:p>
            <a:pPr marL="457200" indent="-457200">
              <a:buFont typeface="Wingdings 3" charset="2"/>
              <a:buChar char=""/>
            </a:pPr>
            <a:r>
              <a:rPr lang="en-US" sz="2800" dirty="0">
                <a:solidFill>
                  <a:schemeClr val="tx1">
                    <a:lumMod val="95000"/>
                  </a:schemeClr>
                </a:solidFill>
                <a:latin typeface="New time roman"/>
              </a:rPr>
              <a:t>  Magnet active the device and food come at rate of ½ to 1Ib per min</a:t>
            </a:r>
          </a:p>
        </p:txBody>
      </p:sp>
      <p:pic>
        <p:nvPicPr>
          <p:cNvPr id="10" name="Picture Placeholder 9" descr="A close up of a device&#10;&#10;Description automatically generated">
            <a:extLst>
              <a:ext uri="{FF2B5EF4-FFF2-40B4-BE49-F238E27FC236}">
                <a16:creationId xmlns:a16="http://schemas.microsoft.com/office/drawing/2014/main" id="{A08A3983-C5C8-443F-93E3-A51544C08C72}"/>
              </a:ext>
            </a:extLst>
          </p:cNvPr>
          <p:cNvPicPr>
            <a:picLocks noGrp="1" noChangeAspect="1"/>
          </p:cNvPicPr>
          <p:nvPr>
            <p:ph type="pic" idx="1"/>
          </p:nvPr>
        </p:nvPicPr>
        <p:blipFill>
          <a:blip r:embed="rId7">
            <a:extLst>
              <a:ext uri="{28A0092B-C50C-407E-A947-70E740481C1C}">
                <a14:useLocalDpi xmlns:a14="http://schemas.microsoft.com/office/drawing/2010/main" val="0"/>
              </a:ext>
            </a:extLst>
          </a:blip>
          <a:srcRect l="31490" r="31490"/>
          <a:stretch>
            <a:fillRect/>
          </a:stretch>
        </p:blipFill>
        <p:spPr>
          <a:xfrm>
            <a:off x="1033089" y="1921542"/>
            <a:ext cx="5579746" cy="4675952"/>
          </a:xfrm>
        </p:spPr>
      </p:pic>
    </p:spTree>
    <p:extLst>
      <p:ext uri="{BB962C8B-B14F-4D97-AF65-F5344CB8AC3E}">
        <p14:creationId xmlns:p14="http://schemas.microsoft.com/office/powerpoint/2010/main" val="3541167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F4BBF-B2D0-4720-BFB8-C41246B58990}"/>
              </a:ext>
            </a:extLst>
          </p:cNvPr>
          <p:cNvSpPr>
            <a:spLocks noGrp="1"/>
          </p:cNvSpPr>
          <p:nvPr>
            <p:ph type="title"/>
          </p:nvPr>
        </p:nvSpPr>
        <p:spPr>
          <a:xfrm>
            <a:off x="637073" y="237427"/>
            <a:ext cx="5816736" cy="1574808"/>
          </a:xfrm>
        </p:spPr>
        <p:txBody>
          <a:bodyPr>
            <a:normAutofit/>
          </a:bodyPr>
          <a:lstStyle/>
          <a:p>
            <a:r>
              <a:rPr lang="en-US" sz="4800" u="sng" dirty="0">
                <a:solidFill>
                  <a:srgbClr val="92D050"/>
                </a:solidFill>
                <a:latin typeface="New time roman"/>
              </a:rPr>
              <a:t>ELECTRONIC FEEDING SYSTEM</a:t>
            </a:r>
          </a:p>
        </p:txBody>
      </p:sp>
      <p:pic>
        <p:nvPicPr>
          <p:cNvPr id="6" name="Picture Placeholder 5" descr="A picture containing indoor, sheep, group, kitchen&#10;&#10;Description automatically generated">
            <a:extLst>
              <a:ext uri="{FF2B5EF4-FFF2-40B4-BE49-F238E27FC236}">
                <a16:creationId xmlns:a16="http://schemas.microsoft.com/office/drawing/2014/main" id="{95A4D1CD-7798-4F7D-A1AC-A3A7160527E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31827" r="31827"/>
          <a:stretch>
            <a:fillRect/>
          </a:stretch>
        </p:blipFill>
        <p:spPr>
          <a:xfrm>
            <a:off x="6904383" y="1812235"/>
            <a:ext cx="4650544" cy="4681330"/>
          </a:xfrm>
        </p:spPr>
      </p:pic>
      <p:sp>
        <p:nvSpPr>
          <p:cNvPr id="4" name="Text Placeholder 3">
            <a:extLst>
              <a:ext uri="{FF2B5EF4-FFF2-40B4-BE49-F238E27FC236}">
                <a16:creationId xmlns:a16="http://schemas.microsoft.com/office/drawing/2014/main" id="{2EC0396C-7F9D-42D7-A52E-8C7F4EBE6D44}"/>
              </a:ext>
            </a:extLst>
          </p:cNvPr>
          <p:cNvSpPr>
            <a:spLocks noGrp="1"/>
          </p:cNvSpPr>
          <p:nvPr>
            <p:ph type="body" sz="half" idx="2"/>
          </p:nvPr>
        </p:nvSpPr>
        <p:spPr>
          <a:xfrm>
            <a:off x="543340" y="2120347"/>
            <a:ext cx="5696594" cy="4373218"/>
          </a:xfrm>
        </p:spPr>
        <p:txBody>
          <a:bodyPr>
            <a:noAutofit/>
          </a:bodyPr>
          <a:lstStyle/>
          <a:p>
            <a:pPr marL="571500" indent="-571500">
              <a:buFont typeface="+mj-lt"/>
              <a:buAutoNum type="romanLcPeriod"/>
            </a:pPr>
            <a:r>
              <a:rPr lang="en-US" sz="2800" dirty="0">
                <a:solidFill>
                  <a:srgbClr val="3B3835"/>
                </a:solidFill>
                <a:latin typeface="Helvetica Neue"/>
              </a:rPr>
              <a:t> </a:t>
            </a:r>
            <a:r>
              <a:rPr lang="en-US" sz="2800" dirty="0">
                <a:latin typeface="New time roman"/>
              </a:rPr>
              <a:t>It is use for T.M.R </a:t>
            </a:r>
          </a:p>
          <a:p>
            <a:pPr marL="571500" indent="-571500">
              <a:buFont typeface="+mj-lt"/>
              <a:buAutoNum type="romanLcPeriod"/>
            </a:pPr>
            <a:r>
              <a:rPr lang="en-US" sz="2800" dirty="0">
                <a:latin typeface="New time roman"/>
              </a:rPr>
              <a:t> Animal wear a electronic key in neck to open the door which installed in dome stone.</a:t>
            </a:r>
          </a:p>
          <a:p>
            <a:pPr marL="571500" indent="-571500">
              <a:buFont typeface="+mj-lt"/>
              <a:buAutoNum type="romanLcPeriod"/>
            </a:pPr>
            <a:r>
              <a:rPr lang="en-US" sz="2800" dirty="0">
                <a:latin typeface="New time roman"/>
              </a:rPr>
              <a:t>  When animal place the head above the door circuit open unlock the bolt allow the animal to open the door</a:t>
            </a:r>
          </a:p>
          <a:p>
            <a:pPr marL="571500" indent="-571500">
              <a:buFont typeface="+mj-lt"/>
              <a:buAutoNum type="romanLcPeriod"/>
            </a:pPr>
            <a:r>
              <a:rPr lang="en-US" sz="2800" dirty="0">
                <a:latin typeface="New time roman"/>
              </a:rPr>
              <a:t>.  Feed come in bunk</a:t>
            </a:r>
          </a:p>
          <a:p>
            <a:pPr marL="571500" indent="-571500">
              <a:buFont typeface="+mj-lt"/>
              <a:buAutoNum type="romanLcPeriod"/>
            </a:pPr>
            <a:r>
              <a:rPr lang="en-US" sz="2800" dirty="0">
                <a:latin typeface="New time roman"/>
              </a:rPr>
              <a:t> Time saving and cost effective</a:t>
            </a:r>
          </a:p>
        </p:txBody>
      </p:sp>
    </p:spTree>
    <p:extLst>
      <p:ext uri="{BB962C8B-B14F-4D97-AF65-F5344CB8AC3E}">
        <p14:creationId xmlns:p14="http://schemas.microsoft.com/office/powerpoint/2010/main" val="3731551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5B52D-24E5-4D02-B4B6-1A6BEEE6758B}"/>
              </a:ext>
            </a:extLst>
          </p:cNvPr>
          <p:cNvSpPr>
            <a:spLocks noGrp="1"/>
          </p:cNvSpPr>
          <p:nvPr>
            <p:ph type="title"/>
          </p:nvPr>
        </p:nvSpPr>
        <p:spPr/>
        <p:txBody>
          <a:bodyPr/>
          <a:lstStyle/>
          <a:p>
            <a:r>
              <a:rPr lang="en-US" u="sng" dirty="0">
                <a:solidFill>
                  <a:srgbClr val="92D050"/>
                </a:solidFill>
                <a:latin typeface="New time roman"/>
              </a:rPr>
              <a:t>BUNK FEEDING SYSTEM</a:t>
            </a:r>
          </a:p>
        </p:txBody>
      </p:sp>
      <p:sp>
        <p:nvSpPr>
          <p:cNvPr id="3" name="Text Placeholder 2">
            <a:extLst>
              <a:ext uri="{FF2B5EF4-FFF2-40B4-BE49-F238E27FC236}">
                <a16:creationId xmlns:a16="http://schemas.microsoft.com/office/drawing/2014/main" id="{4F244FF4-AE67-4D2D-B461-3CA99B429908}"/>
              </a:ext>
            </a:extLst>
          </p:cNvPr>
          <p:cNvSpPr>
            <a:spLocks noGrp="1"/>
          </p:cNvSpPr>
          <p:nvPr>
            <p:ph type="body" sz="half" idx="2"/>
          </p:nvPr>
        </p:nvSpPr>
        <p:spPr>
          <a:xfrm>
            <a:off x="1154954" y="2743200"/>
            <a:ext cx="8825659" cy="3657600"/>
          </a:xfrm>
        </p:spPr>
        <p:txBody>
          <a:bodyPr>
            <a:noAutofit/>
          </a:bodyPr>
          <a:lstStyle/>
          <a:p>
            <a:pPr marL="457200" indent="-457200">
              <a:buFont typeface="Arial" panose="020B0604020202020204" pitchFamily="34" charset="0"/>
              <a:buChar char="•"/>
            </a:pPr>
            <a:r>
              <a:rPr lang="en-US" sz="2800" dirty="0">
                <a:latin typeface="New time roman"/>
              </a:rPr>
              <a:t>Bunk may be made up of wooden, iron or cement </a:t>
            </a:r>
          </a:p>
          <a:p>
            <a:pPr marL="457200" indent="-457200">
              <a:buFont typeface="Arial" panose="020B0604020202020204" pitchFamily="34" charset="0"/>
              <a:buChar char="•"/>
            </a:pPr>
            <a:r>
              <a:rPr lang="en-US" sz="2800" dirty="0">
                <a:latin typeface="New time roman"/>
              </a:rPr>
              <a:t> (Fixed bunk) With different size </a:t>
            </a:r>
          </a:p>
          <a:p>
            <a:pPr marL="457200" indent="-457200">
              <a:buFont typeface="Arial" panose="020B0604020202020204" pitchFamily="34" charset="0"/>
              <a:buChar char="•"/>
            </a:pPr>
            <a:r>
              <a:rPr lang="en-US" sz="2800" dirty="0">
                <a:latin typeface="New time roman"/>
              </a:rPr>
              <a:t> Feed according to animal requirements is place in bunk which the animal fed. </a:t>
            </a:r>
          </a:p>
          <a:p>
            <a:pPr marL="457200" indent="-457200">
              <a:buFont typeface="Arial" panose="020B0604020202020204" pitchFamily="34" charset="0"/>
              <a:buChar char="•"/>
            </a:pPr>
            <a:r>
              <a:rPr lang="en-US" sz="2800" dirty="0">
                <a:latin typeface="New time roman"/>
              </a:rPr>
              <a:t> Mostly 2-3 animal per bunk </a:t>
            </a:r>
          </a:p>
          <a:p>
            <a:pPr marL="457200" indent="-457200">
              <a:buFont typeface="Arial" panose="020B0604020202020204" pitchFamily="34" charset="0"/>
              <a:buChar char="•"/>
            </a:pPr>
            <a:r>
              <a:rPr lang="en-US" sz="2800" dirty="0">
                <a:latin typeface="New time roman"/>
              </a:rPr>
              <a:t>Mostly use for domesticated animal in villages or in small farm.</a:t>
            </a:r>
          </a:p>
        </p:txBody>
      </p:sp>
    </p:spTree>
    <p:extLst>
      <p:ext uri="{BB962C8B-B14F-4D97-AF65-F5344CB8AC3E}">
        <p14:creationId xmlns:p14="http://schemas.microsoft.com/office/powerpoint/2010/main" val="2191614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3EE08-D8FE-4F15-A74B-E827D9352A34}"/>
              </a:ext>
            </a:extLst>
          </p:cNvPr>
          <p:cNvSpPr>
            <a:spLocks noGrp="1"/>
          </p:cNvSpPr>
          <p:nvPr>
            <p:ph type="title"/>
          </p:nvPr>
        </p:nvSpPr>
        <p:spPr>
          <a:xfrm>
            <a:off x="1154954" y="583096"/>
            <a:ext cx="8825659" cy="1775791"/>
          </a:xfrm>
        </p:spPr>
        <p:txBody>
          <a:bodyPr/>
          <a:lstStyle/>
          <a:p>
            <a:r>
              <a:rPr lang="en-US" u="sng" dirty="0">
                <a:solidFill>
                  <a:srgbClr val="92D050"/>
                </a:solidFill>
                <a:latin typeface="New time roman"/>
              </a:rPr>
              <a:t>COW POW FEEDING SYSTEM</a:t>
            </a:r>
          </a:p>
        </p:txBody>
      </p:sp>
      <p:sp>
        <p:nvSpPr>
          <p:cNvPr id="3" name="Text Placeholder 2">
            <a:extLst>
              <a:ext uri="{FF2B5EF4-FFF2-40B4-BE49-F238E27FC236}">
                <a16:creationId xmlns:a16="http://schemas.microsoft.com/office/drawing/2014/main" id="{63E62942-7F21-4A9D-86B3-400DF44DEE31}"/>
              </a:ext>
            </a:extLst>
          </p:cNvPr>
          <p:cNvSpPr>
            <a:spLocks noGrp="1"/>
          </p:cNvSpPr>
          <p:nvPr>
            <p:ph type="body" sz="half" idx="2"/>
          </p:nvPr>
        </p:nvSpPr>
        <p:spPr>
          <a:xfrm>
            <a:off x="1154954" y="2305878"/>
            <a:ext cx="8825659" cy="4121426"/>
          </a:xfrm>
        </p:spPr>
        <p:txBody>
          <a:bodyPr>
            <a:normAutofit/>
          </a:bodyPr>
          <a:lstStyle/>
          <a:p>
            <a:pPr marL="514350" indent="-514350">
              <a:buFont typeface="+mj-lt"/>
              <a:buAutoNum type="arabicPeriod"/>
            </a:pPr>
            <a:r>
              <a:rPr lang="en-US" sz="2800" dirty="0">
                <a:latin typeface="New time roman"/>
              </a:rPr>
              <a:t>In this system movable barriers are use that are place in line in parallel way.</a:t>
            </a:r>
          </a:p>
          <a:p>
            <a:pPr marL="514350" indent="-514350">
              <a:buFont typeface="+mj-lt"/>
              <a:buAutoNum type="arabicPeriod"/>
            </a:pPr>
            <a:r>
              <a:rPr lang="en-US" sz="2800" dirty="0">
                <a:latin typeface="New time roman"/>
              </a:rPr>
              <a:t> These barriers formed in such that cow can easily pass their head to access food.  Cattle simply push barrier forward to ensure constant access to food</a:t>
            </a:r>
          </a:p>
          <a:p>
            <a:pPr marL="514350" indent="-514350">
              <a:buFont typeface="+mj-lt"/>
              <a:buAutoNum type="arabicPeriod"/>
            </a:pPr>
            <a:r>
              <a:rPr lang="en-US" sz="2800" dirty="0">
                <a:latin typeface="New time roman"/>
              </a:rPr>
              <a:t> Many cow(herd) enjoy eating at same time.</a:t>
            </a:r>
          </a:p>
        </p:txBody>
      </p:sp>
    </p:spTree>
    <p:extLst>
      <p:ext uri="{BB962C8B-B14F-4D97-AF65-F5344CB8AC3E}">
        <p14:creationId xmlns:p14="http://schemas.microsoft.com/office/powerpoint/2010/main" val="1373701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Content Placeholder 4" descr="A picture containing grass, animal, fence, mammal&#10;&#10;Description automatically generated">
            <a:extLst>
              <a:ext uri="{FF2B5EF4-FFF2-40B4-BE49-F238E27FC236}">
                <a16:creationId xmlns:a16="http://schemas.microsoft.com/office/drawing/2014/main" id="{79211616-0F6B-4ED1-AAD4-C946A255E885}"/>
              </a:ext>
            </a:extLst>
          </p:cNvPr>
          <p:cNvPicPr>
            <a:picLocks noGrp="1" noChangeAspect="1"/>
          </p:cNvPicPr>
          <p:nvPr>
            <p:ph idx="1"/>
          </p:nvPr>
        </p:nvPicPr>
        <p:blipFill rotWithShape="1">
          <a:blip r:embed="rId7">
            <a:extLst>
              <a:ext uri="{28A0092B-C50C-407E-A947-70E740481C1C}">
                <a14:useLocalDpi xmlns:a14="http://schemas.microsoft.com/office/drawing/2010/main" val="0"/>
              </a:ext>
            </a:extLst>
          </a:blip>
          <a:srcRect t="11034" r="-1" b="15761"/>
          <a:stretch/>
        </p:blipFill>
        <p:spPr>
          <a:xfrm>
            <a:off x="1" y="-5"/>
            <a:ext cx="12191695" cy="5020241"/>
          </a:xfrm>
          <a:custGeom>
            <a:avLst/>
            <a:gdLst>
              <a:gd name="connsiteX0" fmla="*/ 0 w 12191695"/>
              <a:gd name="connsiteY0" fmla="*/ 0 h 5020241"/>
              <a:gd name="connsiteX1" fmla="*/ 12191695 w 12191695"/>
              <a:gd name="connsiteY1" fmla="*/ 0 h 5020241"/>
              <a:gd name="connsiteX2" fmla="*/ 12191695 w 12191695"/>
              <a:gd name="connsiteY2" fmla="*/ 4057991 h 5020241"/>
              <a:gd name="connsiteX3" fmla="*/ 11914945 w 12191695"/>
              <a:gd name="connsiteY3" fmla="*/ 4110187 h 5020241"/>
              <a:gd name="connsiteX4" fmla="*/ 11639412 w 12191695"/>
              <a:gd name="connsiteY4" fmla="*/ 4159931 h 5020241"/>
              <a:gd name="connsiteX5" fmla="*/ 11362661 w 12191695"/>
              <a:gd name="connsiteY5" fmla="*/ 4208624 h 5020241"/>
              <a:gd name="connsiteX6" fmla="*/ 11084690 w 12191695"/>
              <a:gd name="connsiteY6" fmla="*/ 4250310 h 5020241"/>
              <a:gd name="connsiteX7" fmla="*/ 10807939 w 12191695"/>
              <a:gd name="connsiteY7" fmla="*/ 4292347 h 5020241"/>
              <a:gd name="connsiteX8" fmla="*/ 10529968 w 12191695"/>
              <a:gd name="connsiteY8" fmla="*/ 4331582 h 5020241"/>
              <a:gd name="connsiteX9" fmla="*/ 10255655 w 12191695"/>
              <a:gd name="connsiteY9" fmla="*/ 4365211 h 5020241"/>
              <a:gd name="connsiteX10" fmla="*/ 9977684 w 12191695"/>
              <a:gd name="connsiteY10" fmla="*/ 4397089 h 5020241"/>
              <a:gd name="connsiteX11" fmla="*/ 9700933 w 12191695"/>
              <a:gd name="connsiteY11" fmla="*/ 4426165 h 5020241"/>
              <a:gd name="connsiteX12" fmla="*/ 9429058 w 12191695"/>
              <a:gd name="connsiteY12" fmla="*/ 4451387 h 5020241"/>
              <a:gd name="connsiteX13" fmla="*/ 9153526 w 12191695"/>
              <a:gd name="connsiteY13" fmla="*/ 4476609 h 5020241"/>
              <a:gd name="connsiteX14" fmla="*/ 8881651 w 12191695"/>
              <a:gd name="connsiteY14" fmla="*/ 4497628 h 5020241"/>
              <a:gd name="connsiteX15" fmla="*/ 8609776 w 12191695"/>
              <a:gd name="connsiteY15" fmla="*/ 4514092 h 5020241"/>
              <a:gd name="connsiteX16" fmla="*/ 8339121 w 12191695"/>
              <a:gd name="connsiteY16" fmla="*/ 4531258 h 5020241"/>
              <a:gd name="connsiteX17" fmla="*/ 8070903 w 12191695"/>
              <a:gd name="connsiteY17" fmla="*/ 4545620 h 5020241"/>
              <a:gd name="connsiteX18" fmla="*/ 7805124 w 12191695"/>
              <a:gd name="connsiteY18" fmla="*/ 4555779 h 5020241"/>
              <a:gd name="connsiteX19" fmla="*/ 7539345 w 12191695"/>
              <a:gd name="connsiteY19" fmla="*/ 4564537 h 5020241"/>
              <a:gd name="connsiteX20" fmla="*/ 7276005 w 12191695"/>
              <a:gd name="connsiteY20" fmla="*/ 4572944 h 5020241"/>
              <a:gd name="connsiteX21" fmla="*/ 7016322 w 12191695"/>
              <a:gd name="connsiteY21" fmla="*/ 4576798 h 5020241"/>
              <a:gd name="connsiteX22" fmla="*/ 6756639 w 12191695"/>
              <a:gd name="connsiteY22" fmla="*/ 4581001 h 5020241"/>
              <a:gd name="connsiteX23" fmla="*/ 6500613 w 12191695"/>
              <a:gd name="connsiteY23" fmla="*/ 4583103 h 5020241"/>
              <a:gd name="connsiteX24" fmla="*/ 6247026 w 12191695"/>
              <a:gd name="connsiteY24" fmla="*/ 4581001 h 5020241"/>
              <a:gd name="connsiteX25" fmla="*/ 5995877 w 12191695"/>
              <a:gd name="connsiteY25" fmla="*/ 4581001 h 5020241"/>
              <a:gd name="connsiteX26" fmla="*/ 5747167 w 12191695"/>
              <a:gd name="connsiteY26" fmla="*/ 4576798 h 5020241"/>
              <a:gd name="connsiteX27" fmla="*/ 5503333 w 12191695"/>
              <a:gd name="connsiteY27" fmla="*/ 4570492 h 5020241"/>
              <a:gd name="connsiteX28" fmla="*/ 5261938 w 12191695"/>
              <a:gd name="connsiteY28" fmla="*/ 4564537 h 5020241"/>
              <a:gd name="connsiteX29" fmla="*/ 5025418 w 12191695"/>
              <a:gd name="connsiteY29" fmla="*/ 4557881 h 5020241"/>
              <a:gd name="connsiteX30" fmla="*/ 4790118 w 12191695"/>
              <a:gd name="connsiteY30" fmla="*/ 4547722 h 5020241"/>
              <a:gd name="connsiteX31" fmla="*/ 4558477 w 12191695"/>
              <a:gd name="connsiteY31" fmla="*/ 4536862 h 5020241"/>
              <a:gd name="connsiteX32" fmla="*/ 4331710 w 12191695"/>
              <a:gd name="connsiteY32" fmla="*/ 4527054 h 5020241"/>
              <a:gd name="connsiteX33" fmla="*/ 3889152 w 12191695"/>
              <a:gd name="connsiteY33" fmla="*/ 4499379 h 5020241"/>
              <a:gd name="connsiteX34" fmla="*/ 3464881 w 12191695"/>
              <a:gd name="connsiteY34" fmla="*/ 4469954 h 5020241"/>
              <a:gd name="connsiteX35" fmla="*/ 3057678 w 12191695"/>
              <a:gd name="connsiteY35" fmla="*/ 4439126 h 5020241"/>
              <a:gd name="connsiteX36" fmla="*/ 2672421 w 12191695"/>
              <a:gd name="connsiteY36" fmla="*/ 4405147 h 5020241"/>
              <a:gd name="connsiteX37" fmla="*/ 2304232 w 12191695"/>
              <a:gd name="connsiteY37" fmla="*/ 4369765 h 5020241"/>
              <a:gd name="connsiteX38" fmla="*/ 1962864 w 12191695"/>
              <a:gd name="connsiteY38" fmla="*/ 4331582 h 5020241"/>
              <a:gd name="connsiteX39" fmla="*/ 1642223 w 12191695"/>
              <a:gd name="connsiteY39" fmla="*/ 4294099 h 5020241"/>
              <a:gd name="connsiteX40" fmla="*/ 1347183 w 12191695"/>
              <a:gd name="connsiteY40" fmla="*/ 4256616 h 5020241"/>
              <a:gd name="connsiteX41" fmla="*/ 1076528 w 12191695"/>
              <a:gd name="connsiteY41" fmla="*/ 4221235 h 5020241"/>
              <a:gd name="connsiteX42" fmla="*/ 836351 w 12191695"/>
              <a:gd name="connsiteY42" fmla="*/ 4187605 h 5020241"/>
              <a:gd name="connsiteX43" fmla="*/ 619339 w 12191695"/>
              <a:gd name="connsiteY43" fmla="*/ 4155727 h 5020241"/>
              <a:gd name="connsiteX44" fmla="*/ 436464 w 12191695"/>
              <a:gd name="connsiteY44" fmla="*/ 4129104 h 5020241"/>
              <a:gd name="connsiteX45" fmla="*/ 282848 w 12191695"/>
              <a:gd name="connsiteY45" fmla="*/ 4103881 h 5020241"/>
              <a:gd name="connsiteX46" fmla="*/ 71932 w 12191695"/>
              <a:gd name="connsiteY46" fmla="*/ 4067800 h 5020241"/>
              <a:gd name="connsiteX47" fmla="*/ 1 w 12191695"/>
              <a:gd name="connsiteY47" fmla="*/ 4055539 h 5020241"/>
              <a:gd name="connsiteX48" fmla="*/ 1 w 12191695"/>
              <a:gd name="connsiteY48" fmla="*/ 5020241 h 5020241"/>
              <a:gd name="connsiteX49" fmla="*/ 0 w 12191695"/>
              <a:gd name="connsiteY49" fmla="*/ 5020241 h 502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22"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152202-1C25-44A0-BDFA-42C8742ECFB9}"/>
              </a:ext>
            </a:extLst>
          </p:cNvPr>
          <p:cNvSpPr>
            <a:spLocks noGrp="1"/>
          </p:cNvSpPr>
          <p:nvPr>
            <p:ph type="title"/>
          </p:nvPr>
        </p:nvSpPr>
        <p:spPr>
          <a:xfrm>
            <a:off x="636916" y="4854346"/>
            <a:ext cx="10407602" cy="868026"/>
          </a:xfrm>
        </p:spPr>
        <p:txBody>
          <a:bodyPr vert="horz" lIns="91440" tIns="45720" rIns="91440" bIns="45720" rtlCol="0" anchor="b">
            <a:normAutofit/>
          </a:bodyPr>
          <a:lstStyle/>
          <a:p>
            <a:r>
              <a:rPr lang="en-US" sz="4800" u="sng" dirty="0">
                <a:solidFill>
                  <a:srgbClr val="92D050"/>
                </a:solidFill>
                <a:latin typeface="New time roman"/>
              </a:rPr>
              <a:t>Cow Pow Feeding System</a:t>
            </a:r>
            <a:endParaRPr lang="en-US" sz="4800" dirty="0">
              <a:solidFill>
                <a:srgbClr val="92D050"/>
              </a:solidFill>
              <a:latin typeface="New time roman"/>
            </a:endParaRPr>
          </a:p>
        </p:txBody>
      </p:sp>
    </p:spTree>
    <p:extLst>
      <p:ext uri="{BB962C8B-B14F-4D97-AF65-F5344CB8AC3E}">
        <p14:creationId xmlns:p14="http://schemas.microsoft.com/office/powerpoint/2010/main" val="775230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B2B16-59F0-4FBC-AAC0-570972D0C392}"/>
              </a:ext>
            </a:extLst>
          </p:cNvPr>
          <p:cNvSpPr>
            <a:spLocks noGrp="1"/>
          </p:cNvSpPr>
          <p:nvPr>
            <p:ph type="title"/>
          </p:nvPr>
        </p:nvSpPr>
        <p:spPr>
          <a:xfrm>
            <a:off x="863407" y="699052"/>
            <a:ext cx="8825659" cy="1514061"/>
          </a:xfrm>
        </p:spPr>
        <p:txBody>
          <a:bodyPr/>
          <a:lstStyle/>
          <a:p>
            <a:r>
              <a:rPr lang="en-US" u="sng" dirty="0">
                <a:solidFill>
                  <a:srgbClr val="92D050"/>
                </a:solidFill>
                <a:latin typeface="New time roman"/>
              </a:rPr>
              <a:t>FEEDING SYSTEM FOR POULTRY</a:t>
            </a:r>
          </a:p>
        </p:txBody>
      </p:sp>
      <p:sp>
        <p:nvSpPr>
          <p:cNvPr id="3" name="Text Placeholder 2">
            <a:extLst>
              <a:ext uri="{FF2B5EF4-FFF2-40B4-BE49-F238E27FC236}">
                <a16:creationId xmlns:a16="http://schemas.microsoft.com/office/drawing/2014/main" id="{6DB99707-39AC-4A93-B648-F4EF3040E1C4}"/>
              </a:ext>
            </a:extLst>
          </p:cNvPr>
          <p:cNvSpPr>
            <a:spLocks noGrp="1"/>
          </p:cNvSpPr>
          <p:nvPr>
            <p:ph type="body" sz="half" idx="2"/>
          </p:nvPr>
        </p:nvSpPr>
        <p:spPr>
          <a:xfrm>
            <a:off x="1154954" y="1987826"/>
            <a:ext cx="8825659" cy="4452730"/>
          </a:xfrm>
        </p:spPr>
        <p:txBody>
          <a:bodyPr>
            <a:normAutofit/>
          </a:bodyPr>
          <a:lstStyle/>
          <a:p>
            <a:r>
              <a:rPr lang="en-US" sz="3200" dirty="0">
                <a:solidFill>
                  <a:srgbClr val="92D050"/>
                </a:solidFill>
                <a:latin typeface="New time roman"/>
              </a:rPr>
              <a:t>1)Automatic feeding system</a:t>
            </a:r>
          </a:p>
          <a:p>
            <a:pPr marL="457200" indent="-457200">
              <a:buFont typeface="Wingdings" panose="05000000000000000000" pitchFamily="2" charset="2"/>
              <a:buChar char="Ø"/>
            </a:pPr>
            <a:r>
              <a:rPr lang="en-US" sz="2800" dirty="0">
                <a:latin typeface="New time roman"/>
              </a:rPr>
              <a:t> Main feed line system of silo</a:t>
            </a:r>
          </a:p>
          <a:p>
            <a:pPr marL="457200" indent="-457200">
              <a:buFont typeface="Wingdings" panose="05000000000000000000" pitchFamily="2" charset="2"/>
              <a:buChar char="Ø"/>
            </a:pPr>
            <a:r>
              <a:rPr lang="en-US" sz="2800" dirty="0">
                <a:latin typeface="New time roman"/>
              </a:rPr>
              <a:t>Pan feeding system</a:t>
            </a:r>
          </a:p>
          <a:p>
            <a:pPr marL="457200" indent="-457200">
              <a:buFont typeface="Wingdings" panose="05000000000000000000" pitchFamily="2" charset="2"/>
              <a:buChar char="Ø"/>
            </a:pPr>
            <a:r>
              <a:rPr lang="en-US" sz="2800" dirty="0">
                <a:latin typeface="New time roman"/>
              </a:rPr>
              <a:t> Chain feeding system</a:t>
            </a:r>
          </a:p>
          <a:p>
            <a:pPr marL="457200" indent="-457200">
              <a:buFont typeface="Wingdings" panose="05000000000000000000" pitchFamily="2" charset="2"/>
              <a:buChar char="Ø"/>
            </a:pPr>
            <a:r>
              <a:rPr lang="en-US" sz="3200" dirty="0">
                <a:solidFill>
                  <a:srgbClr val="92D050"/>
                </a:solidFill>
                <a:latin typeface="New time roman"/>
              </a:rPr>
              <a:t>2)Manually feeding system</a:t>
            </a:r>
          </a:p>
          <a:p>
            <a:pPr marL="457200" indent="-457200">
              <a:buFont typeface="Wingdings" panose="05000000000000000000" pitchFamily="2" charset="2"/>
              <a:buChar char="v"/>
            </a:pPr>
            <a:r>
              <a:rPr lang="en-US" sz="2800" dirty="0">
                <a:latin typeface="New time roman"/>
              </a:rPr>
              <a:t>Manually labours is used</a:t>
            </a:r>
          </a:p>
        </p:txBody>
      </p:sp>
    </p:spTree>
    <p:extLst>
      <p:ext uri="{BB962C8B-B14F-4D97-AF65-F5344CB8AC3E}">
        <p14:creationId xmlns:p14="http://schemas.microsoft.com/office/powerpoint/2010/main" val="4107395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01917-53CE-4C5F-AEC6-0B0297803FFB}"/>
              </a:ext>
            </a:extLst>
          </p:cNvPr>
          <p:cNvSpPr>
            <a:spLocks noGrp="1"/>
          </p:cNvSpPr>
          <p:nvPr>
            <p:ph type="title"/>
          </p:nvPr>
        </p:nvSpPr>
        <p:spPr>
          <a:xfrm>
            <a:off x="1154954" y="357810"/>
            <a:ext cx="8825659" cy="914400"/>
          </a:xfrm>
        </p:spPr>
        <p:txBody>
          <a:bodyPr/>
          <a:lstStyle/>
          <a:p>
            <a:r>
              <a:rPr lang="en-US" sz="4000" u="sng" dirty="0">
                <a:solidFill>
                  <a:srgbClr val="92D050"/>
                </a:solidFill>
                <a:latin typeface="New time roman"/>
              </a:rPr>
              <a:t>MAIN FEED LINE SYSTEM OF SILO</a:t>
            </a:r>
          </a:p>
        </p:txBody>
      </p:sp>
      <p:sp>
        <p:nvSpPr>
          <p:cNvPr id="3" name="Text Placeholder 2">
            <a:extLst>
              <a:ext uri="{FF2B5EF4-FFF2-40B4-BE49-F238E27FC236}">
                <a16:creationId xmlns:a16="http://schemas.microsoft.com/office/drawing/2014/main" id="{B0792CE4-506B-4AD4-8AF6-C7D60CAC356A}"/>
              </a:ext>
            </a:extLst>
          </p:cNvPr>
          <p:cNvSpPr>
            <a:spLocks noGrp="1"/>
          </p:cNvSpPr>
          <p:nvPr>
            <p:ph type="body" sz="half" idx="2"/>
          </p:nvPr>
        </p:nvSpPr>
        <p:spPr>
          <a:xfrm>
            <a:off x="1154954" y="1272210"/>
            <a:ext cx="8825659" cy="5585790"/>
          </a:xfrm>
        </p:spPr>
        <p:txBody>
          <a:bodyPr>
            <a:noAutofit/>
          </a:bodyPr>
          <a:lstStyle/>
          <a:p>
            <a:pPr marL="571500" indent="-571500">
              <a:buFont typeface="+mj-lt"/>
              <a:buAutoNum type="romanUcPeriod"/>
            </a:pPr>
            <a:r>
              <a:rPr lang="en-US" sz="2800" dirty="0">
                <a:latin typeface="New time roman"/>
              </a:rPr>
              <a:t>Deliver feed from silo to the hopper in the poultry house</a:t>
            </a:r>
          </a:p>
          <a:p>
            <a:pPr marL="571500" indent="-571500">
              <a:buFont typeface="+mj-lt"/>
              <a:buAutoNum type="romanUcPeriod"/>
            </a:pPr>
            <a:r>
              <a:rPr lang="en-US" sz="2800" dirty="0">
                <a:latin typeface="New time roman"/>
              </a:rPr>
              <a:t>  One feed sensor at the end of main feed line, which can control the drive motor on and off to realize automatically feeding</a:t>
            </a:r>
          </a:p>
          <a:p>
            <a:r>
              <a:rPr lang="en-US" sz="2800" dirty="0">
                <a:latin typeface="New time roman"/>
              </a:rPr>
              <a:t>. </a:t>
            </a:r>
            <a:r>
              <a:rPr lang="en-US" sz="3200" dirty="0">
                <a:solidFill>
                  <a:srgbClr val="92D050"/>
                </a:solidFill>
                <a:latin typeface="New time roman"/>
              </a:rPr>
              <a:t>Consist of following parts</a:t>
            </a:r>
            <a:endParaRPr lang="en-US" sz="2800" dirty="0">
              <a:solidFill>
                <a:srgbClr val="92D050"/>
              </a:solidFill>
              <a:latin typeface="New time roman"/>
            </a:endParaRPr>
          </a:p>
          <a:p>
            <a:pPr marL="457200" indent="-457200">
              <a:buFont typeface="Wingdings" panose="05000000000000000000" pitchFamily="2" charset="2"/>
              <a:buChar char="§"/>
            </a:pPr>
            <a:r>
              <a:rPr lang="en-US" sz="2800" dirty="0">
                <a:latin typeface="New time roman"/>
              </a:rPr>
              <a:t>  Conveying pipe</a:t>
            </a:r>
          </a:p>
          <a:p>
            <a:pPr marL="457200" indent="-457200">
              <a:buFont typeface="Wingdings" panose="05000000000000000000" pitchFamily="2" charset="2"/>
              <a:buChar char="§"/>
            </a:pPr>
            <a:r>
              <a:rPr lang="en-US" sz="2800" dirty="0">
                <a:latin typeface="New time roman"/>
              </a:rPr>
              <a:t>  Silo</a:t>
            </a:r>
          </a:p>
          <a:p>
            <a:pPr marL="457200" indent="-457200">
              <a:buFont typeface="Wingdings" panose="05000000000000000000" pitchFamily="2" charset="2"/>
              <a:buChar char="§"/>
            </a:pPr>
            <a:r>
              <a:rPr lang="en-US" sz="2800" dirty="0">
                <a:latin typeface="New time roman"/>
              </a:rPr>
              <a:t>  Auger</a:t>
            </a:r>
          </a:p>
          <a:p>
            <a:pPr marL="457200" indent="-457200">
              <a:buFont typeface="Wingdings" panose="05000000000000000000" pitchFamily="2" charset="2"/>
              <a:buChar char="§"/>
            </a:pPr>
            <a:r>
              <a:rPr lang="en-US" sz="2800" dirty="0">
                <a:latin typeface="New time roman"/>
              </a:rPr>
              <a:t> Drive motor</a:t>
            </a:r>
          </a:p>
          <a:p>
            <a:pPr marL="457200" indent="-457200">
              <a:buFont typeface="Wingdings" panose="05000000000000000000" pitchFamily="2" charset="2"/>
              <a:buChar char="§"/>
            </a:pPr>
            <a:r>
              <a:rPr lang="en-US" sz="2800" dirty="0">
                <a:latin typeface="New time roman"/>
              </a:rPr>
              <a:t> Material level sensor</a:t>
            </a:r>
          </a:p>
        </p:txBody>
      </p:sp>
    </p:spTree>
    <p:extLst>
      <p:ext uri="{BB962C8B-B14F-4D97-AF65-F5344CB8AC3E}">
        <p14:creationId xmlns:p14="http://schemas.microsoft.com/office/powerpoint/2010/main" val="2966163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0D692-C6F2-4BF3-A165-FB79152B38F8}"/>
              </a:ext>
            </a:extLst>
          </p:cNvPr>
          <p:cNvSpPr>
            <a:spLocks noGrp="1"/>
          </p:cNvSpPr>
          <p:nvPr>
            <p:ph type="title"/>
          </p:nvPr>
        </p:nvSpPr>
        <p:spPr>
          <a:xfrm>
            <a:off x="278296" y="112643"/>
            <a:ext cx="9702317" cy="725557"/>
          </a:xfrm>
        </p:spPr>
        <p:txBody>
          <a:bodyPr/>
          <a:lstStyle/>
          <a:p>
            <a:r>
              <a:rPr lang="en-US" sz="3600" u="sng" dirty="0">
                <a:solidFill>
                  <a:srgbClr val="92D050"/>
                </a:solidFill>
                <a:latin typeface="New time roman"/>
              </a:rPr>
              <a:t>AUTOMATIC PAN FEEDING LINE SYSTEM</a:t>
            </a:r>
          </a:p>
        </p:txBody>
      </p:sp>
      <p:sp>
        <p:nvSpPr>
          <p:cNvPr id="3" name="Text Placeholder 2">
            <a:extLst>
              <a:ext uri="{FF2B5EF4-FFF2-40B4-BE49-F238E27FC236}">
                <a16:creationId xmlns:a16="http://schemas.microsoft.com/office/drawing/2014/main" id="{81AC6B37-0FBF-4492-B7A1-770E328C02B7}"/>
              </a:ext>
            </a:extLst>
          </p:cNvPr>
          <p:cNvSpPr>
            <a:spLocks noGrp="1"/>
          </p:cNvSpPr>
          <p:nvPr>
            <p:ph type="body" sz="half" idx="2"/>
          </p:nvPr>
        </p:nvSpPr>
        <p:spPr>
          <a:xfrm>
            <a:off x="1154954" y="1166191"/>
            <a:ext cx="8825659" cy="5579165"/>
          </a:xfrm>
        </p:spPr>
        <p:txBody>
          <a:bodyPr>
            <a:noAutofit/>
          </a:bodyPr>
          <a:lstStyle/>
          <a:p>
            <a:pPr marL="457200" indent="-457200">
              <a:buFont typeface="Wingdings" panose="05000000000000000000" pitchFamily="2" charset="2"/>
              <a:buChar char="v"/>
            </a:pPr>
            <a:r>
              <a:rPr lang="en-US" sz="2800" dirty="0">
                <a:latin typeface="New time roman"/>
              </a:rPr>
              <a:t>The pan is used on automatic pan feeding system.  Pan feed 40-55 chicken per pan</a:t>
            </a:r>
          </a:p>
          <a:p>
            <a:pPr marL="457200" indent="-457200">
              <a:buFont typeface="Wingdings" panose="05000000000000000000" pitchFamily="2" charset="2"/>
              <a:buChar char="v"/>
            </a:pPr>
            <a:r>
              <a:rPr lang="en-US" sz="2800" dirty="0">
                <a:latin typeface="New time roman"/>
              </a:rPr>
              <a:t> Pan plate can be disassembled on the ground working as specially pan for 0- day’s old chicken</a:t>
            </a:r>
          </a:p>
          <a:p>
            <a:pPr marL="457200" indent="-457200">
              <a:buFont typeface="Wingdings" panose="05000000000000000000" pitchFamily="2" charset="2"/>
              <a:buChar char="v"/>
            </a:pPr>
            <a:r>
              <a:rPr lang="en-US" sz="2800" dirty="0">
                <a:latin typeface="New time roman"/>
              </a:rPr>
              <a:t>  The amount of feed given to bird is controlled by a shutter </a:t>
            </a:r>
          </a:p>
          <a:p>
            <a:pPr marL="457200" indent="-457200">
              <a:buFont typeface="Wingdings" panose="05000000000000000000" pitchFamily="2" charset="2"/>
              <a:buChar char="v"/>
            </a:pPr>
            <a:r>
              <a:rPr lang="en-US" sz="2800" dirty="0">
                <a:latin typeface="New time roman"/>
              </a:rPr>
              <a:t> Slide shutter off can adjust feed amount from complete open to complete close</a:t>
            </a:r>
          </a:p>
          <a:p>
            <a:pPr marL="457200" indent="-457200">
              <a:buFont typeface="Wingdings" panose="05000000000000000000" pitchFamily="2" charset="2"/>
              <a:buChar char="v"/>
            </a:pPr>
            <a:r>
              <a:rPr lang="en-US" sz="2800" dirty="0">
                <a:latin typeface="New time roman"/>
              </a:rPr>
              <a:t>  Edge of pan plate tilt towards the center which can avoid the waste of feed </a:t>
            </a:r>
          </a:p>
          <a:p>
            <a:pPr marL="457200" indent="-457200">
              <a:buFont typeface="Wingdings" panose="05000000000000000000" pitchFamily="2" charset="2"/>
              <a:buChar char="v"/>
            </a:pPr>
            <a:r>
              <a:rPr lang="en-US" sz="2800" dirty="0">
                <a:latin typeface="New time roman"/>
              </a:rPr>
              <a:t> Smooth edge can prevent the bird craw from hurt and make sure safety and comfort feeding.</a:t>
            </a:r>
          </a:p>
        </p:txBody>
      </p:sp>
    </p:spTree>
    <p:extLst>
      <p:ext uri="{BB962C8B-B14F-4D97-AF65-F5344CB8AC3E}">
        <p14:creationId xmlns:p14="http://schemas.microsoft.com/office/powerpoint/2010/main" val="2557636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lose up of a device&#10;&#10;Description automatically generated">
            <a:extLst>
              <a:ext uri="{FF2B5EF4-FFF2-40B4-BE49-F238E27FC236}">
                <a16:creationId xmlns:a16="http://schemas.microsoft.com/office/drawing/2014/main" id="{FEF3D885-0DEF-4D96-962D-2E8D2A75C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941" y="643467"/>
            <a:ext cx="9904117" cy="5571066"/>
          </a:xfrm>
          <a:prstGeom prst="rect">
            <a:avLst/>
          </a:prstGeom>
        </p:spPr>
      </p:pic>
      <p:sp>
        <p:nvSpPr>
          <p:cNvPr id="10" name="Rectangle 9">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72016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10516-D8D8-4D34-A242-F58BA6E05DD5}"/>
              </a:ext>
            </a:extLst>
          </p:cNvPr>
          <p:cNvSpPr>
            <a:spLocks noGrp="1"/>
          </p:cNvSpPr>
          <p:nvPr>
            <p:ph type="title"/>
          </p:nvPr>
        </p:nvSpPr>
        <p:spPr>
          <a:xfrm>
            <a:off x="1154954" y="728870"/>
            <a:ext cx="8825659" cy="1033669"/>
          </a:xfrm>
        </p:spPr>
        <p:txBody>
          <a:bodyPr/>
          <a:lstStyle/>
          <a:p>
            <a:r>
              <a:rPr lang="en-US" u="sng" dirty="0">
                <a:solidFill>
                  <a:srgbClr val="92D050"/>
                </a:solidFill>
                <a:latin typeface="New time roman"/>
              </a:rPr>
              <a:t>CHAIN FEEDING SYSTEM</a:t>
            </a:r>
          </a:p>
        </p:txBody>
      </p:sp>
      <p:sp>
        <p:nvSpPr>
          <p:cNvPr id="3" name="Text Placeholder 2">
            <a:extLst>
              <a:ext uri="{FF2B5EF4-FFF2-40B4-BE49-F238E27FC236}">
                <a16:creationId xmlns:a16="http://schemas.microsoft.com/office/drawing/2014/main" id="{3F427F98-5726-4696-939D-E6D23303DB8A}"/>
              </a:ext>
            </a:extLst>
          </p:cNvPr>
          <p:cNvSpPr>
            <a:spLocks noGrp="1"/>
          </p:cNvSpPr>
          <p:nvPr>
            <p:ph type="body" sz="half" idx="2"/>
          </p:nvPr>
        </p:nvSpPr>
        <p:spPr>
          <a:xfrm>
            <a:off x="1154954" y="1762539"/>
            <a:ext cx="8825659" cy="4257261"/>
          </a:xfrm>
        </p:spPr>
        <p:txBody>
          <a:bodyPr>
            <a:normAutofit/>
          </a:bodyPr>
          <a:lstStyle/>
          <a:p>
            <a:pPr marL="457200" indent="-457200">
              <a:buFont typeface="Wingdings" panose="05000000000000000000" pitchFamily="2" charset="2"/>
              <a:buChar char="ü"/>
            </a:pPr>
            <a:r>
              <a:rPr lang="en-US" sz="2800" dirty="0">
                <a:latin typeface="New time roman"/>
              </a:rPr>
              <a:t> It has 3 trough depth (64 mm for broilers, 80 mm for hens and 96 mm for turkeys)</a:t>
            </a:r>
          </a:p>
          <a:p>
            <a:pPr marL="457200" indent="-457200">
              <a:buFont typeface="Wingdings" panose="05000000000000000000" pitchFamily="2" charset="2"/>
              <a:buChar char="ü"/>
            </a:pPr>
            <a:r>
              <a:rPr lang="en-US" sz="2800" dirty="0">
                <a:latin typeface="New time roman"/>
              </a:rPr>
              <a:t>  Speed 6, 12, 18 and 36 m/minute</a:t>
            </a:r>
          </a:p>
          <a:p>
            <a:pPr marL="457200" indent="-457200">
              <a:buFont typeface="Wingdings" panose="05000000000000000000" pitchFamily="2" charset="2"/>
              <a:buChar char="ü"/>
            </a:pPr>
            <a:r>
              <a:rPr lang="en-US" sz="2800" dirty="0">
                <a:latin typeface="New time roman"/>
              </a:rPr>
              <a:t>  Without stress system, heavy duty, restrictive</a:t>
            </a:r>
          </a:p>
        </p:txBody>
      </p:sp>
    </p:spTree>
    <p:extLst>
      <p:ext uri="{BB962C8B-B14F-4D97-AF65-F5344CB8AC3E}">
        <p14:creationId xmlns:p14="http://schemas.microsoft.com/office/powerpoint/2010/main" val="1372252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31BC5-1A63-4EC9-95C3-84EA281871AA}"/>
              </a:ext>
            </a:extLst>
          </p:cNvPr>
          <p:cNvSpPr>
            <a:spLocks noGrp="1"/>
          </p:cNvSpPr>
          <p:nvPr>
            <p:ph type="title"/>
          </p:nvPr>
        </p:nvSpPr>
        <p:spPr>
          <a:xfrm>
            <a:off x="1154954" y="2438400"/>
            <a:ext cx="8825659" cy="990599"/>
          </a:xfrm>
        </p:spPr>
        <p:txBody>
          <a:bodyPr/>
          <a:lstStyle/>
          <a:p>
            <a:r>
              <a:rPr lang="en-US" dirty="0">
                <a:solidFill>
                  <a:srgbClr val="92D050"/>
                </a:solidFill>
                <a:latin typeface="New time roman"/>
              </a:rPr>
              <a:t>OUTDOOR FEEDING</a:t>
            </a:r>
          </a:p>
        </p:txBody>
      </p:sp>
      <p:sp>
        <p:nvSpPr>
          <p:cNvPr id="3" name="Text Placeholder 2">
            <a:extLst>
              <a:ext uri="{FF2B5EF4-FFF2-40B4-BE49-F238E27FC236}">
                <a16:creationId xmlns:a16="http://schemas.microsoft.com/office/drawing/2014/main" id="{D8A719C5-9E79-40E0-8CCA-7AF5040B8CDE}"/>
              </a:ext>
            </a:extLst>
          </p:cNvPr>
          <p:cNvSpPr>
            <a:spLocks noGrp="1"/>
          </p:cNvSpPr>
          <p:nvPr>
            <p:ph type="body" sz="half" idx="2"/>
          </p:nvPr>
        </p:nvSpPr>
        <p:spPr/>
        <p:txBody>
          <a:bodyPr/>
          <a:lstStyle/>
          <a:p>
            <a:pPr marL="285750" indent="-285750" algn="just">
              <a:buFont typeface="Wingdings" panose="05000000000000000000" pitchFamily="2" charset="2"/>
              <a:buChar char="Ø"/>
            </a:pPr>
            <a:r>
              <a:rPr lang="en-US" dirty="0">
                <a:latin typeface="Helvetica Neue"/>
              </a:rPr>
              <a:t> </a:t>
            </a:r>
            <a:r>
              <a:rPr lang="en-US" sz="2800" dirty="0">
                <a:latin typeface="New time roman"/>
              </a:rPr>
              <a:t>Pasture and rangeland grazing in open fields</a:t>
            </a:r>
          </a:p>
          <a:p>
            <a:pPr marL="457200" indent="-457200" algn="just">
              <a:buFont typeface="Wingdings" panose="05000000000000000000" pitchFamily="2" charset="2"/>
              <a:buChar char="Ø"/>
            </a:pPr>
            <a:r>
              <a:rPr lang="en-US" sz="2800" dirty="0">
                <a:latin typeface="New time roman"/>
              </a:rPr>
              <a:t> Seasonal feeding on the ground</a:t>
            </a:r>
          </a:p>
        </p:txBody>
      </p:sp>
    </p:spTree>
    <p:extLst>
      <p:ext uri="{BB962C8B-B14F-4D97-AF65-F5344CB8AC3E}">
        <p14:creationId xmlns:p14="http://schemas.microsoft.com/office/powerpoint/2010/main" val="2548812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device&#10;&#10;Description automatically generated">
            <a:extLst>
              <a:ext uri="{FF2B5EF4-FFF2-40B4-BE49-F238E27FC236}">
                <a16:creationId xmlns:a16="http://schemas.microsoft.com/office/drawing/2014/main" id="{ED5924AD-C4A0-4A6E-B5CF-DA6CD3D65B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539" y="1404730"/>
            <a:ext cx="7712765" cy="4492487"/>
          </a:xfrm>
          <a:prstGeom prst="rect">
            <a:avLst/>
          </a:prstGeom>
        </p:spPr>
      </p:pic>
    </p:spTree>
    <p:extLst>
      <p:ext uri="{BB962C8B-B14F-4D97-AF65-F5344CB8AC3E}">
        <p14:creationId xmlns:p14="http://schemas.microsoft.com/office/powerpoint/2010/main" val="924245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C9311-2F27-48C3-ABA8-63592D088EDF}"/>
              </a:ext>
            </a:extLst>
          </p:cNvPr>
          <p:cNvSpPr>
            <a:spLocks noGrp="1"/>
          </p:cNvSpPr>
          <p:nvPr>
            <p:ph type="title"/>
          </p:nvPr>
        </p:nvSpPr>
        <p:spPr>
          <a:xfrm>
            <a:off x="1154954" y="1447800"/>
            <a:ext cx="8825659" cy="1096617"/>
          </a:xfrm>
        </p:spPr>
        <p:txBody>
          <a:bodyPr/>
          <a:lstStyle/>
          <a:p>
            <a:r>
              <a:rPr lang="en-US" u="sng" dirty="0">
                <a:solidFill>
                  <a:srgbClr val="92D050"/>
                </a:solidFill>
                <a:latin typeface="New time roman"/>
              </a:rPr>
              <a:t>MANUAL FEEDING SYSTEM</a:t>
            </a:r>
          </a:p>
        </p:txBody>
      </p:sp>
      <p:sp>
        <p:nvSpPr>
          <p:cNvPr id="3" name="Text Placeholder 2">
            <a:extLst>
              <a:ext uri="{FF2B5EF4-FFF2-40B4-BE49-F238E27FC236}">
                <a16:creationId xmlns:a16="http://schemas.microsoft.com/office/drawing/2014/main" id="{19E7DF70-36FF-4CA8-BD78-9B23A9B1C33D}"/>
              </a:ext>
            </a:extLst>
          </p:cNvPr>
          <p:cNvSpPr>
            <a:spLocks noGrp="1"/>
          </p:cNvSpPr>
          <p:nvPr>
            <p:ph type="body" sz="half" idx="2"/>
          </p:nvPr>
        </p:nvSpPr>
        <p:spPr>
          <a:xfrm>
            <a:off x="1154954" y="2822713"/>
            <a:ext cx="8825659" cy="3498574"/>
          </a:xfrm>
        </p:spPr>
        <p:txBody>
          <a:bodyPr/>
          <a:lstStyle/>
          <a:p>
            <a:r>
              <a:rPr lang="en-US" dirty="0">
                <a:solidFill>
                  <a:srgbClr val="3B3835"/>
                </a:solidFill>
                <a:latin typeface="Helvetica Neue"/>
              </a:rPr>
              <a:t> </a:t>
            </a:r>
            <a:r>
              <a:rPr lang="en-US" sz="2800" dirty="0">
                <a:latin typeface="New time roman"/>
              </a:rPr>
              <a:t>This system of feeding is the oldest system of feeding in which</a:t>
            </a:r>
          </a:p>
          <a:p>
            <a:pPr marL="457200" indent="-457200">
              <a:buFont typeface="Wingdings" panose="05000000000000000000" pitchFamily="2" charset="2"/>
              <a:buChar char="q"/>
            </a:pPr>
            <a:r>
              <a:rPr lang="en-US" sz="2800" dirty="0">
                <a:latin typeface="New time roman"/>
              </a:rPr>
              <a:t>  Feeding of flock manually</a:t>
            </a:r>
          </a:p>
          <a:p>
            <a:pPr marL="457200" indent="-457200">
              <a:buFont typeface="Wingdings" panose="05000000000000000000" pitchFamily="2" charset="2"/>
              <a:buChar char="q"/>
            </a:pPr>
            <a:r>
              <a:rPr lang="en-US" sz="2800" dirty="0">
                <a:latin typeface="New time roman"/>
              </a:rPr>
              <a:t> Labours is required</a:t>
            </a:r>
          </a:p>
          <a:p>
            <a:pPr marL="457200" indent="-457200">
              <a:buFont typeface="Wingdings" panose="05000000000000000000" pitchFamily="2" charset="2"/>
              <a:buChar char="q"/>
            </a:pPr>
            <a:r>
              <a:rPr lang="en-US" sz="2800" dirty="0">
                <a:latin typeface="New time roman"/>
              </a:rPr>
              <a:t>  Manually controlled feeding and water requirement</a:t>
            </a:r>
          </a:p>
        </p:txBody>
      </p:sp>
    </p:spTree>
    <p:extLst>
      <p:ext uri="{BB962C8B-B14F-4D97-AF65-F5344CB8AC3E}">
        <p14:creationId xmlns:p14="http://schemas.microsoft.com/office/powerpoint/2010/main" val="6820128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ABA00-CB4B-441B-9861-FEA86420DE08}"/>
              </a:ext>
            </a:extLst>
          </p:cNvPr>
          <p:cNvSpPr>
            <a:spLocks noGrp="1"/>
          </p:cNvSpPr>
          <p:nvPr>
            <p:ph type="title"/>
          </p:nvPr>
        </p:nvSpPr>
        <p:spPr>
          <a:xfrm>
            <a:off x="1154954" y="1447800"/>
            <a:ext cx="8825659" cy="1321904"/>
          </a:xfrm>
        </p:spPr>
        <p:txBody>
          <a:bodyPr/>
          <a:lstStyle/>
          <a:p>
            <a:r>
              <a:rPr lang="en-US" u="sng" dirty="0">
                <a:solidFill>
                  <a:srgbClr val="92D050"/>
                </a:solidFill>
                <a:latin typeface="New time roman"/>
              </a:rPr>
              <a:t>SUMMARY</a:t>
            </a:r>
          </a:p>
        </p:txBody>
      </p:sp>
      <p:sp>
        <p:nvSpPr>
          <p:cNvPr id="3" name="Text Placeholder 2">
            <a:extLst>
              <a:ext uri="{FF2B5EF4-FFF2-40B4-BE49-F238E27FC236}">
                <a16:creationId xmlns:a16="http://schemas.microsoft.com/office/drawing/2014/main" id="{FEE8E9DC-5C21-4D9C-8D5B-3BA6B2EF159C}"/>
              </a:ext>
            </a:extLst>
          </p:cNvPr>
          <p:cNvSpPr>
            <a:spLocks noGrp="1"/>
          </p:cNvSpPr>
          <p:nvPr>
            <p:ph type="body" sz="half" idx="2"/>
          </p:nvPr>
        </p:nvSpPr>
        <p:spPr>
          <a:xfrm>
            <a:off x="1154954" y="2769704"/>
            <a:ext cx="8825659" cy="3250096"/>
          </a:xfrm>
        </p:spPr>
        <p:txBody>
          <a:bodyPr>
            <a:normAutofit/>
          </a:bodyPr>
          <a:lstStyle/>
          <a:p>
            <a:pPr marL="457200" indent="-457200">
              <a:buFont typeface="Arial" panose="020B0604020202020204" pitchFamily="34" charset="0"/>
              <a:buChar char="•"/>
            </a:pPr>
            <a:r>
              <a:rPr lang="en-US" sz="2800" dirty="0">
                <a:latin typeface="Helvetica Neue"/>
              </a:rPr>
              <a:t> </a:t>
            </a:r>
            <a:r>
              <a:rPr lang="en-US" sz="2800" dirty="0">
                <a:latin typeface="New time roman"/>
              </a:rPr>
              <a:t>A lot depends on the skill of the manager. Nearly all of these systems will work with a well skilled manager.</a:t>
            </a:r>
          </a:p>
          <a:p>
            <a:pPr marL="457200" indent="-457200">
              <a:buFont typeface="Arial" panose="020B0604020202020204" pitchFamily="34" charset="0"/>
              <a:buChar char="•"/>
            </a:pPr>
            <a:r>
              <a:rPr lang="en-US" sz="2800" dirty="0">
                <a:latin typeface="New time roman"/>
              </a:rPr>
              <a:t> No matter the system – stocking rate and species of grazing animal are very important in determining how the systems affect vegetation communities.</a:t>
            </a:r>
          </a:p>
        </p:txBody>
      </p:sp>
    </p:spTree>
    <p:extLst>
      <p:ext uri="{BB962C8B-B14F-4D97-AF65-F5344CB8AC3E}">
        <p14:creationId xmlns:p14="http://schemas.microsoft.com/office/powerpoint/2010/main" val="3582791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drawing&#10;&#10;Description automatically generated">
            <a:extLst>
              <a:ext uri="{FF2B5EF4-FFF2-40B4-BE49-F238E27FC236}">
                <a16:creationId xmlns:a16="http://schemas.microsoft.com/office/drawing/2014/main" id="{AC9A6599-19D6-470D-8721-B51C2F2966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9550" y="643467"/>
            <a:ext cx="4832899" cy="5571066"/>
          </a:xfrm>
          <a:prstGeom prst="rect">
            <a:avLst/>
          </a:prstGeom>
        </p:spPr>
      </p:pic>
      <p:sp>
        <p:nvSpPr>
          <p:cNvPr id="10" name="Rectangle 9">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658067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3" name="Rectangle 7">
            <a:extLst>
              <a:ext uri="{FF2B5EF4-FFF2-40B4-BE49-F238E27FC236}">
                <a16:creationId xmlns:a16="http://schemas.microsoft.com/office/drawing/2014/main" id="{D85D5AA8-773B-469A-8802-9645A4DC9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drawing of a face&#10;&#10;Description automatically generated">
            <a:extLst>
              <a:ext uri="{FF2B5EF4-FFF2-40B4-BE49-F238E27FC236}">
                <a16:creationId xmlns:a16="http://schemas.microsoft.com/office/drawing/2014/main" id="{F701F200-3CBB-47CA-9CFC-D9F1F1DDE0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399" y="643467"/>
            <a:ext cx="5322675" cy="5571066"/>
          </a:xfrm>
          <a:prstGeom prst="rect">
            <a:avLst/>
          </a:prstGeom>
        </p:spPr>
      </p:pic>
      <p:sp>
        <p:nvSpPr>
          <p:cNvPr id="24" name="Rectangle 9">
            <a:extLst>
              <a:ext uri="{FF2B5EF4-FFF2-40B4-BE49-F238E27FC236}">
                <a16:creationId xmlns:a16="http://schemas.microsoft.com/office/drawing/2014/main" id="{C75AF42C-C556-454E-B2D3-2C917CB81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36920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3116E-2BCD-44B7-AC95-E6D932199419}"/>
              </a:ext>
            </a:extLst>
          </p:cNvPr>
          <p:cNvSpPr>
            <a:spLocks noGrp="1"/>
          </p:cNvSpPr>
          <p:nvPr>
            <p:ph type="title"/>
          </p:nvPr>
        </p:nvSpPr>
        <p:spPr>
          <a:xfrm>
            <a:off x="1327232" y="2239617"/>
            <a:ext cx="8825659" cy="1189383"/>
          </a:xfrm>
        </p:spPr>
        <p:txBody>
          <a:bodyPr/>
          <a:lstStyle/>
          <a:p>
            <a:r>
              <a:rPr lang="en-US" dirty="0">
                <a:solidFill>
                  <a:srgbClr val="92D050"/>
                </a:solidFill>
                <a:latin typeface="New time roman"/>
              </a:rPr>
              <a:t>INDOOR FEEDING</a:t>
            </a:r>
          </a:p>
        </p:txBody>
      </p:sp>
      <p:sp>
        <p:nvSpPr>
          <p:cNvPr id="3" name="Text Placeholder 2">
            <a:extLst>
              <a:ext uri="{FF2B5EF4-FFF2-40B4-BE49-F238E27FC236}">
                <a16:creationId xmlns:a16="http://schemas.microsoft.com/office/drawing/2014/main" id="{E7F090B1-473B-428A-B982-88E8C68D2569}"/>
              </a:ext>
            </a:extLst>
          </p:cNvPr>
          <p:cNvSpPr>
            <a:spLocks noGrp="1"/>
          </p:cNvSpPr>
          <p:nvPr>
            <p:ph type="body" sz="half" idx="2"/>
          </p:nvPr>
        </p:nvSpPr>
        <p:spPr/>
        <p:txBody>
          <a:bodyPr>
            <a:noAutofit/>
          </a:bodyPr>
          <a:lstStyle/>
          <a:p>
            <a:pPr marL="457200" indent="-457200" algn="just">
              <a:buFont typeface="Wingdings" panose="05000000000000000000" pitchFamily="2" charset="2"/>
              <a:buChar char="§"/>
            </a:pPr>
            <a:r>
              <a:rPr lang="en-US" sz="2800" dirty="0">
                <a:latin typeface="New time roman"/>
              </a:rPr>
              <a:t>Feed bunks or mangers</a:t>
            </a:r>
          </a:p>
          <a:p>
            <a:pPr marL="457200" indent="-457200" algn="just">
              <a:buFont typeface="Wingdings" panose="05000000000000000000" pitchFamily="2" charset="2"/>
              <a:buChar char="§"/>
            </a:pPr>
            <a:r>
              <a:rPr lang="en-US" sz="2800" dirty="0">
                <a:latin typeface="New time roman"/>
              </a:rPr>
              <a:t>Several different types of feed are fed to livestock including hay, silage, grain and prepared rations. </a:t>
            </a:r>
          </a:p>
          <a:p>
            <a:pPr marL="457200" indent="-457200" algn="just">
              <a:buFont typeface="Wingdings" panose="05000000000000000000" pitchFamily="2" charset="2"/>
              <a:buChar char="§"/>
            </a:pPr>
            <a:r>
              <a:rPr lang="en-US" sz="2800" dirty="0">
                <a:latin typeface="New time roman"/>
              </a:rPr>
              <a:t> Special equipment is required to make , store and deliver each type of feed.</a:t>
            </a:r>
          </a:p>
        </p:txBody>
      </p:sp>
    </p:spTree>
    <p:extLst>
      <p:ext uri="{BB962C8B-B14F-4D97-AF65-F5344CB8AC3E}">
        <p14:creationId xmlns:p14="http://schemas.microsoft.com/office/powerpoint/2010/main" val="1454131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823AE-AB05-4058-A4CB-3A4977960629}"/>
              </a:ext>
            </a:extLst>
          </p:cNvPr>
          <p:cNvSpPr>
            <a:spLocks noGrp="1"/>
          </p:cNvSpPr>
          <p:nvPr>
            <p:ph type="title"/>
          </p:nvPr>
        </p:nvSpPr>
        <p:spPr>
          <a:xfrm>
            <a:off x="1154954" y="410818"/>
            <a:ext cx="8825659" cy="2054086"/>
          </a:xfrm>
        </p:spPr>
        <p:txBody>
          <a:bodyPr/>
          <a:lstStyle/>
          <a:p>
            <a:r>
              <a:rPr lang="en-US" sz="4000" u="sng" dirty="0">
                <a:solidFill>
                  <a:srgbClr val="92D050"/>
                </a:solidFill>
                <a:latin typeface="New time roman"/>
              </a:rPr>
              <a:t>FEEDING SYSTEM FOR SHEEP &amp; GOAT</a:t>
            </a:r>
            <a:br>
              <a:rPr lang="en-US" sz="1100" u="sng" dirty="0">
                <a:solidFill>
                  <a:srgbClr val="92D050"/>
                </a:solidFill>
                <a:latin typeface="New time roman"/>
              </a:rPr>
            </a:br>
            <a:br>
              <a:rPr lang="en-US" sz="1100" u="sng" dirty="0">
                <a:solidFill>
                  <a:srgbClr val="92D050"/>
                </a:solidFill>
                <a:latin typeface="New time roman"/>
              </a:rPr>
            </a:br>
            <a:r>
              <a:rPr lang="en-US" sz="2800" dirty="0">
                <a:solidFill>
                  <a:schemeClr val="tx1"/>
                </a:solidFill>
                <a:latin typeface="New time roman"/>
              </a:rPr>
              <a:t>There exist several feeding systems for both goats and sheep some are here.</a:t>
            </a:r>
            <a:endParaRPr lang="en-US" sz="2800" u="sng" dirty="0">
              <a:solidFill>
                <a:schemeClr val="tx1"/>
              </a:solidFill>
              <a:latin typeface="New time roman"/>
            </a:endParaRPr>
          </a:p>
        </p:txBody>
      </p:sp>
      <p:sp>
        <p:nvSpPr>
          <p:cNvPr id="3" name="Text Placeholder 2">
            <a:extLst>
              <a:ext uri="{FF2B5EF4-FFF2-40B4-BE49-F238E27FC236}">
                <a16:creationId xmlns:a16="http://schemas.microsoft.com/office/drawing/2014/main" id="{EABF8BA1-AA61-4630-BE6D-15E01D24A3D3}"/>
              </a:ext>
            </a:extLst>
          </p:cNvPr>
          <p:cNvSpPr>
            <a:spLocks noGrp="1"/>
          </p:cNvSpPr>
          <p:nvPr>
            <p:ph type="body" sz="half" idx="2"/>
          </p:nvPr>
        </p:nvSpPr>
        <p:spPr>
          <a:xfrm>
            <a:off x="1154954" y="2716696"/>
            <a:ext cx="8825659" cy="2789582"/>
          </a:xfrm>
        </p:spPr>
        <p:txBody>
          <a:bodyPr/>
          <a:lstStyle/>
          <a:p>
            <a:pPr marL="285750" indent="-285750" algn="just">
              <a:buFont typeface="Wingdings" panose="05000000000000000000" pitchFamily="2" charset="2"/>
              <a:buChar char="v"/>
            </a:pPr>
            <a:r>
              <a:rPr lang="en-US" dirty="0">
                <a:solidFill>
                  <a:srgbClr val="3B3835"/>
                </a:solidFill>
                <a:latin typeface="Helvetica Neue"/>
              </a:rPr>
              <a:t> </a:t>
            </a:r>
            <a:r>
              <a:rPr lang="en-US" sz="2800" dirty="0">
                <a:latin typeface="New time roman"/>
              </a:rPr>
              <a:t>Village Systems </a:t>
            </a:r>
          </a:p>
          <a:p>
            <a:pPr marL="457200" indent="-457200" algn="just">
              <a:buFont typeface="Wingdings" panose="05000000000000000000" pitchFamily="2" charset="2"/>
              <a:buChar char="v"/>
            </a:pPr>
            <a:r>
              <a:rPr lang="en-US" sz="2800" dirty="0">
                <a:latin typeface="New time roman"/>
              </a:rPr>
              <a:t>Extensive Systems/Range system</a:t>
            </a:r>
          </a:p>
          <a:p>
            <a:pPr marL="457200" indent="-457200" algn="just">
              <a:buFont typeface="Wingdings" panose="05000000000000000000" pitchFamily="2" charset="2"/>
              <a:buChar char="v"/>
            </a:pPr>
            <a:r>
              <a:rPr lang="en-US" sz="2800" dirty="0">
                <a:latin typeface="New time roman"/>
              </a:rPr>
              <a:t> Semi-intensive Systems </a:t>
            </a:r>
          </a:p>
          <a:p>
            <a:pPr marL="457200" indent="-457200" algn="just">
              <a:buFont typeface="Wingdings" panose="05000000000000000000" pitchFamily="2" charset="2"/>
              <a:buChar char="v"/>
            </a:pPr>
            <a:r>
              <a:rPr lang="en-US" sz="2800" dirty="0">
                <a:latin typeface="New time roman"/>
              </a:rPr>
              <a:t>Intensive Systems</a:t>
            </a:r>
          </a:p>
        </p:txBody>
      </p:sp>
    </p:spTree>
    <p:extLst>
      <p:ext uri="{BB962C8B-B14F-4D97-AF65-F5344CB8AC3E}">
        <p14:creationId xmlns:p14="http://schemas.microsoft.com/office/powerpoint/2010/main" val="3380547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1FA42-B0AA-46F3-847A-49F05F8A98B2}"/>
              </a:ext>
            </a:extLst>
          </p:cNvPr>
          <p:cNvSpPr>
            <a:spLocks noGrp="1"/>
          </p:cNvSpPr>
          <p:nvPr>
            <p:ph type="title"/>
          </p:nvPr>
        </p:nvSpPr>
        <p:spPr>
          <a:xfrm>
            <a:off x="1154954" y="291548"/>
            <a:ext cx="8825659" cy="887896"/>
          </a:xfrm>
        </p:spPr>
        <p:txBody>
          <a:bodyPr/>
          <a:lstStyle/>
          <a:p>
            <a:r>
              <a:rPr lang="en-US" sz="4400" u="sng" dirty="0">
                <a:solidFill>
                  <a:srgbClr val="92D050"/>
                </a:solidFill>
                <a:latin typeface="New time roman"/>
              </a:rPr>
              <a:t>A. VILLAGE SYSTEM </a:t>
            </a:r>
          </a:p>
        </p:txBody>
      </p:sp>
      <p:sp>
        <p:nvSpPr>
          <p:cNvPr id="3" name="Text Placeholder 2">
            <a:extLst>
              <a:ext uri="{FF2B5EF4-FFF2-40B4-BE49-F238E27FC236}">
                <a16:creationId xmlns:a16="http://schemas.microsoft.com/office/drawing/2014/main" id="{4B59E8A7-0B91-4672-9DDF-F9F3E8398116}"/>
              </a:ext>
            </a:extLst>
          </p:cNvPr>
          <p:cNvSpPr>
            <a:spLocks noGrp="1"/>
          </p:cNvSpPr>
          <p:nvPr>
            <p:ph type="body" sz="half" idx="2"/>
          </p:nvPr>
        </p:nvSpPr>
        <p:spPr>
          <a:xfrm>
            <a:off x="1154954" y="1179443"/>
            <a:ext cx="8825659" cy="5387009"/>
          </a:xfrm>
        </p:spPr>
        <p:txBody>
          <a:bodyPr>
            <a:normAutofit fontScale="77500" lnSpcReduction="20000"/>
          </a:bodyPr>
          <a:lstStyle/>
          <a:p>
            <a:pPr algn="just"/>
            <a:r>
              <a:rPr lang="en-US" sz="3300" dirty="0">
                <a:latin typeface="New time roman"/>
              </a:rPr>
              <a:t>A traditional method in the humid tropics</a:t>
            </a:r>
          </a:p>
          <a:p>
            <a:pPr marL="457200" indent="-457200" algn="just">
              <a:buFont typeface="Arial" panose="020B0604020202020204" pitchFamily="34" charset="0"/>
              <a:buChar char="•"/>
            </a:pPr>
            <a:r>
              <a:rPr lang="en-US" sz="3300" dirty="0">
                <a:latin typeface="New time roman"/>
              </a:rPr>
              <a:t>goats and sheep are usually maintained in small areas of land (1 to 3 hec) </a:t>
            </a:r>
          </a:p>
          <a:p>
            <a:pPr marL="457200" indent="-457200" algn="just">
              <a:buFont typeface="Arial" panose="020B0604020202020204" pitchFamily="34" charset="0"/>
              <a:buChar char="•"/>
            </a:pPr>
            <a:r>
              <a:rPr lang="en-US" sz="3300" dirty="0">
                <a:latin typeface="New time roman"/>
              </a:rPr>
              <a:t> Divided in to two categories. </a:t>
            </a:r>
          </a:p>
          <a:p>
            <a:pPr marL="514350" indent="-514350" algn="just">
              <a:buAutoNum type="arabicPeriod"/>
            </a:pPr>
            <a:r>
              <a:rPr lang="en-US" sz="3800" dirty="0">
                <a:solidFill>
                  <a:schemeClr val="accent1"/>
                </a:solidFill>
                <a:latin typeface="Helvetica Neue"/>
              </a:rPr>
              <a:t>Tethering</a:t>
            </a:r>
          </a:p>
          <a:p>
            <a:pPr marL="571500" indent="-571500" algn="just">
              <a:buFont typeface="Wingdings" panose="05000000000000000000" pitchFamily="2" charset="2"/>
              <a:buChar char="Ø"/>
            </a:pPr>
            <a:r>
              <a:rPr lang="en-US" sz="3600" dirty="0">
                <a:latin typeface="New time roman"/>
              </a:rPr>
              <a:t>      Firstly, there is Tethering, in situations where a few goats are involved (1 to 5 heads), </a:t>
            </a:r>
          </a:p>
          <a:p>
            <a:pPr marL="571500" indent="-571500" algn="just">
              <a:buFont typeface="Wingdings" panose="05000000000000000000" pitchFamily="2" charset="2"/>
              <a:buChar char="Ø"/>
            </a:pPr>
            <a:r>
              <a:rPr lang="en-US" sz="3600" dirty="0">
                <a:latin typeface="New time roman"/>
              </a:rPr>
              <a:t> Grazing facilities are limited. </a:t>
            </a:r>
          </a:p>
          <a:p>
            <a:pPr marL="571500" indent="-571500" algn="just">
              <a:buFont typeface="Wingdings" panose="05000000000000000000" pitchFamily="2" charset="2"/>
              <a:buChar char="Ø"/>
            </a:pPr>
            <a:r>
              <a:rPr lang="en-US" sz="3600" dirty="0">
                <a:latin typeface="New time roman"/>
              </a:rPr>
              <a:t> 1 or 2 goats are kept.</a:t>
            </a:r>
          </a:p>
          <a:p>
            <a:pPr marL="571500" indent="-571500" algn="just">
              <a:buFont typeface="Wingdings" panose="05000000000000000000" pitchFamily="2" charset="2"/>
              <a:buChar char="Ø"/>
            </a:pPr>
            <a:r>
              <a:rPr lang="en-US" sz="3600" dirty="0">
                <a:latin typeface="New time roman"/>
              </a:rPr>
              <a:t>  Animal is tied with a rope of 3-5m length</a:t>
            </a:r>
          </a:p>
          <a:p>
            <a:pPr marL="571500" indent="-571500" algn="just">
              <a:buFont typeface="Wingdings" panose="05000000000000000000" pitchFamily="2" charset="2"/>
              <a:buChar char="Ø"/>
            </a:pPr>
            <a:r>
              <a:rPr lang="en-US" sz="3600" dirty="0">
                <a:latin typeface="New time roman"/>
              </a:rPr>
              <a:t>  Permits the animal browse over a limited area.</a:t>
            </a:r>
          </a:p>
        </p:txBody>
      </p:sp>
    </p:spTree>
    <p:extLst>
      <p:ext uri="{BB962C8B-B14F-4D97-AF65-F5344CB8AC3E}">
        <p14:creationId xmlns:p14="http://schemas.microsoft.com/office/powerpoint/2010/main" val="2150552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E0920-A881-4B18-95CE-32437B293F61}"/>
              </a:ext>
            </a:extLst>
          </p:cNvPr>
          <p:cNvSpPr>
            <a:spLocks noGrp="1"/>
          </p:cNvSpPr>
          <p:nvPr>
            <p:ph type="title"/>
          </p:nvPr>
        </p:nvSpPr>
        <p:spPr>
          <a:xfrm>
            <a:off x="1154954" y="159026"/>
            <a:ext cx="8825659" cy="1007165"/>
          </a:xfrm>
        </p:spPr>
        <p:txBody>
          <a:bodyPr/>
          <a:lstStyle/>
          <a:p>
            <a:r>
              <a:rPr lang="en-US" dirty="0">
                <a:solidFill>
                  <a:srgbClr val="007AB5"/>
                </a:solidFill>
                <a:latin typeface="Helvetica Neue"/>
                <a:hlinkClick r:id="rId2" tooltip="C0ntinued…&#10; Can change the location whenever necessary&#10; P...">
                  <a:extLst>
                    <a:ext uri="{A12FA001-AC4F-418D-AE19-62706E023703}">
                      <ahyp:hlinkClr xmlns:ahyp="http://schemas.microsoft.com/office/drawing/2018/hyperlinkcolor" val="tx"/>
                    </a:ext>
                  </a:extLst>
                </a:hlinkClick>
              </a:rPr>
              <a:t>. </a:t>
            </a:r>
            <a:r>
              <a:rPr lang="en-US" dirty="0">
                <a:solidFill>
                  <a:srgbClr val="92D050"/>
                </a:solidFill>
                <a:latin typeface="New time roman"/>
              </a:rPr>
              <a:t>C0ntinued…</a:t>
            </a:r>
            <a:br>
              <a:rPr lang="en-US" dirty="0">
                <a:solidFill>
                  <a:srgbClr val="92D050"/>
                </a:solidFill>
                <a:latin typeface="New time roman"/>
              </a:rPr>
            </a:br>
            <a:endParaRPr lang="en-US" sz="2800" dirty="0">
              <a:solidFill>
                <a:schemeClr val="tx1"/>
              </a:solidFill>
              <a:latin typeface="New time roman"/>
            </a:endParaRPr>
          </a:p>
        </p:txBody>
      </p:sp>
      <p:sp>
        <p:nvSpPr>
          <p:cNvPr id="3" name="Text Placeholder 2">
            <a:extLst>
              <a:ext uri="{FF2B5EF4-FFF2-40B4-BE49-F238E27FC236}">
                <a16:creationId xmlns:a16="http://schemas.microsoft.com/office/drawing/2014/main" id="{FC3B3EB5-A950-4023-ABA5-D7616C9D279F}"/>
              </a:ext>
            </a:extLst>
          </p:cNvPr>
          <p:cNvSpPr>
            <a:spLocks noGrp="1"/>
          </p:cNvSpPr>
          <p:nvPr>
            <p:ph type="body" sz="half" idx="2"/>
          </p:nvPr>
        </p:nvSpPr>
        <p:spPr>
          <a:xfrm>
            <a:off x="1154954" y="1060175"/>
            <a:ext cx="8825659" cy="4959626"/>
          </a:xfrm>
        </p:spPr>
        <p:txBody>
          <a:bodyPr>
            <a:normAutofit/>
          </a:bodyPr>
          <a:lstStyle/>
          <a:p>
            <a:pPr marL="457200" indent="-457200">
              <a:buFont typeface="Arial" panose="020B0604020202020204" pitchFamily="34" charset="0"/>
              <a:buChar char="•"/>
            </a:pPr>
            <a:r>
              <a:rPr lang="en-US" sz="2800" dirty="0">
                <a:solidFill>
                  <a:prstClr val="white"/>
                </a:solidFill>
                <a:latin typeface="New time roman"/>
              </a:rPr>
              <a:t>Can change the location whenever necessary.</a:t>
            </a:r>
          </a:p>
          <a:p>
            <a:pPr marL="457200" indent="-457200">
              <a:buFont typeface="Arial" panose="020B0604020202020204" pitchFamily="34" charset="0"/>
              <a:buChar char="•"/>
            </a:pPr>
            <a:r>
              <a:rPr lang="en-US" sz="2800" dirty="0">
                <a:solidFill>
                  <a:prstClr val="white"/>
                </a:solidFill>
                <a:latin typeface="New time roman"/>
              </a:rPr>
              <a:t>Provide a temporary and close shelter so animal may turn to it in case of extreme weather</a:t>
            </a:r>
            <a:br>
              <a:rPr lang="en-US" sz="2800" dirty="0">
                <a:solidFill>
                  <a:prstClr val="white"/>
                </a:solidFill>
                <a:latin typeface="New time roman"/>
              </a:rPr>
            </a:br>
            <a:r>
              <a:rPr lang="en-US" dirty="0">
                <a:solidFill>
                  <a:srgbClr val="3B3835"/>
                </a:solidFill>
                <a:latin typeface="Helvetica Neue"/>
              </a:rPr>
              <a:t> </a:t>
            </a:r>
            <a:r>
              <a:rPr lang="en-US" sz="3200" dirty="0">
                <a:solidFill>
                  <a:schemeClr val="accent1"/>
                </a:solidFill>
                <a:latin typeface="New time roman"/>
              </a:rPr>
              <a:t>Advantage</a:t>
            </a:r>
          </a:p>
          <a:p>
            <a:pPr marL="457200" indent="-457200" algn="just">
              <a:buFont typeface="Wingdings" panose="05000000000000000000" pitchFamily="2" charset="2"/>
              <a:buChar char="ü"/>
            </a:pPr>
            <a:r>
              <a:rPr lang="en-US" sz="2800" dirty="0">
                <a:solidFill>
                  <a:srgbClr val="3B3835"/>
                </a:solidFill>
                <a:latin typeface="New time roman"/>
              </a:rPr>
              <a:t> </a:t>
            </a:r>
            <a:r>
              <a:rPr lang="en-US" sz="2800" dirty="0">
                <a:latin typeface="New time roman"/>
              </a:rPr>
              <a:t>Proper grass utilization </a:t>
            </a:r>
          </a:p>
          <a:p>
            <a:pPr marL="457200" indent="-457200" algn="just">
              <a:buFont typeface="Wingdings" panose="05000000000000000000" pitchFamily="2" charset="2"/>
              <a:buChar char="ü"/>
            </a:pPr>
            <a:r>
              <a:rPr lang="en-US" sz="2800" dirty="0">
                <a:latin typeface="New time roman"/>
              </a:rPr>
              <a:t>Rear goats at low cost</a:t>
            </a:r>
          </a:p>
        </p:txBody>
      </p:sp>
    </p:spTree>
    <p:extLst>
      <p:ext uri="{BB962C8B-B14F-4D97-AF65-F5344CB8AC3E}">
        <p14:creationId xmlns:p14="http://schemas.microsoft.com/office/powerpoint/2010/main" val="1809321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5B308-B2F7-49E8-80D5-5F25B85DC29D}"/>
              </a:ext>
            </a:extLst>
          </p:cNvPr>
          <p:cNvSpPr>
            <a:spLocks noGrp="1"/>
          </p:cNvSpPr>
          <p:nvPr>
            <p:ph type="title"/>
          </p:nvPr>
        </p:nvSpPr>
        <p:spPr>
          <a:xfrm>
            <a:off x="1154954" y="331305"/>
            <a:ext cx="8825659" cy="702366"/>
          </a:xfrm>
        </p:spPr>
        <p:txBody>
          <a:bodyPr/>
          <a:lstStyle/>
          <a:p>
            <a:r>
              <a:rPr lang="en-US" dirty="0">
                <a:solidFill>
                  <a:schemeClr val="accent1"/>
                </a:solidFill>
                <a:latin typeface="New time roman"/>
              </a:rPr>
              <a:t>2.Second System</a:t>
            </a:r>
          </a:p>
        </p:txBody>
      </p:sp>
      <p:sp>
        <p:nvSpPr>
          <p:cNvPr id="3" name="Text Placeholder 2">
            <a:extLst>
              <a:ext uri="{FF2B5EF4-FFF2-40B4-BE49-F238E27FC236}">
                <a16:creationId xmlns:a16="http://schemas.microsoft.com/office/drawing/2014/main" id="{0A2FC1AC-8512-4A2D-B792-1A0EF8E7399C}"/>
              </a:ext>
            </a:extLst>
          </p:cNvPr>
          <p:cNvSpPr>
            <a:spLocks noGrp="1"/>
          </p:cNvSpPr>
          <p:nvPr>
            <p:ph type="body" sz="half" idx="2"/>
          </p:nvPr>
        </p:nvSpPr>
        <p:spPr>
          <a:xfrm>
            <a:off x="1154954" y="1378226"/>
            <a:ext cx="8825659" cy="5479774"/>
          </a:xfrm>
        </p:spPr>
        <p:txBody>
          <a:bodyPr>
            <a:noAutofit/>
          </a:bodyPr>
          <a:lstStyle/>
          <a:p>
            <a:pPr marL="457200" indent="-457200">
              <a:buFont typeface="Wingdings" panose="05000000000000000000" pitchFamily="2" charset="2"/>
              <a:buChar char="q"/>
            </a:pPr>
            <a:r>
              <a:rPr lang="en-US" sz="2800" dirty="0">
                <a:latin typeface="New time roman"/>
              </a:rPr>
              <a:t>The second alternative involves feeding the goats in situation with the various crop residues that are abundantly available from crop cultivation. </a:t>
            </a:r>
          </a:p>
          <a:p>
            <a:pPr marL="457200" indent="-457200">
              <a:buFont typeface="Wingdings" panose="05000000000000000000" pitchFamily="2" charset="2"/>
              <a:buChar char="q"/>
            </a:pPr>
            <a:r>
              <a:rPr lang="en-US" sz="2800" dirty="0">
                <a:latin typeface="New time roman"/>
              </a:rPr>
              <a:t> In both systems, the goats are fed in addition, kitchen remnants and possibly also some concentrates.</a:t>
            </a:r>
          </a:p>
          <a:p>
            <a:pPr marL="457200" indent="-457200">
              <a:buFont typeface="Wingdings" panose="05000000000000000000" pitchFamily="2" charset="2"/>
              <a:buChar char="q"/>
            </a:pPr>
            <a:r>
              <a:rPr lang="en-US" sz="2800" dirty="0">
                <a:latin typeface="New time roman"/>
              </a:rPr>
              <a:t> Feeding kitchen waste are</a:t>
            </a:r>
          </a:p>
          <a:p>
            <a:r>
              <a:rPr lang="en-US" sz="2800" dirty="0">
                <a:latin typeface="New time roman"/>
              </a:rPr>
              <a:t> o Rice </a:t>
            </a:r>
          </a:p>
          <a:p>
            <a:r>
              <a:rPr lang="en-US" sz="2800" dirty="0">
                <a:latin typeface="New time roman"/>
              </a:rPr>
              <a:t>o Vegetable</a:t>
            </a:r>
          </a:p>
          <a:p>
            <a:r>
              <a:rPr lang="en-US" sz="2800" dirty="0">
                <a:latin typeface="New time roman"/>
              </a:rPr>
              <a:t> o Fruit wastes </a:t>
            </a:r>
          </a:p>
          <a:p>
            <a:r>
              <a:rPr lang="en-US" sz="2800" dirty="0">
                <a:latin typeface="New time roman"/>
              </a:rPr>
              <a:t>o Cassava Peelings</a:t>
            </a:r>
          </a:p>
        </p:txBody>
      </p:sp>
    </p:spTree>
    <p:extLst>
      <p:ext uri="{BB962C8B-B14F-4D97-AF65-F5344CB8AC3E}">
        <p14:creationId xmlns:p14="http://schemas.microsoft.com/office/powerpoint/2010/main" val="6044802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5</TotalTime>
  <Words>1924</Words>
  <Application>Microsoft Office PowerPoint</Application>
  <PresentationFormat>Widescreen</PresentationFormat>
  <Paragraphs>215</Paragraphs>
  <Slides>44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Century Gothic</vt:lpstr>
      <vt:lpstr>Courier New</vt:lpstr>
      <vt:lpstr>Helvetica Neue</vt:lpstr>
      <vt:lpstr>New time roman</vt:lpstr>
      <vt:lpstr>Wingdings</vt:lpstr>
      <vt:lpstr>Wingdings 3</vt:lpstr>
      <vt:lpstr>Ion</vt:lpstr>
      <vt:lpstr>PowerPoint Presentation</vt:lpstr>
      <vt:lpstr> FEEDING SYSTEM FOR   LIVESTOCK  AND POULTRY </vt:lpstr>
      <vt:lpstr>Livestock may be fed</vt:lpstr>
      <vt:lpstr>OUTDOOR FEEDING</vt:lpstr>
      <vt:lpstr>INDOOR FEEDING</vt:lpstr>
      <vt:lpstr>FEEDING SYSTEM FOR SHEEP &amp; GOAT  There exist several feeding systems for both goats and sheep some are here.</vt:lpstr>
      <vt:lpstr>A. VILLAGE SYSTEM </vt:lpstr>
      <vt:lpstr>. C0ntinued… </vt:lpstr>
      <vt:lpstr>2.Second System</vt:lpstr>
      <vt:lpstr>Advantage</vt:lpstr>
      <vt:lpstr>B. EXTENSIVE SYSTEMS Small farmers &amp; landless laborer takes their animals together walking long distances in search of food and water. </vt:lpstr>
      <vt:lpstr>Advantages</vt:lpstr>
      <vt:lpstr>C. SEMI-INTENSIVE SYSTEMS</vt:lpstr>
      <vt:lpstr>D. Intensive Systems</vt:lpstr>
      <vt:lpstr> Advantage</vt:lpstr>
      <vt:lpstr>FEEDING SYSTEM FOR CATTLE AND BUFFALO</vt:lpstr>
      <vt:lpstr>A. GRAZING FEEDING SYSTEM </vt:lpstr>
      <vt:lpstr>TYPES OF GRAZING</vt:lpstr>
      <vt:lpstr>1. SEASONAL GRAZING </vt:lpstr>
      <vt:lpstr>2. CONTINUOUS GRAZING</vt:lpstr>
      <vt:lpstr>3. ROTATIONAL GRAZING</vt:lpstr>
      <vt:lpstr>Advantages</vt:lpstr>
      <vt:lpstr>4. REST ROTATION GRAZING</vt:lpstr>
      <vt:lpstr>5. DEFERRED ROTATION GRAZING</vt:lpstr>
      <vt:lpstr>6. PATCH-BURN GRAZING </vt:lpstr>
      <vt:lpstr>7. MULTI-SPECIES GRAZING</vt:lpstr>
      <vt:lpstr>8. CREEP GRAZING</vt:lpstr>
      <vt:lpstr>9. MOB GRAZING </vt:lpstr>
      <vt:lpstr>10. FORWARD GRAZING</vt:lpstr>
      <vt:lpstr>MAGNETIC FEEDING SYSTEM </vt:lpstr>
      <vt:lpstr>ELECTRONIC FEEDING SYSTEM</vt:lpstr>
      <vt:lpstr>BUNK FEEDING SYSTEM</vt:lpstr>
      <vt:lpstr>COW POW FEEDING SYSTEM</vt:lpstr>
      <vt:lpstr>Cow Pow Feeding System</vt:lpstr>
      <vt:lpstr>FEEDING SYSTEM FOR POULTRY</vt:lpstr>
      <vt:lpstr>MAIN FEED LINE SYSTEM OF SILO</vt:lpstr>
      <vt:lpstr>AUTOMATIC PAN FEEDING LINE SYSTEM</vt:lpstr>
      <vt:lpstr>PowerPoint Presentation</vt:lpstr>
      <vt:lpstr>CHAIN FEEDING SYSTEM</vt:lpstr>
      <vt:lpstr>PowerPoint Presentation</vt:lpstr>
      <vt:lpstr>MANUAL FEEDING SYSTEM</vt:lpstr>
      <vt:lpstr>SUMMARY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Asifa Ihsan</dc:creator>
  <cp:lastModifiedBy>nasir tauqir</cp:lastModifiedBy>
  <cp:revision>4</cp:revision>
  <dcterms:created xsi:type="dcterms:W3CDTF">2020-01-31T12:31:02Z</dcterms:created>
  <dcterms:modified xsi:type="dcterms:W3CDTF">2020-05-03T15:31:28Z</dcterms:modified>
</cp:coreProperties>
</file>