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007" y="70103"/>
            <a:ext cx="9013190" cy="6693534"/>
          </a:xfrm>
          <a:custGeom>
            <a:avLst/>
            <a:gdLst/>
            <a:ahLst/>
            <a:cxnLst/>
            <a:rect l="l" t="t" r="r" b="b"/>
            <a:pathLst>
              <a:path w="9013190" h="6693534">
                <a:moveTo>
                  <a:pt x="0" y="329946"/>
                </a:moveTo>
                <a:lnTo>
                  <a:pt x="3577" y="281184"/>
                </a:lnTo>
                <a:lnTo>
                  <a:pt x="13968" y="234645"/>
                </a:lnTo>
                <a:lnTo>
                  <a:pt x="30664" y="190840"/>
                </a:lnTo>
                <a:lnTo>
                  <a:pt x="53153" y="150277"/>
                </a:lnTo>
                <a:lnTo>
                  <a:pt x="80925" y="113468"/>
                </a:lnTo>
                <a:lnTo>
                  <a:pt x="113469" y="80923"/>
                </a:lnTo>
                <a:lnTo>
                  <a:pt x="150276" y="53151"/>
                </a:lnTo>
                <a:lnTo>
                  <a:pt x="190835" y="30662"/>
                </a:lnTo>
                <a:lnTo>
                  <a:pt x="234636" y="13967"/>
                </a:lnTo>
                <a:lnTo>
                  <a:pt x="281168" y="3576"/>
                </a:lnTo>
                <a:lnTo>
                  <a:pt x="329920" y="0"/>
                </a:lnTo>
                <a:lnTo>
                  <a:pt x="8682990" y="0"/>
                </a:lnTo>
                <a:lnTo>
                  <a:pt x="8731751" y="3576"/>
                </a:lnTo>
                <a:lnTo>
                  <a:pt x="8778290" y="13967"/>
                </a:lnTo>
                <a:lnTo>
                  <a:pt x="8822095" y="30662"/>
                </a:lnTo>
                <a:lnTo>
                  <a:pt x="8862658" y="53151"/>
                </a:lnTo>
                <a:lnTo>
                  <a:pt x="8899467" y="80923"/>
                </a:lnTo>
                <a:lnTo>
                  <a:pt x="8932012" y="113468"/>
                </a:lnTo>
                <a:lnTo>
                  <a:pt x="8959784" y="150277"/>
                </a:lnTo>
                <a:lnTo>
                  <a:pt x="8982273" y="190840"/>
                </a:lnTo>
                <a:lnTo>
                  <a:pt x="8998968" y="234645"/>
                </a:lnTo>
                <a:lnTo>
                  <a:pt x="9009359" y="281184"/>
                </a:lnTo>
                <a:lnTo>
                  <a:pt x="9012936" y="329946"/>
                </a:lnTo>
                <a:lnTo>
                  <a:pt x="9012936" y="6363487"/>
                </a:lnTo>
                <a:lnTo>
                  <a:pt x="9009359" y="6412239"/>
                </a:lnTo>
                <a:lnTo>
                  <a:pt x="8998968" y="6458771"/>
                </a:lnTo>
                <a:lnTo>
                  <a:pt x="8982273" y="6502572"/>
                </a:lnTo>
                <a:lnTo>
                  <a:pt x="8959784" y="6543131"/>
                </a:lnTo>
                <a:lnTo>
                  <a:pt x="8932012" y="6579938"/>
                </a:lnTo>
                <a:lnTo>
                  <a:pt x="8899467" y="6612482"/>
                </a:lnTo>
                <a:lnTo>
                  <a:pt x="8862658" y="6640254"/>
                </a:lnTo>
                <a:lnTo>
                  <a:pt x="8822095" y="6662743"/>
                </a:lnTo>
                <a:lnTo>
                  <a:pt x="8778290" y="6679439"/>
                </a:lnTo>
                <a:lnTo>
                  <a:pt x="8731751" y="6689830"/>
                </a:lnTo>
                <a:lnTo>
                  <a:pt x="8682990" y="6693408"/>
                </a:lnTo>
                <a:lnTo>
                  <a:pt x="329920" y="6693408"/>
                </a:lnTo>
                <a:lnTo>
                  <a:pt x="281168" y="6689830"/>
                </a:lnTo>
                <a:lnTo>
                  <a:pt x="234636" y="6679439"/>
                </a:lnTo>
                <a:lnTo>
                  <a:pt x="190835" y="6662743"/>
                </a:lnTo>
                <a:lnTo>
                  <a:pt x="150276" y="6640254"/>
                </a:lnTo>
                <a:lnTo>
                  <a:pt x="113469" y="6612482"/>
                </a:lnTo>
                <a:lnTo>
                  <a:pt x="80925" y="6579938"/>
                </a:lnTo>
                <a:lnTo>
                  <a:pt x="53153" y="6543131"/>
                </a:lnTo>
                <a:lnTo>
                  <a:pt x="30664" y="6502572"/>
                </a:lnTo>
                <a:lnTo>
                  <a:pt x="13968" y="6458771"/>
                </a:lnTo>
                <a:lnTo>
                  <a:pt x="3577" y="6412239"/>
                </a:lnTo>
                <a:lnTo>
                  <a:pt x="0" y="6363487"/>
                </a:lnTo>
                <a:lnTo>
                  <a:pt x="0" y="329946"/>
                </a:lnTo>
                <a:close/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3444" y="1167129"/>
            <a:ext cx="751014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3444" y="1517878"/>
            <a:ext cx="7562215" cy="42945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5531" y="70103"/>
              <a:ext cx="9013190" cy="6692265"/>
            </a:xfrm>
            <a:custGeom>
              <a:avLst/>
              <a:gdLst/>
              <a:ahLst/>
              <a:cxnLst/>
              <a:rect l="l" t="t" r="r" b="b"/>
              <a:pathLst>
                <a:path w="9013190" h="6692265">
                  <a:moveTo>
                    <a:pt x="0" y="329819"/>
                  </a:moveTo>
                  <a:lnTo>
                    <a:pt x="3576" y="281088"/>
                  </a:lnTo>
                  <a:lnTo>
                    <a:pt x="13965" y="234576"/>
                  </a:lnTo>
                  <a:lnTo>
                    <a:pt x="30656" y="190791"/>
                  </a:lnTo>
                  <a:lnTo>
                    <a:pt x="53139" y="150245"/>
                  </a:lnTo>
                  <a:lnTo>
                    <a:pt x="80905" y="113448"/>
                  </a:lnTo>
                  <a:lnTo>
                    <a:pt x="113441" y="80911"/>
                  </a:lnTo>
                  <a:lnTo>
                    <a:pt x="150240" y="53144"/>
                  </a:lnTo>
                  <a:lnTo>
                    <a:pt x="190789" y="30660"/>
                  </a:lnTo>
                  <a:lnTo>
                    <a:pt x="234580" y="13967"/>
                  </a:lnTo>
                  <a:lnTo>
                    <a:pt x="281102" y="3576"/>
                  </a:lnTo>
                  <a:lnTo>
                    <a:pt x="329844" y="0"/>
                  </a:lnTo>
                  <a:lnTo>
                    <a:pt x="8683117" y="0"/>
                  </a:lnTo>
                  <a:lnTo>
                    <a:pt x="8731847" y="3576"/>
                  </a:lnTo>
                  <a:lnTo>
                    <a:pt x="8778359" y="13967"/>
                  </a:lnTo>
                  <a:lnTo>
                    <a:pt x="8822144" y="30660"/>
                  </a:lnTo>
                  <a:lnTo>
                    <a:pt x="8862690" y="53144"/>
                  </a:lnTo>
                  <a:lnTo>
                    <a:pt x="8899487" y="80911"/>
                  </a:lnTo>
                  <a:lnTo>
                    <a:pt x="8932024" y="113448"/>
                  </a:lnTo>
                  <a:lnTo>
                    <a:pt x="8959791" y="150245"/>
                  </a:lnTo>
                  <a:lnTo>
                    <a:pt x="8982275" y="190791"/>
                  </a:lnTo>
                  <a:lnTo>
                    <a:pt x="8998968" y="234576"/>
                  </a:lnTo>
                  <a:lnTo>
                    <a:pt x="9009359" y="281088"/>
                  </a:lnTo>
                  <a:lnTo>
                    <a:pt x="9012936" y="329819"/>
                  </a:lnTo>
                  <a:lnTo>
                    <a:pt x="9012936" y="6362026"/>
                  </a:lnTo>
                  <a:lnTo>
                    <a:pt x="9009359" y="6410769"/>
                  </a:lnTo>
                  <a:lnTo>
                    <a:pt x="8998968" y="6457290"/>
                  </a:lnTo>
                  <a:lnTo>
                    <a:pt x="8982275" y="6501081"/>
                  </a:lnTo>
                  <a:lnTo>
                    <a:pt x="8959791" y="6541631"/>
                  </a:lnTo>
                  <a:lnTo>
                    <a:pt x="8932024" y="6578430"/>
                  </a:lnTo>
                  <a:lnTo>
                    <a:pt x="8899487" y="6610967"/>
                  </a:lnTo>
                  <a:lnTo>
                    <a:pt x="8862690" y="6638733"/>
                  </a:lnTo>
                  <a:lnTo>
                    <a:pt x="8822144" y="6661216"/>
                  </a:lnTo>
                  <a:lnTo>
                    <a:pt x="8778359" y="6677908"/>
                  </a:lnTo>
                  <a:lnTo>
                    <a:pt x="8731847" y="6688297"/>
                  </a:lnTo>
                  <a:lnTo>
                    <a:pt x="8683117" y="6691873"/>
                  </a:lnTo>
                  <a:lnTo>
                    <a:pt x="329844" y="6691873"/>
                  </a:lnTo>
                  <a:lnTo>
                    <a:pt x="281102" y="6688297"/>
                  </a:lnTo>
                  <a:lnTo>
                    <a:pt x="234580" y="6677908"/>
                  </a:lnTo>
                  <a:lnTo>
                    <a:pt x="190789" y="6661216"/>
                  </a:lnTo>
                  <a:lnTo>
                    <a:pt x="150240" y="6638733"/>
                  </a:lnTo>
                  <a:lnTo>
                    <a:pt x="113441" y="6610967"/>
                  </a:lnTo>
                  <a:lnTo>
                    <a:pt x="80905" y="6578430"/>
                  </a:lnTo>
                  <a:lnTo>
                    <a:pt x="53139" y="6541631"/>
                  </a:lnTo>
                  <a:lnTo>
                    <a:pt x="30656" y="6501081"/>
                  </a:lnTo>
                  <a:lnTo>
                    <a:pt x="13965" y="6457290"/>
                  </a:lnTo>
                  <a:lnTo>
                    <a:pt x="3576" y="6410769"/>
                  </a:lnTo>
                  <a:lnTo>
                    <a:pt x="0" y="6362026"/>
                  </a:lnTo>
                  <a:lnTo>
                    <a:pt x="0" y="329819"/>
                  </a:lnTo>
                  <a:close/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2484" y="1395983"/>
              <a:ext cx="9022080" cy="121920"/>
            </a:xfrm>
            <a:custGeom>
              <a:avLst/>
              <a:gdLst/>
              <a:ahLst/>
              <a:cxnLst/>
              <a:rect l="l" t="t" r="r" b="b"/>
              <a:pathLst>
                <a:path w="9022080" h="121919">
                  <a:moveTo>
                    <a:pt x="9022080" y="0"/>
                  </a:moveTo>
                  <a:lnTo>
                    <a:pt x="0" y="0"/>
                  </a:lnTo>
                  <a:lnTo>
                    <a:pt x="0" y="121920"/>
                  </a:lnTo>
                  <a:lnTo>
                    <a:pt x="9022080" y="121920"/>
                  </a:lnTo>
                  <a:lnTo>
                    <a:pt x="9022080" y="0"/>
                  </a:lnTo>
                  <a:close/>
                </a:path>
              </a:pathLst>
            </a:custGeom>
            <a:solidFill>
              <a:srgbClr val="E6B0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2484" y="2976372"/>
              <a:ext cx="9022080" cy="111760"/>
            </a:xfrm>
            <a:custGeom>
              <a:avLst/>
              <a:gdLst/>
              <a:ahLst/>
              <a:cxnLst/>
              <a:rect l="l" t="t" r="r" b="b"/>
              <a:pathLst>
                <a:path w="9022080" h="111760">
                  <a:moveTo>
                    <a:pt x="9022080" y="0"/>
                  </a:moveTo>
                  <a:lnTo>
                    <a:pt x="0" y="0"/>
                  </a:lnTo>
                  <a:lnTo>
                    <a:pt x="0" y="111251"/>
                  </a:lnTo>
                  <a:lnTo>
                    <a:pt x="9022080" y="111251"/>
                  </a:lnTo>
                  <a:lnTo>
                    <a:pt x="9022080" y="0"/>
                  </a:lnTo>
                  <a:close/>
                </a:path>
              </a:pathLst>
            </a:custGeom>
            <a:solidFill>
              <a:srgbClr val="9184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484" y="1517903"/>
            <a:ext cx="9022080" cy="1458595"/>
          </a:xfrm>
          <a:prstGeom prst="rect">
            <a:avLst/>
          </a:prstGeom>
          <a:solidFill>
            <a:srgbClr val="D24717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005"/>
              </a:lnSpc>
            </a:pPr>
            <a:r>
              <a:rPr sz="4000" spc="-50" dirty="0">
                <a:solidFill>
                  <a:srgbClr val="FFFFFF"/>
                </a:solidFill>
                <a:latin typeface="Arial"/>
                <a:cs typeface="Arial"/>
              </a:rPr>
              <a:t>FACTORS </a:t>
            </a:r>
            <a:r>
              <a:rPr sz="4000" spc="-10" dirty="0">
                <a:solidFill>
                  <a:srgbClr val="FFFFFF"/>
                </a:solidFill>
                <a:latin typeface="Arial"/>
                <a:cs typeface="Arial"/>
              </a:rPr>
              <a:t>AFFECTING</a:t>
            </a:r>
            <a:r>
              <a:rPr sz="4000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endParaRPr sz="4000">
              <a:latin typeface="Arial"/>
              <a:cs typeface="Arial"/>
            </a:endParaRPr>
          </a:p>
          <a:p>
            <a:pPr marL="2526030" marR="2519680" indent="-2540" algn="ctr">
              <a:lnSpc>
                <a:spcPct val="100000"/>
              </a:lnSpc>
            </a:pPr>
            <a:r>
              <a:rPr sz="4000" spc="-5" dirty="0">
                <a:solidFill>
                  <a:srgbClr val="FFFFFF"/>
                </a:solidFill>
                <a:latin typeface="Arial"/>
                <a:cs typeface="Arial"/>
              </a:rPr>
              <a:t>NUTRITIVE  </a:t>
            </a:r>
            <a:r>
              <a:rPr sz="4000" spc="-65" dirty="0">
                <a:solidFill>
                  <a:srgbClr val="FFFFFF"/>
                </a:solidFill>
                <a:latin typeface="Arial"/>
                <a:cs typeface="Arial"/>
              </a:rPr>
              <a:t>VALUE </a:t>
            </a:r>
            <a:r>
              <a:rPr sz="4000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4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spc="-5" dirty="0">
                <a:solidFill>
                  <a:srgbClr val="FFFFFF"/>
                </a:solidFill>
                <a:latin typeface="Arial"/>
                <a:cs typeface="Arial"/>
              </a:rPr>
              <a:t>FEED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444" y="1471930"/>
            <a:ext cx="7552690" cy="4538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661670" indent="-27432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These climatic factors dominant in </a:t>
            </a:r>
            <a:r>
              <a:rPr sz="2600" spc="-40" dirty="0">
                <a:latin typeface="Arial"/>
                <a:cs typeface="Arial"/>
              </a:rPr>
              <a:t>controlling  </a:t>
            </a:r>
            <a:r>
              <a:rPr sz="2600" dirty="0">
                <a:latin typeface="Arial"/>
                <a:cs typeface="Arial"/>
              </a:rPr>
              <a:t>nutritive value of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plants.</a:t>
            </a:r>
            <a:endParaRPr sz="2600">
              <a:latin typeface="Arial"/>
              <a:cs typeface="Arial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Although plants are dependent upon soil for </a:t>
            </a:r>
            <a:r>
              <a:rPr sz="2600" spc="-5" dirty="0">
                <a:latin typeface="Arial"/>
                <a:cs typeface="Arial"/>
              </a:rPr>
              <a:t>their  </a:t>
            </a:r>
            <a:r>
              <a:rPr sz="2600" dirty="0">
                <a:latin typeface="Arial"/>
                <a:cs typeface="Arial"/>
              </a:rPr>
              <a:t>minerl nutrients, climatic factors </a:t>
            </a:r>
            <a:r>
              <a:rPr sz="2600" spc="-10" dirty="0">
                <a:solidFill>
                  <a:srgbClr val="9E3611"/>
                </a:solidFill>
                <a:latin typeface="Arial"/>
                <a:cs typeface="Arial"/>
              </a:rPr>
              <a:t>affect </a:t>
            </a:r>
            <a:r>
              <a:rPr sz="2600" dirty="0">
                <a:solidFill>
                  <a:srgbClr val="9E3611"/>
                </a:solidFill>
                <a:latin typeface="Arial"/>
                <a:cs typeface="Arial"/>
              </a:rPr>
              <a:t>respiration,  photosynthesis and metabolism </a:t>
            </a:r>
            <a:r>
              <a:rPr sz="2600" dirty="0">
                <a:latin typeface="Arial"/>
                <a:cs typeface="Arial"/>
              </a:rPr>
              <a:t>to the extent that  the mineral and organic content of the plants may  be strongly modified by climatic factors even  though grown on </a:t>
            </a:r>
            <a:r>
              <a:rPr sz="2600" spc="-5" dirty="0">
                <a:latin typeface="Arial"/>
                <a:cs typeface="Arial"/>
              </a:rPr>
              <a:t>the </a:t>
            </a:r>
            <a:r>
              <a:rPr sz="2600" dirty="0">
                <a:latin typeface="Arial"/>
                <a:cs typeface="Arial"/>
              </a:rPr>
              <a:t>same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soil.</a:t>
            </a:r>
            <a:endParaRPr sz="2600">
              <a:latin typeface="Arial"/>
              <a:cs typeface="Arial"/>
            </a:endParaRPr>
          </a:p>
          <a:p>
            <a:pPr marL="286385" marR="567055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Plants grown under full sunlight were found </a:t>
            </a:r>
            <a:r>
              <a:rPr sz="2600" spc="-210" dirty="0">
                <a:latin typeface="Arial"/>
                <a:cs typeface="Arial"/>
              </a:rPr>
              <a:t>to  </a:t>
            </a:r>
            <a:r>
              <a:rPr sz="2600" dirty="0">
                <a:latin typeface="Arial"/>
                <a:cs typeface="Arial"/>
              </a:rPr>
              <a:t>have higher carbohydrate and lower protein  content than plants grown in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shades.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444" y="938530"/>
            <a:ext cx="7581265" cy="4690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904875" indent="-27432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Precipitation </a:t>
            </a:r>
            <a:r>
              <a:rPr sz="2600" dirty="0">
                <a:latin typeface="Arial"/>
                <a:cs typeface="Arial"/>
              </a:rPr>
              <a:t>may have direct and indirect  influences upon the quality of forage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plants.</a:t>
            </a:r>
            <a:endParaRPr sz="2600">
              <a:latin typeface="Arial"/>
              <a:cs typeface="Arial"/>
            </a:endParaRPr>
          </a:p>
          <a:p>
            <a:pPr marL="286385" marR="5080" indent="-274320">
              <a:lnSpc>
                <a:spcPct val="100000"/>
              </a:lnSpc>
              <a:spcBef>
                <a:spcPts val="595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Rainfall</a:t>
            </a:r>
            <a:r>
              <a:rPr sz="2600" dirty="0">
                <a:latin typeface="Arial"/>
                <a:cs typeface="Arial"/>
              </a:rPr>
              <a:t>, in general tends to increase the </a:t>
            </a:r>
            <a:r>
              <a:rPr sz="2600" spc="-55" dirty="0">
                <a:latin typeface="Arial"/>
                <a:cs typeface="Arial"/>
              </a:rPr>
              <a:t>nitrogen  </a:t>
            </a:r>
            <a:r>
              <a:rPr sz="2600" dirty="0">
                <a:latin typeface="Arial"/>
                <a:cs typeface="Arial"/>
              </a:rPr>
              <a:t>content in the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plants.</a:t>
            </a:r>
            <a:endParaRPr sz="2600">
              <a:latin typeface="Arial"/>
              <a:cs typeface="Arial"/>
            </a:endParaRPr>
          </a:p>
          <a:p>
            <a:pPr marL="286385" marR="935990" indent="-27432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spc="-20" dirty="0">
                <a:latin typeface="Arial"/>
                <a:cs typeface="Arial"/>
              </a:rPr>
              <a:t>Similarly, </a:t>
            </a:r>
            <a:r>
              <a:rPr sz="2600" dirty="0">
                <a:latin typeface="Arial"/>
                <a:cs typeface="Arial"/>
              </a:rPr>
              <a:t>drought may decrease the </a:t>
            </a:r>
            <a:r>
              <a:rPr sz="2600" spc="-65" dirty="0">
                <a:latin typeface="Arial"/>
                <a:cs typeface="Arial"/>
              </a:rPr>
              <a:t>protein  </a:t>
            </a:r>
            <a:r>
              <a:rPr sz="2600" dirty="0">
                <a:latin typeface="Arial"/>
                <a:cs typeface="Arial"/>
              </a:rPr>
              <a:t>contents and increase crude fiber</a:t>
            </a:r>
            <a:r>
              <a:rPr sz="2600" spc="-4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contents.</a:t>
            </a:r>
            <a:endParaRPr sz="2600">
              <a:latin typeface="Arial"/>
              <a:cs typeface="Arial"/>
            </a:endParaRPr>
          </a:p>
          <a:p>
            <a:pPr marL="286385" marR="219710" indent="-27432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b="1" spc="-15" dirty="0">
                <a:solidFill>
                  <a:srgbClr val="6F2F9F"/>
                </a:solidFill>
                <a:latin typeface="Arial"/>
                <a:cs typeface="Arial"/>
              </a:rPr>
              <a:t>Temperature </a:t>
            </a:r>
            <a:r>
              <a:rPr sz="2600" dirty="0">
                <a:latin typeface="Arial"/>
                <a:cs typeface="Arial"/>
              </a:rPr>
              <a:t>seems to be most important </a:t>
            </a:r>
            <a:r>
              <a:rPr sz="2600" spc="-70" dirty="0">
                <a:latin typeface="Arial"/>
                <a:cs typeface="Arial"/>
              </a:rPr>
              <a:t>factor  </a:t>
            </a:r>
            <a:r>
              <a:rPr sz="2600" dirty="0">
                <a:latin typeface="Arial"/>
                <a:cs typeface="Arial"/>
              </a:rPr>
              <a:t>governing the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phenology.</a:t>
            </a:r>
            <a:endParaRPr sz="2600">
              <a:latin typeface="Arial"/>
              <a:cs typeface="Arial"/>
            </a:endParaRPr>
          </a:p>
          <a:p>
            <a:pPr marL="286385" marR="6985" indent="-274320">
              <a:lnSpc>
                <a:spcPct val="100000"/>
              </a:lnSpc>
              <a:spcBef>
                <a:spcPts val="595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Low temperatures tend </a:t>
            </a:r>
            <a:r>
              <a:rPr sz="2600" spc="-5" dirty="0">
                <a:latin typeface="Arial"/>
                <a:cs typeface="Arial"/>
              </a:rPr>
              <a:t>to </a:t>
            </a:r>
            <a:r>
              <a:rPr sz="2600" dirty="0">
                <a:latin typeface="Arial"/>
                <a:cs typeface="Arial"/>
              </a:rPr>
              <a:t>initiate </a:t>
            </a:r>
            <a:r>
              <a:rPr sz="2600" spc="-5" dirty="0">
                <a:latin typeface="Arial"/>
                <a:cs typeface="Arial"/>
              </a:rPr>
              <a:t>the  </a:t>
            </a:r>
            <a:r>
              <a:rPr sz="2600" dirty="0">
                <a:latin typeface="Arial"/>
                <a:cs typeface="Arial"/>
              </a:rPr>
              <a:t>transformation of starches into plant sugars</a:t>
            </a:r>
            <a:r>
              <a:rPr sz="2600" spc="-4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which  are used in plant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metabolism.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444" y="1471930"/>
            <a:ext cx="7376795" cy="2480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243204" indent="-27432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Altitude </a:t>
            </a:r>
            <a:r>
              <a:rPr sz="2600" spc="-10" dirty="0">
                <a:latin typeface="Arial"/>
                <a:cs typeface="Arial"/>
              </a:rPr>
              <a:t>affects </a:t>
            </a:r>
            <a:r>
              <a:rPr sz="2600" dirty="0">
                <a:latin typeface="Arial"/>
                <a:cs typeface="Arial"/>
              </a:rPr>
              <a:t>plant composition through the  interrelation of factors such as light </a:t>
            </a:r>
            <a:r>
              <a:rPr sz="2600" spc="-20" dirty="0">
                <a:latin typeface="Arial"/>
                <a:cs typeface="Arial"/>
              </a:rPr>
              <a:t>intensity,  </a:t>
            </a:r>
            <a:r>
              <a:rPr sz="2600" dirty="0">
                <a:latin typeface="Arial"/>
                <a:cs typeface="Arial"/>
              </a:rPr>
              <a:t>carbon dioxide concentration and</a:t>
            </a:r>
            <a:r>
              <a:rPr sz="2600" spc="-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precipitation.</a:t>
            </a:r>
            <a:endParaRPr sz="2600">
              <a:latin typeface="Arial"/>
              <a:cs typeface="Arial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Nitrogen content of high altitude plants seems </a:t>
            </a:r>
            <a:r>
              <a:rPr sz="2600" spc="-210" dirty="0">
                <a:latin typeface="Arial"/>
                <a:cs typeface="Arial"/>
              </a:rPr>
              <a:t>to  </a:t>
            </a:r>
            <a:r>
              <a:rPr sz="2600" dirty="0">
                <a:latin typeface="Arial"/>
                <a:cs typeface="Arial"/>
              </a:rPr>
              <a:t>be higher </a:t>
            </a:r>
            <a:r>
              <a:rPr sz="2600" spc="-5" dirty="0">
                <a:latin typeface="Arial"/>
                <a:cs typeface="Arial"/>
              </a:rPr>
              <a:t>than </a:t>
            </a:r>
            <a:r>
              <a:rPr sz="2600" dirty="0">
                <a:latin typeface="Arial"/>
                <a:cs typeface="Arial"/>
              </a:rPr>
              <a:t>that of plants grown at lower  elevations.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9605" y="690498"/>
            <a:ext cx="31286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696363"/>
                </a:solidFill>
              </a:rPr>
              <a:t>Plant</a:t>
            </a:r>
            <a:r>
              <a:rPr sz="4000" spc="-70" dirty="0">
                <a:solidFill>
                  <a:srgbClr val="696363"/>
                </a:solidFill>
              </a:rPr>
              <a:t> </a:t>
            </a:r>
            <a:r>
              <a:rPr sz="4000" spc="-5" dirty="0">
                <a:solidFill>
                  <a:srgbClr val="696363"/>
                </a:solidFill>
              </a:rPr>
              <a:t>Species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444" y="1432306"/>
            <a:ext cx="7524750" cy="457517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286385" marR="118745" indent="-274320">
              <a:lnSpc>
                <a:spcPct val="90000"/>
              </a:lnSpc>
              <a:spcBef>
                <a:spcPts val="415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Plant species are more important </a:t>
            </a:r>
            <a:r>
              <a:rPr sz="2600" spc="-5" dirty="0">
                <a:latin typeface="Arial"/>
                <a:cs typeface="Arial"/>
              </a:rPr>
              <a:t>than </a:t>
            </a:r>
            <a:r>
              <a:rPr sz="2600" dirty="0">
                <a:latin typeface="Arial"/>
                <a:cs typeface="Arial"/>
              </a:rPr>
              <a:t>the soil </a:t>
            </a:r>
            <a:r>
              <a:rPr sz="2600" spc="-204" dirty="0">
                <a:latin typeface="Arial"/>
                <a:cs typeface="Arial"/>
              </a:rPr>
              <a:t>or  </a:t>
            </a:r>
            <a:r>
              <a:rPr sz="2600" dirty="0">
                <a:latin typeface="Arial"/>
                <a:cs typeface="Arial"/>
              </a:rPr>
              <a:t>management while determining the mineral  composition of the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forage.</a:t>
            </a:r>
            <a:endParaRPr sz="2600">
              <a:latin typeface="Arial"/>
              <a:cs typeface="Arial"/>
            </a:endParaRPr>
          </a:p>
          <a:p>
            <a:pPr marL="286385" marR="27305" indent="-274320">
              <a:lnSpc>
                <a:spcPts val="2810"/>
              </a:lnSpc>
              <a:spcBef>
                <a:spcPts val="640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Legumes contain more calcium than grasses </a:t>
            </a:r>
            <a:r>
              <a:rPr sz="2600" spc="-140" dirty="0">
                <a:latin typeface="Arial"/>
                <a:cs typeface="Arial"/>
              </a:rPr>
              <a:t>and  </a:t>
            </a:r>
            <a:r>
              <a:rPr sz="2600" dirty="0">
                <a:latin typeface="Arial"/>
                <a:cs typeface="Arial"/>
              </a:rPr>
              <a:t>their calcium phosphorus ratio is</a:t>
            </a:r>
            <a:r>
              <a:rPr sz="2600" spc="-5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higher.</a:t>
            </a:r>
            <a:endParaRPr sz="2600">
              <a:latin typeface="Arial"/>
              <a:cs typeface="Arial"/>
            </a:endParaRPr>
          </a:p>
          <a:p>
            <a:pPr marL="286385" marR="5080" indent="-274320">
              <a:lnSpc>
                <a:spcPct val="90000"/>
              </a:lnSpc>
              <a:spcBef>
                <a:spcPts val="555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Leguminous species carry their own nitrogen  factory with them and are able to build up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nitrates  reserves in the soil which may become available  to associated forage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species.</a:t>
            </a:r>
            <a:endParaRPr sz="2600">
              <a:latin typeface="Arial"/>
              <a:cs typeface="Arial"/>
            </a:endParaRPr>
          </a:p>
          <a:p>
            <a:pPr marL="286385" marR="202565" indent="-274320">
              <a:lnSpc>
                <a:spcPct val="90000"/>
              </a:lnSpc>
              <a:spcBef>
                <a:spcPts val="600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Some forage species are generally higher in  protein content due </a:t>
            </a:r>
            <a:r>
              <a:rPr sz="2600" spc="-5" dirty="0">
                <a:latin typeface="Arial"/>
                <a:cs typeface="Arial"/>
              </a:rPr>
              <a:t>to </a:t>
            </a:r>
            <a:r>
              <a:rPr sz="2600" dirty="0">
                <a:latin typeface="Arial"/>
                <a:cs typeface="Arial"/>
              </a:rPr>
              <a:t>their </a:t>
            </a:r>
            <a:r>
              <a:rPr sz="2600" spc="5" dirty="0">
                <a:latin typeface="Arial"/>
                <a:cs typeface="Arial"/>
              </a:rPr>
              <a:t>deeper </a:t>
            </a:r>
            <a:r>
              <a:rPr sz="2600" dirty="0">
                <a:latin typeface="Arial"/>
                <a:cs typeface="Arial"/>
              </a:rPr>
              <a:t>root systems  and </a:t>
            </a:r>
            <a:r>
              <a:rPr sz="2600" spc="-5" dirty="0">
                <a:latin typeface="Arial"/>
                <a:cs typeface="Arial"/>
              </a:rPr>
              <a:t>ability </a:t>
            </a:r>
            <a:r>
              <a:rPr sz="2600" dirty="0">
                <a:latin typeface="Arial"/>
                <a:cs typeface="Arial"/>
              </a:rPr>
              <a:t>to store food reserves in their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stems.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9814" y="690498"/>
            <a:ext cx="34423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696363"/>
                </a:solidFill>
              </a:rPr>
              <a:t>Livestock</a:t>
            </a:r>
            <a:r>
              <a:rPr sz="4000" spc="-30" dirty="0">
                <a:solidFill>
                  <a:srgbClr val="696363"/>
                </a:solidFill>
              </a:rPr>
              <a:t> </a:t>
            </a:r>
            <a:r>
              <a:rPr sz="4000" spc="-5" dirty="0">
                <a:solidFill>
                  <a:srgbClr val="696363"/>
                </a:solidFill>
              </a:rPr>
              <a:t>class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444" y="1852625"/>
            <a:ext cx="7397115" cy="2953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205740" indent="-274320" algn="just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Nutritive value of the forages is also </a:t>
            </a:r>
            <a:r>
              <a:rPr sz="2600" spc="-50" dirty="0">
                <a:latin typeface="Arial"/>
                <a:cs typeface="Arial"/>
              </a:rPr>
              <a:t>dependent  </a:t>
            </a:r>
            <a:r>
              <a:rPr sz="2600" dirty="0">
                <a:latin typeface="Arial"/>
                <a:cs typeface="Arial"/>
              </a:rPr>
              <a:t>on </a:t>
            </a:r>
            <a:r>
              <a:rPr sz="2600" spc="-5" dirty="0">
                <a:latin typeface="Arial"/>
                <a:cs typeface="Arial"/>
              </a:rPr>
              <a:t>the </a:t>
            </a:r>
            <a:r>
              <a:rPr sz="2600" dirty="0">
                <a:latin typeface="Arial"/>
                <a:cs typeface="Arial"/>
              </a:rPr>
              <a:t>livestock class or the type of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animal.</a:t>
            </a:r>
            <a:endParaRPr sz="2600">
              <a:latin typeface="Arial"/>
              <a:cs typeface="Arial"/>
            </a:endParaRPr>
          </a:p>
          <a:p>
            <a:pPr marL="286385" marR="703580" indent="-274320" algn="just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As </a:t>
            </a:r>
            <a:r>
              <a:rPr sz="2600" spc="-5" dirty="0">
                <a:latin typeface="Arial"/>
                <a:cs typeface="Arial"/>
              </a:rPr>
              <a:t>the </a:t>
            </a:r>
            <a:r>
              <a:rPr sz="2600" dirty="0">
                <a:latin typeface="Arial"/>
                <a:cs typeface="Arial"/>
              </a:rPr>
              <a:t>monogastric animals cant digest the  cellulose, the roughages do not provide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any  nutritive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value.</a:t>
            </a:r>
            <a:endParaRPr sz="2600">
              <a:latin typeface="Arial"/>
              <a:cs typeface="Arial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But they do provide energy in case of </a:t>
            </a:r>
            <a:r>
              <a:rPr sz="2600" spc="-45" dirty="0">
                <a:latin typeface="Arial"/>
                <a:cs typeface="Arial"/>
              </a:rPr>
              <a:t>ruminants,  </a:t>
            </a:r>
            <a:r>
              <a:rPr sz="2600" dirty="0">
                <a:latin typeface="Arial"/>
                <a:cs typeface="Arial"/>
              </a:rPr>
              <a:t>as they are capable of digesting the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cellulose.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0"/>
            <a:ext cx="8839200" cy="670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90498"/>
            <a:ext cx="68008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696363"/>
                </a:solidFill>
              </a:rPr>
              <a:t>Basic Requirements Of</a:t>
            </a:r>
            <a:r>
              <a:rPr sz="4000" spc="10" dirty="0">
                <a:solidFill>
                  <a:srgbClr val="696363"/>
                </a:solidFill>
              </a:rPr>
              <a:t> </a:t>
            </a:r>
            <a:r>
              <a:rPr sz="4000" spc="-5" dirty="0">
                <a:solidFill>
                  <a:srgbClr val="696363"/>
                </a:solidFill>
              </a:rPr>
              <a:t>Plants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444" y="1471930"/>
            <a:ext cx="7522209" cy="3028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18159" indent="-27432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Plants are dependent on many factors to </a:t>
            </a:r>
            <a:r>
              <a:rPr sz="2600" spc="-65" dirty="0">
                <a:latin typeface="Arial"/>
                <a:cs typeface="Arial"/>
              </a:rPr>
              <a:t>fulfill  </a:t>
            </a:r>
            <a:r>
              <a:rPr sz="2600" dirty="0">
                <a:latin typeface="Arial"/>
                <a:cs typeface="Arial"/>
              </a:rPr>
              <a:t>their basic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requirements.</a:t>
            </a:r>
            <a:endParaRPr sz="2600">
              <a:latin typeface="Arial"/>
              <a:cs typeface="Arial"/>
            </a:endParaRPr>
          </a:p>
          <a:p>
            <a:pPr marL="286385" marR="368935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Such as, they are dependent upon soil for </a:t>
            </a:r>
            <a:r>
              <a:rPr sz="2600" spc="-85" dirty="0">
                <a:latin typeface="Arial"/>
                <a:cs typeface="Arial"/>
              </a:rPr>
              <a:t>their  </a:t>
            </a:r>
            <a:r>
              <a:rPr sz="2600" dirty="0">
                <a:latin typeface="Arial"/>
                <a:cs typeface="Arial"/>
              </a:rPr>
              <a:t>mineral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nutrients.</a:t>
            </a:r>
            <a:endParaRPr sz="26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They require sunlight for the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photosynthesis.</a:t>
            </a:r>
            <a:endParaRPr sz="2600">
              <a:latin typeface="Arial"/>
              <a:cs typeface="Arial"/>
            </a:endParaRPr>
          </a:p>
          <a:p>
            <a:pPr marL="286385" marR="5080" indent="-27432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They are reliant on atmosphere for their CO2 </a:t>
            </a:r>
            <a:r>
              <a:rPr sz="2600" spc="-140" dirty="0">
                <a:latin typeface="Arial"/>
                <a:cs typeface="Arial"/>
              </a:rPr>
              <a:t>and  </a:t>
            </a:r>
            <a:r>
              <a:rPr sz="2600" dirty="0">
                <a:latin typeface="Arial"/>
                <a:cs typeface="Arial"/>
              </a:rPr>
              <a:t>O2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requirement.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204342"/>
            <a:ext cx="721487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696363"/>
                </a:solidFill>
              </a:rPr>
              <a:t>The Nutritive value </a:t>
            </a:r>
            <a:r>
              <a:rPr sz="3600" dirty="0">
                <a:solidFill>
                  <a:srgbClr val="696363"/>
                </a:solidFill>
              </a:rPr>
              <a:t>of the </a:t>
            </a:r>
            <a:r>
              <a:rPr sz="3600" spc="-5" dirty="0">
                <a:solidFill>
                  <a:srgbClr val="696363"/>
                </a:solidFill>
              </a:rPr>
              <a:t>forages is  </a:t>
            </a:r>
            <a:r>
              <a:rPr sz="3600" dirty="0">
                <a:solidFill>
                  <a:srgbClr val="696363"/>
                </a:solidFill>
              </a:rPr>
              <a:t>mainly influenced</a:t>
            </a:r>
            <a:r>
              <a:rPr sz="3600" spc="-50" dirty="0">
                <a:solidFill>
                  <a:srgbClr val="696363"/>
                </a:solidFill>
              </a:rPr>
              <a:t> </a:t>
            </a:r>
            <a:r>
              <a:rPr sz="3600" dirty="0">
                <a:solidFill>
                  <a:srgbClr val="696363"/>
                </a:solidFill>
              </a:rPr>
              <a:t>by: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93444" y="1624244"/>
            <a:ext cx="3336925" cy="238950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05"/>
              </a:spcBef>
              <a:buClr>
                <a:srgbClr val="D24717"/>
              </a:buClr>
              <a:buSzPct val="84615"/>
              <a:buAutoNum type="arabicParenR"/>
              <a:tabLst>
                <a:tab pos="527685" algn="l"/>
                <a:tab pos="528320" algn="l"/>
              </a:tabLst>
            </a:pPr>
            <a:r>
              <a:rPr sz="2600" dirty="0">
                <a:latin typeface="Arial"/>
                <a:cs typeface="Arial"/>
              </a:rPr>
              <a:t>Stage Of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Maturity</a:t>
            </a:r>
            <a:endParaRPr sz="26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AutoNum type="arabicParenR"/>
              <a:tabLst>
                <a:tab pos="527685" algn="l"/>
                <a:tab pos="528320" algn="l"/>
              </a:tabLst>
            </a:pPr>
            <a:r>
              <a:rPr sz="2600" dirty="0">
                <a:latin typeface="Arial"/>
                <a:cs typeface="Arial"/>
              </a:rPr>
              <a:t>Edaphic</a:t>
            </a:r>
            <a:r>
              <a:rPr sz="2600" spc="-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Influences</a:t>
            </a:r>
            <a:endParaRPr sz="26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AutoNum type="arabicParenR"/>
              <a:tabLst>
                <a:tab pos="527685" algn="l"/>
                <a:tab pos="528320" algn="l"/>
              </a:tabLst>
            </a:pPr>
            <a:r>
              <a:rPr sz="2600" dirty="0">
                <a:latin typeface="Arial"/>
                <a:cs typeface="Arial"/>
              </a:rPr>
              <a:t>Plant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species</a:t>
            </a:r>
            <a:endParaRPr sz="26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AutoNum type="arabicParenR"/>
              <a:tabLst>
                <a:tab pos="527685" algn="l"/>
                <a:tab pos="528320" algn="l"/>
              </a:tabLst>
            </a:pPr>
            <a:r>
              <a:rPr sz="2600" dirty="0">
                <a:latin typeface="Arial"/>
                <a:cs typeface="Arial"/>
              </a:rPr>
              <a:t>Climate</a:t>
            </a:r>
            <a:endParaRPr sz="26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AutoNum type="arabicParenR"/>
              <a:tabLst>
                <a:tab pos="527685" algn="l"/>
                <a:tab pos="528320" algn="l"/>
              </a:tabLst>
            </a:pPr>
            <a:r>
              <a:rPr sz="2600" dirty="0">
                <a:latin typeface="Arial"/>
                <a:cs typeface="Arial"/>
              </a:rPr>
              <a:t>Animal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class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90498"/>
            <a:ext cx="38633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696363"/>
                </a:solidFill>
              </a:rPr>
              <a:t>Stage of</a:t>
            </a:r>
            <a:r>
              <a:rPr sz="4000" spc="-45" dirty="0">
                <a:solidFill>
                  <a:srgbClr val="696363"/>
                </a:solidFill>
              </a:rPr>
              <a:t> </a:t>
            </a:r>
            <a:r>
              <a:rPr sz="4000" spc="-5" dirty="0">
                <a:solidFill>
                  <a:srgbClr val="696363"/>
                </a:solidFill>
              </a:rPr>
              <a:t>Maturity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444" y="1700225"/>
            <a:ext cx="7372984" cy="3837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213360" indent="-274320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The stage of the growth seems to be </a:t>
            </a:r>
            <a:r>
              <a:rPr sz="2600" spc="-5" dirty="0">
                <a:latin typeface="Arial"/>
                <a:cs typeface="Arial"/>
              </a:rPr>
              <a:t>the </a:t>
            </a:r>
            <a:r>
              <a:rPr sz="2800" b="1" spc="-110" dirty="0">
                <a:solidFill>
                  <a:srgbClr val="6F2F9F"/>
                </a:solidFill>
                <a:latin typeface="Arial"/>
                <a:cs typeface="Arial"/>
              </a:rPr>
              <a:t>most  </a:t>
            </a:r>
            <a:r>
              <a:rPr sz="2800" b="1" spc="-5" dirty="0">
                <a:solidFill>
                  <a:srgbClr val="6F2F9F"/>
                </a:solidFill>
                <a:latin typeface="Arial"/>
                <a:cs typeface="Arial"/>
              </a:rPr>
              <a:t>important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factor </a:t>
            </a:r>
            <a:r>
              <a:rPr sz="2600" spc="-5" dirty="0">
                <a:latin typeface="Arial"/>
                <a:cs typeface="Arial"/>
              </a:rPr>
              <a:t>affecting </a:t>
            </a:r>
            <a:r>
              <a:rPr sz="2600" dirty="0">
                <a:latin typeface="Arial"/>
                <a:cs typeface="Arial"/>
              </a:rPr>
              <a:t>the </a:t>
            </a:r>
            <a:r>
              <a:rPr sz="2800" spc="-5" dirty="0">
                <a:solidFill>
                  <a:srgbClr val="422D2D"/>
                </a:solidFill>
                <a:latin typeface="Arial"/>
                <a:cs typeface="Arial"/>
              </a:rPr>
              <a:t>chemical  composition </a:t>
            </a:r>
            <a:r>
              <a:rPr sz="2600" dirty="0">
                <a:latin typeface="Arial"/>
                <a:cs typeface="Arial"/>
              </a:rPr>
              <a:t>and </a:t>
            </a:r>
            <a:r>
              <a:rPr sz="2600" dirty="0">
                <a:solidFill>
                  <a:srgbClr val="422D2D"/>
                </a:solidFill>
                <a:latin typeface="Arial"/>
                <a:cs typeface="Arial"/>
              </a:rPr>
              <a:t>digestibility </a:t>
            </a:r>
            <a:r>
              <a:rPr sz="2600" dirty="0">
                <a:latin typeface="Arial"/>
                <a:cs typeface="Arial"/>
              </a:rPr>
              <a:t>of the</a:t>
            </a:r>
            <a:r>
              <a:rPr sz="2600" spc="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forages.</a:t>
            </a:r>
            <a:endParaRPr sz="2600">
              <a:latin typeface="Arial"/>
              <a:cs typeface="Arial"/>
            </a:endParaRPr>
          </a:p>
          <a:p>
            <a:pPr marL="286385" marR="389255" indent="-274320">
              <a:lnSpc>
                <a:spcPct val="100000"/>
              </a:lnSpc>
              <a:spcBef>
                <a:spcPts val="615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In general all forages are highly </a:t>
            </a:r>
            <a:r>
              <a:rPr sz="2600" dirty="0">
                <a:solidFill>
                  <a:srgbClr val="422D2D"/>
                </a:solidFill>
                <a:latin typeface="Arial"/>
                <a:cs typeface="Arial"/>
              </a:rPr>
              <a:t>succulent </a:t>
            </a:r>
            <a:r>
              <a:rPr sz="2600" dirty="0">
                <a:latin typeface="Arial"/>
                <a:cs typeface="Arial"/>
              </a:rPr>
              <a:t>in </a:t>
            </a:r>
            <a:r>
              <a:rPr sz="26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C00000"/>
                </a:solidFill>
                <a:latin typeface="Arial"/>
                <a:cs typeface="Arial"/>
              </a:rPr>
              <a:t>early </a:t>
            </a:r>
            <a:r>
              <a:rPr sz="2600" b="1" spc="5" dirty="0">
                <a:solidFill>
                  <a:srgbClr val="C00000"/>
                </a:solidFill>
                <a:latin typeface="Arial"/>
                <a:cs typeface="Arial"/>
              </a:rPr>
              <a:t>growth</a:t>
            </a:r>
            <a:r>
              <a:rPr sz="2600" spc="5" dirty="0">
                <a:latin typeface="Arial"/>
                <a:cs typeface="Arial"/>
              </a:rPr>
              <a:t>, </a:t>
            </a:r>
            <a:r>
              <a:rPr sz="2600" dirty="0">
                <a:latin typeface="Arial"/>
                <a:cs typeface="Arial"/>
              </a:rPr>
              <a:t>which markedly enhances</a:t>
            </a:r>
            <a:r>
              <a:rPr sz="2600" spc="-10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their  </a:t>
            </a:r>
            <a:r>
              <a:rPr sz="2600" spc="-15" dirty="0">
                <a:latin typeface="Arial"/>
                <a:cs typeface="Arial"/>
              </a:rPr>
              <a:t>palatability.</a:t>
            </a:r>
            <a:endParaRPr sz="2600">
              <a:latin typeface="Arial"/>
              <a:cs typeface="Arial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In addition,their </a:t>
            </a:r>
            <a:r>
              <a:rPr sz="2600" b="1" dirty="0">
                <a:solidFill>
                  <a:srgbClr val="006FC0"/>
                </a:solidFill>
                <a:latin typeface="Arial"/>
                <a:cs typeface="Arial"/>
              </a:rPr>
              <a:t>high protein content </a:t>
            </a:r>
            <a:r>
              <a:rPr sz="2600" dirty="0">
                <a:latin typeface="Arial"/>
                <a:cs typeface="Arial"/>
              </a:rPr>
              <a:t>in </a:t>
            </a:r>
            <a:r>
              <a:rPr sz="2600" spc="-55" dirty="0">
                <a:latin typeface="Arial"/>
                <a:cs typeface="Arial"/>
              </a:rPr>
              <a:t>relation  </a:t>
            </a:r>
            <a:r>
              <a:rPr sz="2600" dirty="0">
                <a:latin typeface="Arial"/>
                <a:cs typeface="Arial"/>
              </a:rPr>
              <a:t>to a </a:t>
            </a:r>
            <a:r>
              <a:rPr sz="2600" b="1" dirty="0">
                <a:solidFill>
                  <a:srgbClr val="006FC0"/>
                </a:solidFill>
                <a:latin typeface="Arial"/>
                <a:cs typeface="Arial"/>
              </a:rPr>
              <a:t>low fiber </a:t>
            </a:r>
            <a:r>
              <a:rPr sz="2600" dirty="0">
                <a:latin typeface="Arial"/>
                <a:cs typeface="Arial"/>
              </a:rPr>
              <a:t>content at this stage makes them  highly nutritious as livestock</a:t>
            </a:r>
            <a:r>
              <a:rPr sz="2600" spc="-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forage.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350" spc="-595" dirty="0">
                <a:solidFill>
                  <a:srgbClr val="D24717"/>
                </a:solidFill>
              </a:rPr>
              <a:t></a:t>
            </a:r>
            <a:r>
              <a:rPr sz="2350" spc="-540" dirty="0">
                <a:solidFill>
                  <a:srgbClr val="D24717"/>
                </a:solidFill>
              </a:rPr>
              <a:t> </a:t>
            </a:r>
            <a:r>
              <a:rPr sz="2800" b="1" spc="-5" dirty="0">
                <a:solidFill>
                  <a:srgbClr val="6F2F9F"/>
                </a:solidFill>
                <a:latin typeface="Arial"/>
                <a:cs typeface="Arial"/>
              </a:rPr>
              <a:t>Protein </a:t>
            </a:r>
            <a:r>
              <a:rPr dirty="0">
                <a:solidFill>
                  <a:srgbClr val="0D0D0D"/>
                </a:solidFill>
              </a:rPr>
              <a:t>content </a:t>
            </a:r>
            <a:r>
              <a:rPr dirty="0"/>
              <a:t>of the forages tends to</a:t>
            </a:r>
            <a:r>
              <a:rPr spc="65" dirty="0"/>
              <a:t> </a:t>
            </a:r>
            <a:r>
              <a:rPr sz="2400" b="1" spc="-55" dirty="0">
                <a:solidFill>
                  <a:srgbClr val="6F2F9F"/>
                </a:solidFill>
                <a:latin typeface="Arial"/>
                <a:cs typeface="Arial"/>
              </a:rPr>
              <a:t>decrease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6385">
              <a:lnSpc>
                <a:spcPct val="100000"/>
              </a:lnSpc>
              <a:spcBef>
                <a:spcPts val="700"/>
              </a:spcBef>
            </a:pPr>
            <a:r>
              <a:rPr dirty="0"/>
              <a:t>as </a:t>
            </a:r>
            <a:r>
              <a:rPr spc="-5" dirty="0"/>
              <a:t>the </a:t>
            </a:r>
            <a:r>
              <a:rPr dirty="0"/>
              <a:t>season</a:t>
            </a:r>
            <a:r>
              <a:rPr spc="-5" dirty="0"/>
              <a:t> </a:t>
            </a:r>
            <a:r>
              <a:rPr dirty="0"/>
              <a:t>advances.</a:t>
            </a:r>
          </a:p>
          <a:p>
            <a:pPr marL="286385" marR="5080" indent="-27432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dirty="0"/>
              <a:t>The trend in crude fiber content in regard to </a:t>
            </a:r>
            <a:r>
              <a:rPr spc="-85" dirty="0"/>
              <a:t>stage  </a:t>
            </a:r>
            <a:r>
              <a:rPr dirty="0"/>
              <a:t>of maturity is normally the </a:t>
            </a:r>
            <a:r>
              <a:rPr b="1" dirty="0">
                <a:solidFill>
                  <a:srgbClr val="9B2C1F"/>
                </a:solidFill>
                <a:latin typeface="Arial"/>
                <a:cs typeface="Arial"/>
              </a:rPr>
              <a:t>reverse of</a:t>
            </a:r>
            <a:r>
              <a:rPr b="1" spc="-35" dirty="0">
                <a:solidFill>
                  <a:srgbClr val="9B2C1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9B2C1F"/>
                </a:solidFill>
                <a:latin typeface="Arial"/>
                <a:cs typeface="Arial"/>
              </a:rPr>
              <a:t>protein</a:t>
            </a:r>
            <a:r>
              <a:rPr dirty="0"/>
              <a:t>.</a:t>
            </a:r>
          </a:p>
          <a:p>
            <a:pPr marL="286385" marR="224154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dirty="0"/>
              <a:t>As </a:t>
            </a:r>
            <a:r>
              <a:rPr spc="-5" dirty="0"/>
              <a:t>the </a:t>
            </a:r>
            <a:r>
              <a:rPr dirty="0"/>
              <a:t>percentage of </a:t>
            </a:r>
            <a:r>
              <a:rPr b="1" dirty="0">
                <a:solidFill>
                  <a:srgbClr val="006FC0"/>
                </a:solidFill>
                <a:latin typeface="Arial"/>
                <a:cs typeface="Arial"/>
              </a:rPr>
              <a:t>crude fiber increases,  digestibility usually decreases </a:t>
            </a:r>
            <a:r>
              <a:rPr dirty="0"/>
              <a:t>because crude  fiber is resistant to decomposition and it often  envelops digestible nutrients rendering them  unavailable.</a:t>
            </a:r>
          </a:p>
          <a:p>
            <a:pPr marL="286385" marR="396875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b="1" dirty="0">
                <a:solidFill>
                  <a:srgbClr val="6F2F9F"/>
                </a:solidFill>
                <a:latin typeface="Arial"/>
                <a:cs typeface="Arial"/>
              </a:rPr>
              <a:t>Nitrogen </a:t>
            </a:r>
            <a:r>
              <a:rPr b="1" spc="-5" dirty="0">
                <a:solidFill>
                  <a:srgbClr val="6F2F9F"/>
                </a:solidFill>
                <a:latin typeface="Arial"/>
                <a:cs typeface="Arial"/>
              </a:rPr>
              <a:t>free </a:t>
            </a:r>
            <a:r>
              <a:rPr b="1" dirty="0">
                <a:solidFill>
                  <a:srgbClr val="6F2F9F"/>
                </a:solidFill>
                <a:latin typeface="Arial"/>
                <a:cs typeface="Arial"/>
              </a:rPr>
              <a:t>extract </a:t>
            </a:r>
            <a:r>
              <a:rPr dirty="0"/>
              <a:t>normally decreases </a:t>
            </a:r>
            <a:r>
              <a:rPr spc="-105" dirty="0"/>
              <a:t>with  </a:t>
            </a:r>
            <a:r>
              <a:rPr dirty="0"/>
              <a:t>advancing</a:t>
            </a:r>
            <a:r>
              <a:rPr spc="-25" dirty="0"/>
              <a:t> </a:t>
            </a:r>
            <a:r>
              <a:rPr dirty="0"/>
              <a:t>season.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1471930"/>
            <a:ext cx="7274559" cy="1611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</a:pPr>
            <a:r>
              <a:rPr sz="2200" spc="-570" dirty="0">
                <a:solidFill>
                  <a:srgbClr val="D24717"/>
                </a:solidFill>
              </a:rPr>
              <a:t> </a:t>
            </a:r>
            <a:r>
              <a:rPr b="1" spc="-5" dirty="0">
                <a:solidFill>
                  <a:srgbClr val="FF0000"/>
                </a:solidFill>
                <a:latin typeface="Arial"/>
                <a:cs typeface="Arial"/>
              </a:rPr>
              <a:t>Vitamins</a:t>
            </a:r>
            <a:r>
              <a:rPr spc="-5" dirty="0"/>
              <a:t>, </a:t>
            </a:r>
            <a:r>
              <a:rPr dirty="0"/>
              <a:t>essential for animal metabolism, </a:t>
            </a:r>
            <a:r>
              <a:rPr spc="-105" dirty="0"/>
              <a:t>also  </a:t>
            </a:r>
            <a:r>
              <a:rPr dirty="0"/>
              <a:t>vary with season. </a:t>
            </a:r>
            <a:r>
              <a:rPr spc="-5" dirty="0"/>
              <a:t>Vitamins </a:t>
            </a:r>
            <a:r>
              <a:rPr dirty="0"/>
              <a:t>are </a:t>
            </a:r>
            <a:r>
              <a:rPr b="1" dirty="0">
                <a:solidFill>
                  <a:srgbClr val="FF0000"/>
                </a:solidFill>
                <a:latin typeface="Arial"/>
                <a:cs typeface="Arial"/>
              </a:rPr>
              <a:t>unstable in </a:t>
            </a:r>
            <a:r>
              <a:rPr b="1" spc="-5" dirty="0">
                <a:solidFill>
                  <a:srgbClr val="FF0000"/>
                </a:solidFill>
                <a:latin typeface="Arial"/>
                <a:cs typeface="Arial"/>
              </a:rPr>
              <a:t>dry  </a:t>
            </a:r>
            <a:r>
              <a:rPr b="1" dirty="0">
                <a:solidFill>
                  <a:srgbClr val="FF0000"/>
                </a:solidFill>
                <a:latin typeface="Arial"/>
                <a:cs typeface="Arial"/>
              </a:rPr>
              <a:t>forage </a:t>
            </a:r>
            <a:r>
              <a:rPr dirty="0"/>
              <a:t>and quickly disintegrate as leaves and  stems</a:t>
            </a:r>
            <a:r>
              <a:rPr spc="-15" dirty="0"/>
              <a:t> </a:t>
            </a:r>
            <a:r>
              <a:rPr dirty="0"/>
              <a:t>desiccate.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9814" y="690498"/>
            <a:ext cx="42875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696363"/>
                </a:solidFill>
              </a:rPr>
              <a:t>Edaphic</a:t>
            </a:r>
            <a:r>
              <a:rPr sz="4000" spc="-40" dirty="0">
                <a:solidFill>
                  <a:srgbClr val="696363"/>
                </a:solidFill>
              </a:rPr>
              <a:t> </a:t>
            </a:r>
            <a:r>
              <a:rPr sz="4000" spc="-5" dirty="0">
                <a:solidFill>
                  <a:srgbClr val="696363"/>
                </a:solidFill>
              </a:rPr>
              <a:t>influences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444" y="1471930"/>
            <a:ext cx="7591425" cy="5010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7150" indent="-27432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The physical and chemical properties of soil </a:t>
            </a:r>
            <a:r>
              <a:rPr sz="2600" spc="-85" dirty="0">
                <a:latin typeface="Arial"/>
                <a:cs typeface="Arial"/>
              </a:rPr>
              <a:t>exert  </a:t>
            </a:r>
            <a:r>
              <a:rPr sz="2600" dirty="0">
                <a:latin typeface="Arial"/>
                <a:cs typeface="Arial"/>
              </a:rPr>
              <a:t>almost </a:t>
            </a:r>
            <a:r>
              <a:rPr sz="2600" b="1" dirty="0">
                <a:solidFill>
                  <a:srgbClr val="00AFEF"/>
                </a:solidFill>
                <a:latin typeface="Arial"/>
                <a:cs typeface="Arial"/>
              </a:rPr>
              <a:t>unlimited influence </a:t>
            </a:r>
            <a:r>
              <a:rPr sz="2600" dirty="0">
                <a:latin typeface="Arial"/>
                <a:cs typeface="Arial"/>
              </a:rPr>
              <a:t>upon the nutrient  content of the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plants.</a:t>
            </a:r>
            <a:endParaRPr sz="2600">
              <a:latin typeface="Arial"/>
              <a:cs typeface="Arial"/>
            </a:endParaRPr>
          </a:p>
          <a:p>
            <a:pPr marL="286385" marR="403860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  <a:tab pos="4237990" algn="l"/>
              </a:tabLst>
            </a:pPr>
            <a:r>
              <a:rPr sz="2600" dirty="0">
                <a:latin typeface="Arial"/>
                <a:cs typeface="Arial"/>
              </a:rPr>
              <a:t>Orr (1929)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concluded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that	mineral</a:t>
            </a:r>
            <a:r>
              <a:rPr sz="2600" spc="-7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composition  within a species was determined </a:t>
            </a:r>
            <a:r>
              <a:rPr sz="2600" b="1" dirty="0">
                <a:solidFill>
                  <a:srgbClr val="D24717"/>
                </a:solidFill>
                <a:latin typeface="Arial"/>
                <a:cs typeface="Arial"/>
              </a:rPr>
              <a:t>primarily by  soil </a:t>
            </a:r>
            <a:r>
              <a:rPr sz="2600" dirty="0">
                <a:latin typeface="Arial"/>
                <a:cs typeface="Arial"/>
              </a:rPr>
              <a:t>as shown by </a:t>
            </a:r>
            <a:r>
              <a:rPr sz="2600" spc="-5" dirty="0">
                <a:latin typeface="Arial"/>
                <a:cs typeface="Arial"/>
              </a:rPr>
              <a:t>the </a:t>
            </a:r>
            <a:r>
              <a:rPr sz="2600" dirty="0">
                <a:latin typeface="Arial"/>
                <a:cs typeface="Arial"/>
              </a:rPr>
              <a:t>response to</a:t>
            </a:r>
            <a:r>
              <a:rPr sz="2600" spc="-4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fertilizers.</a:t>
            </a:r>
            <a:endParaRPr sz="2600">
              <a:latin typeface="Arial"/>
              <a:cs typeface="Arial"/>
            </a:endParaRPr>
          </a:p>
          <a:p>
            <a:pPr marL="286385" marR="71755" indent="-27432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It has long been known that plants grown on </a:t>
            </a:r>
            <a:r>
              <a:rPr sz="2600" spc="-85" dirty="0">
                <a:latin typeface="Arial"/>
                <a:cs typeface="Arial"/>
              </a:rPr>
              <a:t>soils  </a:t>
            </a:r>
            <a:r>
              <a:rPr sz="2600" dirty="0">
                <a:latin typeface="Arial"/>
                <a:cs typeface="Arial"/>
              </a:rPr>
              <a:t>rich in certain nutrients usually also rich in these  nutrients.</a:t>
            </a:r>
            <a:endParaRPr sz="2600">
              <a:latin typeface="Arial"/>
              <a:cs typeface="Arial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Physical properties of soil such as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texture </a:t>
            </a:r>
            <a:r>
              <a:rPr sz="2600" dirty="0">
                <a:latin typeface="Arial"/>
                <a:cs typeface="Arial"/>
              </a:rPr>
              <a:t>and </a:t>
            </a:r>
            <a:r>
              <a:rPr sz="260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F2F9F"/>
                </a:solidFill>
                <a:latin typeface="Arial"/>
                <a:cs typeface="Arial"/>
              </a:rPr>
              <a:t>porosity </a:t>
            </a:r>
            <a:r>
              <a:rPr sz="2600" spc="-10" dirty="0">
                <a:latin typeface="Arial"/>
                <a:cs typeface="Arial"/>
              </a:rPr>
              <a:t>affect </a:t>
            </a:r>
            <a:r>
              <a:rPr sz="2600" dirty="0">
                <a:latin typeface="Arial"/>
                <a:cs typeface="Arial"/>
              </a:rPr>
              <a:t>the nutritive quality of forage more  or less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indirectly.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444" y="938530"/>
            <a:ext cx="7573645" cy="54832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1047115" indent="-27432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z="2600" b="1" dirty="0">
                <a:solidFill>
                  <a:srgbClr val="C00000"/>
                </a:solidFill>
                <a:latin typeface="Arial"/>
                <a:cs typeface="Arial"/>
              </a:rPr>
              <a:t>Poorly aerated soils </a:t>
            </a:r>
            <a:r>
              <a:rPr sz="2600" dirty="0">
                <a:latin typeface="Arial"/>
                <a:cs typeface="Arial"/>
              </a:rPr>
              <a:t>greatly decrease </a:t>
            </a:r>
            <a:r>
              <a:rPr sz="2600" spc="-140" dirty="0">
                <a:latin typeface="Arial"/>
                <a:cs typeface="Arial"/>
              </a:rPr>
              <a:t>the  </a:t>
            </a:r>
            <a:r>
              <a:rPr sz="2600" dirty="0">
                <a:latin typeface="Arial"/>
                <a:cs typeface="Arial"/>
              </a:rPr>
              <a:t>absorption of essential elements, esp.  phosphorus.</a:t>
            </a:r>
            <a:endParaRPr sz="2600">
              <a:latin typeface="Arial"/>
              <a:cs typeface="Arial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Chemical properties of the soil may determine </a:t>
            </a:r>
            <a:r>
              <a:rPr sz="2600" spc="-145" dirty="0">
                <a:latin typeface="Arial"/>
                <a:cs typeface="Arial"/>
              </a:rPr>
              <a:t>the  </a:t>
            </a:r>
            <a:r>
              <a:rPr sz="2600" dirty="0">
                <a:latin typeface="Arial"/>
                <a:cs typeface="Arial"/>
              </a:rPr>
              <a:t>nutrients that plants are able to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absorb.</a:t>
            </a:r>
            <a:endParaRPr sz="2600">
              <a:latin typeface="Arial"/>
              <a:cs typeface="Arial"/>
            </a:endParaRPr>
          </a:p>
          <a:p>
            <a:pPr marL="286385" marR="993140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For example, </a:t>
            </a:r>
            <a:r>
              <a:rPr sz="2600" dirty="0">
                <a:solidFill>
                  <a:srgbClr val="C00000"/>
                </a:solidFill>
                <a:latin typeface="Arial"/>
                <a:cs typeface="Arial"/>
              </a:rPr>
              <a:t>phosphorus is most </a:t>
            </a:r>
            <a:r>
              <a:rPr sz="2600" spc="-50" dirty="0">
                <a:solidFill>
                  <a:srgbClr val="C00000"/>
                </a:solidFill>
                <a:latin typeface="Arial"/>
                <a:cs typeface="Arial"/>
              </a:rPr>
              <a:t>available  </a:t>
            </a:r>
            <a:r>
              <a:rPr sz="2600" dirty="0">
                <a:solidFill>
                  <a:srgbClr val="C00000"/>
                </a:solidFill>
                <a:latin typeface="Arial"/>
                <a:cs typeface="Arial"/>
              </a:rPr>
              <a:t>between pH 6 and</a:t>
            </a:r>
            <a:r>
              <a:rPr sz="2600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C00000"/>
                </a:solidFill>
                <a:latin typeface="Arial"/>
                <a:cs typeface="Arial"/>
              </a:rPr>
              <a:t>7.</a:t>
            </a:r>
            <a:endParaRPr sz="2600">
              <a:latin typeface="Arial"/>
              <a:cs typeface="Arial"/>
            </a:endParaRPr>
          </a:p>
          <a:p>
            <a:pPr marL="286385" marR="316230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Phosphorus in soil of low pH reacts chemically  with hydrous oxides of iron, aluminum and  magnesium to form insoluble compounds</a:t>
            </a:r>
            <a:r>
              <a:rPr sz="2600" spc="-7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which  are </a:t>
            </a:r>
            <a:r>
              <a:rPr sz="2600" dirty="0">
                <a:solidFill>
                  <a:srgbClr val="C00000"/>
                </a:solidFill>
                <a:latin typeface="Arial"/>
                <a:cs typeface="Arial"/>
              </a:rPr>
              <a:t>unavailable to</a:t>
            </a:r>
            <a:r>
              <a:rPr sz="2600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C00000"/>
                </a:solidFill>
                <a:latin typeface="Arial"/>
                <a:cs typeface="Arial"/>
              </a:rPr>
              <a:t>plants</a:t>
            </a:r>
            <a:r>
              <a:rPr sz="2600" dirty="0">
                <a:latin typeface="Arial"/>
                <a:cs typeface="Arial"/>
              </a:rPr>
              <a:t>.</a:t>
            </a:r>
            <a:endParaRPr sz="2600">
              <a:latin typeface="Arial"/>
              <a:cs typeface="Arial"/>
            </a:endParaRPr>
          </a:p>
          <a:p>
            <a:pPr marL="286385" marR="378460" indent="-27432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At pH 7 and above phosphorus </a:t>
            </a:r>
            <a:r>
              <a:rPr sz="2600" dirty="0">
                <a:solidFill>
                  <a:srgbClr val="C00000"/>
                </a:solidFill>
                <a:latin typeface="Arial"/>
                <a:cs typeface="Arial"/>
              </a:rPr>
              <a:t>again </a:t>
            </a:r>
            <a:r>
              <a:rPr sz="2600" spc="-60" dirty="0">
                <a:solidFill>
                  <a:srgbClr val="C00000"/>
                </a:solidFill>
                <a:latin typeface="Arial"/>
                <a:cs typeface="Arial"/>
              </a:rPr>
              <a:t>becomes  </a:t>
            </a:r>
            <a:r>
              <a:rPr sz="2600" dirty="0">
                <a:solidFill>
                  <a:srgbClr val="C00000"/>
                </a:solidFill>
                <a:latin typeface="Arial"/>
                <a:cs typeface="Arial"/>
              </a:rPr>
              <a:t>insoluble </a:t>
            </a:r>
            <a:r>
              <a:rPr sz="2600" dirty="0">
                <a:latin typeface="Arial"/>
                <a:cs typeface="Arial"/>
              </a:rPr>
              <a:t>as calcium</a:t>
            </a:r>
            <a:r>
              <a:rPr sz="2600" spc="-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phosphate.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7873" y="568198"/>
            <a:ext cx="42862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696363"/>
                </a:solidFill>
              </a:rPr>
              <a:t>Climatic</a:t>
            </a:r>
            <a:r>
              <a:rPr sz="4000" spc="-30" dirty="0">
                <a:solidFill>
                  <a:srgbClr val="696363"/>
                </a:solidFill>
              </a:rPr>
              <a:t> </a:t>
            </a:r>
            <a:r>
              <a:rPr sz="4000" spc="-5" dirty="0">
                <a:solidFill>
                  <a:srgbClr val="696363"/>
                </a:solidFill>
              </a:rPr>
              <a:t>Influences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4049267" y="1449324"/>
            <a:ext cx="1503045" cy="977265"/>
          </a:xfrm>
          <a:custGeom>
            <a:avLst/>
            <a:gdLst/>
            <a:ahLst/>
            <a:cxnLst/>
            <a:rect l="l" t="t" r="r" b="b"/>
            <a:pathLst>
              <a:path w="1503045" h="977264">
                <a:moveTo>
                  <a:pt x="1339850" y="0"/>
                </a:moveTo>
                <a:lnTo>
                  <a:pt x="162814" y="0"/>
                </a:lnTo>
                <a:lnTo>
                  <a:pt x="119532" y="5816"/>
                </a:lnTo>
                <a:lnTo>
                  <a:pt x="80640" y="22229"/>
                </a:lnTo>
                <a:lnTo>
                  <a:pt x="47688" y="47688"/>
                </a:lnTo>
                <a:lnTo>
                  <a:pt x="22229" y="80640"/>
                </a:lnTo>
                <a:lnTo>
                  <a:pt x="5816" y="119532"/>
                </a:lnTo>
                <a:lnTo>
                  <a:pt x="0" y="162813"/>
                </a:lnTo>
                <a:lnTo>
                  <a:pt x="0" y="814070"/>
                </a:lnTo>
                <a:lnTo>
                  <a:pt x="5816" y="857351"/>
                </a:lnTo>
                <a:lnTo>
                  <a:pt x="22229" y="896243"/>
                </a:lnTo>
                <a:lnTo>
                  <a:pt x="47688" y="929195"/>
                </a:lnTo>
                <a:lnTo>
                  <a:pt x="80640" y="954654"/>
                </a:lnTo>
                <a:lnTo>
                  <a:pt x="119532" y="971067"/>
                </a:lnTo>
                <a:lnTo>
                  <a:pt x="162814" y="976884"/>
                </a:lnTo>
                <a:lnTo>
                  <a:pt x="1339850" y="976884"/>
                </a:lnTo>
                <a:lnTo>
                  <a:pt x="1383131" y="971067"/>
                </a:lnTo>
                <a:lnTo>
                  <a:pt x="1422023" y="954654"/>
                </a:lnTo>
                <a:lnTo>
                  <a:pt x="1454975" y="929195"/>
                </a:lnTo>
                <a:lnTo>
                  <a:pt x="1480434" y="896243"/>
                </a:lnTo>
                <a:lnTo>
                  <a:pt x="1496847" y="857351"/>
                </a:lnTo>
                <a:lnTo>
                  <a:pt x="1502664" y="814070"/>
                </a:lnTo>
                <a:lnTo>
                  <a:pt x="1502664" y="162813"/>
                </a:lnTo>
                <a:lnTo>
                  <a:pt x="1496847" y="119532"/>
                </a:lnTo>
                <a:lnTo>
                  <a:pt x="1480434" y="80640"/>
                </a:lnTo>
                <a:lnTo>
                  <a:pt x="1454975" y="47688"/>
                </a:lnTo>
                <a:lnTo>
                  <a:pt x="1422023" y="22229"/>
                </a:lnTo>
                <a:lnTo>
                  <a:pt x="1383131" y="5816"/>
                </a:lnTo>
                <a:lnTo>
                  <a:pt x="133985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393438" y="1663064"/>
            <a:ext cx="819150" cy="50800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 indent="160020">
              <a:lnSpc>
                <a:spcPts val="1760"/>
              </a:lnSpc>
              <a:spcBef>
                <a:spcPts val="395"/>
              </a:spcBef>
            </a:pP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Light  in</a:t>
            </a:r>
            <a:r>
              <a:rPr sz="17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ens</a:t>
            </a:r>
            <a:r>
              <a:rPr sz="17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7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557583" y="2087054"/>
            <a:ext cx="1849120" cy="1686560"/>
            <a:chOff x="5557583" y="2087054"/>
            <a:chExt cx="1849120" cy="1686560"/>
          </a:xfrm>
        </p:grpSpPr>
        <p:sp>
          <p:nvSpPr>
            <p:cNvPr id="6" name="object 6"/>
            <p:cNvSpPr/>
            <p:nvPr/>
          </p:nvSpPr>
          <p:spPr>
            <a:xfrm>
              <a:off x="5562346" y="2091817"/>
              <a:ext cx="848994" cy="695960"/>
            </a:xfrm>
            <a:custGeom>
              <a:avLst/>
              <a:gdLst/>
              <a:ahLst/>
              <a:cxnLst/>
              <a:rect l="l" t="t" r="r" b="b"/>
              <a:pathLst>
                <a:path w="848995" h="695960">
                  <a:moveTo>
                    <a:pt x="0" y="0"/>
                  </a:moveTo>
                  <a:lnTo>
                    <a:pt x="46572" y="20471"/>
                  </a:lnTo>
                  <a:lnTo>
                    <a:pt x="92515" y="42111"/>
                  </a:lnTo>
                  <a:lnTo>
                    <a:pt x="137810" y="64905"/>
                  </a:lnTo>
                  <a:lnTo>
                    <a:pt x="182437" y="88835"/>
                  </a:lnTo>
                  <a:lnTo>
                    <a:pt x="226375" y="113886"/>
                  </a:lnTo>
                  <a:lnTo>
                    <a:pt x="269606" y="140041"/>
                  </a:lnTo>
                  <a:lnTo>
                    <a:pt x="312109" y="167285"/>
                  </a:lnTo>
                  <a:lnTo>
                    <a:pt x="353866" y="195600"/>
                  </a:lnTo>
                  <a:lnTo>
                    <a:pt x="394855" y="224970"/>
                  </a:lnTo>
                  <a:lnTo>
                    <a:pt x="435058" y="255380"/>
                  </a:lnTo>
                  <a:lnTo>
                    <a:pt x="474456" y="286813"/>
                  </a:lnTo>
                  <a:lnTo>
                    <a:pt x="513027" y="319253"/>
                  </a:lnTo>
                  <a:lnTo>
                    <a:pt x="550753" y="352683"/>
                  </a:lnTo>
                  <a:lnTo>
                    <a:pt x="587614" y="387088"/>
                  </a:lnTo>
                  <a:lnTo>
                    <a:pt x="623590" y="422451"/>
                  </a:lnTo>
                  <a:lnTo>
                    <a:pt x="658661" y="458755"/>
                  </a:lnTo>
                  <a:lnTo>
                    <a:pt x="692809" y="495985"/>
                  </a:lnTo>
                  <a:lnTo>
                    <a:pt x="726012" y="534125"/>
                  </a:lnTo>
                  <a:lnTo>
                    <a:pt x="758252" y="573157"/>
                  </a:lnTo>
                  <a:lnTo>
                    <a:pt x="789509" y="613067"/>
                  </a:lnTo>
                  <a:lnTo>
                    <a:pt x="819763" y="653837"/>
                  </a:lnTo>
                  <a:lnTo>
                    <a:pt x="848994" y="695452"/>
                  </a:lnTo>
                </a:path>
              </a:pathLst>
            </a:custGeom>
            <a:ln w="9144">
              <a:solidFill>
                <a:srgbClr val="D247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903976" y="2796540"/>
              <a:ext cx="1503045" cy="977265"/>
            </a:xfrm>
            <a:custGeom>
              <a:avLst/>
              <a:gdLst/>
              <a:ahLst/>
              <a:cxnLst/>
              <a:rect l="l" t="t" r="r" b="b"/>
              <a:pathLst>
                <a:path w="1503045" h="977264">
                  <a:moveTo>
                    <a:pt x="1339850" y="0"/>
                  </a:moveTo>
                  <a:lnTo>
                    <a:pt x="162813" y="0"/>
                  </a:lnTo>
                  <a:lnTo>
                    <a:pt x="119532" y="5816"/>
                  </a:lnTo>
                  <a:lnTo>
                    <a:pt x="80640" y="22229"/>
                  </a:lnTo>
                  <a:lnTo>
                    <a:pt x="47688" y="47688"/>
                  </a:lnTo>
                  <a:lnTo>
                    <a:pt x="22229" y="80640"/>
                  </a:lnTo>
                  <a:lnTo>
                    <a:pt x="5816" y="119532"/>
                  </a:lnTo>
                  <a:lnTo>
                    <a:pt x="0" y="162813"/>
                  </a:lnTo>
                  <a:lnTo>
                    <a:pt x="0" y="814070"/>
                  </a:lnTo>
                  <a:lnTo>
                    <a:pt x="5816" y="857351"/>
                  </a:lnTo>
                  <a:lnTo>
                    <a:pt x="22229" y="896243"/>
                  </a:lnTo>
                  <a:lnTo>
                    <a:pt x="47688" y="929195"/>
                  </a:lnTo>
                  <a:lnTo>
                    <a:pt x="80640" y="954654"/>
                  </a:lnTo>
                  <a:lnTo>
                    <a:pt x="119532" y="971067"/>
                  </a:lnTo>
                  <a:lnTo>
                    <a:pt x="162813" y="976884"/>
                  </a:lnTo>
                  <a:lnTo>
                    <a:pt x="1339850" y="976884"/>
                  </a:lnTo>
                  <a:lnTo>
                    <a:pt x="1383131" y="971067"/>
                  </a:lnTo>
                  <a:lnTo>
                    <a:pt x="1422023" y="954654"/>
                  </a:lnTo>
                  <a:lnTo>
                    <a:pt x="1454975" y="929195"/>
                  </a:lnTo>
                  <a:lnTo>
                    <a:pt x="1480434" y="896243"/>
                  </a:lnTo>
                  <a:lnTo>
                    <a:pt x="1496847" y="857351"/>
                  </a:lnTo>
                  <a:lnTo>
                    <a:pt x="1502664" y="814070"/>
                  </a:lnTo>
                  <a:lnTo>
                    <a:pt x="1502664" y="162813"/>
                  </a:lnTo>
                  <a:lnTo>
                    <a:pt x="1496847" y="119532"/>
                  </a:lnTo>
                  <a:lnTo>
                    <a:pt x="1480434" y="80640"/>
                  </a:lnTo>
                  <a:lnTo>
                    <a:pt x="1454975" y="47688"/>
                  </a:lnTo>
                  <a:lnTo>
                    <a:pt x="1422023" y="22229"/>
                  </a:lnTo>
                  <a:lnTo>
                    <a:pt x="1383131" y="5816"/>
                  </a:lnTo>
                  <a:lnTo>
                    <a:pt x="133985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2690" y="3123057"/>
            <a:ext cx="747395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-5" dirty="0">
                <a:solidFill>
                  <a:srgbClr val="FFFFFF"/>
                </a:solidFill>
                <a:latin typeface="Arial"/>
                <a:cs typeface="Arial"/>
              </a:rPr>
              <a:t>Altitude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5195315" y="3781107"/>
            <a:ext cx="1561465" cy="2173605"/>
            <a:chOff x="5195315" y="3781107"/>
            <a:chExt cx="1561465" cy="2173605"/>
          </a:xfrm>
        </p:grpSpPr>
        <p:sp>
          <p:nvSpPr>
            <p:cNvPr id="10" name="object 10"/>
            <p:cNvSpPr/>
            <p:nvPr/>
          </p:nvSpPr>
          <p:spPr>
            <a:xfrm>
              <a:off x="6425564" y="3785870"/>
              <a:ext cx="326390" cy="1181735"/>
            </a:xfrm>
            <a:custGeom>
              <a:avLst/>
              <a:gdLst/>
              <a:ahLst/>
              <a:cxnLst/>
              <a:rect l="l" t="t" r="r" b="b"/>
              <a:pathLst>
                <a:path w="326390" h="1181735">
                  <a:moveTo>
                    <a:pt x="323214" y="0"/>
                  </a:moveTo>
                  <a:lnTo>
                    <a:pt x="325188" y="50161"/>
                  </a:lnTo>
                  <a:lnTo>
                    <a:pt x="325871" y="100261"/>
                  </a:lnTo>
                  <a:lnTo>
                    <a:pt x="325270" y="150274"/>
                  </a:lnTo>
                  <a:lnTo>
                    <a:pt x="323390" y="200178"/>
                  </a:lnTo>
                  <a:lnTo>
                    <a:pt x="320239" y="249949"/>
                  </a:lnTo>
                  <a:lnTo>
                    <a:pt x="315822" y="299563"/>
                  </a:lnTo>
                  <a:lnTo>
                    <a:pt x="310147" y="348997"/>
                  </a:lnTo>
                  <a:lnTo>
                    <a:pt x="303219" y="398228"/>
                  </a:lnTo>
                  <a:lnTo>
                    <a:pt x="295044" y="447231"/>
                  </a:lnTo>
                  <a:lnTo>
                    <a:pt x="285631" y="495984"/>
                  </a:lnTo>
                  <a:lnTo>
                    <a:pt x="274983" y="544463"/>
                  </a:lnTo>
                  <a:lnTo>
                    <a:pt x="263109" y="592645"/>
                  </a:lnTo>
                  <a:lnTo>
                    <a:pt x="250015" y="640505"/>
                  </a:lnTo>
                  <a:lnTo>
                    <a:pt x="235706" y="688020"/>
                  </a:lnTo>
                  <a:lnTo>
                    <a:pt x="220189" y="735168"/>
                  </a:lnTo>
                  <a:lnTo>
                    <a:pt x="203471" y="781924"/>
                  </a:lnTo>
                  <a:lnTo>
                    <a:pt x="185558" y="828265"/>
                  </a:lnTo>
                  <a:lnTo>
                    <a:pt x="166456" y="874167"/>
                  </a:lnTo>
                  <a:lnTo>
                    <a:pt x="146172" y="919607"/>
                  </a:lnTo>
                  <a:lnTo>
                    <a:pt x="124712" y="964561"/>
                  </a:lnTo>
                  <a:lnTo>
                    <a:pt x="102083" y="1009007"/>
                  </a:lnTo>
                  <a:lnTo>
                    <a:pt x="78291" y="1052919"/>
                  </a:lnTo>
                  <a:lnTo>
                    <a:pt x="53342" y="1096276"/>
                  </a:lnTo>
                  <a:lnTo>
                    <a:pt x="27243" y="1139053"/>
                  </a:lnTo>
                  <a:lnTo>
                    <a:pt x="0" y="1181227"/>
                  </a:lnTo>
                </a:path>
              </a:pathLst>
            </a:custGeom>
            <a:ln w="9144">
              <a:solidFill>
                <a:srgbClr val="D247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195315" y="4977384"/>
              <a:ext cx="1503045" cy="977265"/>
            </a:xfrm>
            <a:custGeom>
              <a:avLst/>
              <a:gdLst/>
              <a:ahLst/>
              <a:cxnLst/>
              <a:rect l="l" t="t" r="r" b="b"/>
              <a:pathLst>
                <a:path w="1503045" h="977264">
                  <a:moveTo>
                    <a:pt x="1339850" y="0"/>
                  </a:moveTo>
                  <a:lnTo>
                    <a:pt x="162813" y="0"/>
                  </a:lnTo>
                  <a:lnTo>
                    <a:pt x="119532" y="5816"/>
                  </a:lnTo>
                  <a:lnTo>
                    <a:pt x="80640" y="22229"/>
                  </a:lnTo>
                  <a:lnTo>
                    <a:pt x="47688" y="47688"/>
                  </a:lnTo>
                  <a:lnTo>
                    <a:pt x="22229" y="80640"/>
                  </a:lnTo>
                  <a:lnTo>
                    <a:pt x="5816" y="119532"/>
                  </a:lnTo>
                  <a:lnTo>
                    <a:pt x="0" y="162814"/>
                  </a:lnTo>
                  <a:lnTo>
                    <a:pt x="0" y="814070"/>
                  </a:lnTo>
                  <a:lnTo>
                    <a:pt x="5816" y="857351"/>
                  </a:lnTo>
                  <a:lnTo>
                    <a:pt x="22229" y="896243"/>
                  </a:lnTo>
                  <a:lnTo>
                    <a:pt x="47688" y="929195"/>
                  </a:lnTo>
                  <a:lnTo>
                    <a:pt x="80640" y="954654"/>
                  </a:lnTo>
                  <a:lnTo>
                    <a:pt x="119532" y="971067"/>
                  </a:lnTo>
                  <a:lnTo>
                    <a:pt x="162813" y="976884"/>
                  </a:lnTo>
                  <a:lnTo>
                    <a:pt x="1339850" y="976884"/>
                  </a:lnTo>
                  <a:lnTo>
                    <a:pt x="1383131" y="971067"/>
                  </a:lnTo>
                  <a:lnTo>
                    <a:pt x="1422023" y="954654"/>
                  </a:lnTo>
                  <a:lnTo>
                    <a:pt x="1454975" y="929195"/>
                  </a:lnTo>
                  <a:lnTo>
                    <a:pt x="1480434" y="896243"/>
                  </a:lnTo>
                  <a:lnTo>
                    <a:pt x="1496847" y="857351"/>
                  </a:lnTo>
                  <a:lnTo>
                    <a:pt x="1502664" y="814070"/>
                  </a:lnTo>
                  <a:lnTo>
                    <a:pt x="1502664" y="162814"/>
                  </a:lnTo>
                  <a:lnTo>
                    <a:pt x="1496847" y="119532"/>
                  </a:lnTo>
                  <a:lnTo>
                    <a:pt x="1480434" y="80640"/>
                  </a:lnTo>
                  <a:lnTo>
                    <a:pt x="1454975" y="47688"/>
                  </a:lnTo>
                  <a:lnTo>
                    <a:pt x="1422023" y="22229"/>
                  </a:lnTo>
                  <a:lnTo>
                    <a:pt x="1383131" y="5816"/>
                  </a:lnTo>
                  <a:lnTo>
                    <a:pt x="133985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338953" y="5304535"/>
            <a:ext cx="121666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Prec</a:t>
            </a:r>
            <a:r>
              <a:rPr sz="17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7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7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7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ion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896870" y="4971034"/>
            <a:ext cx="2296160" cy="989965"/>
            <a:chOff x="2896870" y="4971034"/>
            <a:chExt cx="2296160" cy="989965"/>
          </a:xfrm>
        </p:grpSpPr>
        <p:sp>
          <p:nvSpPr>
            <p:cNvPr id="14" name="object 14"/>
            <p:cNvSpPr/>
            <p:nvPr/>
          </p:nvSpPr>
          <p:spPr>
            <a:xfrm>
              <a:off x="4413250" y="5799671"/>
              <a:ext cx="775335" cy="38735"/>
            </a:xfrm>
            <a:custGeom>
              <a:avLst/>
              <a:gdLst/>
              <a:ahLst/>
              <a:cxnLst/>
              <a:rect l="l" t="t" r="r" b="b"/>
              <a:pathLst>
                <a:path w="775335" h="38735">
                  <a:moveTo>
                    <a:pt x="774826" y="0"/>
                  </a:moveTo>
                  <a:lnTo>
                    <a:pt x="723596" y="9672"/>
                  </a:lnTo>
                  <a:lnTo>
                    <a:pt x="672183" y="17962"/>
                  </a:lnTo>
                  <a:lnTo>
                    <a:pt x="620617" y="24871"/>
                  </a:lnTo>
                  <a:lnTo>
                    <a:pt x="568925" y="30398"/>
                  </a:lnTo>
                  <a:lnTo>
                    <a:pt x="517134" y="34543"/>
                  </a:lnTo>
                  <a:lnTo>
                    <a:pt x="465274" y="37307"/>
                  </a:lnTo>
                  <a:lnTo>
                    <a:pt x="413371" y="38689"/>
                  </a:lnTo>
                  <a:lnTo>
                    <a:pt x="361455" y="38689"/>
                  </a:lnTo>
                  <a:lnTo>
                    <a:pt x="309552" y="37307"/>
                  </a:lnTo>
                  <a:lnTo>
                    <a:pt x="257692" y="34543"/>
                  </a:lnTo>
                  <a:lnTo>
                    <a:pt x="205901" y="30398"/>
                  </a:lnTo>
                  <a:lnTo>
                    <a:pt x="154209" y="24871"/>
                  </a:lnTo>
                  <a:lnTo>
                    <a:pt x="102643" y="17962"/>
                  </a:lnTo>
                  <a:lnTo>
                    <a:pt x="51230" y="9672"/>
                  </a:lnTo>
                  <a:lnTo>
                    <a:pt x="0" y="0"/>
                  </a:lnTo>
                </a:path>
              </a:pathLst>
            </a:custGeom>
            <a:ln w="9144">
              <a:solidFill>
                <a:srgbClr val="D247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903220" y="4977384"/>
              <a:ext cx="1503045" cy="977265"/>
            </a:xfrm>
            <a:custGeom>
              <a:avLst/>
              <a:gdLst/>
              <a:ahLst/>
              <a:cxnLst/>
              <a:rect l="l" t="t" r="r" b="b"/>
              <a:pathLst>
                <a:path w="1503045" h="977264">
                  <a:moveTo>
                    <a:pt x="1339850" y="0"/>
                  </a:moveTo>
                  <a:lnTo>
                    <a:pt x="162813" y="0"/>
                  </a:lnTo>
                  <a:lnTo>
                    <a:pt x="119532" y="5816"/>
                  </a:lnTo>
                  <a:lnTo>
                    <a:pt x="80640" y="22229"/>
                  </a:lnTo>
                  <a:lnTo>
                    <a:pt x="47688" y="47688"/>
                  </a:lnTo>
                  <a:lnTo>
                    <a:pt x="22229" y="80640"/>
                  </a:lnTo>
                  <a:lnTo>
                    <a:pt x="5816" y="119532"/>
                  </a:lnTo>
                  <a:lnTo>
                    <a:pt x="0" y="162814"/>
                  </a:lnTo>
                  <a:lnTo>
                    <a:pt x="0" y="814070"/>
                  </a:lnTo>
                  <a:lnTo>
                    <a:pt x="5816" y="857351"/>
                  </a:lnTo>
                  <a:lnTo>
                    <a:pt x="22229" y="896243"/>
                  </a:lnTo>
                  <a:lnTo>
                    <a:pt x="47688" y="929195"/>
                  </a:lnTo>
                  <a:lnTo>
                    <a:pt x="80640" y="954654"/>
                  </a:lnTo>
                  <a:lnTo>
                    <a:pt x="119532" y="971067"/>
                  </a:lnTo>
                  <a:lnTo>
                    <a:pt x="162813" y="976884"/>
                  </a:lnTo>
                  <a:lnTo>
                    <a:pt x="1339850" y="976884"/>
                  </a:lnTo>
                  <a:lnTo>
                    <a:pt x="1383131" y="971067"/>
                  </a:lnTo>
                  <a:lnTo>
                    <a:pt x="1422023" y="954654"/>
                  </a:lnTo>
                  <a:lnTo>
                    <a:pt x="1454975" y="929195"/>
                  </a:lnTo>
                  <a:lnTo>
                    <a:pt x="1480434" y="896243"/>
                  </a:lnTo>
                  <a:lnTo>
                    <a:pt x="1496847" y="857351"/>
                  </a:lnTo>
                  <a:lnTo>
                    <a:pt x="1502664" y="814070"/>
                  </a:lnTo>
                  <a:lnTo>
                    <a:pt x="1502664" y="162814"/>
                  </a:lnTo>
                  <a:lnTo>
                    <a:pt x="1496847" y="119532"/>
                  </a:lnTo>
                  <a:lnTo>
                    <a:pt x="1480434" y="80640"/>
                  </a:lnTo>
                  <a:lnTo>
                    <a:pt x="1454975" y="47688"/>
                  </a:lnTo>
                  <a:lnTo>
                    <a:pt x="1422023" y="22229"/>
                  </a:lnTo>
                  <a:lnTo>
                    <a:pt x="1383131" y="5816"/>
                  </a:lnTo>
                  <a:lnTo>
                    <a:pt x="133985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903220" y="4977384"/>
              <a:ext cx="1503045" cy="977265"/>
            </a:xfrm>
            <a:custGeom>
              <a:avLst/>
              <a:gdLst/>
              <a:ahLst/>
              <a:cxnLst/>
              <a:rect l="l" t="t" r="r" b="b"/>
              <a:pathLst>
                <a:path w="1503045" h="977264">
                  <a:moveTo>
                    <a:pt x="0" y="162814"/>
                  </a:moveTo>
                  <a:lnTo>
                    <a:pt x="5816" y="119532"/>
                  </a:lnTo>
                  <a:lnTo>
                    <a:pt x="22229" y="80640"/>
                  </a:lnTo>
                  <a:lnTo>
                    <a:pt x="47688" y="47688"/>
                  </a:lnTo>
                  <a:lnTo>
                    <a:pt x="80640" y="22229"/>
                  </a:lnTo>
                  <a:lnTo>
                    <a:pt x="119532" y="5816"/>
                  </a:lnTo>
                  <a:lnTo>
                    <a:pt x="162813" y="0"/>
                  </a:lnTo>
                  <a:lnTo>
                    <a:pt x="1339850" y="0"/>
                  </a:lnTo>
                  <a:lnTo>
                    <a:pt x="1383131" y="5816"/>
                  </a:lnTo>
                  <a:lnTo>
                    <a:pt x="1422023" y="22229"/>
                  </a:lnTo>
                  <a:lnTo>
                    <a:pt x="1454975" y="47688"/>
                  </a:lnTo>
                  <a:lnTo>
                    <a:pt x="1480434" y="80640"/>
                  </a:lnTo>
                  <a:lnTo>
                    <a:pt x="1496847" y="119532"/>
                  </a:lnTo>
                  <a:lnTo>
                    <a:pt x="1502664" y="162814"/>
                  </a:lnTo>
                  <a:lnTo>
                    <a:pt x="1502664" y="814070"/>
                  </a:lnTo>
                  <a:lnTo>
                    <a:pt x="1496847" y="857351"/>
                  </a:lnTo>
                  <a:lnTo>
                    <a:pt x="1480434" y="896243"/>
                  </a:lnTo>
                  <a:lnTo>
                    <a:pt x="1454975" y="929195"/>
                  </a:lnTo>
                  <a:lnTo>
                    <a:pt x="1422023" y="954654"/>
                  </a:lnTo>
                  <a:lnTo>
                    <a:pt x="1383131" y="971067"/>
                  </a:lnTo>
                  <a:lnTo>
                    <a:pt x="1339850" y="976884"/>
                  </a:lnTo>
                  <a:lnTo>
                    <a:pt x="162813" y="976884"/>
                  </a:lnTo>
                  <a:lnTo>
                    <a:pt x="119532" y="971067"/>
                  </a:lnTo>
                  <a:lnTo>
                    <a:pt x="80640" y="954654"/>
                  </a:lnTo>
                  <a:lnTo>
                    <a:pt x="47688" y="929195"/>
                  </a:lnTo>
                  <a:lnTo>
                    <a:pt x="22229" y="896243"/>
                  </a:lnTo>
                  <a:lnTo>
                    <a:pt x="5816" y="857351"/>
                  </a:lnTo>
                  <a:lnTo>
                    <a:pt x="0" y="814070"/>
                  </a:lnTo>
                  <a:lnTo>
                    <a:pt x="0" y="162814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222117" y="5304535"/>
            <a:ext cx="86868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umid</a:t>
            </a:r>
            <a:r>
              <a:rPr sz="17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7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2194560" y="2796539"/>
            <a:ext cx="1503045" cy="2175510"/>
            <a:chOff x="2194560" y="2796539"/>
            <a:chExt cx="1503045" cy="2175510"/>
          </a:xfrm>
        </p:grpSpPr>
        <p:sp>
          <p:nvSpPr>
            <p:cNvPr id="19" name="object 19"/>
            <p:cNvSpPr/>
            <p:nvPr/>
          </p:nvSpPr>
          <p:spPr>
            <a:xfrm>
              <a:off x="2849890" y="3785869"/>
              <a:ext cx="326390" cy="1181735"/>
            </a:xfrm>
            <a:custGeom>
              <a:avLst/>
              <a:gdLst/>
              <a:ahLst/>
              <a:cxnLst/>
              <a:rect l="l" t="t" r="r" b="b"/>
              <a:pathLst>
                <a:path w="326389" h="1181735">
                  <a:moveTo>
                    <a:pt x="325871" y="1181227"/>
                  </a:moveTo>
                  <a:lnTo>
                    <a:pt x="298628" y="1139053"/>
                  </a:lnTo>
                  <a:lnTo>
                    <a:pt x="272529" y="1096276"/>
                  </a:lnTo>
                  <a:lnTo>
                    <a:pt x="247580" y="1052919"/>
                  </a:lnTo>
                  <a:lnTo>
                    <a:pt x="223787" y="1009007"/>
                  </a:lnTo>
                  <a:lnTo>
                    <a:pt x="201158" y="964561"/>
                  </a:lnTo>
                  <a:lnTo>
                    <a:pt x="179698" y="919607"/>
                  </a:lnTo>
                  <a:lnTo>
                    <a:pt x="159414" y="874167"/>
                  </a:lnTo>
                  <a:lnTo>
                    <a:pt x="140313" y="828265"/>
                  </a:lnTo>
                  <a:lnTo>
                    <a:pt x="122400" y="781924"/>
                  </a:lnTo>
                  <a:lnTo>
                    <a:pt x="105682" y="735168"/>
                  </a:lnTo>
                  <a:lnTo>
                    <a:pt x="90165" y="688020"/>
                  </a:lnTo>
                  <a:lnTo>
                    <a:pt x="75856" y="640505"/>
                  </a:lnTo>
                  <a:lnTo>
                    <a:pt x="62761" y="592645"/>
                  </a:lnTo>
                  <a:lnTo>
                    <a:pt x="50887" y="544463"/>
                  </a:lnTo>
                  <a:lnTo>
                    <a:pt x="40240" y="495984"/>
                  </a:lnTo>
                  <a:lnTo>
                    <a:pt x="30826" y="447231"/>
                  </a:lnTo>
                  <a:lnTo>
                    <a:pt x="22652" y="398228"/>
                  </a:lnTo>
                  <a:lnTo>
                    <a:pt x="15724" y="348997"/>
                  </a:lnTo>
                  <a:lnTo>
                    <a:pt x="10049" y="299563"/>
                  </a:lnTo>
                  <a:lnTo>
                    <a:pt x="5632" y="249949"/>
                  </a:lnTo>
                  <a:lnTo>
                    <a:pt x="2481" y="200178"/>
                  </a:lnTo>
                  <a:lnTo>
                    <a:pt x="601" y="150274"/>
                  </a:lnTo>
                  <a:lnTo>
                    <a:pt x="0" y="100261"/>
                  </a:lnTo>
                  <a:lnTo>
                    <a:pt x="682" y="50161"/>
                  </a:lnTo>
                  <a:lnTo>
                    <a:pt x="2656" y="0"/>
                  </a:lnTo>
                </a:path>
              </a:pathLst>
            </a:custGeom>
            <a:ln w="9144">
              <a:solidFill>
                <a:srgbClr val="D247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194560" y="2796539"/>
              <a:ext cx="1503045" cy="977265"/>
            </a:xfrm>
            <a:custGeom>
              <a:avLst/>
              <a:gdLst/>
              <a:ahLst/>
              <a:cxnLst/>
              <a:rect l="l" t="t" r="r" b="b"/>
              <a:pathLst>
                <a:path w="1503045" h="977264">
                  <a:moveTo>
                    <a:pt x="1339850" y="0"/>
                  </a:moveTo>
                  <a:lnTo>
                    <a:pt x="162813" y="0"/>
                  </a:lnTo>
                  <a:lnTo>
                    <a:pt x="119532" y="5816"/>
                  </a:lnTo>
                  <a:lnTo>
                    <a:pt x="80640" y="22229"/>
                  </a:lnTo>
                  <a:lnTo>
                    <a:pt x="47688" y="47688"/>
                  </a:lnTo>
                  <a:lnTo>
                    <a:pt x="22229" y="80640"/>
                  </a:lnTo>
                  <a:lnTo>
                    <a:pt x="5816" y="119532"/>
                  </a:lnTo>
                  <a:lnTo>
                    <a:pt x="0" y="162813"/>
                  </a:lnTo>
                  <a:lnTo>
                    <a:pt x="0" y="814070"/>
                  </a:lnTo>
                  <a:lnTo>
                    <a:pt x="5816" y="857351"/>
                  </a:lnTo>
                  <a:lnTo>
                    <a:pt x="22229" y="896243"/>
                  </a:lnTo>
                  <a:lnTo>
                    <a:pt x="47688" y="929195"/>
                  </a:lnTo>
                  <a:lnTo>
                    <a:pt x="80640" y="954654"/>
                  </a:lnTo>
                  <a:lnTo>
                    <a:pt x="119532" y="971067"/>
                  </a:lnTo>
                  <a:lnTo>
                    <a:pt x="162813" y="976884"/>
                  </a:lnTo>
                  <a:lnTo>
                    <a:pt x="1339850" y="976884"/>
                  </a:lnTo>
                  <a:lnTo>
                    <a:pt x="1383131" y="971067"/>
                  </a:lnTo>
                  <a:lnTo>
                    <a:pt x="1422023" y="954654"/>
                  </a:lnTo>
                  <a:lnTo>
                    <a:pt x="1454975" y="929195"/>
                  </a:lnTo>
                  <a:lnTo>
                    <a:pt x="1480434" y="896243"/>
                  </a:lnTo>
                  <a:lnTo>
                    <a:pt x="1496847" y="857351"/>
                  </a:lnTo>
                  <a:lnTo>
                    <a:pt x="1502664" y="814070"/>
                  </a:lnTo>
                  <a:lnTo>
                    <a:pt x="1502664" y="162813"/>
                  </a:lnTo>
                  <a:lnTo>
                    <a:pt x="1496847" y="119532"/>
                  </a:lnTo>
                  <a:lnTo>
                    <a:pt x="1480434" y="80640"/>
                  </a:lnTo>
                  <a:lnTo>
                    <a:pt x="1454975" y="47688"/>
                  </a:lnTo>
                  <a:lnTo>
                    <a:pt x="1422023" y="22229"/>
                  </a:lnTo>
                  <a:lnTo>
                    <a:pt x="1383131" y="5816"/>
                  </a:lnTo>
                  <a:lnTo>
                    <a:pt x="133985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2326004" y="3123057"/>
            <a:ext cx="124079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-20" dirty="0">
                <a:solidFill>
                  <a:srgbClr val="FFFFFF"/>
                </a:solidFill>
                <a:latin typeface="Arial"/>
                <a:cs typeface="Arial"/>
              </a:rPr>
              <a:t>Temperature</a:t>
            </a:r>
            <a:endParaRPr sz="17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189985" y="2091817"/>
            <a:ext cx="848994" cy="695960"/>
          </a:xfrm>
          <a:custGeom>
            <a:avLst/>
            <a:gdLst/>
            <a:ahLst/>
            <a:cxnLst/>
            <a:rect l="l" t="t" r="r" b="b"/>
            <a:pathLst>
              <a:path w="848995" h="695960">
                <a:moveTo>
                  <a:pt x="0" y="695452"/>
                </a:moveTo>
                <a:lnTo>
                  <a:pt x="29231" y="653837"/>
                </a:lnTo>
                <a:lnTo>
                  <a:pt x="59485" y="613067"/>
                </a:lnTo>
                <a:lnTo>
                  <a:pt x="90741" y="573157"/>
                </a:lnTo>
                <a:lnTo>
                  <a:pt x="122981" y="534125"/>
                </a:lnTo>
                <a:lnTo>
                  <a:pt x="156184" y="495985"/>
                </a:lnTo>
                <a:lnTo>
                  <a:pt x="190330" y="458755"/>
                </a:lnTo>
                <a:lnTo>
                  <a:pt x="225400" y="422451"/>
                </a:lnTo>
                <a:lnTo>
                  <a:pt x="261374" y="387088"/>
                </a:lnTo>
                <a:lnTo>
                  <a:pt x="298232" y="352683"/>
                </a:lnTo>
                <a:lnTo>
                  <a:pt x="335955" y="319253"/>
                </a:lnTo>
                <a:lnTo>
                  <a:pt x="374523" y="286813"/>
                </a:lnTo>
                <a:lnTo>
                  <a:pt x="413915" y="255380"/>
                </a:lnTo>
                <a:lnTo>
                  <a:pt x="454113" y="224970"/>
                </a:lnTo>
                <a:lnTo>
                  <a:pt x="495096" y="195600"/>
                </a:lnTo>
                <a:lnTo>
                  <a:pt x="536845" y="167285"/>
                </a:lnTo>
                <a:lnTo>
                  <a:pt x="579339" y="140041"/>
                </a:lnTo>
                <a:lnTo>
                  <a:pt x="622560" y="113886"/>
                </a:lnTo>
                <a:lnTo>
                  <a:pt x="666488" y="88835"/>
                </a:lnTo>
                <a:lnTo>
                  <a:pt x="711102" y="64905"/>
                </a:lnTo>
                <a:lnTo>
                  <a:pt x="756383" y="42111"/>
                </a:lnTo>
                <a:lnTo>
                  <a:pt x="802312" y="20471"/>
                </a:lnTo>
                <a:lnTo>
                  <a:pt x="848867" y="0"/>
                </a:lnTo>
              </a:path>
            </a:pathLst>
          </a:custGeom>
          <a:ln w="9144">
            <a:solidFill>
              <a:srgbClr val="D247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755</Words>
  <Application>Microsoft Office PowerPoint</Application>
  <PresentationFormat>On-screen Show (4:3)</PresentationFormat>
  <Paragraphs>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Basic Requirements Of Plants</vt:lpstr>
      <vt:lpstr>The Nutritive value of the forages is  mainly influenced by:</vt:lpstr>
      <vt:lpstr>Stage of Maturity</vt:lpstr>
      <vt:lpstr> Protein content of the forages tends to decrease</vt:lpstr>
      <vt:lpstr> Vitamins, essential for animal metabolism, also  vary with season. Vitamins are unstable in dry  forage and quickly disintegrate as leaves and  stems desiccate.</vt:lpstr>
      <vt:lpstr>Edaphic influences</vt:lpstr>
      <vt:lpstr>PowerPoint Presentation</vt:lpstr>
      <vt:lpstr>Climatic Influences</vt:lpstr>
      <vt:lpstr>PowerPoint Presentation</vt:lpstr>
      <vt:lpstr>PowerPoint Presentation</vt:lpstr>
      <vt:lpstr>PowerPoint Presentation</vt:lpstr>
      <vt:lpstr>Plant Species</vt:lpstr>
      <vt:lpstr>Livestock class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nasir tauqir</cp:lastModifiedBy>
  <cp:revision>2</cp:revision>
  <dcterms:created xsi:type="dcterms:W3CDTF">2020-01-29T05:46:01Z</dcterms:created>
  <dcterms:modified xsi:type="dcterms:W3CDTF">2020-05-03T17:00:44Z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2018-07-19T00:00:00Z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2020-01-29T00:00:00Z</vt:filetime>
  </property>
</Properties>
</file>