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sldIdLst>
    <p:sldId id="260" r:id="rId2"/>
    <p:sldId id="261" r:id="rId3"/>
    <p:sldId id="258" r:id="rId4"/>
    <p:sldId id="264" r:id="rId5"/>
    <p:sldId id="262" r:id="rId6"/>
    <p:sldId id="265" r:id="rId7"/>
    <p:sldId id="266" r:id="rId8"/>
    <p:sldId id="267" r:id="rId9"/>
    <p:sldId id="268" r:id="rId10"/>
    <p:sldId id="271" r:id="rId11"/>
    <p:sldId id="269" r:id="rId12"/>
    <p:sldId id="272"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24" autoAdjust="0"/>
    <p:restoredTop sz="94624" autoAdjust="0"/>
  </p:normalViewPr>
  <p:slideViewPr>
    <p:cSldViewPr>
      <p:cViewPr varScale="1">
        <p:scale>
          <a:sx n="68" d="100"/>
          <a:sy n="68" d="100"/>
        </p:scale>
        <p:origin x="528"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54869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86592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68153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58440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32014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46118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020710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84272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20449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12967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78310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43558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45890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64457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17401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dirty="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7913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5/3/2020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67082258"/>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755831" cy="7223760"/>
          </a:xfrm>
          <a:prstGeom prst="rect">
            <a:avLst/>
          </a:prstGeom>
          <a:effectLst/>
        </p:spPr>
      </p:pic>
    </p:spTree>
    <p:extLst>
      <p:ext uri="{BB962C8B-B14F-4D97-AF65-F5344CB8AC3E}">
        <p14:creationId xmlns:p14="http://schemas.microsoft.com/office/powerpoint/2010/main" val="3395283795"/>
      </p:ext>
    </p:extLst>
  </p:cSld>
  <p:clrMapOvr>
    <a:masterClrMapping/>
  </p:clrMapOvr>
  <p:transition spd="slow">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C:\Users\Acer TM\Downloads\7469_1.jpg"/>
          <p:cNvPicPr>
            <a:picLocks noChangeAspect="1" noChangeArrowheads="1"/>
          </p:cNvPicPr>
          <p:nvPr/>
        </p:nvPicPr>
        <p:blipFill>
          <a:blip r:embed="rId2"/>
          <a:srcRect/>
          <a:stretch>
            <a:fillRect/>
          </a:stretch>
        </p:blipFill>
        <p:spPr bwMode="auto">
          <a:xfrm>
            <a:off x="2590800" y="333375"/>
            <a:ext cx="6934199" cy="6191250"/>
          </a:xfrm>
          <a:prstGeom prst="rect">
            <a:avLst/>
          </a:prstGeom>
          <a:noFill/>
        </p:spPr>
      </p:pic>
    </p:spTree>
  </p:cSld>
  <p:clrMapOvr>
    <a:masterClrMapping/>
  </p:clrMapOvr>
  <p:transition>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1" y="304800"/>
            <a:ext cx="4190999" cy="914400"/>
          </a:xfrm>
        </p:spPr>
        <p:txBody>
          <a:bodyPr>
            <a:normAutofit fontScale="90000"/>
          </a:bodyPr>
          <a:lstStyle/>
          <a:p>
            <a:r>
              <a:rPr lang="en-US" sz="4000" b="1" dirty="0">
                <a:latin typeface="Times New Roman" pitchFamily="18" charset="0"/>
                <a:cs typeface="Times New Roman" pitchFamily="18" charset="0"/>
              </a:rPr>
              <a:t>Mash Form</a:t>
            </a:r>
            <a:br>
              <a:rPr lang="en-US" sz="4000" b="1" dirty="0"/>
            </a:br>
            <a:endParaRPr lang="en-US" sz="4000" b="1" dirty="0"/>
          </a:p>
        </p:txBody>
      </p:sp>
      <p:sp>
        <p:nvSpPr>
          <p:cNvPr id="6" name="Content Placeholder 5"/>
          <p:cNvSpPr>
            <a:spLocks noGrp="1"/>
          </p:cNvSpPr>
          <p:nvPr>
            <p:ph idx="1"/>
          </p:nvPr>
        </p:nvSpPr>
        <p:spPr>
          <a:xfrm>
            <a:off x="1371600" y="1371600"/>
            <a:ext cx="10133012" cy="4539622"/>
          </a:xfrm>
        </p:spPr>
        <p:txBody>
          <a:bodyPr>
            <a:noAutofit/>
          </a:bodyPr>
          <a:lstStyle/>
          <a:p>
            <a:pPr algn="just"/>
            <a:r>
              <a:rPr lang="en-US" sz="2800" dirty="0">
                <a:solidFill>
                  <a:schemeClr val="tx1"/>
                </a:solidFill>
                <a:latin typeface="Times New Roman" pitchFamily="18" charset="0"/>
                <a:cs typeface="Times New Roman" pitchFamily="18" charset="0"/>
              </a:rPr>
              <a:t>Dry mash is generally cheapest method of feeding compounded rations when considered in terms of cost of feed. Mash should be made available at all times, i.e. fed ad </a:t>
            </a:r>
            <a:r>
              <a:rPr lang="en-US" sz="2800" dirty="0" err="1">
                <a:solidFill>
                  <a:schemeClr val="tx1"/>
                </a:solidFill>
                <a:latin typeface="Times New Roman" pitchFamily="18" charset="0"/>
                <a:cs typeface="Times New Roman" pitchFamily="18" charset="0"/>
              </a:rPr>
              <a:t>libitum</a:t>
            </a:r>
            <a:r>
              <a:rPr lang="en-US" sz="2800" dirty="0">
                <a:solidFill>
                  <a:schemeClr val="tx1"/>
                </a:solidFill>
                <a:latin typeface="Times New Roman" pitchFamily="18" charset="0"/>
                <a:cs typeface="Times New Roman" pitchFamily="18" charset="0"/>
              </a:rPr>
              <a:t>. It is also essential for mash to be freshly mixed. Stale feed may result in reduced nutritional value and reduced intake which will be reflected in rate of growth or production. Stale feeds are prone to mold formation and rancidity.</a:t>
            </a:r>
          </a:p>
        </p:txBody>
      </p:sp>
    </p:spTree>
    <p:extLst>
      <p:ext uri="{BB962C8B-B14F-4D97-AF65-F5344CB8AC3E}">
        <p14:creationId xmlns:p14="http://schemas.microsoft.com/office/powerpoint/2010/main" val="163703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Users\Acer TM\Downloads\starter-mash-feed-500x500.jpg"/>
          <p:cNvPicPr>
            <a:picLocks noChangeAspect="1" noChangeArrowheads="1"/>
          </p:cNvPicPr>
          <p:nvPr/>
        </p:nvPicPr>
        <p:blipFill>
          <a:blip r:embed="rId2"/>
          <a:srcRect/>
          <a:stretch>
            <a:fillRect/>
          </a:stretch>
        </p:blipFill>
        <p:spPr bwMode="auto">
          <a:xfrm>
            <a:off x="1143000" y="381000"/>
            <a:ext cx="10241568" cy="590645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533400"/>
            <a:ext cx="5181599" cy="838200"/>
          </a:xfrm>
        </p:spPr>
        <p:txBody>
          <a:bodyPr>
            <a:normAutofit fontScale="90000"/>
          </a:bodyPr>
          <a:lstStyle/>
          <a:p>
            <a:r>
              <a:rPr lang="en-US" b="1" dirty="0"/>
              <a:t>Wet Mash</a:t>
            </a:r>
            <a:br>
              <a:rPr lang="en-US" b="1" dirty="0"/>
            </a:b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1676400" y="1219200"/>
            <a:ext cx="9220200" cy="5181600"/>
          </a:xfrm>
        </p:spPr>
        <p:txBody>
          <a:bodyPr>
            <a:normAutofit/>
          </a:bodyPr>
          <a:lstStyle/>
          <a:p>
            <a:pPr algn="just">
              <a:buNone/>
            </a:pPr>
            <a:r>
              <a:rPr lang="en-US" sz="3000" dirty="0">
                <a:latin typeface="Times New Roman" pitchFamily="18" charset="0"/>
                <a:cs typeface="Times New Roman" pitchFamily="18" charset="0"/>
              </a:rPr>
              <a:t>    </a:t>
            </a:r>
            <a:r>
              <a:rPr lang="en-US" sz="2800" dirty="0">
                <a:solidFill>
                  <a:schemeClr val="tx1"/>
                </a:solidFill>
                <a:latin typeface="Times New Roman" pitchFamily="18" charset="0"/>
                <a:cs typeface="Times New Roman" pitchFamily="18" charset="0"/>
              </a:rPr>
              <a:t>Dryness of mash feed sometimes reduces feed intake below desired level, particularly if water intake is low. Constituents and some ingredients may be used specifically for this purpose. It is advisable to include a minimum of 20 percent of miller’s offal’s in the mixture. A ration containing 20 percent </a:t>
            </a:r>
            <a:r>
              <a:rPr lang="en-US" sz="2800" dirty="0" err="1">
                <a:solidFill>
                  <a:schemeClr val="tx1"/>
                </a:solidFill>
                <a:latin typeface="Times New Roman" pitchFamily="18" charset="0"/>
                <a:cs typeface="Times New Roman" pitchFamily="18" charset="0"/>
              </a:rPr>
              <a:t>middlings</a:t>
            </a:r>
            <a:r>
              <a:rPr lang="en-US" sz="2800" dirty="0">
                <a:solidFill>
                  <a:schemeClr val="tx1"/>
                </a:solidFill>
                <a:latin typeface="Times New Roman" pitchFamily="18" charset="0"/>
                <a:cs typeface="Times New Roman" pitchFamily="18" charset="0"/>
              </a:rPr>
              <a:t> and 20 percent bran can be made up into a very well textured wet mash. Feeding of wet mash may be true for one or two days but birds soon learn to adjust for the increased palatability and feed consumption reverts to its normal level. Wet mash feeding will not increase egg production, egg weight, growth and feed conversion.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18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4400" b="1" dirty="0">
              <a:latin typeface="Times New Roman" pitchFamily="18" charset="0"/>
              <a:cs typeface="Times New Roman" pitchFamily="18" charset="0"/>
            </a:endParaRPr>
          </a:p>
        </p:txBody>
      </p:sp>
      <p:sp>
        <p:nvSpPr>
          <p:cNvPr id="5" name="Content Placeholder 4"/>
          <p:cNvSpPr>
            <a:spLocks noGrp="1"/>
          </p:cNvSpPr>
          <p:nvPr>
            <p:ph idx="1"/>
          </p:nvPr>
        </p:nvSpPr>
        <p:spPr>
          <a:xfrm>
            <a:off x="1143000" y="685800"/>
            <a:ext cx="10361612" cy="5867400"/>
          </a:xfrm>
        </p:spPr>
        <p:txBody>
          <a:bodyPr>
            <a:noAutofit/>
          </a:bodyPr>
          <a:lstStyle/>
          <a:p>
            <a:pPr>
              <a:buNone/>
            </a:pPr>
            <a:endParaRPr lang="en-US" sz="2800" dirty="0"/>
          </a:p>
          <a:p>
            <a:pPr>
              <a:buNone/>
            </a:pPr>
            <a:r>
              <a:rPr lang="en-US" sz="6000" b="1" dirty="0">
                <a:solidFill>
                  <a:schemeClr val="tx1"/>
                </a:solidFill>
                <a:latin typeface="Times New Roman" pitchFamily="18" charset="0"/>
                <a:cs typeface="Times New Roman" pitchFamily="18" charset="0"/>
              </a:rPr>
              <a:t>Forms of feed</a:t>
            </a:r>
          </a:p>
          <a:p>
            <a:pPr>
              <a:buNone/>
            </a:pPr>
            <a:r>
              <a:rPr lang="en-US" sz="4400" dirty="0">
                <a:solidFill>
                  <a:schemeClr val="tx1"/>
                </a:solidFill>
                <a:latin typeface="Times New Roman" pitchFamily="18" charset="0"/>
                <a:cs typeface="Times New Roman" pitchFamily="18" charset="0"/>
              </a:rPr>
              <a:t>Feed forms used in chicken feeding are</a:t>
            </a:r>
          </a:p>
          <a:p>
            <a:pPr>
              <a:buNone/>
            </a:pPr>
            <a:endParaRPr lang="en-US" sz="2800" dirty="0">
              <a:solidFill>
                <a:schemeClr val="tx1"/>
              </a:solidFill>
            </a:endParaRPr>
          </a:p>
          <a:p>
            <a:pPr>
              <a:buFont typeface="Wingdings" pitchFamily="2" charset="2"/>
              <a:buChar char="Ø"/>
            </a:pPr>
            <a:r>
              <a:rPr lang="en-US" sz="3200" b="1" dirty="0">
                <a:solidFill>
                  <a:schemeClr val="tx1"/>
                </a:solidFill>
                <a:latin typeface="Times New Roman" pitchFamily="18" charset="0"/>
                <a:cs typeface="Times New Roman" pitchFamily="18" charset="0"/>
              </a:rPr>
              <a:t>Mash</a:t>
            </a:r>
          </a:p>
          <a:p>
            <a:pPr>
              <a:buFont typeface="Wingdings" pitchFamily="2" charset="2"/>
              <a:buChar char="Ø"/>
            </a:pPr>
            <a:r>
              <a:rPr lang="en-US" sz="3200" b="1" dirty="0">
                <a:solidFill>
                  <a:schemeClr val="tx1"/>
                </a:solidFill>
                <a:latin typeface="Times New Roman" pitchFamily="18" charset="0"/>
                <a:cs typeface="Times New Roman" pitchFamily="18" charset="0"/>
              </a:rPr>
              <a:t>Pellet</a:t>
            </a:r>
          </a:p>
          <a:p>
            <a:pPr>
              <a:buFont typeface="Wingdings" pitchFamily="2" charset="2"/>
              <a:buChar char="Ø"/>
            </a:pPr>
            <a:r>
              <a:rPr lang="en-US" sz="3200" b="1" dirty="0">
                <a:solidFill>
                  <a:schemeClr val="tx1"/>
                </a:solidFill>
                <a:latin typeface="Times New Roman" pitchFamily="18" charset="0"/>
                <a:cs typeface="Times New Roman" pitchFamily="18" charset="0"/>
              </a:rPr>
              <a:t>Crumble </a:t>
            </a:r>
          </a:p>
          <a:p>
            <a:pPr>
              <a:buFont typeface="Wingdings" pitchFamily="2" charset="2"/>
              <a:buChar char="Ø"/>
            </a:pPr>
            <a:r>
              <a:rPr lang="en-US" sz="3200" b="1" dirty="0">
                <a:solidFill>
                  <a:schemeClr val="tx1"/>
                </a:solidFill>
                <a:latin typeface="Times New Roman" pitchFamily="18" charset="0"/>
                <a:cs typeface="Times New Roman" pitchFamily="18" charset="0"/>
              </a:rPr>
              <a:t> Wet mash.</a:t>
            </a:r>
          </a:p>
        </p:txBody>
      </p:sp>
    </p:spTree>
    <p:extLst>
      <p:ext uri="{BB962C8B-B14F-4D97-AF65-F5344CB8AC3E}">
        <p14:creationId xmlns:p14="http://schemas.microsoft.com/office/powerpoint/2010/main" val="1121080668"/>
      </p:ext>
    </p:extLst>
  </p:cSld>
  <p:clrMapOvr>
    <a:masterClrMapping/>
  </p:clrMapOvr>
  <p:transition spd="slow">
    <p:cover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81201" y="624110"/>
            <a:ext cx="9523412" cy="1280890"/>
          </a:xfrm>
        </p:spPr>
        <p:txBody>
          <a:bodyPr>
            <a:noAutofit/>
          </a:bodyPr>
          <a:lstStyle/>
          <a:p>
            <a:r>
              <a:rPr lang="en-US" sz="4400" b="1" dirty="0">
                <a:latin typeface="Times New Roman" pitchFamily="18" charset="0"/>
                <a:cs typeface="Times New Roman" pitchFamily="18" charset="0"/>
              </a:rPr>
              <a:t>Pellet Form</a:t>
            </a:r>
          </a:p>
        </p:txBody>
      </p:sp>
      <p:sp>
        <p:nvSpPr>
          <p:cNvPr id="5" name="Content Placeholder 4"/>
          <p:cNvSpPr>
            <a:spLocks noGrp="1"/>
          </p:cNvSpPr>
          <p:nvPr>
            <p:ph idx="1"/>
          </p:nvPr>
        </p:nvSpPr>
        <p:spPr>
          <a:xfrm>
            <a:off x="1371600" y="1295400"/>
            <a:ext cx="9220200" cy="3962400"/>
          </a:xfrm>
        </p:spPr>
        <p:txBody>
          <a:bodyPr>
            <a:normAutofit/>
          </a:bodyPr>
          <a:lstStyle/>
          <a:p>
            <a:endParaRPr lang="en-US" dirty="0"/>
          </a:p>
          <a:p>
            <a:pPr marL="0" indent="0">
              <a:buNone/>
            </a:pPr>
            <a:endParaRPr lang="en-US" dirty="0"/>
          </a:p>
        </p:txBody>
      </p:sp>
      <p:sp>
        <p:nvSpPr>
          <p:cNvPr id="4" name="Rectangle 3"/>
          <p:cNvSpPr/>
          <p:nvPr/>
        </p:nvSpPr>
        <p:spPr>
          <a:xfrm>
            <a:off x="1066800" y="1600200"/>
            <a:ext cx="10820400" cy="4524315"/>
          </a:xfrm>
          <a:prstGeom prst="rect">
            <a:avLst/>
          </a:prstGeom>
        </p:spPr>
        <p:txBody>
          <a:bodyPr wrap="square">
            <a:spAutoFit/>
          </a:bodyPr>
          <a:lstStyle/>
          <a:p>
            <a:pPr algn="just">
              <a:buFont typeface="Wingdings" pitchFamily="2" charset="2"/>
              <a:buChar char="Ø"/>
            </a:pPr>
            <a:r>
              <a:rPr lang="en-US" sz="3200" dirty="0">
                <a:latin typeface="Times New Roman" pitchFamily="18" charset="0"/>
                <a:cs typeface="Times New Roman" pitchFamily="18" charset="0"/>
              </a:rPr>
              <a:t> Birds normally consume about 6-8 percent more feed when fed pelleted feeds.</a:t>
            </a:r>
          </a:p>
          <a:p>
            <a:pPr algn="just">
              <a:buFont typeface="Wingdings" pitchFamily="2" charset="2"/>
              <a:buChar char="Ø"/>
            </a:pPr>
            <a:r>
              <a:rPr lang="en-US" sz="3200" dirty="0">
                <a:latin typeface="Times New Roman" pitchFamily="18" charset="0"/>
                <a:cs typeface="Times New Roman" pitchFamily="18" charset="0"/>
              </a:rPr>
              <a:t> Pelleting is especially important with low density diet which reduces the feed intake to less than optimum due to less consumption.</a:t>
            </a:r>
          </a:p>
          <a:p>
            <a:pPr algn="just">
              <a:buFont typeface="Wingdings" pitchFamily="2" charset="2"/>
              <a:buChar char="Ø"/>
            </a:pPr>
            <a:r>
              <a:rPr lang="en-US" sz="3200" dirty="0">
                <a:latin typeface="Times New Roman" pitchFamily="18" charset="0"/>
                <a:cs typeface="Times New Roman" pitchFamily="18" charset="0"/>
              </a:rPr>
              <a:t> Compressing the feed into pellets stops ingredient segregation.</a:t>
            </a:r>
          </a:p>
          <a:p>
            <a:pPr algn="just">
              <a:buFont typeface="Wingdings" pitchFamily="2" charset="2"/>
              <a:buChar char="Ø"/>
            </a:pPr>
            <a:r>
              <a:rPr lang="en-US" sz="3200" dirty="0">
                <a:latin typeface="Times New Roman" pitchFamily="18" charset="0"/>
                <a:cs typeface="Times New Roman" pitchFamily="18" charset="0"/>
              </a:rPr>
              <a:t> Broilers fed pellets spend less time in eating and thus more net energy is available for body weight gain.</a:t>
            </a:r>
          </a:p>
          <a:p>
            <a:pPr algn="just">
              <a:buFont typeface="Wingdings" pitchFamily="2" charset="2"/>
              <a:buChar char="Ø"/>
            </a:pPr>
            <a:r>
              <a:rPr lang="en-US" sz="3200" dirty="0">
                <a:latin typeface="Times New Roman" pitchFamily="18" charset="0"/>
                <a:cs typeface="Times New Roman" pitchFamily="18" charset="0"/>
              </a:rPr>
              <a:t> Size of pellet feed is 5mm</a:t>
            </a:r>
          </a:p>
        </p:txBody>
      </p:sp>
    </p:spTree>
    <p:extLst>
      <p:ext uri="{BB962C8B-B14F-4D97-AF65-F5344CB8AC3E}">
        <p14:creationId xmlns:p14="http://schemas.microsoft.com/office/powerpoint/2010/main" val="888499933"/>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81200" y="1524000"/>
            <a:ext cx="9523412" cy="4387222"/>
          </a:xfrm>
        </p:spPr>
        <p:txBody>
          <a:bodyPr>
            <a:normAutofit/>
          </a:bodyPr>
          <a:lstStyle/>
          <a:p>
            <a:pPr marL="0" indent="0">
              <a:buNone/>
            </a:pPr>
            <a:endParaRPr lang="en-GB" sz="2400" b="1" dirty="0">
              <a:solidFill>
                <a:srgbClr val="505860"/>
              </a:solidFill>
              <a:latin typeface="Source Sans Pro"/>
              <a:ea typeface="Times New Roman" panose="02020603050405020304" pitchFamily="18" charset="0"/>
              <a:cs typeface="Times New Roman" panose="02020603050405020304" pitchFamily="18" charset="0"/>
            </a:endParaRPr>
          </a:p>
          <a:p>
            <a:pPr>
              <a:buNone/>
            </a:pPr>
            <a:endParaRPr lang="en-GB" sz="2800" dirty="0">
              <a:solidFill>
                <a:srgbClr val="505860"/>
              </a:solidFill>
              <a:effectLst/>
              <a:latin typeface="Times New Roman" pitchFamily="18" charset="0"/>
              <a:ea typeface="Times New Roman" panose="02020603050405020304" pitchFamily="18" charset="0"/>
              <a:cs typeface="Times New Roman" pitchFamily="18" charset="0"/>
            </a:endParaRPr>
          </a:p>
        </p:txBody>
      </p:sp>
      <p:sp>
        <p:nvSpPr>
          <p:cNvPr id="70658" name="AutoShape 2" descr="Image result for pellet fe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0660" name="AutoShape 4" descr="Image result for pellet fee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0661" name="Picture 5" descr="C:\Users\Acer TM\Downloads\Poultry-Pellets.jpg"/>
          <p:cNvPicPr>
            <a:picLocks noChangeAspect="1" noChangeArrowheads="1"/>
          </p:cNvPicPr>
          <p:nvPr/>
        </p:nvPicPr>
        <p:blipFill>
          <a:blip r:embed="rId2"/>
          <a:srcRect/>
          <a:stretch>
            <a:fillRect/>
          </a:stretch>
        </p:blipFill>
        <p:spPr bwMode="auto">
          <a:xfrm>
            <a:off x="1600200" y="152400"/>
            <a:ext cx="10134600" cy="6537325"/>
          </a:xfrm>
          <a:prstGeom prst="rect">
            <a:avLst/>
          </a:prstGeom>
          <a:noFill/>
        </p:spPr>
      </p:pic>
    </p:spTree>
    <p:extLst>
      <p:ext uri="{BB962C8B-B14F-4D97-AF65-F5344CB8AC3E}">
        <p14:creationId xmlns:p14="http://schemas.microsoft.com/office/powerpoint/2010/main" val="1048730784"/>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50206" y="304212"/>
            <a:ext cx="10396882" cy="1151965"/>
          </a:xfrm>
        </p:spPr>
        <p:txBody>
          <a:bodyPr>
            <a:noAutofit/>
          </a:bodyPr>
          <a:lstStyle/>
          <a:p>
            <a:r>
              <a:rPr lang="en-US" sz="4400" b="1" dirty="0">
                <a:latin typeface="Times New Roman" pitchFamily="18" charset="0"/>
                <a:cs typeface="Times New Roman" pitchFamily="18" charset="0"/>
              </a:rPr>
              <a:t>Pellet Binders</a:t>
            </a:r>
            <a:br>
              <a:rPr lang="en-GB" sz="4400" b="1" dirty="0">
                <a:effectLst/>
                <a:latin typeface="Times New Roman" pitchFamily="18" charset="0"/>
                <a:ea typeface="Times New Roman" panose="02020603050405020304" pitchFamily="18" charset="0"/>
                <a:cs typeface="Times New Roman" pitchFamily="18" charset="0"/>
              </a:rPr>
            </a:br>
            <a:endParaRPr lang="en-US" sz="4400" b="1" dirty="0">
              <a:latin typeface="Times New Roman" pitchFamily="18" charset="0"/>
              <a:cs typeface="Times New Roman" pitchFamily="18" charset="0"/>
            </a:endParaRPr>
          </a:p>
        </p:txBody>
      </p:sp>
      <p:sp>
        <p:nvSpPr>
          <p:cNvPr id="5" name="Content Placeholder 4"/>
          <p:cNvSpPr>
            <a:spLocks noGrp="1"/>
          </p:cNvSpPr>
          <p:nvPr>
            <p:ph idx="1"/>
          </p:nvPr>
        </p:nvSpPr>
        <p:spPr>
          <a:xfrm>
            <a:off x="762000" y="1295400"/>
            <a:ext cx="10742612" cy="4615822"/>
          </a:xfrm>
        </p:spPr>
        <p:txBody>
          <a:bodyPr>
            <a:normAutofit/>
          </a:bodyPr>
          <a:lstStyle/>
          <a:p>
            <a:pPr algn="just"/>
            <a:r>
              <a:rPr lang="en-US" sz="3200" dirty="0">
                <a:solidFill>
                  <a:schemeClr val="tx1"/>
                </a:solidFill>
                <a:latin typeface="Times New Roman" pitchFamily="18" charset="0"/>
                <a:cs typeface="Times New Roman" pitchFamily="18" charset="0"/>
              </a:rPr>
              <a:t>To improve hardness of pellets</a:t>
            </a:r>
          </a:p>
          <a:p>
            <a:pPr algn="just"/>
            <a:r>
              <a:rPr lang="en-US" sz="3200" dirty="0">
                <a:solidFill>
                  <a:schemeClr val="tx1"/>
                </a:solidFill>
                <a:latin typeface="Times New Roman" pitchFamily="18" charset="0"/>
                <a:cs typeface="Times New Roman" pitchFamily="18" charset="0"/>
              </a:rPr>
              <a:t>These binders absorb water from processed pellet tend to reduce wet droppings and improves growth of young chicks</a:t>
            </a:r>
          </a:p>
          <a:p>
            <a:pPr algn="just"/>
            <a:r>
              <a:rPr lang="en-US" sz="3200" dirty="0">
                <a:solidFill>
                  <a:schemeClr val="tx1"/>
                </a:solidFill>
                <a:latin typeface="Times New Roman" pitchFamily="18" charset="0"/>
                <a:cs typeface="Times New Roman" pitchFamily="18" charset="0"/>
              </a:rPr>
              <a:t>Common pellet binders are sodium </a:t>
            </a:r>
            <a:r>
              <a:rPr lang="en-US" sz="3200" dirty="0" err="1">
                <a:solidFill>
                  <a:schemeClr val="tx1"/>
                </a:solidFill>
                <a:latin typeface="Times New Roman" pitchFamily="18" charset="0"/>
                <a:cs typeface="Times New Roman" pitchFamily="18" charset="0"/>
              </a:rPr>
              <a:t>bentonite</a:t>
            </a:r>
            <a:r>
              <a:rPr lang="en-US" sz="3200" dirty="0">
                <a:solidFill>
                  <a:schemeClr val="tx1"/>
                </a:solidFill>
                <a:latin typeface="Times New Roman" pitchFamily="18" charset="0"/>
                <a:cs typeface="Times New Roman" pitchFamily="18" charset="0"/>
              </a:rPr>
              <a:t> (anhydrous silicate)</a:t>
            </a:r>
          </a:p>
          <a:p>
            <a:pPr algn="just"/>
            <a:r>
              <a:rPr lang="en-US" sz="3200" dirty="0">
                <a:solidFill>
                  <a:schemeClr val="tx1"/>
                </a:solidFill>
                <a:latin typeface="Times New Roman" pitchFamily="18" charset="0"/>
                <a:cs typeface="Times New Roman" pitchFamily="18" charset="0"/>
              </a:rPr>
              <a:t>cellulose products (from wood pulp industry)</a:t>
            </a:r>
          </a:p>
          <a:p>
            <a:pPr algn="just"/>
            <a:r>
              <a:rPr lang="en-US" sz="3200" dirty="0">
                <a:solidFill>
                  <a:schemeClr val="tx1"/>
                </a:solidFill>
                <a:latin typeface="Times New Roman" pitchFamily="18" charset="0"/>
                <a:cs typeface="Times New Roman" pitchFamily="18" charset="0"/>
              </a:rPr>
              <a:t>Occasionally molasses and guar gum meal is used as a pellet binder</a:t>
            </a:r>
          </a:p>
          <a:p>
            <a:endParaRPr lang="en-GB" sz="2400" b="1" dirty="0">
              <a:solidFill>
                <a:srgbClr val="505860"/>
              </a:solidFill>
              <a:effectLst/>
              <a:latin typeface="Source Sans Pro"/>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01210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3344" y="381000"/>
            <a:ext cx="8317456" cy="1296591"/>
          </a:xfrm>
        </p:spPr>
        <p:txBody>
          <a:bodyPr>
            <a:noAutofit/>
          </a:bodyPr>
          <a:lstStyle/>
          <a:p>
            <a:r>
              <a:rPr lang="en-US" sz="4400" b="1" dirty="0">
                <a:latin typeface="Times New Roman" pitchFamily="18" charset="0"/>
                <a:cs typeface="Times New Roman" pitchFamily="18" charset="0"/>
              </a:rPr>
              <a:t>Advantages of Pellets:</a:t>
            </a:r>
            <a:br>
              <a:rPr lang="en-GB" sz="4400" b="1" spc="-75" dirty="0">
                <a:solidFill>
                  <a:srgbClr val="505860"/>
                </a:solidFill>
                <a:effectLst/>
                <a:latin typeface="Times New Roman" pitchFamily="18" charset="0"/>
                <a:ea typeface="Times New Roman" panose="02020603050405020304" pitchFamily="18" charset="0"/>
                <a:cs typeface="Times New Roman" pitchFamily="18" charset="0"/>
              </a:rPr>
            </a:br>
            <a:br>
              <a:rPr lang="en-GB" sz="7200" dirty="0">
                <a:effectLst/>
                <a:latin typeface="Times New Roman" panose="02020603050405020304" pitchFamily="18" charset="0"/>
                <a:ea typeface="Times New Roman" panose="02020603050405020304" pitchFamily="18" charset="0"/>
              </a:rPr>
            </a:br>
            <a:endParaRPr lang="en-US" sz="7200" dirty="0"/>
          </a:p>
        </p:txBody>
      </p:sp>
      <p:sp>
        <p:nvSpPr>
          <p:cNvPr id="3" name="Content Placeholder 2"/>
          <p:cNvSpPr>
            <a:spLocks noGrp="1"/>
          </p:cNvSpPr>
          <p:nvPr>
            <p:ph idx="1"/>
          </p:nvPr>
        </p:nvSpPr>
        <p:spPr>
          <a:xfrm>
            <a:off x="1447800" y="1447800"/>
            <a:ext cx="9906000" cy="5410200"/>
          </a:xfrm>
        </p:spPr>
        <p:txBody>
          <a:bodyPr>
            <a:noAutofit/>
          </a:bodyPr>
          <a:lstStyle/>
          <a:p>
            <a:pPr algn="just"/>
            <a:r>
              <a:rPr lang="en-US" sz="3200" dirty="0">
                <a:solidFill>
                  <a:schemeClr val="tx1"/>
                </a:solidFill>
                <a:latin typeface="Times New Roman" pitchFamily="18" charset="0"/>
                <a:cs typeface="Times New Roman" pitchFamily="18" charset="0"/>
              </a:rPr>
              <a:t>Pelleting results in a saving of 15-20% of feeding.</a:t>
            </a:r>
          </a:p>
          <a:p>
            <a:pPr algn="just"/>
            <a:r>
              <a:rPr lang="en-US" sz="3200" dirty="0">
                <a:solidFill>
                  <a:schemeClr val="tx1"/>
                </a:solidFill>
                <a:latin typeface="Times New Roman" pitchFamily="18" charset="0"/>
                <a:cs typeface="Times New Roman" pitchFamily="18" charset="0"/>
              </a:rPr>
              <a:t>It is convenient, since it can be directly fed from bags.</a:t>
            </a:r>
          </a:p>
          <a:p>
            <a:pPr algn="just"/>
            <a:r>
              <a:rPr lang="en-US" sz="3200" dirty="0">
                <a:solidFill>
                  <a:schemeClr val="tx1"/>
                </a:solidFill>
                <a:latin typeface="Times New Roman" pitchFamily="18" charset="0"/>
                <a:cs typeface="Times New Roman" pitchFamily="18" charset="0"/>
              </a:rPr>
              <a:t> It reduces labor, handling cost of feed and feed wastage.</a:t>
            </a:r>
          </a:p>
          <a:p>
            <a:pPr algn="just"/>
            <a:r>
              <a:rPr lang="en-US" sz="3200" dirty="0">
                <a:solidFill>
                  <a:schemeClr val="tx1"/>
                </a:solidFill>
                <a:latin typeface="Times New Roman" pitchFamily="18" charset="0"/>
                <a:cs typeface="Times New Roman" pitchFamily="18" charset="0"/>
              </a:rPr>
              <a:t>Drinking water remains clean in troughs.</a:t>
            </a:r>
          </a:p>
          <a:p>
            <a:pPr algn="just"/>
            <a:r>
              <a:rPr lang="en-US" sz="3200" dirty="0">
                <a:solidFill>
                  <a:schemeClr val="tx1"/>
                </a:solidFill>
                <a:latin typeface="Times New Roman" pitchFamily="18" charset="0"/>
                <a:cs typeface="Times New Roman" pitchFamily="18" charset="0"/>
              </a:rPr>
              <a:t>There is no wet feed to mold and to attract flies.</a:t>
            </a:r>
          </a:p>
        </p:txBody>
      </p:sp>
    </p:spTree>
    <p:extLst>
      <p:ext uri="{BB962C8B-B14F-4D97-AF65-F5344CB8AC3E}">
        <p14:creationId xmlns:p14="http://schemas.microsoft.com/office/powerpoint/2010/main" val="346722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066800"/>
            <a:ext cx="8458200" cy="5181600"/>
          </a:xfrm>
        </p:spPr>
        <p:txBody>
          <a:bodyPr>
            <a:normAutofit/>
          </a:bodyPr>
          <a:lstStyle/>
          <a:p>
            <a:endParaRPr lang="en-GB" sz="1800" dirty="0">
              <a:solidFill>
                <a:srgbClr val="505860"/>
              </a:solidFill>
              <a:effectLst/>
              <a:latin typeface="Source Sans Pro"/>
              <a:ea typeface="Times New Roman" panose="02020603050405020304" pitchFamily="18" charset="0"/>
            </a:endParaRPr>
          </a:p>
          <a:p>
            <a:endParaRPr lang="en-GB" sz="1800" dirty="0">
              <a:solidFill>
                <a:srgbClr val="505860"/>
              </a:solidFill>
              <a:effectLst/>
              <a:latin typeface="Source Sans Pro"/>
              <a:ea typeface="Times New Roman" panose="02020603050405020304" pitchFamily="18" charset="0"/>
            </a:endParaRPr>
          </a:p>
          <a:p>
            <a:endParaRPr lang="en-GB" dirty="0">
              <a:solidFill>
                <a:srgbClr val="505860"/>
              </a:solidFill>
              <a:latin typeface="Source Sans Pro"/>
              <a:ea typeface="Times New Roman" panose="02020603050405020304" pitchFamily="18" charset="0"/>
            </a:endParaRPr>
          </a:p>
          <a:p>
            <a:endParaRPr lang="en-US" dirty="0"/>
          </a:p>
        </p:txBody>
      </p:sp>
      <p:sp>
        <p:nvSpPr>
          <p:cNvPr id="4" name="Rectangle 3"/>
          <p:cNvSpPr/>
          <p:nvPr/>
        </p:nvSpPr>
        <p:spPr>
          <a:xfrm>
            <a:off x="1219200" y="228600"/>
            <a:ext cx="10820400" cy="6093976"/>
          </a:xfrm>
          <a:prstGeom prst="rect">
            <a:avLst/>
          </a:prstGeom>
        </p:spPr>
        <p:txBody>
          <a:bodyPr wrap="square">
            <a:spAutoFit/>
          </a:bodyPr>
          <a:lstStyle/>
          <a:p>
            <a:pPr algn="just">
              <a:buFont typeface="Wingdings" pitchFamily="2" charset="2"/>
              <a:buChar char="Ø"/>
            </a:pPr>
            <a:r>
              <a:rPr lang="en-US" sz="3000" dirty="0">
                <a:latin typeface="Times New Roman" pitchFamily="18" charset="0"/>
                <a:cs typeface="Times New Roman" pitchFamily="18" charset="0"/>
              </a:rPr>
              <a:t>It is easier for a bird to eat a crumble or pellet than to eat mash.</a:t>
            </a:r>
          </a:p>
          <a:p>
            <a:pPr algn="just">
              <a:buFont typeface="Wingdings" pitchFamily="2" charset="2"/>
              <a:buChar char="Ø"/>
            </a:pPr>
            <a:r>
              <a:rPr lang="en-US" sz="3000" dirty="0">
                <a:latin typeface="Times New Roman" pitchFamily="18" charset="0"/>
                <a:cs typeface="Times New Roman" pitchFamily="18" charset="0"/>
              </a:rPr>
              <a:t>Pelleted feed has a higher nutrient density.</a:t>
            </a:r>
          </a:p>
          <a:p>
            <a:pPr algn="just">
              <a:buFont typeface="Wingdings" pitchFamily="2" charset="2"/>
              <a:buChar char="Ø"/>
            </a:pPr>
            <a:r>
              <a:rPr lang="en-US" sz="3000" dirty="0">
                <a:latin typeface="Times New Roman" pitchFamily="18" charset="0"/>
                <a:cs typeface="Times New Roman" pitchFamily="18" charset="0"/>
              </a:rPr>
              <a:t>Pelleting reduces bulkiness of feed by 18%.</a:t>
            </a:r>
          </a:p>
          <a:p>
            <a:pPr algn="just">
              <a:buFont typeface="Wingdings" pitchFamily="2" charset="2"/>
              <a:buChar char="Ø"/>
            </a:pPr>
            <a:r>
              <a:rPr lang="en-US" sz="3000" dirty="0">
                <a:latin typeface="Times New Roman" pitchFamily="18" charset="0"/>
                <a:cs typeface="Times New Roman" pitchFamily="18" charset="0"/>
              </a:rPr>
              <a:t> It reduces selective eating by birds.</a:t>
            </a:r>
          </a:p>
          <a:p>
            <a:pPr algn="just">
              <a:buFont typeface="Wingdings" pitchFamily="2" charset="2"/>
              <a:buChar char="Ø"/>
            </a:pPr>
            <a:r>
              <a:rPr lang="en-US" sz="3000" dirty="0">
                <a:latin typeface="Times New Roman" pitchFamily="18" charset="0"/>
                <a:cs typeface="Times New Roman" pitchFamily="18" charset="0"/>
              </a:rPr>
              <a:t> It destroys toxic organisms like Salmonella, E. Coli etc. during processing.</a:t>
            </a:r>
          </a:p>
          <a:p>
            <a:pPr algn="just">
              <a:buFont typeface="Wingdings" pitchFamily="2" charset="2"/>
              <a:buChar char="Ø"/>
            </a:pPr>
            <a:r>
              <a:rPr lang="en-US" sz="3000" dirty="0">
                <a:latin typeface="Times New Roman" pitchFamily="18" charset="0"/>
                <a:cs typeface="Times New Roman" pitchFamily="18" charset="0"/>
              </a:rPr>
              <a:t> Molds are not formed in pelleted feed as propionic acid added during pelleting.</a:t>
            </a:r>
          </a:p>
          <a:p>
            <a:pPr algn="just">
              <a:buFont typeface="Wingdings" pitchFamily="2" charset="2"/>
              <a:buChar char="Ø"/>
            </a:pPr>
            <a:r>
              <a:rPr lang="en-US" sz="3000" dirty="0">
                <a:latin typeface="Times New Roman" pitchFamily="18" charset="0"/>
                <a:cs typeface="Times New Roman" pitchFamily="18" charset="0"/>
              </a:rPr>
              <a:t>Trypsin inhibitors and gossypol are destroyed during pelleting process.</a:t>
            </a:r>
          </a:p>
          <a:p>
            <a:pPr algn="just">
              <a:buFont typeface="Wingdings" pitchFamily="2" charset="2"/>
              <a:buChar char="Ø"/>
            </a:pPr>
            <a:r>
              <a:rPr lang="en-US" sz="3000" dirty="0">
                <a:latin typeface="Times New Roman" pitchFamily="18" charset="0"/>
                <a:cs typeface="Times New Roman" pitchFamily="18" charset="0"/>
              </a:rPr>
              <a:t>  Metabolizable energy of some feed stuff is improved.</a:t>
            </a:r>
          </a:p>
          <a:p>
            <a:pPr algn="just">
              <a:buFont typeface="Wingdings" pitchFamily="2" charset="2"/>
              <a:buChar char="Ø"/>
            </a:pPr>
            <a:r>
              <a:rPr lang="en-US" sz="3000" dirty="0">
                <a:latin typeface="Times New Roman" pitchFamily="18" charset="0"/>
                <a:cs typeface="Times New Roman" pitchFamily="18" charset="0"/>
              </a:rPr>
              <a:t> Availability of Vitamin E and B12 is increased.</a:t>
            </a:r>
          </a:p>
          <a:p>
            <a:pPr algn="just">
              <a:buFont typeface="Wingdings" pitchFamily="2" charset="2"/>
              <a:buChar char="Ø"/>
            </a:pPr>
            <a:r>
              <a:rPr lang="en-US" sz="3000" dirty="0">
                <a:latin typeface="Times New Roman" pitchFamily="18" charset="0"/>
                <a:cs typeface="Times New Roman" pitchFamily="18" charset="0"/>
              </a:rPr>
              <a:t> Digestibility of certain nutrients is increased.</a:t>
            </a:r>
            <a:endParaRPr lang="en-GB" sz="3000" dirty="0">
              <a:latin typeface="Times New Roman" pitchFamily="18" charset="0"/>
              <a:cs typeface="Times New Roman" pitchFamily="18" charset="0"/>
            </a:endParaRPr>
          </a:p>
        </p:txBody>
      </p:sp>
    </p:spTree>
    <p:extLst>
      <p:ext uri="{BB962C8B-B14F-4D97-AF65-F5344CB8AC3E}">
        <p14:creationId xmlns:p14="http://schemas.microsoft.com/office/powerpoint/2010/main" val="2491523153"/>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04800"/>
            <a:ext cx="8911687" cy="1280890"/>
          </a:xfrm>
        </p:spPr>
        <p:txBody>
          <a:bodyPr>
            <a:normAutofit/>
          </a:bodyPr>
          <a:lstStyle/>
          <a:p>
            <a:r>
              <a:rPr lang="en-US" sz="4800" b="1" dirty="0">
                <a:latin typeface="Times New Roman" pitchFamily="18" charset="0"/>
                <a:cs typeface="Times New Roman" pitchFamily="18" charset="0"/>
              </a:rPr>
              <a:t>Disadvantages of Pellets</a:t>
            </a:r>
            <a:endParaRPr lang="en-US" sz="4800" b="1" dirty="0">
              <a:solidFill>
                <a:schemeClr val="tx1">
                  <a:lumMod val="95000"/>
                  <a:lumOff val="5000"/>
                </a:schemeClr>
              </a:solidFill>
              <a:latin typeface="Times New Roman" pitchFamily="18" charset="0"/>
              <a:cs typeface="Times New Roman" pitchFamily="18" charset="0"/>
            </a:endParaRPr>
          </a:p>
        </p:txBody>
      </p:sp>
      <p:sp>
        <p:nvSpPr>
          <p:cNvPr id="6" name="Content Placeholder 5"/>
          <p:cNvSpPr>
            <a:spLocks noGrp="1"/>
          </p:cNvSpPr>
          <p:nvPr>
            <p:ph idx="1"/>
          </p:nvPr>
        </p:nvSpPr>
        <p:spPr>
          <a:xfrm>
            <a:off x="1295400" y="1600200"/>
            <a:ext cx="8915400" cy="3777622"/>
          </a:xfrm>
        </p:spPr>
        <p:txBody>
          <a:bodyPr>
            <a:noAutofit/>
          </a:bodyPr>
          <a:lstStyle/>
          <a:p>
            <a:pPr algn="just"/>
            <a:r>
              <a:rPr lang="en-US" sz="3200" dirty="0">
                <a:solidFill>
                  <a:schemeClr val="tx1"/>
                </a:solidFill>
                <a:latin typeface="Times New Roman" pitchFamily="18" charset="0"/>
                <a:cs typeface="Times New Roman" pitchFamily="18" charset="0"/>
              </a:rPr>
              <a:t> Pelleting involves additional cost.</a:t>
            </a:r>
          </a:p>
          <a:p>
            <a:pPr algn="just"/>
            <a:r>
              <a:rPr lang="en-US" sz="3200" dirty="0">
                <a:solidFill>
                  <a:schemeClr val="tx1"/>
                </a:solidFill>
                <a:latin typeface="Times New Roman" pitchFamily="18" charset="0"/>
                <a:cs typeface="Times New Roman" pitchFamily="18" charset="0"/>
              </a:rPr>
              <a:t> Higher investment and machinery.</a:t>
            </a:r>
          </a:p>
          <a:p>
            <a:pPr algn="just"/>
            <a:r>
              <a:rPr lang="en-US" sz="3200" dirty="0">
                <a:solidFill>
                  <a:schemeClr val="tx1"/>
                </a:solidFill>
                <a:latin typeface="Times New Roman" pitchFamily="18" charset="0"/>
                <a:cs typeface="Times New Roman" pitchFamily="18" charset="0"/>
              </a:rPr>
              <a:t> Specific know-how is needed for pelleting.</a:t>
            </a:r>
          </a:p>
          <a:p>
            <a:pPr algn="just"/>
            <a:r>
              <a:rPr lang="en-US" sz="3200" dirty="0">
                <a:solidFill>
                  <a:schemeClr val="tx1"/>
                </a:solidFill>
                <a:latin typeface="Times New Roman" pitchFamily="18" charset="0"/>
                <a:cs typeface="Times New Roman" pitchFamily="18" charset="0"/>
              </a:rPr>
              <a:t> Considerable variation in the characteristics of different raw materials.</a:t>
            </a:r>
          </a:p>
          <a:p>
            <a:pPr algn="just"/>
            <a:r>
              <a:rPr lang="sv-SE" sz="3200" dirty="0">
                <a:solidFill>
                  <a:schemeClr val="tx1"/>
                </a:solidFill>
                <a:latin typeface="Times New Roman" pitchFamily="18" charset="0"/>
                <a:cs typeface="Times New Roman" pitchFamily="18" charset="0"/>
              </a:rPr>
              <a:t> Pelleting destroys Vitamin A.</a:t>
            </a:r>
          </a:p>
          <a:p>
            <a:pPr algn="just"/>
            <a:r>
              <a:rPr lang="en-US" sz="3200" dirty="0">
                <a:solidFill>
                  <a:schemeClr val="tx1"/>
                </a:solidFill>
                <a:latin typeface="Times New Roman" pitchFamily="18" charset="0"/>
                <a:cs typeface="Times New Roman" pitchFamily="18" charset="0"/>
              </a:rPr>
              <a:t> Increased water consumption.</a:t>
            </a:r>
          </a:p>
          <a:p>
            <a:pPr algn="just"/>
            <a:r>
              <a:rPr lang="en-US" sz="3200" dirty="0">
                <a:solidFill>
                  <a:schemeClr val="tx1"/>
                </a:solidFill>
                <a:latin typeface="Times New Roman" pitchFamily="18" charset="0"/>
                <a:cs typeface="Times New Roman" pitchFamily="18" charset="0"/>
              </a:rPr>
              <a:t> Increased cannibalism.</a:t>
            </a:r>
          </a:p>
        </p:txBody>
      </p:sp>
    </p:spTree>
    <p:extLst>
      <p:ext uri="{BB962C8B-B14F-4D97-AF65-F5344CB8AC3E}">
        <p14:creationId xmlns:p14="http://schemas.microsoft.com/office/powerpoint/2010/main" val="1046115131"/>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4417475" cy="1143000"/>
          </a:xfrm>
        </p:spPr>
        <p:txBody>
          <a:bodyPr>
            <a:normAutofit/>
          </a:bodyPr>
          <a:lstStyle/>
          <a:p>
            <a:r>
              <a:rPr lang="en-US" sz="4400" b="1" dirty="0">
                <a:latin typeface="Times New Roman" pitchFamily="18" charset="0"/>
                <a:cs typeface="Times New Roman" pitchFamily="18" charset="0"/>
              </a:rPr>
              <a:t>Crumble Form</a:t>
            </a:r>
          </a:p>
        </p:txBody>
      </p:sp>
      <p:sp>
        <p:nvSpPr>
          <p:cNvPr id="3" name="Content Placeholder 2"/>
          <p:cNvSpPr>
            <a:spLocks noGrp="1"/>
          </p:cNvSpPr>
          <p:nvPr>
            <p:ph idx="1"/>
          </p:nvPr>
        </p:nvSpPr>
        <p:spPr>
          <a:xfrm>
            <a:off x="1752600" y="1219200"/>
            <a:ext cx="9144000" cy="5181600"/>
          </a:xfrm>
        </p:spPr>
        <p:txBody>
          <a:bodyPr>
            <a:normAutofit/>
          </a:bodyPr>
          <a:lstStyle/>
          <a:p>
            <a:pPr algn="just"/>
            <a:r>
              <a:rPr lang="en-US" sz="3200" dirty="0">
                <a:solidFill>
                  <a:schemeClr val="tx1"/>
                </a:solidFill>
                <a:latin typeface="Times New Roman" pitchFamily="18" charset="0"/>
                <a:cs typeface="Times New Roman" pitchFamily="18" charset="0"/>
              </a:rPr>
              <a:t>It is method of choice for feeding broilers and capons. Crumbles are usually made from 4.7 mm (3/10 inch) pellets. Crumbles are very easy to handle and convenient to use. It has been found that compressing a feed into pellets and crumbles dependents on fiber content of mash</a:t>
            </a:r>
            <a:endParaRPr lang="en-GB" sz="3200" dirty="0">
              <a:solidFill>
                <a:schemeClr val="tx1"/>
              </a:solidFill>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2412968000"/>
      </p:ext>
    </p:extLst>
  </p:cSld>
  <p:clrMapOvr>
    <a:masterClrMapping/>
  </p:clrMapOvr>
  <p:transition spd="slow">
    <p:wheel spokes="1"/>
  </p:transition>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444</TotalTime>
  <Words>631</Words>
  <Application>Microsoft Office PowerPoint</Application>
  <PresentationFormat>Widescreen</PresentationFormat>
  <Paragraphs>53</Paragraphs>
  <Slides>13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Century Gothic</vt:lpstr>
      <vt:lpstr>Source Sans Pro</vt:lpstr>
      <vt:lpstr>Times New Roman</vt:lpstr>
      <vt:lpstr>Wingdings</vt:lpstr>
      <vt:lpstr>Wingdings 3</vt:lpstr>
      <vt:lpstr>Wisp</vt:lpstr>
      <vt:lpstr>PowerPoint Presentation</vt:lpstr>
      <vt:lpstr> </vt:lpstr>
      <vt:lpstr>Pellet Form</vt:lpstr>
      <vt:lpstr>PowerPoint Presentation</vt:lpstr>
      <vt:lpstr>Pellet Binders </vt:lpstr>
      <vt:lpstr>Advantages of Pellets:  </vt:lpstr>
      <vt:lpstr>PowerPoint Presentation</vt:lpstr>
      <vt:lpstr>Disadvantages of Pellets</vt:lpstr>
      <vt:lpstr>Crumble Form</vt:lpstr>
      <vt:lpstr>PowerPoint Presentation</vt:lpstr>
      <vt:lpstr>Mash Form </vt:lpstr>
      <vt:lpstr>PowerPoint Presentation</vt:lpstr>
      <vt:lpstr>Wet Mash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Qasim Mahmood</dc:creator>
  <cp:lastModifiedBy>nasir tauqir</cp:lastModifiedBy>
  <cp:revision>43</cp:revision>
  <dcterms:modified xsi:type="dcterms:W3CDTF">2020-05-03T15:30:15Z</dcterms:modified>
</cp:coreProperties>
</file>