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8" r:id="rId4"/>
    <p:sldId id="269" r:id="rId5"/>
    <p:sldId id="270" r:id="rId6"/>
    <p:sldId id="271" r:id="rId7"/>
    <p:sldId id="266" r:id="rId8"/>
    <p:sldId id="258" r:id="rId9"/>
    <p:sldId id="257" r:id="rId10"/>
    <p:sldId id="267" r:id="rId11"/>
    <p:sldId id="259" r:id="rId12"/>
    <p:sldId id="260" r:id="rId13"/>
    <p:sldId id="273" r:id="rId14"/>
    <p:sldId id="261" r:id="rId15"/>
    <p:sldId id="262" r:id="rId16"/>
    <p:sldId id="263" r:id="rId17"/>
    <p:sldId id="272"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7238A-0514-4037-AFEC-1016B19D16D7}" type="datetimeFigureOut">
              <a:rPr lang="en-US" smtClean="0"/>
              <a:pPr/>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FFB42-E8A5-46F8-86EB-E1CEF254F2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7238A-0514-4037-AFEC-1016B19D16D7}" type="datetimeFigureOut">
              <a:rPr lang="en-US" smtClean="0"/>
              <a:pPr/>
              <a:t>2/28/2020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FFB42-E8A5-46F8-86EB-E1CEF254F2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285999"/>
          </a:xfrm>
        </p:spPr>
        <p:txBody>
          <a:bodyPr/>
          <a:lstStyle/>
          <a:p>
            <a:r>
              <a:rPr lang="en-US" b="1" dirty="0" smtClean="0"/>
              <a:t>Mixing Processing &amp; Storage of Finished Feed.</a:t>
            </a:r>
            <a:endParaRPr lang="en-US" b="1" dirty="0"/>
          </a:p>
        </p:txBody>
      </p:sp>
      <p:sp>
        <p:nvSpPr>
          <p:cNvPr id="3" name="Subtitle 2"/>
          <p:cNvSpPr>
            <a:spLocks noGrp="1"/>
          </p:cNvSpPr>
          <p:nvPr>
            <p:ph type="subTitle" idx="1"/>
          </p:nvPr>
        </p:nvSpPr>
        <p:spPr>
          <a:xfrm>
            <a:off x="1371600" y="2133600"/>
            <a:ext cx="6400800" cy="1676400"/>
          </a:xfrm>
        </p:spPr>
        <p:txBody>
          <a:bodyPr>
            <a:normAutofit lnSpcReduction="10000"/>
          </a:bodyPr>
          <a:lstStyle/>
          <a:p>
            <a:r>
              <a:rPr lang="en-US" sz="1800" dirty="0" smtClean="0">
                <a:solidFill>
                  <a:schemeClr val="tx1"/>
                </a:solidFill>
                <a:latin typeface="Goudy Old Style" pitchFamily="18" charset="0"/>
              </a:rPr>
              <a:t>Sajid</a:t>
            </a:r>
            <a:r>
              <a:rPr lang="en-US" sz="1800" dirty="0" smtClean="0">
                <a:solidFill>
                  <a:schemeClr val="tx1"/>
                </a:solidFill>
                <a:latin typeface="Goudy Old Style" pitchFamily="18" charset="0"/>
              </a:rPr>
              <a:t> Ali</a:t>
            </a:r>
          </a:p>
          <a:p>
            <a:r>
              <a:rPr lang="en-US" sz="1800" dirty="0" smtClean="0">
                <a:solidFill>
                  <a:schemeClr val="tx1"/>
                </a:solidFill>
                <a:latin typeface="Goudy Old Style" pitchFamily="18" charset="0"/>
              </a:rPr>
              <a:t>BASF16M29</a:t>
            </a:r>
          </a:p>
          <a:p>
            <a:r>
              <a:rPr lang="en-US" sz="1800" dirty="0" smtClean="0">
                <a:solidFill>
                  <a:schemeClr val="tx1"/>
                </a:solidFill>
                <a:latin typeface="Goudy Old Style" pitchFamily="18" charset="0"/>
              </a:rPr>
              <a:t>Muhammad </a:t>
            </a:r>
            <a:r>
              <a:rPr lang="en-US" sz="1800" dirty="0" smtClean="0">
                <a:solidFill>
                  <a:schemeClr val="tx1"/>
                </a:solidFill>
                <a:latin typeface="Goudy Old Style" pitchFamily="18" charset="0"/>
              </a:rPr>
              <a:t>Awais</a:t>
            </a:r>
            <a:endParaRPr lang="en-US" sz="1800" dirty="0" smtClean="0">
              <a:solidFill>
                <a:schemeClr val="tx1"/>
              </a:solidFill>
              <a:latin typeface="Goudy Old Style" pitchFamily="18" charset="0"/>
            </a:endParaRPr>
          </a:p>
          <a:p>
            <a:r>
              <a:rPr lang="en-US" sz="1800" dirty="0" smtClean="0">
                <a:solidFill>
                  <a:schemeClr val="tx1"/>
                </a:solidFill>
                <a:latin typeface="Goudy Old Style" pitchFamily="18" charset="0"/>
              </a:rPr>
              <a:t>BASF16M20</a:t>
            </a:r>
            <a:endParaRPr lang="en-US" sz="1800" dirty="0" smtClean="0">
              <a:solidFill>
                <a:schemeClr val="tx1"/>
              </a:solidFill>
              <a:latin typeface="Goudy Old Style" pitchFamily="18" charset="0"/>
            </a:endParaRPr>
          </a:p>
          <a:p>
            <a:r>
              <a:rPr lang="en-US" sz="1800" b="1" dirty="0" smtClean="0">
                <a:solidFill>
                  <a:schemeClr val="tx1"/>
                </a:solidFill>
                <a:latin typeface="Goudy Old Style" pitchFamily="18" charset="0"/>
              </a:rPr>
              <a:t>B.Sc. ( </a:t>
            </a:r>
            <a:r>
              <a:rPr lang="en-US" sz="1800" b="1" dirty="0" smtClean="0">
                <a:solidFill>
                  <a:schemeClr val="tx1"/>
                </a:solidFill>
                <a:latin typeface="Goudy Old Style" pitchFamily="18" charset="0"/>
              </a:rPr>
              <a:t>Hons</a:t>
            </a:r>
            <a:r>
              <a:rPr lang="en-US" sz="1800" b="1" dirty="0" smtClean="0">
                <a:solidFill>
                  <a:schemeClr val="tx1"/>
                </a:solidFill>
                <a:latin typeface="Goudy Old Style" pitchFamily="18" charset="0"/>
              </a:rPr>
              <a:t>. ) Animal Sciences</a:t>
            </a:r>
            <a:endParaRPr lang="en-US" sz="1800" b="1" dirty="0">
              <a:solidFill>
                <a:schemeClr val="tx1"/>
              </a:solidFill>
              <a:latin typeface="Goudy Old Style" pitchFamily="18" charset="0"/>
            </a:endParaRPr>
          </a:p>
        </p:txBody>
      </p:sp>
      <p:pic>
        <p:nvPicPr>
          <p:cNvPr id="4" name="Picture 3" descr="unnamed.jpg"/>
          <p:cNvPicPr>
            <a:picLocks noChangeAspect="1"/>
          </p:cNvPicPr>
          <p:nvPr/>
        </p:nvPicPr>
        <p:blipFill>
          <a:blip r:embed="rId2"/>
          <a:srcRect t="21041"/>
          <a:stretch>
            <a:fillRect/>
          </a:stretch>
        </p:blipFill>
        <p:spPr>
          <a:xfrm>
            <a:off x="457200" y="4267200"/>
            <a:ext cx="2514600" cy="1415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ellet-Machinery-for-Manufacturing-Feed-Pellets-400x225.jpg"/>
          <p:cNvPicPr>
            <a:picLocks noChangeAspect="1"/>
          </p:cNvPicPr>
          <p:nvPr/>
        </p:nvPicPr>
        <p:blipFill>
          <a:blip r:embed="rId3"/>
          <a:stretch>
            <a:fillRect/>
          </a:stretch>
        </p:blipFill>
        <p:spPr>
          <a:xfrm>
            <a:off x="3048000" y="3886200"/>
            <a:ext cx="29972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nimal-Feed-7.jpg"/>
          <p:cNvPicPr>
            <a:picLocks noChangeAspect="1"/>
          </p:cNvPicPr>
          <p:nvPr/>
        </p:nvPicPr>
        <p:blipFill>
          <a:blip r:embed="rId4" cstate="print"/>
          <a:stretch>
            <a:fillRect/>
          </a:stretch>
        </p:blipFill>
        <p:spPr>
          <a:xfrm>
            <a:off x="6172200" y="4267200"/>
            <a:ext cx="2590800" cy="1462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Raw material Weighing &amp; Batching System</a:t>
            </a:r>
            <a:endParaRPr lang="en-US" b="1" dirty="0"/>
          </a:p>
        </p:txBody>
      </p:sp>
      <p:sp>
        <p:nvSpPr>
          <p:cNvPr id="3" name="Content Placeholder 2"/>
          <p:cNvSpPr>
            <a:spLocks noGrp="1"/>
          </p:cNvSpPr>
          <p:nvPr>
            <p:ph idx="1"/>
          </p:nvPr>
        </p:nvSpPr>
        <p:spPr/>
        <p:txBody>
          <a:bodyPr>
            <a:normAutofit/>
          </a:bodyPr>
          <a:lstStyle/>
          <a:p>
            <a:pPr>
              <a:buNone/>
            </a:pPr>
            <a:r>
              <a:rPr lang="en-US" sz="2000" dirty="0" smtClean="0"/>
              <a:t>The accurate weighing of raw material according to formulation for a given ration is perhaps is most important unit operation involved in feed </a:t>
            </a:r>
            <a:r>
              <a:rPr lang="en-US" sz="2000" dirty="0" smtClean="0"/>
              <a:t>manufacturig</a:t>
            </a:r>
            <a:r>
              <a:rPr lang="en-US" sz="2000" dirty="0" smtClean="0"/>
              <a:t>.</a:t>
            </a:r>
          </a:p>
          <a:p>
            <a:pPr>
              <a:buNone/>
            </a:pPr>
            <a:r>
              <a:rPr lang="en-US" sz="2000" dirty="0" smtClean="0"/>
              <a:t>In order to produce particular feed mixtures, appropriate quantities of specific ingredients must be transferred out of the storage &amp; transported to mixer. This is the function of Batching system.</a:t>
            </a:r>
          </a:p>
          <a:p>
            <a:pPr>
              <a:buNone/>
            </a:pPr>
            <a:r>
              <a:rPr lang="en-US" sz="2000" dirty="0" smtClean="0"/>
              <a:t>The weighing of Raw materials require great care and inaccuracy must be kept to a minimum.</a:t>
            </a:r>
          </a:p>
          <a:p>
            <a:pPr>
              <a:buNone/>
            </a:pPr>
            <a:r>
              <a:rPr lang="en-US" sz="2000" dirty="0" smtClean="0"/>
              <a:t>It should be noted that errors in the weighing of small quantities of raw material often have greater influence on the Growth performance of Animals than errors in the weighing of large quantities of material.</a:t>
            </a:r>
          </a:p>
          <a:p>
            <a:pPr>
              <a:buNone/>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Mixing</a:t>
            </a:r>
            <a:endParaRPr lang="en-US" b="1" dirty="0"/>
          </a:p>
        </p:txBody>
      </p:sp>
      <p:sp>
        <p:nvSpPr>
          <p:cNvPr id="8" name="Content Placeholder 7"/>
          <p:cNvSpPr>
            <a:spLocks noGrp="1"/>
          </p:cNvSpPr>
          <p:nvPr>
            <p:ph idx="1"/>
          </p:nvPr>
        </p:nvSpPr>
        <p:spPr/>
        <p:txBody>
          <a:bodyPr>
            <a:normAutofit/>
          </a:bodyPr>
          <a:lstStyle/>
          <a:p>
            <a:pPr>
              <a:buNone/>
            </a:pPr>
            <a:r>
              <a:rPr lang="en-US" sz="2000" dirty="0" smtClean="0"/>
              <a:t>It is the job of a mixer to produce a homogenous blend of all raw materials desired in a formulation so that at each feeding period each animal receives a balanced mixture of nutrients.</a:t>
            </a:r>
          </a:p>
          <a:p>
            <a:pPr>
              <a:buNone/>
            </a:pPr>
            <a:r>
              <a:rPr lang="en-US" sz="2000" dirty="0" smtClean="0"/>
              <a:t> </a:t>
            </a:r>
            <a:endParaRPr lang="en-US" sz="2000" dirty="0"/>
          </a:p>
        </p:txBody>
      </p:sp>
      <p:pic>
        <p:nvPicPr>
          <p:cNvPr id="4" name="Picture 3" descr="Best-Selling-Commercial-Automatic-Double-Shaft-Feed-Mixer-Machine.jpg"/>
          <p:cNvPicPr>
            <a:picLocks noChangeAspect="1"/>
          </p:cNvPicPr>
          <p:nvPr/>
        </p:nvPicPr>
        <p:blipFill>
          <a:blip r:embed="rId2"/>
          <a:srcRect t="17455" r="5236" b="12218"/>
          <a:stretch>
            <a:fillRect/>
          </a:stretch>
        </p:blipFill>
        <p:spPr>
          <a:xfrm>
            <a:off x="914400" y="4191000"/>
            <a:ext cx="2971800" cy="2205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feed-mixer-machine.png"/>
          <p:cNvPicPr>
            <a:picLocks noChangeAspect="1"/>
          </p:cNvPicPr>
          <p:nvPr/>
        </p:nvPicPr>
        <p:blipFill>
          <a:blip r:embed="rId3"/>
          <a:stretch>
            <a:fillRect/>
          </a:stretch>
        </p:blipFill>
        <p:spPr>
          <a:xfrm>
            <a:off x="4724400" y="3124200"/>
            <a:ext cx="3114467" cy="3114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Pelleting</a:t>
            </a:r>
            <a:endParaRPr lang="en-US" b="1" dirty="0"/>
          </a:p>
        </p:txBody>
      </p:sp>
      <p:sp>
        <p:nvSpPr>
          <p:cNvPr id="3" name="Content Placeholder 2"/>
          <p:cNvSpPr>
            <a:spLocks noGrp="1"/>
          </p:cNvSpPr>
          <p:nvPr>
            <p:ph idx="1"/>
          </p:nvPr>
        </p:nvSpPr>
        <p:spPr>
          <a:xfrm>
            <a:off x="457200" y="1600201"/>
            <a:ext cx="7010400" cy="3200400"/>
          </a:xfrm>
        </p:spPr>
        <p:txBody>
          <a:bodyPr>
            <a:noAutofit/>
          </a:bodyPr>
          <a:lstStyle/>
          <a:p>
            <a:pPr>
              <a:buNone/>
            </a:pPr>
            <a:r>
              <a:rPr lang="en-US" sz="2000" dirty="0"/>
              <a:t>Pelleting</a:t>
            </a:r>
            <a:r>
              <a:rPr lang="en-US" sz="2000" dirty="0"/>
              <a:t> involves the compression of a mixed feed through holes in a hardened steel ring or plate (a die) by means of hardened steel rollers. The die forms the feed into pencil-like extrusions which are cut by knives into pellets of desired length on leaving the die</a:t>
            </a:r>
            <a:r>
              <a:rPr lang="en-US" sz="2000" dirty="0" smtClean="0"/>
              <a:t>.</a:t>
            </a:r>
          </a:p>
          <a:p>
            <a:pPr>
              <a:buNone/>
            </a:pPr>
            <a:r>
              <a:rPr lang="en-US" sz="2000" dirty="0"/>
              <a:t>The </a:t>
            </a:r>
            <a:r>
              <a:rPr lang="en-US" sz="2000" dirty="0"/>
              <a:t>pelleting</a:t>
            </a:r>
            <a:r>
              <a:rPr lang="en-US" sz="2000" dirty="0"/>
              <a:t> process is very energy intensive, demanding up to 50% of the total power required for feed manufacture. The diameter of feed pellets is governed by the diameter of the holes in the die ring but the smaller the die holes the greater effort is required to force meal into these holes, hence the greater the power demand, that is, the smaller the pellet, the greater the cost of </a:t>
            </a:r>
            <a:r>
              <a:rPr lang="en-US" sz="2000" dirty="0" smtClean="0"/>
              <a:t>manufacture.</a:t>
            </a:r>
            <a:endParaRPr lang="en-US" sz="2000" dirty="0"/>
          </a:p>
        </p:txBody>
      </p:sp>
      <p:pic>
        <p:nvPicPr>
          <p:cNvPr id="4" name="Picture 3" descr="pellet-mill-500x500.jpg"/>
          <p:cNvPicPr>
            <a:picLocks noChangeAspect="1"/>
          </p:cNvPicPr>
          <p:nvPr/>
        </p:nvPicPr>
        <p:blipFill>
          <a:blip r:embed="rId2"/>
          <a:srcRect l="4320" t="8640" b="10080"/>
          <a:stretch>
            <a:fillRect/>
          </a:stretch>
        </p:blipFill>
        <p:spPr>
          <a:xfrm>
            <a:off x="4724400" y="5181600"/>
            <a:ext cx="1600200" cy="1359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ellet-mill-500x500.jpg"/>
          <p:cNvPicPr>
            <a:picLocks noGrp="1" noChangeAspect="1"/>
          </p:cNvPicPr>
          <p:nvPr>
            <p:ph idx="1"/>
          </p:nvPr>
        </p:nvPicPr>
        <p:blipFill>
          <a:blip r:embed="rId2"/>
          <a:stretch>
            <a:fillRect/>
          </a:stretch>
        </p:blipFill>
        <p:spPr>
          <a:xfrm>
            <a:off x="152400" y="228600"/>
            <a:ext cx="4525963"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20180804_093221.jpg"/>
          <p:cNvPicPr>
            <a:picLocks noChangeAspect="1"/>
          </p:cNvPicPr>
          <p:nvPr/>
        </p:nvPicPr>
        <p:blipFill>
          <a:blip r:embed="rId3" cstate="print"/>
          <a:srcRect l="6279" t="10291" b="10640"/>
          <a:stretch>
            <a:fillRect/>
          </a:stretch>
        </p:blipFill>
        <p:spPr>
          <a:xfrm>
            <a:off x="4800600" y="2590800"/>
            <a:ext cx="3239374" cy="3643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Cooling &amp; Stabilizing </a:t>
            </a:r>
            <a:endParaRPr lang="en-US" b="1" dirty="0"/>
          </a:p>
        </p:txBody>
      </p:sp>
      <p:sp>
        <p:nvSpPr>
          <p:cNvPr id="3" name="Content Placeholder 2"/>
          <p:cNvSpPr>
            <a:spLocks noGrp="1"/>
          </p:cNvSpPr>
          <p:nvPr>
            <p:ph idx="1"/>
          </p:nvPr>
        </p:nvSpPr>
        <p:spPr/>
        <p:txBody>
          <a:bodyPr>
            <a:normAutofit/>
          </a:bodyPr>
          <a:lstStyle/>
          <a:p>
            <a:pPr>
              <a:buNone/>
            </a:pPr>
            <a:r>
              <a:rPr lang="en-US" sz="2000" dirty="0" smtClean="0"/>
              <a:t>The pellet cooler is used for cooling hot feed pellet from 80 C to ambient temperature.</a:t>
            </a:r>
          </a:p>
          <a:p>
            <a:pPr>
              <a:buNone/>
            </a:pPr>
            <a:endParaRPr lang="en-US" sz="2000" dirty="0"/>
          </a:p>
        </p:txBody>
      </p:sp>
      <p:pic>
        <p:nvPicPr>
          <p:cNvPr id="4" name="Picture 3" descr="eff49866fa574c5ae3adea3fb439e351.jpg"/>
          <p:cNvPicPr>
            <a:picLocks noChangeAspect="1"/>
          </p:cNvPicPr>
          <p:nvPr/>
        </p:nvPicPr>
        <p:blipFill>
          <a:blip r:embed="rId2"/>
          <a:stretch>
            <a:fillRect/>
          </a:stretch>
        </p:blipFill>
        <p:spPr>
          <a:xfrm>
            <a:off x="6477000" y="4114800"/>
            <a:ext cx="21336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ooling-machine-1-1 (1).jpg"/>
          <p:cNvPicPr>
            <a:picLocks noChangeAspect="1"/>
          </p:cNvPicPr>
          <p:nvPr/>
        </p:nvPicPr>
        <p:blipFill>
          <a:blip r:embed="rId3"/>
          <a:stretch>
            <a:fillRect/>
          </a:stretch>
        </p:blipFill>
        <p:spPr>
          <a:xfrm>
            <a:off x="3048000" y="3505200"/>
            <a:ext cx="3016250" cy="2411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unnamed (3).jpg"/>
          <p:cNvPicPr>
            <a:picLocks noChangeAspect="1"/>
          </p:cNvPicPr>
          <p:nvPr/>
        </p:nvPicPr>
        <p:blipFill>
          <a:blip r:embed="rId4"/>
          <a:srcRect l="20625" r="22500"/>
          <a:stretch>
            <a:fillRect/>
          </a:stretch>
        </p:blipFill>
        <p:spPr>
          <a:xfrm>
            <a:off x="381000" y="4114800"/>
            <a:ext cx="22860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Crumbling </a:t>
            </a:r>
            <a:endParaRPr lang="en-US" b="1" dirty="0"/>
          </a:p>
        </p:txBody>
      </p:sp>
      <p:sp>
        <p:nvSpPr>
          <p:cNvPr id="3" name="Content Placeholder 2"/>
          <p:cNvSpPr>
            <a:spLocks noGrp="1"/>
          </p:cNvSpPr>
          <p:nvPr>
            <p:ph idx="1"/>
          </p:nvPr>
        </p:nvSpPr>
        <p:spPr/>
        <p:txBody>
          <a:bodyPr>
            <a:normAutofit/>
          </a:bodyPr>
          <a:lstStyle/>
          <a:p>
            <a:pPr>
              <a:buNone/>
            </a:pPr>
            <a:r>
              <a:rPr lang="en-US" sz="2000" dirty="0" smtClean="0"/>
              <a:t>Pellet Crumblier is an essential equipment for the preparation of crumbled pellet feed.</a:t>
            </a:r>
          </a:p>
          <a:p>
            <a:pPr>
              <a:buNone/>
            </a:pPr>
            <a:r>
              <a:rPr lang="en-US" sz="2000" dirty="0" smtClean="0"/>
              <a:t>The pellets then pass through the Crumblier if crumbles or granules are required.</a:t>
            </a:r>
          </a:p>
          <a:p>
            <a:pPr>
              <a:buNone/>
            </a:pPr>
            <a:r>
              <a:rPr lang="en-US" sz="2000" dirty="0" smtClean="0"/>
              <a:t>Crumblier is used or breaking the pellets into crumbs required for Chicks which are 2 to 3 weeks old.</a:t>
            </a:r>
          </a:p>
          <a:p>
            <a:pPr>
              <a:buNone/>
            </a:pPr>
            <a:r>
              <a:rPr lang="en-US" sz="2000" dirty="0" smtClean="0"/>
              <a:t>Pellets are broken into pieces of the required size between the two rolls of the crumblier situated below the cooler.</a:t>
            </a:r>
          </a:p>
          <a:p>
            <a:pPr>
              <a:buNone/>
            </a:pPr>
            <a:r>
              <a:rPr lang="en-US" sz="2000" dirty="0" smtClean="0"/>
              <a:t>The gap between the rolls can be adjusted to regulate the size of crumbs.</a:t>
            </a:r>
          </a:p>
          <a:p>
            <a:pPr>
              <a:buNone/>
            </a:pPr>
            <a:endParaRPr lang="en-US" sz="2000" dirty="0"/>
          </a:p>
        </p:txBody>
      </p:sp>
      <p:pic>
        <p:nvPicPr>
          <p:cNvPr id="4" name="Picture 3" descr="Crumble-Roller-for-Animal-Feed-Pellet-Mill.jpg"/>
          <p:cNvPicPr>
            <a:picLocks noChangeAspect="1"/>
          </p:cNvPicPr>
          <p:nvPr/>
        </p:nvPicPr>
        <p:blipFill>
          <a:blip r:embed="rId2"/>
          <a:stretch>
            <a:fillRect/>
          </a:stretch>
        </p:blipFill>
        <p:spPr>
          <a:xfrm>
            <a:off x="3352800" y="5029200"/>
            <a:ext cx="2133600" cy="1495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Packing</a:t>
            </a:r>
            <a:endParaRPr lang="en-US" b="1" dirty="0"/>
          </a:p>
        </p:txBody>
      </p:sp>
      <p:sp>
        <p:nvSpPr>
          <p:cNvPr id="3" name="Content Placeholder 2"/>
          <p:cNvSpPr>
            <a:spLocks noGrp="1"/>
          </p:cNvSpPr>
          <p:nvPr>
            <p:ph idx="1"/>
          </p:nvPr>
        </p:nvSpPr>
        <p:spPr>
          <a:xfrm>
            <a:off x="457200" y="1295401"/>
            <a:ext cx="8229600" cy="4191000"/>
          </a:xfrm>
        </p:spPr>
        <p:txBody>
          <a:bodyPr>
            <a:normAutofit fontScale="92500" lnSpcReduction="10000"/>
          </a:bodyPr>
          <a:lstStyle/>
          <a:p>
            <a:pPr>
              <a:buNone/>
            </a:pPr>
            <a:r>
              <a:rPr lang="en-US" sz="2000" dirty="0" smtClean="0"/>
              <a:t>The load cell type bagging Machine or Bagging-Off-</a:t>
            </a:r>
            <a:r>
              <a:rPr lang="en-US" sz="2000" dirty="0" smtClean="0"/>
              <a:t>Weigher</a:t>
            </a:r>
            <a:r>
              <a:rPr lang="en-US" sz="2000" dirty="0" smtClean="0"/>
              <a:t> is an electronically controlled bagging machine.</a:t>
            </a:r>
          </a:p>
          <a:p>
            <a:pPr>
              <a:buNone/>
            </a:pPr>
            <a:r>
              <a:rPr lang="en-US" sz="2000" dirty="0" smtClean="0"/>
              <a:t>It is a heavy duty machine for the repeated and accurate </a:t>
            </a:r>
            <a:r>
              <a:rPr lang="en-US" sz="2000" dirty="0" smtClean="0"/>
              <a:t>weighment</a:t>
            </a:r>
            <a:r>
              <a:rPr lang="en-US" sz="2000" dirty="0" smtClean="0"/>
              <a:t>.</a:t>
            </a:r>
          </a:p>
          <a:p>
            <a:pPr>
              <a:buNone/>
            </a:pPr>
            <a:r>
              <a:rPr lang="en-US" sz="2000" dirty="0" smtClean="0"/>
              <a:t>It consists of a bin hopper, feeder with slow speed or high speed drives, a </a:t>
            </a:r>
            <a:r>
              <a:rPr lang="en-US" sz="2000" dirty="0" smtClean="0"/>
              <a:t>weighment</a:t>
            </a:r>
            <a:r>
              <a:rPr lang="en-US" sz="2000" dirty="0" smtClean="0"/>
              <a:t> chute supported on load cells and a pneumatically operated bag clump.</a:t>
            </a:r>
          </a:p>
          <a:p>
            <a:pPr>
              <a:buNone/>
            </a:pPr>
            <a:r>
              <a:rPr lang="en-US" sz="2000" dirty="0" smtClean="0"/>
              <a:t>When bag put on the mouth of cell, Clump took message to sliding gate open for specific weight of feed dragging down in bag, as weight attained according to our input to load cell, Load cell will send message to pneumatically controlled cylinders to close the gate.</a:t>
            </a:r>
          </a:p>
          <a:p>
            <a:pPr>
              <a:buNone/>
            </a:pPr>
            <a:r>
              <a:rPr lang="en-US" sz="2000" dirty="0" smtClean="0"/>
              <a:t>As gate closed , clumps are released and bag moves to sieving machine by belt conveyor.</a:t>
            </a:r>
          </a:p>
          <a:p>
            <a:pPr>
              <a:buNone/>
            </a:pPr>
            <a:r>
              <a:rPr lang="en-US" sz="2000" dirty="0" smtClean="0"/>
              <a:t>Here packing process completes and feed bag either store in store house or directly load to vehicle.</a:t>
            </a:r>
          </a:p>
          <a:p>
            <a:pPr>
              <a:buNone/>
            </a:pPr>
            <a:endParaRPr lang="en-US" sz="2000" dirty="0" smtClean="0"/>
          </a:p>
        </p:txBody>
      </p:sp>
      <p:pic>
        <p:nvPicPr>
          <p:cNvPr id="4" name="Picture 3" descr="5a8f0788af453_thumb900.jpg"/>
          <p:cNvPicPr>
            <a:picLocks noChangeAspect="1"/>
          </p:cNvPicPr>
          <p:nvPr/>
        </p:nvPicPr>
        <p:blipFill>
          <a:blip r:embed="rId2" cstate="print"/>
          <a:stretch>
            <a:fillRect/>
          </a:stretch>
        </p:blipFill>
        <p:spPr>
          <a:xfrm>
            <a:off x="5181600" y="5153492"/>
            <a:ext cx="1205073" cy="1704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images.jpg"/>
          <p:cNvPicPr>
            <a:picLocks noChangeAspect="1"/>
          </p:cNvPicPr>
          <p:nvPr/>
        </p:nvPicPr>
        <p:blipFill>
          <a:blip r:embed="rId3"/>
          <a:stretch>
            <a:fillRect/>
          </a:stretch>
        </p:blipFill>
        <p:spPr>
          <a:xfrm>
            <a:off x="6477001" y="5562600"/>
            <a:ext cx="775378" cy="1095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mages (1).jpg"/>
          <p:cNvPicPr>
            <a:picLocks noChangeAspect="1"/>
          </p:cNvPicPr>
          <p:nvPr/>
        </p:nvPicPr>
        <p:blipFill>
          <a:blip r:embed="rId4"/>
          <a:srcRect l="5217" t="3516" r="5217" b="10549"/>
          <a:stretch>
            <a:fillRect/>
          </a:stretch>
        </p:blipFill>
        <p:spPr>
          <a:xfrm>
            <a:off x="7543800" y="5105400"/>
            <a:ext cx="1066799" cy="1518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9712190005.jpg"/>
          <p:cNvPicPr>
            <a:picLocks noChangeAspect="1"/>
          </p:cNvPicPr>
          <p:nvPr/>
        </p:nvPicPr>
        <p:blipFill>
          <a:blip r:embed="rId5"/>
          <a:stretch>
            <a:fillRect/>
          </a:stretch>
        </p:blipFill>
        <p:spPr>
          <a:xfrm>
            <a:off x="3276600" y="5105400"/>
            <a:ext cx="16002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Storage of Finished Feed</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sz="2000" dirty="0" smtClean="0"/>
              <a:t>All types of materials are store in </a:t>
            </a:r>
            <a:r>
              <a:rPr lang="en-US" sz="2000" dirty="0" smtClean="0"/>
              <a:t>Godowns</a:t>
            </a:r>
            <a:r>
              <a:rPr lang="en-US" sz="2000" dirty="0" smtClean="0"/>
              <a:t>.</a:t>
            </a:r>
          </a:p>
          <a:p>
            <a:pPr>
              <a:buFont typeface="Wingdings" pitchFamily="2" charset="2"/>
              <a:buChar char="ü"/>
            </a:pPr>
            <a:r>
              <a:rPr lang="en-US" sz="2000" dirty="0" smtClean="0"/>
              <a:t>It mainly depends upon season, moisture contents and oil contents of Feed.</a:t>
            </a:r>
          </a:p>
          <a:p>
            <a:pPr>
              <a:buFont typeface="Wingdings" pitchFamily="2" charset="2"/>
              <a:buChar char="ü"/>
            </a:pPr>
            <a:r>
              <a:rPr lang="en-US" sz="2000" dirty="0" smtClean="0"/>
              <a:t> If moisture level is high then stacking is done 8 – 10 bags </a:t>
            </a:r>
            <a:r>
              <a:rPr lang="en-US" sz="2000" dirty="0" smtClean="0"/>
              <a:t>hight</a:t>
            </a:r>
            <a:r>
              <a:rPr lang="en-US" sz="2000" dirty="0" smtClean="0"/>
              <a:t>(for few days).</a:t>
            </a:r>
          </a:p>
          <a:p>
            <a:pPr>
              <a:buFont typeface="Wingdings" pitchFamily="2" charset="2"/>
              <a:buChar char="ü"/>
            </a:pPr>
            <a:r>
              <a:rPr lang="en-US" sz="2000" dirty="0" smtClean="0"/>
              <a:t> At lower moisture then stacking is done up to 20 bags </a:t>
            </a:r>
            <a:r>
              <a:rPr lang="en-US" sz="2000" dirty="0" smtClean="0"/>
              <a:t>hight</a:t>
            </a:r>
            <a:r>
              <a:rPr lang="en-US" sz="2000" dirty="0" smtClean="0"/>
              <a:t>.</a:t>
            </a:r>
          </a:p>
          <a:p>
            <a:pPr>
              <a:buFont typeface="Wingdings" pitchFamily="2" charset="2"/>
              <a:buChar char="ü"/>
            </a:pPr>
            <a:r>
              <a:rPr lang="en-US" sz="2000" dirty="0" smtClean="0"/>
              <a:t>If oil contents is high then stacking steps will be less because it will cause rancidity, heat up the material, cakes formation</a:t>
            </a:r>
            <a:r>
              <a:rPr lang="en-US" sz="2000" b="1" dirty="0" smtClean="0"/>
              <a:t>.</a:t>
            </a:r>
            <a:endParaRPr lang="en-US" sz="2000" dirty="0" smtClean="0"/>
          </a:p>
          <a:p>
            <a:pPr>
              <a:buFont typeface="Wingdings" pitchFamily="2" charset="2"/>
              <a:buChar char="ü"/>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Storage of Finished Feed</a:t>
            </a:r>
            <a:endParaRPr lang="en-US" b="1" dirty="0"/>
          </a:p>
        </p:txBody>
      </p:sp>
      <p:sp>
        <p:nvSpPr>
          <p:cNvPr id="3" name="Content Placeholder 2"/>
          <p:cNvSpPr>
            <a:spLocks noGrp="1"/>
          </p:cNvSpPr>
          <p:nvPr>
            <p:ph idx="1"/>
          </p:nvPr>
        </p:nvSpPr>
        <p:spPr/>
        <p:txBody>
          <a:bodyPr>
            <a:normAutofit fontScale="40000" lnSpcReduction="20000"/>
          </a:bodyPr>
          <a:lstStyle/>
          <a:p>
            <a:r>
              <a:rPr lang="en-US" dirty="0"/>
              <a:t>Store all feed in closed bags at a cool and dry place</a:t>
            </a:r>
          </a:p>
          <a:p>
            <a:r>
              <a:rPr lang="en-US" dirty="0"/>
              <a:t>Keep feed dry to prevent fungal or bacterial growth</a:t>
            </a:r>
          </a:p>
          <a:p>
            <a:r>
              <a:rPr lang="en-US" dirty="0"/>
              <a:t>Prevent rodent or insect entry into feed</a:t>
            </a:r>
          </a:p>
          <a:p>
            <a:r>
              <a:rPr lang="en-US" dirty="0"/>
              <a:t>Provide a building for storage which is secure and can be adequately locked.</a:t>
            </a:r>
          </a:p>
          <a:p>
            <a:r>
              <a:rPr lang="en-US" dirty="0"/>
              <a:t>Ensure that its roof will protect the feed from rain and that surface water cannot enter the store.</a:t>
            </a:r>
          </a:p>
          <a:p>
            <a:r>
              <a:rPr lang="en-US" dirty="0"/>
              <a:t>Provide it with ventilation points (windows are not necessary or recommended).</a:t>
            </a:r>
          </a:p>
          <a:p>
            <a:r>
              <a:rPr lang="en-US" dirty="0"/>
              <a:t>Ventilation entry points should be low on the side facing the prevailing wind and high on the opposite side.</a:t>
            </a:r>
          </a:p>
          <a:p>
            <a:r>
              <a:rPr lang="en-US" dirty="0"/>
              <a:t>Orient the building so that one of the long sides faces the prevailing wind.</a:t>
            </a:r>
          </a:p>
          <a:p>
            <a:r>
              <a:rPr lang="en-US" dirty="0"/>
              <a:t>Ensure that all entry points are meshed to prevent entry by birds, rats etc.</a:t>
            </a:r>
          </a:p>
          <a:p>
            <a:r>
              <a:rPr lang="en-US" dirty="0"/>
              <a:t>Plan your purchases carefully so that you do not need to keep too great a quantity in stock.</a:t>
            </a:r>
          </a:p>
          <a:p>
            <a:r>
              <a:rPr lang="en-US" dirty="0"/>
              <a:t>Always keep the store clean. Floors and walls should be regularly swept. Spilled material must be removed and the contents of broken bags or containers used first.</a:t>
            </a:r>
          </a:p>
          <a:p>
            <a:r>
              <a:rPr lang="en-US" dirty="0"/>
              <a:t>Cleared areas of the store must always be cleaned before new materials are placed there.</a:t>
            </a:r>
          </a:p>
          <a:p>
            <a:r>
              <a:rPr lang="en-US" dirty="0"/>
              <a:t>Arrange your store so that new deliveries are not put in front of old stocks. The oldest materials must be used first.</a:t>
            </a:r>
          </a:p>
          <a:p>
            <a:r>
              <a:rPr lang="en-US" dirty="0"/>
              <a:t>Make small stacks. Large stacks of sacks lessen insect damage, which occurs mainly at the surface, but cause heat generation, with other consequential damage.</a:t>
            </a:r>
          </a:p>
          <a:p>
            <a:r>
              <a:rPr lang="en-US" dirty="0"/>
              <a:t>If possible, raise the sacks off the ground by stacking them on wooden pallets (platforms).</a:t>
            </a:r>
          </a:p>
          <a:p>
            <a:r>
              <a:rPr lang="en-US" dirty="0"/>
              <a:t>Ensure that products are clearly and indelibly </a:t>
            </a:r>
            <a:r>
              <a:rPr lang="en-US" dirty="0"/>
              <a:t>labelled</a:t>
            </a:r>
            <a:r>
              <a:rPr lang="en-US" dirty="0"/>
              <a:t> so that those drawing from the store are sure that they are drawing the correct products (some look very similar when ground) from the oldest batch.</a:t>
            </a:r>
          </a:p>
          <a:p>
            <a:r>
              <a:rPr lang="en-US" dirty="0"/>
              <a:t>Don’t walk on the stacks of compounded feeds unnecessarily. This will break the pellets on the surface and lead to the production of a lot of wasteful fines (dust).</a:t>
            </a:r>
          </a:p>
          <a:p>
            <a:r>
              <a:rPr lang="en-US" dirty="0"/>
              <a:t>Don’t allow sacks to rest against the outer walls of the store – leave a space between the stacks and the wall.</a:t>
            </a:r>
          </a:p>
          <a:p>
            <a:r>
              <a:rPr lang="en-US" dirty="0"/>
              <a:t>Don’t allow staff to sleep or eat in the feed store</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pPr>
              <a:buNone/>
            </a:pPr>
            <a:r>
              <a:rPr lang="en-US" sz="2000" dirty="0" smtClean="0"/>
              <a:t>The process of manufacturing animal feed is a means whereby Raw materials of different physical, chemical and Nutritional composition can be converted into a homogenous mixture suitable for producing a desired nutritional response in Animals.</a:t>
            </a:r>
          </a:p>
          <a:p>
            <a:pPr>
              <a:buNone/>
            </a:pPr>
            <a:r>
              <a:rPr lang="en-US" sz="2000" dirty="0" smtClean="0"/>
              <a:t>It should be remembered however that  some raw materials will have undergone extensive processing prior to inclusion into feed,</a:t>
            </a:r>
          </a:p>
          <a:p>
            <a:pPr>
              <a:buNone/>
            </a:pPr>
            <a:r>
              <a:rPr lang="en-US" sz="2000" dirty="0" smtClean="0"/>
              <a:t>For example extraction of oil from oilseeds by solvent or mechanical extraction, Heat treatment of Soybeans or other beans to denature some anti-nutritional factors. </a:t>
            </a:r>
          </a:p>
          <a:p>
            <a:pPr>
              <a:buNone/>
            </a:pP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Equipments used for Transportation of Materials</a:t>
            </a:r>
            <a:endParaRPr lang="en-US" b="1" dirty="0"/>
          </a:p>
        </p:txBody>
      </p:sp>
      <p:sp>
        <p:nvSpPr>
          <p:cNvPr id="3" name="Content Placeholder 2"/>
          <p:cNvSpPr>
            <a:spLocks noGrp="1"/>
          </p:cNvSpPr>
          <p:nvPr>
            <p:ph idx="1"/>
          </p:nvPr>
        </p:nvSpPr>
        <p:spPr>
          <a:xfrm>
            <a:off x="457200" y="1600201"/>
            <a:ext cx="5105400" cy="3352800"/>
          </a:xfrm>
        </p:spPr>
        <p:txBody>
          <a:bodyPr>
            <a:normAutofit/>
          </a:bodyPr>
          <a:lstStyle/>
          <a:p>
            <a:pPr>
              <a:buNone/>
            </a:pPr>
            <a:r>
              <a:rPr lang="en-US" sz="2400" b="1" dirty="0" smtClean="0"/>
              <a:t>Elevator:</a:t>
            </a:r>
          </a:p>
          <a:p>
            <a:pPr>
              <a:buNone/>
            </a:pPr>
            <a:r>
              <a:rPr lang="en-US" sz="2000" dirty="0" smtClean="0"/>
              <a:t>Mostly the elevators which are used in the feed mill are bucket elevator. These are used to uplift the ingredients vertically</a:t>
            </a:r>
            <a:endParaRPr lang="en-US" sz="2000" dirty="0"/>
          </a:p>
        </p:txBody>
      </p:sp>
      <p:pic>
        <p:nvPicPr>
          <p:cNvPr id="4" name="Picture 3" descr="elevator1.82193746_std.jpg"/>
          <p:cNvPicPr>
            <a:picLocks noChangeAspect="1"/>
          </p:cNvPicPr>
          <p:nvPr/>
        </p:nvPicPr>
        <p:blipFill>
          <a:blip r:embed="rId2"/>
          <a:stretch>
            <a:fillRect/>
          </a:stretch>
        </p:blipFill>
        <p:spPr>
          <a:xfrm>
            <a:off x="5638800" y="2209800"/>
            <a:ext cx="2590800" cy="3894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bucket-elevator-conveyor-belt-500x500.jpg"/>
          <p:cNvPicPr>
            <a:picLocks noChangeAspect="1"/>
          </p:cNvPicPr>
          <p:nvPr/>
        </p:nvPicPr>
        <p:blipFill>
          <a:blip r:embed="rId3"/>
          <a:stretch>
            <a:fillRect/>
          </a:stretch>
        </p:blipFill>
        <p:spPr>
          <a:xfrm>
            <a:off x="1447800" y="3124200"/>
            <a:ext cx="33528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Screw Conveyer </a:t>
            </a:r>
            <a:endParaRPr lang="en-US" dirty="0"/>
          </a:p>
        </p:txBody>
      </p:sp>
      <p:sp>
        <p:nvSpPr>
          <p:cNvPr id="3" name="Content Placeholder 2"/>
          <p:cNvSpPr>
            <a:spLocks noGrp="1"/>
          </p:cNvSpPr>
          <p:nvPr>
            <p:ph idx="1"/>
          </p:nvPr>
        </p:nvSpPr>
        <p:spPr>
          <a:xfrm>
            <a:off x="457200" y="1600201"/>
            <a:ext cx="5410200" cy="1828800"/>
          </a:xfrm>
        </p:spPr>
        <p:txBody>
          <a:bodyPr>
            <a:normAutofit/>
          </a:bodyPr>
          <a:lstStyle/>
          <a:p>
            <a:pPr>
              <a:buNone/>
            </a:pPr>
            <a:r>
              <a:rPr lang="en-US" sz="2000" dirty="0" smtClean="0"/>
              <a:t>These are used in the feed mill for short distance movement of material from one place to another place.</a:t>
            </a:r>
          </a:p>
          <a:p>
            <a:pPr>
              <a:buNone/>
            </a:pPr>
            <a:endParaRPr lang="en-US" sz="2000" dirty="0"/>
          </a:p>
        </p:txBody>
      </p:sp>
      <p:pic>
        <p:nvPicPr>
          <p:cNvPr id="4" name="Picture 3" descr="screw-conveyors-500x500.jpg"/>
          <p:cNvPicPr>
            <a:picLocks noChangeAspect="1"/>
          </p:cNvPicPr>
          <p:nvPr/>
        </p:nvPicPr>
        <p:blipFill>
          <a:blip r:embed="rId2"/>
          <a:stretch>
            <a:fillRect/>
          </a:stretch>
        </p:blipFill>
        <p:spPr>
          <a:xfrm>
            <a:off x="4495800" y="2590800"/>
            <a:ext cx="3784600" cy="378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large.jpg"/>
          <p:cNvPicPr>
            <a:picLocks noChangeAspect="1"/>
          </p:cNvPicPr>
          <p:nvPr/>
        </p:nvPicPr>
        <p:blipFill>
          <a:blip r:embed="rId3" cstate="print"/>
          <a:stretch>
            <a:fillRect/>
          </a:stretch>
        </p:blipFill>
        <p:spPr>
          <a:xfrm>
            <a:off x="1066800" y="3657600"/>
            <a:ext cx="2819400" cy="1585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Chain Conveyer </a:t>
            </a:r>
            <a:endParaRPr lang="en-US" b="1" dirty="0"/>
          </a:p>
        </p:txBody>
      </p:sp>
      <p:sp>
        <p:nvSpPr>
          <p:cNvPr id="3" name="Content Placeholder 2"/>
          <p:cNvSpPr>
            <a:spLocks noGrp="1"/>
          </p:cNvSpPr>
          <p:nvPr>
            <p:ph idx="1"/>
          </p:nvPr>
        </p:nvSpPr>
        <p:spPr>
          <a:xfrm>
            <a:off x="457200" y="1600201"/>
            <a:ext cx="5562600" cy="2590800"/>
          </a:xfrm>
        </p:spPr>
        <p:txBody>
          <a:bodyPr>
            <a:normAutofit/>
          </a:bodyPr>
          <a:lstStyle/>
          <a:p>
            <a:pPr>
              <a:buNone/>
            </a:pPr>
            <a:r>
              <a:rPr lang="en-US" sz="2000" dirty="0" smtClean="0"/>
              <a:t>  These are used to transport material for long distance. It has high efficiency than screw conveyer.</a:t>
            </a:r>
          </a:p>
          <a:p>
            <a:endParaRPr lang="en-US" sz="2000" dirty="0"/>
          </a:p>
        </p:txBody>
      </p:sp>
      <p:pic>
        <p:nvPicPr>
          <p:cNvPr id="4" name="Picture 3" descr="chain-conveyor-conveyor-system-screw-conveyor-chain-drive-chain.jpg"/>
          <p:cNvPicPr>
            <a:picLocks noChangeAspect="1"/>
          </p:cNvPicPr>
          <p:nvPr/>
        </p:nvPicPr>
        <p:blipFill>
          <a:blip r:embed="rId2"/>
          <a:stretch>
            <a:fillRect/>
          </a:stretch>
        </p:blipFill>
        <p:spPr>
          <a:xfrm>
            <a:off x="5410200" y="2057400"/>
            <a:ext cx="297078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rag-chain-conveyor-500x500.jpg"/>
          <p:cNvPicPr>
            <a:picLocks noChangeAspect="1"/>
          </p:cNvPicPr>
          <p:nvPr/>
        </p:nvPicPr>
        <p:blipFill>
          <a:blip r:embed="rId3"/>
          <a:stretch>
            <a:fillRect/>
          </a:stretch>
        </p:blipFill>
        <p:spPr>
          <a:xfrm>
            <a:off x="1524000" y="3200400"/>
            <a:ext cx="276225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Belt Conveyer </a:t>
            </a:r>
            <a:endParaRPr lang="en-US" dirty="0"/>
          </a:p>
        </p:txBody>
      </p:sp>
      <p:sp>
        <p:nvSpPr>
          <p:cNvPr id="3" name="Content Placeholder 2"/>
          <p:cNvSpPr>
            <a:spLocks noGrp="1"/>
          </p:cNvSpPr>
          <p:nvPr>
            <p:ph idx="1"/>
          </p:nvPr>
        </p:nvSpPr>
        <p:spPr>
          <a:xfrm>
            <a:off x="457200" y="1600201"/>
            <a:ext cx="4953000" cy="2667000"/>
          </a:xfrm>
        </p:spPr>
        <p:txBody>
          <a:bodyPr>
            <a:normAutofit/>
          </a:bodyPr>
          <a:lstStyle/>
          <a:p>
            <a:pPr>
              <a:buNone/>
            </a:pPr>
            <a:r>
              <a:rPr lang="en-US" sz="2000" dirty="0" smtClean="0"/>
              <a:t>  These are used to transport material which has to protect from breaking. Such as finished feed.</a:t>
            </a:r>
          </a:p>
        </p:txBody>
      </p:sp>
      <p:pic>
        <p:nvPicPr>
          <p:cNvPr id="4" name="Picture 3" descr="belt-conveyor-500x500.jpg"/>
          <p:cNvPicPr>
            <a:picLocks noChangeAspect="1"/>
          </p:cNvPicPr>
          <p:nvPr/>
        </p:nvPicPr>
        <p:blipFill>
          <a:blip r:embed="rId2"/>
          <a:stretch>
            <a:fillRect/>
          </a:stretch>
        </p:blipFill>
        <p:spPr>
          <a:xfrm>
            <a:off x="4419600" y="2514600"/>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belt-conveyor.jpg"/>
          <p:cNvPicPr>
            <a:picLocks noChangeAspect="1"/>
          </p:cNvPicPr>
          <p:nvPr/>
        </p:nvPicPr>
        <p:blipFill>
          <a:blip r:embed="rId3"/>
          <a:stretch>
            <a:fillRect/>
          </a:stretch>
        </p:blipFill>
        <p:spPr>
          <a:xfrm>
            <a:off x="381000" y="3048000"/>
            <a:ext cx="3623732" cy="2038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of Feed Processing</a:t>
            </a:r>
            <a:endParaRPr lang="en-US" b="1"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v"/>
            </a:pPr>
            <a:r>
              <a:rPr lang="en-US" sz="2000" dirty="0" smtClean="0"/>
              <a:t>Raw material Selection &amp; Storage</a:t>
            </a:r>
          </a:p>
          <a:p>
            <a:pPr marL="457200" indent="-457200">
              <a:buFont typeface="Wingdings" pitchFamily="2" charset="2"/>
              <a:buChar char="v"/>
            </a:pPr>
            <a:r>
              <a:rPr lang="en-US" sz="2000" dirty="0" smtClean="0"/>
              <a:t>Raw material weighing</a:t>
            </a:r>
          </a:p>
          <a:p>
            <a:pPr marL="457200" indent="-457200">
              <a:buFont typeface="Wingdings" pitchFamily="2" charset="2"/>
              <a:buChar char="v"/>
            </a:pPr>
            <a:r>
              <a:rPr lang="en-US" sz="2000" dirty="0" smtClean="0"/>
              <a:t>Raw material grinding</a:t>
            </a:r>
          </a:p>
          <a:p>
            <a:pPr marL="457200" indent="-457200">
              <a:buFont typeface="Wingdings" pitchFamily="2" charset="2"/>
              <a:buChar char="v"/>
            </a:pPr>
            <a:r>
              <a:rPr lang="en-US" sz="2000" dirty="0" smtClean="0"/>
              <a:t>Raw material mixing &amp; addition of Liquids</a:t>
            </a:r>
          </a:p>
          <a:p>
            <a:pPr marL="457200" indent="-457200">
              <a:buFont typeface="Wingdings" pitchFamily="2" charset="2"/>
              <a:buChar char="v"/>
            </a:pPr>
            <a:r>
              <a:rPr lang="en-US" sz="2000" dirty="0" smtClean="0"/>
              <a:t>Pelleting</a:t>
            </a:r>
            <a:r>
              <a:rPr lang="en-US" sz="2000" dirty="0" smtClean="0"/>
              <a:t> (if required)</a:t>
            </a:r>
          </a:p>
          <a:p>
            <a:pPr marL="457200" indent="-457200">
              <a:buFont typeface="Wingdings" pitchFamily="2" charset="2"/>
              <a:buChar char="v"/>
            </a:pPr>
            <a:r>
              <a:rPr lang="en-US" sz="2000" dirty="0" smtClean="0"/>
              <a:t>Packing, Storage &amp; Dispatch of Finished Feed.</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Grinding</a:t>
            </a:r>
            <a:endParaRPr lang="en-US" b="1" dirty="0"/>
          </a:p>
        </p:txBody>
      </p:sp>
      <p:sp>
        <p:nvSpPr>
          <p:cNvPr id="3" name="Content Placeholder 2"/>
          <p:cNvSpPr>
            <a:spLocks noGrp="1"/>
          </p:cNvSpPr>
          <p:nvPr>
            <p:ph idx="1"/>
          </p:nvPr>
        </p:nvSpPr>
        <p:spPr>
          <a:xfrm>
            <a:off x="533400" y="1295400"/>
            <a:ext cx="6096000" cy="5257799"/>
          </a:xfrm>
        </p:spPr>
        <p:txBody>
          <a:bodyPr>
            <a:noAutofit/>
          </a:bodyPr>
          <a:lstStyle/>
          <a:p>
            <a:pPr>
              <a:buNone/>
            </a:pPr>
            <a:r>
              <a:rPr lang="en-US" sz="2000" dirty="0" smtClean="0"/>
              <a:t>Prior to utilization in feed formulations, whole grains must be ground to produce particle size.</a:t>
            </a:r>
          </a:p>
          <a:p>
            <a:pPr>
              <a:buNone/>
            </a:pPr>
            <a:r>
              <a:rPr lang="en-US" sz="2000" dirty="0" smtClean="0"/>
              <a:t>Grinding before mixing more better than after batching.</a:t>
            </a:r>
          </a:p>
          <a:p>
            <a:pPr>
              <a:buNone/>
            </a:pPr>
            <a:r>
              <a:rPr lang="en-US" sz="2000" b="1" dirty="0" smtClean="0"/>
              <a:t>Reasons:</a:t>
            </a:r>
          </a:p>
          <a:p>
            <a:pPr>
              <a:buFont typeface="Wingdings" pitchFamily="2" charset="2"/>
              <a:buChar char="ü"/>
            </a:pPr>
            <a:r>
              <a:rPr lang="en-US" sz="2000" dirty="0" smtClean="0"/>
              <a:t>Large fragments are reduced in size.</a:t>
            </a:r>
          </a:p>
          <a:p>
            <a:pPr>
              <a:buFont typeface="Wingdings" pitchFamily="2" charset="2"/>
              <a:buChar char="ü"/>
            </a:pPr>
            <a:r>
              <a:rPr lang="en-US" sz="2000" dirty="0" smtClean="0"/>
              <a:t>Some moisture is removed due to aeration.</a:t>
            </a:r>
          </a:p>
          <a:p>
            <a:pPr>
              <a:buFont typeface="Wingdings" pitchFamily="2" charset="2"/>
              <a:buChar char="ü"/>
            </a:pPr>
            <a:r>
              <a:rPr lang="en-US" sz="2000" dirty="0" smtClean="0"/>
              <a:t>Additives such as anti-</a:t>
            </a:r>
            <a:r>
              <a:rPr lang="en-US" sz="2000" dirty="0" smtClean="0"/>
              <a:t>oxidents</a:t>
            </a:r>
            <a:r>
              <a:rPr lang="en-US" sz="2000" dirty="0" smtClean="0"/>
              <a:t> may be blended.</a:t>
            </a:r>
          </a:p>
          <a:p>
            <a:pPr>
              <a:buNone/>
            </a:pPr>
            <a:r>
              <a:rPr lang="en-US" sz="2000" b="1" dirty="0" smtClean="0"/>
              <a:t>Grinding will improve:</a:t>
            </a:r>
          </a:p>
          <a:p>
            <a:pPr>
              <a:buFont typeface="Wingdings" pitchFamily="2" charset="2"/>
              <a:buChar char="ü"/>
            </a:pPr>
            <a:r>
              <a:rPr lang="en-US" sz="2000" dirty="0" smtClean="0"/>
              <a:t>Feed digestibility.</a:t>
            </a:r>
          </a:p>
          <a:p>
            <a:pPr>
              <a:buFont typeface="Wingdings" pitchFamily="2" charset="2"/>
              <a:buChar char="ü"/>
            </a:pPr>
            <a:r>
              <a:rPr lang="en-US" sz="2000" dirty="0" smtClean="0"/>
              <a:t>Mixing Properties</a:t>
            </a:r>
          </a:p>
          <a:p>
            <a:pPr>
              <a:buFont typeface="Wingdings" pitchFamily="2" charset="2"/>
              <a:buChar char="ü"/>
            </a:pPr>
            <a:r>
              <a:rPr lang="en-US" sz="2000" dirty="0" smtClean="0"/>
              <a:t>Palatability</a:t>
            </a:r>
          </a:p>
          <a:p>
            <a:pPr>
              <a:buFont typeface="Wingdings" pitchFamily="2" charset="2"/>
              <a:buChar char="ü"/>
            </a:pPr>
            <a:r>
              <a:rPr lang="en-US" sz="2000" dirty="0" smtClean="0"/>
              <a:t>Increases bulk density of ingredients.</a:t>
            </a:r>
            <a:endParaRPr lang="en-US" sz="2000" dirty="0"/>
          </a:p>
        </p:txBody>
      </p:sp>
      <p:pic>
        <p:nvPicPr>
          <p:cNvPr id="4" name="Picture 3" descr="Disc-Wheat-hammer-mill-cinnamon-crusher-fennel.jpg_350x350.jpg"/>
          <p:cNvPicPr>
            <a:picLocks noChangeAspect="1"/>
          </p:cNvPicPr>
          <p:nvPr/>
        </p:nvPicPr>
        <p:blipFill>
          <a:blip r:embed="rId2"/>
          <a:srcRect l="8229" r="10286"/>
          <a:stretch>
            <a:fillRect/>
          </a:stretch>
        </p:blipFill>
        <p:spPr>
          <a:xfrm>
            <a:off x="7543800" y="2133600"/>
            <a:ext cx="1241828"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bcbe6fcbfa0bfb34394df890f658bb53.jpg"/>
          <p:cNvPicPr>
            <a:picLocks noChangeAspect="1"/>
          </p:cNvPicPr>
          <p:nvPr/>
        </p:nvPicPr>
        <p:blipFill>
          <a:blip r:embed="rId3" cstate="print"/>
          <a:srcRect l="13440" r="5760"/>
          <a:stretch>
            <a:fillRect/>
          </a:stretch>
        </p:blipFill>
        <p:spPr>
          <a:xfrm>
            <a:off x="7467600" y="533400"/>
            <a:ext cx="1231392"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Hammer-Mill-Pulverizer-Design-Source-The-Hammer-Mill-manufactures-India.png"/>
          <p:cNvPicPr>
            <a:picLocks noChangeAspect="1"/>
          </p:cNvPicPr>
          <p:nvPr/>
        </p:nvPicPr>
        <p:blipFill>
          <a:blip r:embed="rId4"/>
          <a:stretch>
            <a:fillRect/>
          </a:stretch>
        </p:blipFill>
        <p:spPr>
          <a:xfrm>
            <a:off x="7391400" y="5562600"/>
            <a:ext cx="1524000" cy="1117891"/>
          </a:xfrm>
          <a:prstGeom prst="rect">
            <a:avLst/>
          </a:prstGeom>
        </p:spPr>
      </p:pic>
      <p:pic>
        <p:nvPicPr>
          <p:cNvPr id="7" name="Picture 6" descr="Feed-Hammer-Mill-A-series-1.jpg"/>
          <p:cNvPicPr>
            <a:picLocks noChangeAspect="1"/>
          </p:cNvPicPr>
          <p:nvPr/>
        </p:nvPicPr>
        <p:blipFill>
          <a:blip r:embed="rId5"/>
          <a:srcRect l="16800" r="20400"/>
          <a:stretch>
            <a:fillRect/>
          </a:stretch>
        </p:blipFill>
        <p:spPr>
          <a:xfrm>
            <a:off x="7467600" y="3962400"/>
            <a:ext cx="1447800" cy="1440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Batching Bins</a:t>
            </a:r>
            <a:endParaRPr lang="en-US" b="1" dirty="0"/>
          </a:p>
        </p:txBody>
      </p:sp>
      <p:pic>
        <p:nvPicPr>
          <p:cNvPr id="4" name="Content Placeholder 3" descr="automatic-feed-pellet-batching-system.jpg"/>
          <p:cNvPicPr>
            <a:picLocks noGrp="1" noChangeAspect="1"/>
          </p:cNvPicPr>
          <p:nvPr>
            <p:ph idx="1"/>
          </p:nvPr>
        </p:nvPicPr>
        <p:blipFill>
          <a:blip r:embed="rId2"/>
          <a:stretch>
            <a:fillRect/>
          </a:stretch>
        </p:blipFill>
        <p:spPr>
          <a:xfrm>
            <a:off x="1219200" y="1371600"/>
            <a:ext cx="6248400" cy="46530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3927</TotalTime>
  <Words>1293</Words>
  <Application>Microsoft Office PowerPoint</Application>
  <PresentationFormat>On-screen Show (4:3)</PresentationFormat>
  <Paragraphs>91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Mixing Processing &amp; Storage of Finished Feed.</vt:lpstr>
      <vt:lpstr>Introduction</vt:lpstr>
      <vt:lpstr>Equipments used for Transportation of Materials</vt:lpstr>
      <vt:lpstr>Screw Conveyer </vt:lpstr>
      <vt:lpstr>Chain Conveyer </vt:lpstr>
      <vt:lpstr>Belt Conveyer </vt:lpstr>
      <vt:lpstr>Steps of Feed Processing</vt:lpstr>
      <vt:lpstr>Grinding</vt:lpstr>
      <vt:lpstr>Batching Bins</vt:lpstr>
      <vt:lpstr>Raw material Weighing &amp; Batching System</vt:lpstr>
      <vt:lpstr>Mixing</vt:lpstr>
      <vt:lpstr>Pelleting</vt:lpstr>
      <vt:lpstr>Slide 13</vt:lpstr>
      <vt:lpstr>Cooling &amp; Stabilizing </vt:lpstr>
      <vt:lpstr>Crumbling </vt:lpstr>
      <vt:lpstr>Packing</vt:lpstr>
      <vt:lpstr>Storage of Finished Feed</vt:lpstr>
      <vt:lpstr>Storage of Finished Feed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Mixing Processing &amp; Storage of Finished Feed.</dc:title>
  <dc:creator>Sajid Ali</dc:creator>
  <cp:lastModifiedBy>Sajid Ali</cp:lastModifiedBy>
  <cp:revision>7</cp:revision>
  <dcterms:created xsi:type="dcterms:W3CDTF">2020-02-16T09:51:05Z</dcterms:created>
  <dcterms:modified xsi:type="dcterms:W3CDTF">2020-02-28T06:45:41Z</dcterms:modified>
</cp:coreProperties>
</file>