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26"/>
  </p:notesMasterIdLst>
  <p:sldIdLst>
    <p:sldId id="275" r:id="rId2"/>
    <p:sldId id="257" r:id="rId3"/>
    <p:sldId id="277" r:id="rId4"/>
    <p:sldId id="278" r:id="rId5"/>
    <p:sldId id="280" r:id="rId6"/>
    <p:sldId id="279" r:id="rId7"/>
    <p:sldId id="258" r:id="rId8"/>
    <p:sldId id="259" r:id="rId9"/>
    <p:sldId id="261" r:id="rId10"/>
    <p:sldId id="260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  <p:sldId id="273" r:id="rId23"/>
    <p:sldId id="274" r:id="rId24"/>
    <p:sldId id="276" r:id="rId2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B0D94A5-FF47-416C-B356-EF4172EED202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1B57EE-33A4-4D1D-A0D6-5E52544F631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Because a tremendous amount of calcium is being put into </a:t>
            </a:r>
            <a:r>
              <a:rPr lang="en-US" dirty="0" err="1"/>
              <a:t>colostrum</a:t>
            </a:r>
            <a:r>
              <a:rPr lang="en-US" dirty="0"/>
              <a:t> and milk the cow's blood can become deficient in calcium. Severe cases result in milk </a:t>
            </a:r>
          </a:p>
          <a:p>
            <a:r>
              <a:rPr lang="en-US" dirty="0"/>
              <a:t>fever. Less severe cases result in feed intake depression and poor muscle tone, which in turn causes retained placenta, displaced </a:t>
            </a:r>
            <a:r>
              <a:rPr lang="en-US" dirty="0" err="1"/>
              <a:t>abomasum</a:t>
            </a:r>
            <a:r>
              <a:rPr lang="en-US" dirty="0"/>
              <a:t>, and </a:t>
            </a:r>
          </a:p>
          <a:p>
            <a:r>
              <a:rPr lang="en-US" dirty="0"/>
              <a:t>environmental mastitis (especially because the teat end won't close properly after milking).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1B57EE-33A4-4D1D-A0D6-5E52544F6312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Dry Matter Intake</a:t>
            </a:r>
          </a:p>
          <a:p>
            <a:r>
              <a:rPr lang="en-US" b="0" dirty="0"/>
              <a:t>It is now well established that dry </a:t>
            </a:r>
          </a:p>
          <a:p>
            <a:r>
              <a:rPr lang="en-US" b="0" dirty="0"/>
              <a:t>matter intake (DMI) decreases as calving </a:t>
            </a:r>
          </a:p>
          <a:p>
            <a:r>
              <a:rPr lang="en-US" b="0" dirty="0"/>
              <a:t>approaches. Dry matter intake can decrease </a:t>
            </a:r>
          </a:p>
          <a:p>
            <a:r>
              <a:rPr lang="en-US" b="0" dirty="0"/>
              <a:t>from 2 % of body weight (BW) in the first </a:t>
            </a:r>
          </a:p>
          <a:p>
            <a:r>
              <a:rPr lang="en-US" b="0" dirty="0"/>
              <a:t>few weeks of the dry period to 1.4 % BW in </a:t>
            </a:r>
          </a:p>
          <a:p>
            <a:r>
              <a:rPr lang="en-US" b="0" dirty="0"/>
              <a:t>the 7 to 10 d period before calving. This </a:t>
            </a:r>
          </a:p>
          <a:p>
            <a:r>
              <a:rPr lang="en-US" b="0" dirty="0"/>
              <a:t>30 % decrease in DMI appears to occur very </a:t>
            </a:r>
          </a:p>
          <a:p>
            <a:r>
              <a:rPr lang="en-US" b="0" dirty="0"/>
              <a:t>rapidly in the transition period (</a:t>
            </a:r>
            <a:r>
              <a:rPr lang="en-US" b="0" dirty="0" err="1"/>
              <a:t>Bertics</a:t>
            </a:r>
            <a:r>
              <a:rPr lang="en-US" b="0" dirty="0"/>
              <a:t> et </a:t>
            </a:r>
          </a:p>
          <a:p>
            <a:r>
              <a:rPr lang="en-US" b="0" dirty="0"/>
              <a:t>al., 1992; </a:t>
            </a:r>
            <a:r>
              <a:rPr lang="en-US" b="0" dirty="0" err="1"/>
              <a:t>Hayirli</a:t>
            </a:r>
            <a:r>
              <a:rPr lang="en-US" b="0" dirty="0"/>
              <a:t> et al., 1998; Robinson and </a:t>
            </a:r>
          </a:p>
          <a:p>
            <a:r>
              <a:rPr lang="en-US" b="0" dirty="0"/>
              <a:t>Garrett, 1999).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279E0-FE28-4CE7-A30A-1D445F9376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decrease in </a:t>
            </a:r>
            <a:r>
              <a:rPr lang="en-US" dirty="0" err="1"/>
              <a:t>prepartum</a:t>
            </a:r>
            <a:r>
              <a:rPr lang="en-US" dirty="0"/>
              <a:t> DMI has </a:t>
            </a:r>
          </a:p>
          <a:p>
            <a:r>
              <a:rPr lang="en-US" dirty="0"/>
              <a:t>classically been attributed to the rapid </a:t>
            </a:r>
          </a:p>
          <a:p>
            <a:r>
              <a:rPr lang="en-US" dirty="0"/>
              <a:t>growth of the fetus taking up abdominal </a:t>
            </a:r>
          </a:p>
          <a:p>
            <a:r>
              <a:rPr lang="en-US" dirty="0"/>
              <a:t>space and displacing rumen volume. </a:t>
            </a:r>
          </a:p>
          <a:p>
            <a:r>
              <a:rPr lang="en-US" dirty="0"/>
              <a:t>However, there is no doubt that hormonal </a:t>
            </a:r>
          </a:p>
          <a:p>
            <a:r>
              <a:rPr lang="en-US" dirty="0"/>
              <a:t>and other physiological factors have the </a:t>
            </a:r>
          </a:p>
          <a:p>
            <a:r>
              <a:rPr lang="en-US" dirty="0"/>
              <a:t>most important impact on this phenomenon </a:t>
            </a:r>
          </a:p>
          <a:p>
            <a:r>
              <a:rPr lang="en-US" dirty="0"/>
              <a:t>(Grant and Albright, 1995; Robinson, 1997). </a:t>
            </a:r>
          </a:p>
          <a:p>
            <a:r>
              <a:rPr lang="en-US" dirty="0"/>
              <a:t>During the last week of pregnancy, nutrient </a:t>
            </a:r>
          </a:p>
          <a:p>
            <a:r>
              <a:rPr lang="en-US" dirty="0"/>
              <a:t>demands by the fetal calf and placenta are at </a:t>
            </a:r>
          </a:p>
          <a:p>
            <a:r>
              <a:rPr lang="en-US" dirty="0"/>
              <a:t>their greatest (Bell, 1995), yet DMI may be </a:t>
            </a:r>
          </a:p>
          <a:p>
            <a:r>
              <a:rPr lang="en-US" dirty="0"/>
              <a:t>decreased by 10 to 30 % compared with the </a:t>
            </a:r>
          </a:p>
          <a:p>
            <a:r>
              <a:rPr lang="en-US" dirty="0"/>
              <a:t>early dry period.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279E0-FE28-4CE7-A30A-1D445F9376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During the 3 wk after calving </a:t>
            </a:r>
          </a:p>
          <a:p>
            <a:r>
              <a:rPr lang="en-US" dirty="0"/>
              <a:t>DMI will increase at the rate of 1.5 to 2.5 kg /wk (Grant and Albright, 1995) with </a:t>
            </a:r>
          </a:p>
          <a:p>
            <a:r>
              <a:rPr lang="en-US" dirty="0"/>
              <a:t>this increase being more rapid in </a:t>
            </a:r>
          </a:p>
          <a:p>
            <a:r>
              <a:rPr lang="en-US" dirty="0" err="1"/>
              <a:t>multiparous</a:t>
            </a:r>
            <a:r>
              <a:rPr lang="en-US" dirty="0"/>
              <a:t> cows than </a:t>
            </a:r>
            <a:r>
              <a:rPr lang="en-US" dirty="0" err="1"/>
              <a:t>primiparous</a:t>
            </a:r>
            <a:r>
              <a:rPr lang="en-US" dirty="0"/>
              <a:t> cows </a:t>
            </a:r>
          </a:p>
          <a:p>
            <a:r>
              <a:rPr lang="en-US" dirty="0"/>
              <a:t>(</a:t>
            </a:r>
            <a:r>
              <a:rPr lang="en-US" dirty="0" err="1"/>
              <a:t>Kertz</a:t>
            </a:r>
            <a:r>
              <a:rPr lang="en-US" dirty="0"/>
              <a:t> et al., 1991; Robinson and Garrett, </a:t>
            </a:r>
          </a:p>
          <a:p>
            <a:r>
              <a:rPr lang="en-US" dirty="0"/>
              <a:t>1999). However, individual cow variation in </a:t>
            </a:r>
          </a:p>
          <a:p>
            <a:r>
              <a:rPr lang="en-US" dirty="0"/>
              <a:t>the decrease </a:t>
            </a:r>
            <a:r>
              <a:rPr lang="en-US" dirty="0" err="1"/>
              <a:t>prepartum</a:t>
            </a:r>
            <a:r>
              <a:rPr lang="en-US" dirty="0"/>
              <a:t> and the increase </a:t>
            </a:r>
          </a:p>
          <a:p>
            <a:r>
              <a:rPr lang="en-US" dirty="0"/>
              <a:t>postpartum in DMI is enormous (</a:t>
            </a:r>
            <a:r>
              <a:rPr lang="en-US" dirty="0" err="1"/>
              <a:t>VandeHaar</a:t>
            </a:r>
            <a:r>
              <a:rPr lang="en-US" dirty="0"/>
              <a:t> </a:t>
            </a:r>
          </a:p>
          <a:p>
            <a:r>
              <a:rPr lang="en-US" dirty="0"/>
              <a:t>and </a:t>
            </a:r>
            <a:r>
              <a:rPr lang="en-US" dirty="0" err="1"/>
              <a:t>Donkin</a:t>
            </a:r>
            <a:r>
              <a:rPr lang="en-US" dirty="0"/>
              <a:t>, 1999).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279E0-FE28-4CE7-A30A-1D445F9376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NUTRITIONAL CONSIDERATIONS </a:t>
            </a:r>
          </a:p>
          <a:p>
            <a:r>
              <a:rPr lang="en-US" dirty="0"/>
              <a:t>The transition period is marked by major </a:t>
            </a:r>
          </a:p>
          <a:p>
            <a:r>
              <a:rPr lang="en-US" dirty="0"/>
              <a:t>hormonal changes. While these hormones </a:t>
            </a:r>
          </a:p>
          <a:p>
            <a:r>
              <a:rPr lang="en-US" dirty="0"/>
              <a:t>are causing a reduction in DMI there is an </a:t>
            </a:r>
          </a:p>
          <a:p>
            <a:r>
              <a:rPr lang="en-US" dirty="0"/>
              <a:t>increase in nutrient requirements by the cow </a:t>
            </a:r>
          </a:p>
          <a:p>
            <a:r>
              <a:rPr lang="en-US" dirty="0"/>
              <a:t>to support fetal growth, </a:t>
            </a:r>
            <a:r>
              <a:rPr lang="en-US" dirty="0" err="1"/>
              <a:t>mammogenesis</a:t>
            </a:r>
            <a:r>
              <a:rPr lang="en-US" dirty="0"/>
              <a:t>, and </a:t>
            </a:r>
          </a:p>
          <a:p>
            <a:r>
              <a:rPr lang="en-US" dirty="0" err="1"/>
              <a:t>lactogenesis</a:t>
            </a:r>
            <a:r>
              <a:rPr lang="en-US" dirty="0"/>
              <a:t> (Bell,1995; </a:t>
            </a:r>
            <a:r>
              <a:rPr lang="en-US" dirty="0" err="1"/>
              <a:t>Grummer</a:t>
            </a:r>
            <a:r>
              <a:rPr lang="en-US" dirty="0"/>
              <a:t>, 1995).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279E0-FE28-4CE7-A30A-1D445F9376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Requirements and the Negative Energy </a:t>
            </a:r>
          </a:p>
          <a:p>
            <a:r>
              <a:rPr lang="en-US" dirty="0"/>
              <a:t>Balance (NEB) </a:t>
            </a:r>
          </a:p>
          <a:p>
            <a:r>
              <a:rPr lang="en-US" dirty="0"/>
              <a:t>The energetic demands of gestating </a:t>
            </a:r>
          </a:p>
          <a:p>
            <a:r>
              <a:rPr lang="en-US" dirty="0"/>
              <a:t>cows reach 1.3 to 1.5 times the maintenance </a:t>
            </a:r>
          </a:p>
          <a:p>
            <a:r>
              <a:rPr lang="en-US" dirty="0"/>
              <a:t>requirements by the end of gestation </a:t>
            </a:r>
          </a:p>
          <a:p>
            <a:r>
              <a:rPr lang="en-US" dirty="0"/>
              <a:t>(Quigley and </a:t>
            </a:r>
            <a:r>
              <a:rPr lang="en-US" dirty="0" err="1"/>
              <a:t>Drewry</a:t>
            </a:r>
            <a:r>
              <a:rPr lang="en-US" dirty="0"/>
              <a:t>, 1998).</a:t>
            </a:r>
          </a:p>
          <a:p>
            <a:r>
              <a:rPr lang="en-US" dirty="0"/>
              <a:t>During both the </a:t>
            </a:r>
            <a:r>
              <a:rPr lang="en-US" dirty="0" err="1"/>
              <a:t>prepartum</a:t>
            </a:r>
            <a:r>
              <a:rPr lang="en-US" dirty="0"/>
              <a:t> and </a:t>
            </a:r>
          </a:p>
          <a:p>
            <a:r>
              <a:rPr lang="en-US" dirty="0"/>
              <a:t>postpartum transition period cows require </a:t>
            </a:r>
          </a:p>
          <a:p>
            <a:r>
              <a:rPr lang="en-US" dirty="0"/>
              <a:t>more energy than they are able to consume </a:t>
            </a:r>
          </a:p>
          <a:p>
            <a:r>
              <a:rPr lang="en-US" dirty="0"/>
              <a:t>resulting in the NEB and the concomitant </a:t>
            </a:r>
          </a:p>
          <a:p>
            <a:r>
              <a:rPr lang="en-US" dirty="0"/>
              <a:t>loss of body weight (condition) to supply the necessary energy even in healthy cows </a:t>
            </a:r>
          </a:p>
          <a:p>
            <a:r>
              <a:rPr lang="en-US" dirty="0"/>
              <a:t>(Bell, 1995).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279E0-FE28-4CE7-A30A-1D445F9376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Regulation of Energy Metabolism and </a:t>
            </a:r>
          </a:p>
          <a:p>
            <a:r>
              <a:rPr lang="en-US" b="1" dirty="0"/>
              <a:t>Glucose Homeostasis </a:t>
            </a:r>
          </a:p>
          <a:p>
            <a:r>
              <a:rPr lang="en-US" dirty="0"/>
              <a:t>Glucose is a substance that plays a </a:t>
            </a:r>
          </a:p>
          <a:p>
            <a:r>
              <a:rPr lang="en-US" dirty="0"/>
              <a:t>fundamental role in all living beings. In the </a:t>
            </a:r>
          </a:p>
          <a:p>
            <a:r>
              <a:rPr lang="en-US" dirty="0"/>
              <a:t>last week of fetal development, the fetus </a:t>
            </a:r>
          </a:p>
          <a:p>
            <a:r>
              <a:rPr lang="en-US" dirty="0"/>
              <a:t>uses an estimated 46 % of maternal glucose </a:t>
            </a:r>
          </a:p>
          <a:p>
            <a:r>
              <a:rPr lang="en-US" dirty="0"/>
              <a:t>taken up by the uterus (Bell, 1995).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279E0-FE28-4CE7-A30A-1D445F9376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Additionally, a cow producing 30 kg of </a:t>
            </a:r>
          </a:p>
          <a:p>
            <a:r>
              <a:rPr lang="en-US" dirty="0"/>
              <a:t>milk/d uses at least 2 kg of blood glucose to </a:t>
            </a:r>
          </a:p>
          <a:p>
            <a:r>
              <a:rPr lang="en-US" dirty="0"/>
              <a:t>synthesize lactose for milk (Bell, 1996).</a:t>
            </a:r>
          </a:p>
          <a:p>
            <a:r>
              <a:rPr lang="en-US" dirty="0"/>
              <a:t>The end of pregnancy and the beginning of </a:t>
            </a:r>
          </a:p>
          <a:p>
            <a:r>
              <a:rPr lang="en-US" dirty="0"/>
              <a:t>lactation; therefore, represent a time when </a:t>
            </a:r>
          </a:p>
          <a:p>
            <a:r>
              <a:rPr lang="en-US" dirty="0"/>
              <a:t>there is a massive increase in need for </a:t>
            </a:r>
          </a:p>
          <a:p>
            <a:r>
              <a:rPr lang="en-US" dirty="0"/>
              <a:t>glucose.</a:t>
            </a:r>
          </a:p>
          <a:p>
            <a:r>
              <a:rPr lang="en-US" dirty="0"/>
              <a:t>This poses an enormous challenge </a:t>
            </a:r>
          </a:p>
          <a:p>
            <a:r>
              <a:rPr lang="en-US" dirty="0"/>
              <a:t>for the liver that has to synthesize all of this </a:t>
            </a:r>
          </a:p>
          <a:p>
            <a:r>
              <a:rPr lang="en-US" dirty="0"/>
              <a:t>glucose from propionate and amino acids as </a:t>
            </a:r>
          </a:p>
          <a:p>
            <a:r>
              <a:rPr lang="en-US" dirty="0"/>
              <a:t>well as a challenge for other tissues and </a:t>
            </a:r>
          </a:p>
          <a:p>
            <a:r>
              <a:rPr lang="en-US" dirty="0"/>
              <a:t>organs that have to adapt to a reduction of </a:t>
            </a:r>
          </a:p>
          <a:p>
            <a:r>
              <a:rPr lang="en-US" dirty="0"/>
              <a:t>glucose availability.</a:t>
            </a:r>
          </a:p>
          <a:p>
            <a:r>
              <a:rPr lang="en-US" dirty="0"/>
              <a:t>Glucose is an equally </a:t>
            </a:r>
          </a:p>
          <a:p>
            <a:r>
              <a:rPr lang="en-US" dirty="0"/>
              <a:t>important energy source for the ovary and the reduced glucose availability in the </a:t>
            </a:r>
          </a:p>
          <a:p>
            <a:r>
              <a:rPr lang="en-US" dirty="0"/>
              <a:t>beginning of lactation can negatively impact </a:t>
            </a:r>
          </a:p>
          <a:p>
            <a:r>
              <a:rPr lang="en-US" dirty="0"/>
              <a:t>the re-establishment </a:t>
            </a:r>
            <a:r>
              <a:rPr lang="en-US" dirty="0" err="1"/>
              <a:t>ofovarian</a:t>
            </a:r>
            <a:r>
              <a:rPr lang="en-US" dirty="0"/>
              <a:t> activity after </a:t>
            </a:r>
          </a:p>
          <a:p>
            <a:r>
              <a:rPr lang="en-US" dirty="0"/>
              <a:t>calving (</a:t>
            </a:r>
            <a:r>
              <a:rPr lang="en-US" dirty="0" err="1"/>
              <a:t>Rabiee</a:t>
            </a:r>
            <a:r>
              <a:rPr lang="en-US" dirty="0"/>
              <a:t> et al., 1999).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5279E0-FE28-4CE7-A30A-1D445F9376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High-testing </a:t>
            </a:r>
            <a:r>
              <a:rPr lang="en-US" baseline="0" dirty="0"/>
              <a:t> </a:t>
            </a:r>
            <a:r>
              <a:rPr lang="en-US" dirty="0"/>
              <a:t>milk might need 7.1 MJ for each </a:t>
            </a:r>
            <a:r>
              <a:rPr lang="en-US" dirty="0" err="1"/>
              <a:t>litre</a:t>
            </a:r>
            <a:r>
              <a:rPr lang="en-US" dirty="0"/>
              <a:t>, whereas low-testing </a:t>
            </a:r>
            <a:r>
              <a:rPr lang="en-US" baseline="0" dirty="0"/>
              <a:t> </a:t>
            </a:r>
            <a:r>
              <a:rPr lang="en-US" dirty="0"/>
              <a:t>milk might need only 4.6 MJ for each </a:t>
            </a:r>
            <a:r>
              <a:rPr lang="en-US" dirty="0" err="1"/>
              <a:t>litre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4B30B-6CAB-40DC-8949-62255133ADB0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398C8C-E77A-49F7-8796-62D930D7A253}" type="datetimeFigureOut">
              <a:rPr lang="en-US" smtClean="0"/>
              <a:pPr/>
              <a:t>5/3/2020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BCC8F-CD94-4D63-8D1E-645D5C0315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b="5556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During the 3 wk after calving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DMI ↑ @ 1.5 to 2.5 kg /wk </a:t>
            </a:r>
          </a:p>
          <a:p>
            <a:pPr algn="r">
              <a:buNone/>
            </a:pPr>
            <a:r>
              <a:rPr lang="en-US" sz="2400" dirty="0"/>
              <a:t>(Grant and Albright, 1995)</a:t>
            </a:r>
          </a:p>
          <a:p>
            <a:endParaRPr lang="en-US" dirty="0"/>
          </a:p>
          <a:p>
            <a:pPr>
              <a:buNone/>
            </a:pPr>
            <a:endParaRPr lang="en-US" dirty="0"/>
          </a:p>
          <a:p>
            <a:r>
              <a:rPr lang="en-US" dirty="0"/>
              <a:t>DMI ↓in </a:t>
            </a:r>
            <a:r>
              <a:rPr lang="en-US" dirty="0" err="1"/>
              <a:t>prepartum</a:t>
            </a:r>
            <a:r>
              <a:rPr lang="en-US" dirty="0"/>
              <a:t> and ↑ in  postpartum</a:t>
            </a:r>
          </a:p>
          <a:p>
            <a:pPr algn="r">
              <a:buNone/>
            </a:pPr>
            <a:r>
              <a:rPr lang="en-US" sz="2400" dirty="0"/>
              <a:t>(</a:t>
            </a:r>
            <a:r>
              <a:rPr lang="en-US" sz="2400" dirty="0" err="1"/>
              <a:t>Vande</a:t>
            </a:r>
            <a:r>
              <a:rPr lang="en-US" sz="2400" dirty="0"/>
              <a:t> </a:t>
            </a:r>
            <a:r>
              <a:rPr lang="en-US" sz="2400" dirty="0" err="1"/>
              <a:t>Haar</a:t>
            </a:r>
            <a:r>
              <a:rPr lang="en-US" sz="2400" dirty="0"/>
              <a:t> and </a:t>
            </a:r>
            <a:r>
              <a:rPr lang="en-US" sz="2400" dirty="0" err="1"/>
              <a:t>Donkin</a:t>
            </a:r>
            <a:r>
              <a:rPr lang="en-US" sz="2400" dirty="0"/>
              <a:t>, 1999)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NUTRITIONAL CONSIDERATIONS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↑ in nutrient requirements to support fetal growth, </a:t>
            </a:r>
            <a:r>
              <a:rPr lang="en-US" dirty="0" err="1"/>
              <a:t>mammogenesis</a:t>
            </a:r>
            <a:r>
              <a:rPr lang="en-US" dirty="0"/>
              <a:t>, and </a:t>
            </a:r>
            <a:r>
              <a:rPr lang="en-US" dirty="0" err="1"/>
              <a:t>lactogenesis</a:t>
            </a:r>
            <a:endParaRPr lang="en-US" dirty="0"/>
          </a:p>
          <a:p>
            <a:endParaRPr lang="en-US" dirty="0"/>
          </a:p>
          <a:p>
            <a:r>
              <a:rPr lang="en-US" dirty="0"/>
              <a:t>This nutrient demand is met by the DMI and by the mobilization of body tissues.</a:t>
            </a:r>
          </a:p>
          <a:p>
            <a:endParaRPr lang="en-US" dirty="0"/>
          </a:p>
          <a:p>
            <a:r>
              <a:rPr lang="en-US" dirty="0"/>
              <a:t>Excessive body catabolism is undesirable for health, reproduction, and milk production.</a:t>
            </a:r>
          </a:p>
          <a:p>
            <a:endParaRPr lang="en-US" dirty="0"/>
          </a:p>
          <a:p>
            <a:r>
              <a:rPr lang="en-US" dirty="0"/>
              <a:t>Therefore, essential to pay close attention to formulation of rations in pre- and post-partum</a:t>
            </a:r>
          </a:p>
          <a:p>
            <a:pPr algn="r">
              <a:buNone/>
            </a:pPr>
            <a:r>
              <a:rPr lang="en-US" sz="2600" dirty="0"/>
              <a:t>(Bell,1995; </a:t>
            </a:r>
            <a:r>
              <a:rPr lang="en-US" sz="2600" dirty="0" err="1"/>
              <a:t>Grummer</a:t>
            </a:r>
            <a:r>
              <a:rPr lang="en-US" sz="2600" dirty="0"/>
              <a:t>, 1995).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Negative Energy Balance (NEB)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gestation Energy demand ↑1.3-1.5 times the maintenance requirement</a:t>
            </a:r>
          </a:p>
          <a:p>
            <a:pPr algn="r">
              <a:buNone/>
            </a:pPr>
            <a:r>
              <a:rPr lang="en-US" sz="2400" dirty="0"/>
              <a:t>(Quigley and </a:t>
            </a:r>
            <a:r>
              <a:rPr lang="en-US" sz="2400" dirty="0" err="1"/>
              <a:t>Drewry</a:t>
            </a:r>
            <a:r>
              <a:rPr lang="en-US" sz="2400" dirty="0"/>
              <a:t>, 1998)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The NEB and BW loss seems in </a:t>
            </a:r>
            <a:r>
              <a:rPr lang="en-US" dirty="0" err="1"/>
              <a:t>prepartum</a:t>
            </a:r>
            <a:r>
              <a:rPr lang="en-US" dirty="0"/>
              <a:t>, but NEB is ↑ in the 1</a:t>
            </a:r>
            <a:r>
              <a:rPr lang="en-US" baseline="30000" dirty="0"/>
              <a:t>st</a:t>
            </a:r>
            <a:r>
              <a:rPr lang="en-US" dirty="0"/>
              <a:t> week postpartum.</a:t>
            </a:r>
          </a:p>
          <a:p>
            <a:pPr algn="r">
              <a:buNone/>
            </a:pPr>
            <a:r>
              <a:rPr lang="en-US" sz="2400" dirty="0"/>
              <a:t>(</a:t>
            </a:r>
            <a:r>
              <a:rPr lang="en-US" sz="2400" dirty="0" err="1"/>
              <a:t>Grummer</a:t>
            </a:r>
            <a:r>
              <a:rPr lang="en-US" sz="2400" dirty="0"/>
              <a:t>, 1995)</a:t>
            </a:r>
          </a:p>
          <a:p>
            <a:pPr>
              <a:buNone/>
            </a:pPr>
            <a:endParaRPr lang="en-US" dirty="0"/>
          </a:p>
          <a:p>
            <a:pPr algn="r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Regulation of Energy Metabolism and Glucose Homeostasis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last week of gestation fetus uses 46% maternal glucose from uterus</a:t>
            </a:r>
          </a:p>
          <a:p>
            <a:pPr algn="r">
              <a:buNone/>
            </a:pPr>
            <a:r>
              <a:rPr lang="en-US" sz="2400" dirty="0"/>
              <a:t>(Bell, 1995)</a:t>
            </a:r>
          </a:p>
          <a:p>
            <a:endParaRPr lang="en-US" dirty="0"/>
          </a:p>
          <a:p>
            <a:r>
              <a:rPr lang="en-US" dirty="0"/>
              <a:t>cow producing 30 kg of milk/d uses 2 kg of blood glucose to synthesize lactose for milk</a:t>
            </a:r>
          </a:p>
          <a:p>
            <a:pPr algn="r">
              <a:buNone/>
            </a:pPr>
            <a:r>
              <a:rPr lang="en-US" sz="2400" dirty="0"/>
              <a:t>(Bell, 1996)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111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endParaRPr lang="en-US" dirty="0"/>
          </a:p>
          <a:p>
            <a:r>
              <a:rPr lang="en-US" dirty="0"/>
              <a:t>During transition period a massive increase in glucose demand.</a:t>
            </a:r>
          </a:p>
          <a:p>
            <a:endParaRPr lang="en-US" dirty="0"/>
          </a:p>
          <a:p>
            <a:r>
              <a:rPr lang="en-US" dirty="0"/>
              <a:t>That demand of glucose met from propionate and amino acid via </a:t>
            </a:r>
            <a:r>
              <a:rPr lang="en-US" dirty="0" err="1"/>
              <a:t>gluconeogenesis</a:t>
            </a:r>
            <a:r>
              <a:rPr lang="en-US" dirty="0"/>
              <a:t>.</a:t>
            </a:r>
          </a:p>
          <a:p>
            <a:endParaRPr lang="en-US" dirty="0"/>
          </a:p>
          <a:p>
            <a:r>
              <a:rPr lang="en-US" dirty="0"/>
              <a:t>Low level of glucose may exert –</a:t>
            </a:r>
            <a:r>
              <a:rPr lang="en-US" dirty="0" err="1"/>
              <a:t>ve</a:t>
            </a:r>
            <a:r>
              <a:rPr lang="en-US" dirty="0"/>
              <a:t> impact on ovaries during early lactation. </a:t>
            </a:r>
          </a:p>
          <a:p>
            <a:pPr algn="r">
              <a:buNone/>
            </a:pPr>
            <a:r>
              <a:rPr lang="en-US" sz="2400" dirty="0"/>
              <a:t>(</a:t>
            </a:r>
            <a:r>
              <a:rPr lang="en-US" sz="2400" dirty="0" err="1"/>
              <a:t>Rabiee</a:t>
            </a:r>
            <a:r>
              <a:rPr lang="en-US" sz="2400" dirty="0"/>
              <a:t> et al., 1999).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Conc. Of plasma insulin ↓ at calving and remain low in 1</a:t>
            </a:r>
            <a:r>
              <a:rPr lang="en-US" baseline="30000" dirty="0"/>
              <a:t>st</a:t>
            </a:r>
            <a:r>
              <a:rPr lang="en-US" dirty="0"/>
              <a:t> week of postpartum.</a:t>
            </a:r>
          </a:p>
          <a:p>
            <a:r>
              <a:rPr lang="en-US" dirty="0"/>
              <a:t>Conc. Of plasma </a:t>
            </a:r>
            <a:r>
              <a:rPr lang="en-US" dirty="0" err="1"/>
              <a:t>somatotropin</a:t>
            </a:r>
            <a:r>
              <a:rPr lang="en-US" dirty="0"/>
              <a:t> ↑ in postpartum.</a:t>
            </a:r>
          </a:p>
          <a:p>
            <a:r>
              <a:rPr lang="en-US" dirty="0"/>
              <a:t>↓ in insulin and sensitivity of adipose tissue to insulin and ↑ in </a:t>
            </a:r>
            <a:r>
              <a:rPr lang="en-US" dirty="0" err="1"/>
              <a:t>somatotropin</a:t>
            </a:r>
            <a:r>
              <a:rPr lang="en-US" dirty="0"/>
              <a:t> lower the synthesis of triglycerides in adipose and favors their mobilization </a:t>
            </a:r>
          </a:p>
          <a:p>
            <a:pPr algn="r">
              <a:buNone/>
            </a:pPr>
            <a:r>
              <a:rPr lang="en-US" sz="2400" dirty="0"/>
              <a:t>(Bell, 1995; </a:t>
            </a:r>
            <a:r>
              <a:rPr lang="en-US" sz="2400" dirty="0" err="1"/>
              <a:t>Lanna</a:t>
            </a:r>
            <a:r>
              <a:rPr lang="en-US" sz="2400" dirty="0"/>
              <a:t> and Bauman, 1999).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Recommendations for NDF &amp; NFC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1"/>
          <a:ext cx="8305800" cy="35813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6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68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096347">
                <a:tc>
                  <a:txBody>
                    <a:bodyPr/>
                    <a:lstStyle/>
                    <a:p>
                      <a:r>
                        <a:rPr lang="en-US" sz="2800" dirty="0"/>
                        <a:t>Stage of Transition</a:t>
                      </a:r>
                      <a:r>
                        <a:rPr lang="en-US" sz="2800" baseline="0" dirty="0"/>
                        <a:t> period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Level of NDF % of total dietary  DM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Level of NFC % of total dietary DM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42526">
                <a:tc>
                  <a:txBody>
                    <a:bodyPr/>
                    <a:lstStyle/>
                    <a:p>
                      <a:r>
                        <a:rPr lang="en-US" sz="3200" dirty="0"/>
                        <a:t>Pre-partum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30-35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42526">
                <a:tc>
                  <a:txBody>
                    <a:bodyPr/>
                    <a:lstStyle/>
                    <a:p>
                      <a:r>
                        <a:rPr lang="en-US" sz="3200" dirty="0"/>
                        <a:t>Post-partum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28-32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38-40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8" name="Rectangle 7"/>
          <p:cNvSpPr/>
          <p:nvPr/>
        </p:nvSpPr>
        <p:spPr>
          <a:xfrm>
            <a:off x="5562600" y="5943600"/>
            <a:ext cx="310642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buNone/>
            </a:pPr>
            <a:r>
              <a:rPr lang="en-US" dirty="0"/>
              <a:t>(Shaver, 1993 ; </a:t>
            </a:r>
            <a:r>
              <a:rPr lang="en-US" dirty="0" err="1"/>
              <a:t>Drackley</a:t>
            </a:r>
            <a:r>
              <a:rPr lang="en-US" dirty="0"/>
              <a:t>, 1998).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9144000" cy="55110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Energy requirements for maintenance.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665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1725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Live weight </a:t>
                      </a:r>
                    </a:p>
                    <a:p>
                      <a:pPr algn="ctr"/>
                      <a:r>
                        <a:rPr lang="en-US" sz="2800" dirty="0"/>
                        <a:t>(kg)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Energy requirement </a:t>
                      </a:r>
                    </a:p>
                    <a:p>
                      <a:pPr algn="ctr"/>
                      <a:r>
                        <a:rPr lang="en-US" sz="2800" dirty="0"/>
                        <a:t>(MJ/day)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69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69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69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69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69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6946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00800" y="6324600"/>
            <a:ext cx="223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(Source: MAFF, 1984.)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Energy needed for pregnancy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pregnant cow needs extra energy for the maintenance and development of the calf inside her.</a:t>
            </a:r>
          </a:p>
          <a:p>
            <a:r>
              <a:rPr lang="en-US" dirty="0"/>
              <a:t>During first five months of pregnancy, the additional energy required is ≈ 1 MJ/day.</a:t>
            </a:r>
          </a:p>
          <a:p>
            <a:r>
              <a:rPr lang="en-US" dirty="0"/>
              <a:t>Energy requirements for pregnancy only become significant in the last four months.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685800"/>
            <a:ext cx="7772400" cy="2057400"/>
          </a:xfrm>
        </p:spPr>
        <p:txBody>
          <a:bodyPr>
            <a:normAutofit fontScale="90000"/>
          </a:bodyPr>
          <a:lstStyle/>
          <a:p>
            <a:r>
              <a:rPr lang="en-US" dirty="0"/>
              <a:t>NUTRITIONAL REQUIREMENT OF DAIRY CATTLE AT DIFFERENT STAGES OF PRODUCTION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>
            <a:normAutofit fontScale="90000"/>
          </a:bodyPr>
          <a:lstStyle/>
          <a:p>
            <a:r>
              <a:rPr lang="en-US" dirty="0"/>
              <a:t>Average daily energy requirements in the last four months of pregnancy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4351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24491">
                <a:tc>
                  <a:txBody>
                    <a:bodyPr/>
                    <a:lstStyle/>
                    <a:p>
                      <a:r>
                        <a:rPr lang="en-US" sz="2800" dirty="0"/>
                        <a:t>Month of pregnancy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Additional energy required (MJ/d)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25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Sixth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725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Seventh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25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Eighth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72577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Ninth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324600" y="6172200"/>
            <a:ext cx="22886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(Source: MAFF, 1984.)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Energy needed per </a:t>
            </a:r>
            <a:r>
              <a:rPr lang="en-US" dirty="0" err="1"/>
              <a:t>litre</a:t>
            </a:r>
            <a:r>
              <a:rPr lang="en-US" dirty="0"/>
              <a:t> of milk of varying composition.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457200" y="1513840"/>
          <a:ext cx="8229600" cy="519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en-US" dirty="0"/>
                        <a:t>Protein %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Fat 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9">
                  <a:txBody>
                    <a:bodyPr/>
                    <a:lstStyle/>
                    <a:p>
                      <a:pPr algn="ctr"/>
                      <a:r>
                        <a:rPr lang="en-US" dirty="0"/>
                        <a:t>MJ/</a:t>
                      </a:r>
                      <a:r>
                        <a:rPr lang="en-US" dirty="0" err="1"/>
                        <a:t>litre</a:t>
                      </a:r>
                      <a:r>
                        <a:rPr lang="en-US" dirty="0"/>
                        <a:t> of milk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6.9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Protein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371600"/>
          <a:ext cx="8229600" cy="454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Milk 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Crude protein requirements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Early lactation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16-18%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Mid-lactation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14-16%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Late lactation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12-14%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9916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Dry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10-12%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477000" y="6172200"/>
            <a:ext cx="22357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(Source: MAFF, 1984.)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Fiber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39820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91440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Fiber measurement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Minimum amount </a:t>
                      </a:r>
                      <a:r>
                        <a:rPr lang="en-US" sz="2000"/>
                        <a:t>of fiber </a:t>
                      </a:r>
                      <a:r>
                        <a:rPr lang="en-US" sz="2000" dirty="0"/>
                        <a:t>in the diet </a:t>
                      </a:r>
                    </a:p>
                    <a:p>
                      <a:pPr algn="ctr"/>
                      <a:r>
                        <a:rPr lang="en-US" sz="2000" dirty="0"/>
                        <a:t>(per cent of total dry matter)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22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Neutral Detergent Fiber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22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Acid Detergent Fiber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22555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Crude Fiber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17%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WAQAR\Desktop\thank-you-embellishment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81000"/>
            <a:ext cx="8458200" cy="6172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 </a:t>
            </a:r>
            <a:r>
              <a:rPr lang="en-US" b="1" dirty="0"/>
              <a:t>Prepare the rumen </a:t>
            </a:r>
            <a:r>
              <a:rPr lang="en-US" dirty="0"/>
              <a:t>so that high energy feeds can be fed early in lactation to meet the energy needs of the cow. </a:t>
            </a:r>
          </a:p>
          <a:p>
            <a:r>
              <a:rPr lang="en-US" dirty="0"/>
              <a:t>Stimulate the growth of "lactate metabolizing" bacterial species in the rumen. </a:t>
            </a:r>
          </a:p>
          <a:p>
            <a:r>
              <a:rPr lang="en-US" dirty="0"/>
              <a:t>Stimulate growth of the rumen wall so absorption of nutrients is maximized.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Payoff –</a:t>
            </a:r>
          </a:p>
          <a:p>
            <a:r>
              <a:rPr lang="en-US" dirty="0"/>
              <a:t>less ketosis, fewer displaced abomasums, less rumen acidosis </a:t>
            </a:r>
          </a:p>
          <a:p>
            <a:r>
              <a:rPr lang="en-US" dirty="0"/>
              <a:t>and less lameness due to laminitis in early lactation.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How do we do this?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Need to introduce grain into the ration of the cow for at least 3 weeks before due date.</a:t>
            </a:r>
          </a:p>
          <a:p>
            <a:r>
              <a:rPr lang="en-US" dirty="0"/>
              <a:t>Heifers especially may need to be on this diet for 5 weeks.</a:t>
            </a:r>
          </a:p>
          <a:p>
            <a:r>
              <a:rPr lang="en-US" dirty="0"/>
              <a:t>In TMR herds this means feeding a ration that has from 157 - 160Mcal / kg feed for last three weeks of pregnancy, last 5 weeks for heifers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Take Home Messages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Prevent major decrease in blood calcium concentration at calving.</a:t>
            </a:r>
          </a:p>
          <a:p>
            <a:endParaRPr lang="en-US" b="1" dirty="0"/>
          </a:p>
          <a:p>
            <a:r>
              <a:rPr lang="en-US" b="1" dirty="0"/>
              <a:t>Dietary measures: </a:t>
            </a:r>
          </a:p>
          <a:p>
            <a:r>
              <a:rPr lang="en-US" dirty="0"/>
              <a:t>Control </a:t>
            </a:r>
            <a:r>
              <a:rPr lang="en-US" dirty="0" err="1"/>
              <a:t>cation</a:t>
            </a:r>
            <a:r>
              <a:rPr lang="en-US" dirty="0"/>
              <a:t>-anion balance </a:t>
            </a:r>
          </a:p>
          <a:p>
            <a:r>
              <a:rPr lang="en-US" dirty="0"/>
              <a:t>Provide adequate magnesium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Transition period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transition period for a dairy cow is from 3 wk </a:t>
            </a:r>
            <a:r>
              <a:rPr lang="en-US" dirty="0" err="1"/>
              <a:t>prepartum</a:t>
            </a:r>
            <a:r>
              <a:rPr lang="en-US" dirty="0"/>
              <a:t> until 3 wk postpartum. </a:t>
            </a:r>
          </a:p>
          <a:p>
            <a:endParaRPr lang="en-US" dirty="0"/>
          </a:p>
          <a:p>
            <a:r>
              <a:rPr lang="en-US" dirty="0"/>
              <a:t>During this period important physiological, metabolic, and nutritional changes occurring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Dry Matter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30% DMI ↓ as calving approaches but nutrient requirements ↑</a:t>
            </a:r>
          </a:p>
          <a:p>
            <a:endParaRPr lang="en-US" dirty="0"/>
          </a:p>
          <a:p>
            <a:r>
              <a:rPr lang="en-US" dirty="0"/>
              <a:t>DMI ↓ from 2% of BW in 1</a:t>
            </a:r>
            <a:r>
              <a:rPr lang="en-US" baseline="30000" dirty="0"/>
              <a:t>st</a:t>
            </a:r>
            <a:r>
              <a:rPr lang="en-US" dirty="0"/>
              <a:t> week of dry period to 1.4 % BW in the 7-10 d before calving</a:t>
            </a:r>
          </a:p>
          <a:p>
            <a:pPr>
              <a:buNone/>
            </a:pPr>
            <a:endParaRPr lang="en-US" dirty="0"/>
          </a:p>
          <a:p>
            <a:pPr algn="r">
              <a:buNone/>
            </a:pPr>
            <a:endParaRPr lang="en-US" dirty="0"/>
          </a:p>
          <a:p>
            <a:pPr algn="r">
              <a:buNone/>
            </a:pPr>
            <a:r>
              <a:rPr lang="en-US" dirty="0"/>
              <a:t>(Robinson and Garrett, 1999).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059363"/>
          </a:xfrm>
        </p:spPr>
        <p:txBody>
          <a:bodyPr/>
          <a:lstStyle/>
          <a:p>
            <a:r>
              <a:rPr lang="en-US" dirty="0"/>
              <a:t>↓ in </a:t>
            </a:r>
            <a:r>
              <a:rPr lang="en-US" dirty="0" err="1"/>
              <a:t>prepartum</a:t>
            </a:r>
            <a:r>
              <a:rPr lang="en-US" dirty="0"/>
              <a:t> DMI is due to: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Rapid growth of fetus</a:t>
            </a:r>
          </a:p>
          <a:p>
            <a:pPr>
              <a:buNone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Hormonal changes</a:t>
            </a:r>
          </a:p>
          <a:p>
            <a:pPr>
              <a:buFont typeface="Courier New" pitchFamily="49" charset="0"/>
              <a:buChar char="o"/>
            </a:pPr>
            <a:endParaRPr lang="en-US" dirty="0"/>
          </a:p>
          <a:p>
            <a:pPr>
              <a:buFont typeface="Courier New" pitchFamily="49" charset="0"/>
              <a:buChar char="o"/>
            </a:pPr>
            <a:r>
              <a:rPr lang="en-US" dirty="0"/>
              <a:t>Physiological changes</a:t>
            </a:r>
          </a:p>
          <a:p>
            <a:pPr algn="r">
              <a:buNone/>
            </a:pPr>
            <a:r>
              <a:rPr lang="en-US" sz="2400" dirty="0"/>
              <a:t>(Grant and Albright, 1995; Robinson, 1997)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1618</Words>
  <Application>Microsoft Office PowerPoint</Application>
  <PresentationFormat>On-screen Show (4:3)</PresentationFormat>
  <Paragraphs>347</Paragraphs>
  <Slides>24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Courier New</vt:lpstr>
      <vt:lpstr>Office Theme</vt:lpstr>
      <vt:lpstr>PowerPoint Presentation</vt:lpstr>
      <vt:lpstr>NUTRITIONAL REQUIREMENT OF DAIRY CATTLE AT DIFFERENT STAGES OF PRODUCTION</vt:lpstr>
      <vt:lpstr>Take Home Messages</vt:lpstr>
      <vt:lpstr>Take Home Messages</vt:lpstr>
      <vt:lpstr>How do we do this? </vt:lpstr>
      <vt:lpstr>Take Home Messages</vt:lpstr>
      <vt:lpstr>Transition period</vt:lpstr>
      <vt:lpstr>Dry Matter Intake</vt:lpstr>
      <vt:lpstr>PowerPoint Presentation</vt:lpstr>
      <vt:lpstr>During the 3 wk after calving </vt:lpstr>
      <vt:lpstr>NUTRITIONAL CONSIDERATIONS </vt:lpstr>
      <vt:lpstr>Negative Energy Balance (NEB)</vt:lpstr>
      <vt:lpstr>Regulation of Energy Metabolism and Glucose Homeostasis </vt:lpstr>
      <vt:lpstr>PowerPoint Presentation</vt:lpstr>
      <vt:lpstr>PowerPoint Presentation</vt:lpstr>
      <vt:lpstr>Recommendations for NDF &amp; NFC</vt:lpstr>
      <vt:lpstr>PowerPoint Presentation</vt:lpstr>
      <vt:lpstr>Energy requirements for maintenance.</vt:lpstr>
      <vt:lpstr>Energy needed for pregnancy</vt:lpstr>
      <vt:lpstr>Average daily energy requirements in the last four months of pregnancy</vt:lpstr>
      <vt:lpstr>Energy needed per litre of milk of varying composition.</vt:lpstr>
      <vt:lpstr>Protein</vt:lpstr>
      <vt:lpstr>Fiber</vt:lpstr>
      <vt:lpstr>PowerPoint Presentation</vt:lpstr>
    </vt:vector>
  </TitlesOfParts>
  <Company>Grizli777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WAQAR</dc:creator>
  <cp:lastModifiedBy>nasir tauqir</cp:lastModifiedBy>
  <cp:revision>24</cp:revision>
  <dcterms:created xsi:type="dcterms:W3CDTF">2013-01-15T04:29:37Z</dcterms:created>
  <dcterms:modified xsi:type="dcterms:W3CDTF">2020-05-03T15:04:28Z</dcterms:modified>
</cp:coreProperties>
</file>