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0"/>
  </p:notesMasterIdLst>
  <p:sldIdLst>
    <p:sldId id="275" r:id="rId2"/>
    <p:sldId id="276" r:id="rId3"/>
    <p:sldId id="278" r:id="rId4"/>
    <p:sldId id="279" r:id="rId5"/>
    <p:sldId id="348" r:id="rId6"/>
    <p:sldId id="280" r:id="rId7"/>
    <p:sldId id="289" r:id="rId8"/>
    <p:sldId id="302" r:id="rId9"/>
    <p:sldId id="350" r:id="rId10"/>
    <p:sldId id="353" r:id="rId11"/>
    <p:sldId id="297" r:id="rId12"/>
    <p:sldId id="292" r:id="rId13"/>
    <p:sldId id="354" r:id="rId14"/>
    <p:sldId id="352" r:id="rId15"/>
    <p:sldId id="298" r:id="rId16"/>
    <p:sldId id="306" r:id="rId17"/>
    <p:sldId id="356" r:id="rId18"/>
    <p:sldId id="357" r:id="rId19"/>
    <p:sldId id="355" r:id="rId20"/>
    <p:sldId id="308" r:id="rId21"/>
    <p:sldId id="311" r:id="rId22"/>
    <p:sldId id="358" r:id="rId23"/>
    <p:sldId id="359" r:id="rId24"/>
    <p:sldId id="312" r:id="rId25"/>
    <p:sldId id="313" r:id="rId26"/>
    <p:sldId id="360" r:id="rId27"/>
    <p:sldId id="361" r:id="rId28"/>
    <p:sldId id="3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0E52F-0EE4-491F-B8E5-26BE9D08C7F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7CD4B-04F4-4217-BA72-06D2F369A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7CD4B-04F4-4217-BA72-06D2F369AF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7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498B83-255D-4008-A031-DD244C995E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D8AF92-FE8A-4B46-B3FA-88F3AB9AD0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Nutritional disorders and their                   deficiencies</a:t>
            </a:r>
          </a:p>
          <a:p>
            <a:pPr marL="0" indent="0"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7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Effects of acidosis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5963"/>
          </a:xfrm>
        </p:spPr>
        <p:txBody>
          <a:bodyPr>
            <a:noAutofit/>
          </a:bodyPr>
          <a:lstStyle/>
          <a:p>
            <a:r>
              <a:rPr lang="fr-FR" dirty="0" err="1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acidosis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function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Cellular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metabolic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acidosis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effect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lowering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extracellular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pH on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cell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function</a:t>
            </a:r>
            <a:endParaRPr lang="fr-FR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Decrease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plasma pH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during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metabolic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acidosis</a:t>
            </a:r>
            <a:endParaRPr lang="fr-FR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/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impaired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elimination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of an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extracellular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load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overproduction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intracellular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due to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failure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err="1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extracellular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acidotic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pH on a normal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cell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70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Prevention</a:t>
            </a:r>
          </a:p>
          <a:p>
            <a:r>
              <a:rPr lang="en-US" dirty="0"/>
              <a:t>Gradually increase the grain content of the diet over the first 14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BLOAT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Rumen gas production exceeds the rate of gas elimination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Gas accumulates causing distention of the rumen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Frothy Bloat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Legumes and some rapidly growing grasses cause a stable foam to form in the rumen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Gas is trapped in small bubbles in this foam in the rumen</a:t>
            </a:r>
          </a:p>
          <a:p>
            <a:r>
              <a:rPr lang="en-US" dirty="0"/>
              <a:t>may develop when high quality lucerne hay is being fed in the diet</a:t>
            </a:r>
          </a:p>
        </p:txBody>
      </p:sp>
    </p:spTree>
    <p:extLst>
      <p:ext uri="{BB962C8B-B14F-4D97-AF65-F5344CB8AC3E}">
        <p14:creationId xmlns:p14="http://schemas.microsoft.com/office/powerpoint/2010/main" val="221564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Due to an insoluble slime in rumen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Free-Gas Bloat: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Many of the same factors causing acidosis are associated with free-gas bloat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Proper bunk management and other preventative measures should be practiced for prevention of bloat</a:t>
            </a:r>
          </a:p>
        </p:txBody>
      </p:sp>
    </p:spTree>
    <p:extLst>
      <p:ext uri="{BB962C8B-B14F-4D97-AF65-F5344CB8AC3E}">
        <p14:creationId xmlns:p14="http://schemas.microsoft.com/office/powerpoint/2010/main" val="2831390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Signs of bloat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Distended left abdomen;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 longer grazing;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Reluctance to move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Appear distressed , eyes bulging;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Strain to urinate and defecate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Rapid breathing – mouth may be open with tongue protruding;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Staggering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3276600" cy="189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94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Prevention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Poloxalene (Bloat Guard) saltmolasses blocks or feed additive to cattle at risk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Fill cattle up on hay before turning out onto lush pasture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Provide hay during initial grazing days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 not place animals on lush forage just after a frost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Keep legume levels in pastures at &lt;50% of the available dry matter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Check cattle on legume pasture frequently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Keep water and salt available at all times on legume pastures 	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3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Milk Fever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Associated with older, high producing dairy cattle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Occurs shortly after calving and the onset of milk production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Lactation generates a sudden, very high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demand on calcium homeostasis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Causing an imbalance between calcium output and influx of calcium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Failure of calcium homeostasis.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6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Between 5 and 20% of cows will develop milk fever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Initially hyper excitability followed by anorexia, listlessness and muscle weakness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Body temperature declines as condition worsens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Fever is not a clinical symptom.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83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9120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Heart muscle contractile function is compromised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Sternal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recumbency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Constipation due to a loss of smooth muscle contractile function causing bloat</a:t>
            </a:r>
          </a:p>
          <a:p>
            <a:pPr marL="457200" indent="-457200">
              <a:buFont typeface="Arial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Death can occur in a few to several hours, and is likely at a rate of 60-70% without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55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Prevention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Feeding low calcium diets a month or two prior to calving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Negative DCAD will help prevent milk fever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Checking magnesium levels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Supplementing if necessary vitamin D3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Synthetic bovine parathyroid hormone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7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Nutritional disorders associated with both forage and feed consumption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Can have a large impact on the profitability of beef cattle operations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Mineral imbalances and sudden shifts from high roughage to high concentrate diets are some of the factors associated with nutritional disorders in beef cattle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34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Displaced Abomasum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History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Signalment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DA</a:t>
            </a: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older lactating dairy cattle</a:t>
            </a: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Timing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80% occur during first month 			after parturition</a:t>
            </a: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Dry cow rations: +DCAD 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inadeq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efv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fiber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Fresh cow: excess NSC’s 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inadeq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efv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fiber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5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US" dirty="0"/>
              <a:t>abomasum displace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(1) </a:t>
            </a:r>
            <a:r>
              <a:rPr lang="en-US" dirty="0" err="1"/>
              <a:t>Abomasal</a:t>
            </a:r>
            <a:r>
              <a:rPr lang="en-US" dirty="0"/>
              <a:t> </a:t>
            </a:r>
            <a:r>
              <a:rPr lang="en-US" dirty="0" err="1"/>
              <a:t>atony</a:t>
            </a:r>
            <a:endParaRPr lang="en-US" dirty="0"/>
          </a:p>
          <a:p>
            <a:pPr marL="609600" indent="-609600">
              <a:buFont typeface="Wingdings" pitchFamily="2" charset="2"/>
              <a:buNone/>
            </a:pPr>
            <a:r>
              <a:rPr lang="en-US" dirty="0"/>
              <a:t>(2) Increased </a:t>
            </a:r>
            <a:r>
              <a:rPr lang="en-US" dirty="0" err="1"/>
              <a:t>abomasal</a:t>
            </a:r>
            <a:r>
              <a:rPr lang="en-US" dirty="0"/>
              <a:t> gas production</a:t>
            </a:r>
          </a:p>
        </p:txBody>
      </p:sp>
      <p:pic>
        <p:nvPicPr>
          <p:cNvPr id="4" name="Picture 3" descr="I:\My Documents\DA\normal position  of abomasum rt si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4231"/>
            <a:ext cx="3841993" cy="299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1188" y="6090949"/>
            <a:ext cx="3039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Normal position of abomasum</a:t>
            </a:r>
          </a:p>
        </p:txBody>
      </p:sp>
      <p:pic>
        <p:nvPicPr>
          <p:cNvPr id="6" name="Picture 5" descr="I:\My Documents\DA\abomasum displaced to lef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70602"/>
            <a:ext cx="3505200" cy="298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05600" y="6085506"/>
            <a:ext cx="1855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Left displacement</a:t>
            </a:r>
          </a:p>
        </p:txBody>
      </p:sp>
    </p:spTree>
    <p:extLst>
      <p:ext uri="{BB962C8B-B14F-4D97-AF65-F5344CB8AC3E}">
        <p14:creationId xmlns:p14="http://schemas.microsoft.com/office/powerpoint/2010/main" val="3372438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abomasal</a:t>
            </a:r>
            <a:r>
              <a:rPr lang="en-US" dirty="0"/>
              <a:t>  </a:t>
            </a:r>
            <a:r>
              <a:rPr lang="en-US" dirty="0" err="1"/>
              <a:t>atony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Hypocalcaemia 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 times more likely to develop DA’s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Inadequate effective fiber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VFA’s reach abomasum causing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abomasal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hypomotility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refluxes back into rumen and causes systemic metabolic alkalosis</a:t>
            </a:r>
          </a:p>
        </p:txBody>
      </p:sp>
    </p:spTree>
    <p:extLst>
      <p:ext uri="{BB962C8B-B14F-4D97-AF65-F5344CB8AC3E}">
        <p14:creationId xmlns:p14="http://schemas.microsoft.com/office/powerpoint/2010/main" val="1011070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increased gas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productn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NSC : effective fiber ratio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732967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86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Clinical Signs of 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Partial anorexia (“off feed”)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Hypogalactia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(“down in milk” ~ 5-10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/day)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Secondary ketosis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mild to moderate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Scant stool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firm/loose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undigested particles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0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Paralumbar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fossa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“slab-sided” abdomen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Mild colic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Mild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hypocalcemia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Hypotonic rumen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Cold ears, widely dilated pupils 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:\My Documents\DA\LDA auscultn site 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343" y="1828800"/>
            <a:ext cx="3810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872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White Muscle Disease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Due to dietary deficiency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Calves being born to dams that consumed selenium deficient diets during gestation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Two forms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Cardiac form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Skeletal form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Cardiac form has rapid onset with the most common clinical sign being sudden death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Animals may exhibit an increased heart rate and respiratory distress</a:t>
            </a:r>
          </a:p>
        </p:txBody>
      </p:sp>
    </p:spTree>
    <p:extLst>
      <p:ext uri="{BB962C8B-B14F-4D97-AF65-F5344CB8AC3E}">
        <p14:creationId xmlns:p14="http://schemas.microsoft.com/office/powerpoint/2010/main" val="201257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Death usually occurs within 24 hours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Skeletal form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a slower onset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Calves affected by the skeletal form exhibit stiffness and muscle weakness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Prevention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supplementation of vitamin E and selenium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Salt/mineral mixtures can be used to supplement the deficiencies. </a:t>
            </a:r>
          </a:p>
        </p:txBody>
      </p:sp>
    </p:spTree>
    <p:extLst>
      <p:ext uri="{BB962C8B-B14F-4D97-AF65-F5344CB8AC3E}">
        <p14:creationId xmlns:p14="http://schemas.microsoft.com/office/powerpoint/2010/main" val="696942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Mineral supplement with an expected intake of 4 ounces/head/day should contain 27 ppm of selenium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known selenium deficient area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Administer 25 mg of selenium and 340 IU of vitamin E intramuscularly four weeks before calving.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9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Ketosis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Occurs in gestating or lactating cattle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Most frequently happens in first 6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wks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after calving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Very often affects first-calf heifers, or older cows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Excessive amounts of ketone bodies found in urine, blood, milk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Also called:</a:t>
            </a:r>
          </a:p>
          <a:p>
            <a:pPr lvl="1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Acetonemia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hypoglycemia</a:t>
            </a:r>
          </a:p>
        </p:txBody>
      </p:sp>
    </p:spTree>
    <p:extLst>
      <p:ext uri="{BB962C8B-B14F-4D97-AF65-F5344CB8AC3E}">
        <p14:creationId xmlns:p14="http://schemas.microsoft.com/office/powerpoint/2010/main" val="230577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Nutritional origin characterized by low blood sugar</a:t>
            </a:r>
          </a:p>
          <a:p>
            <a:pPr lvl="2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Occurs when intake or the nutrition provided doesn’t meet requirements of the animal</a:t>
            </a:r>
          </a:p>
          <a:p>
            <a:pPr lvl="2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Animal mobilizes its own fat reserves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5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371600" lvl="3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Clinical Signs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Rapid weight loss</a:t>
            </a:r>
          </a:p>
          <a:p>
            <a:pPr lvl="2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Loss of appetite</a:t>
            </a:r>
          </a:p>
          <a:p>
            <a:pPr lvl="2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Acetone smell on the breath</a:t>
            </a:r>
          </a:p>
          <a:p>
            <a:pPr lvl="2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Nervousness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0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3914"/>
            <a:ext cx="9144000" cy="641168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Prevention</a:t>
            </a:r>
          </a:p>
          <a:p>
            <a:pPr lvl="2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Avoid excessively fat cows at calving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Increase concentrate levels gradually after calving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Avoid abrupt forage changes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Feed high quality hay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Maintain proper CP, min/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levels</a:t>
            </a:r>
          </a:p>
          <a:p>
            <a:pPr lvl="2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Focus on cow comfort Temp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6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ACIDOSIS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commonly called grain poisoning </a:t>
            </a:r>
          </a:p>
          <a:p>
            <a:r>
              <a:rPr lang="en-US" dirty="0"/>
              <a:t>occurs when cattle are introduced to grain too rapidly or there is a sudden change from one grain to another</a:t>
            </a:r>
          </a:p>
          <a:p>
            <a:r>
              <a:rPr lang="en-US" dirty="0"/>
              <a:t>Acidosis sometimes causes founder and associated lameness due to overproduction of histamine compounds in the rumen</a:t>
            </a:r>
          </a:p>
        </p:txBody>
      </p:sp>
    </p:spTree>
    <p:extLst>
      <p:ext uri="{BB962C8B-B14F-4D97-AF65-F5344CB8AC3E}">
        <p14:creationId xmlns:p14="http://schemas.microsoft.com/office/powerpoint/2010/main" val="325184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300" b="1" dirty="0">
                <a:latin typeface="Times New Roman" pitchFamily="18" charset="0"/>
                <a:cs typeface="Times New Roman" pitchFamily="18" charset="0"/>
              </a:rPr>
              <a:t>Stages of Acidosis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Feeding rapidly fermentable grain </a:t>
            </a:r>
          </a:p>
          <a:p>
            <a:pPr marL="0" indent="0">
              <a:buNone/>
            </a:pP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Acidosis (low rumen pH) </a:t>
            </a:r>
          </a:p>
          <a:p>
            <a:pPr marL="0" indent="0">
              <a:buNone/>
            </a:pPr>
            <a:endParaRPr lang="en-US" sz="1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Gut lesions </a:t>
            </a:r>
          </a:p>
          <a:p>
            <a:pPr marL="0" indent="0">
              <a:buNone/>
            </a:pP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Bacterial proliferation (</a:t>
            </a:r>
            <a:r>
              <a:rPr lang="en-US" sz="12800" i="1" dirty="0" err="1">
                <a:latin typeface="Times New Roman" pitchFamily="18" charset="0"/>
                <a:cs typeface="Times New Roman" pitchFamily="18" charset="0"/>
              </a:rPr>
              <a:t>Fusobacterium</a:t>
            </a:r>
            <a:r>
              <a:rPr lang="en-US" sz="1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i="1" dirty="0" err="1">
                <a:latin typeface="Times New Roman" pitchFamily="18" charset="0"/>
                <a:cs typeface="Times New Roman" pitchFamily="18" charset="0"/>
              </a:rPr>
              <a:t>necrophorum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endParaRPr lang="en-US" sz="1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Rumen wall abscesses, inflammation and necrosis </a:t>
            </a:r>
          </a:p>
          <a:p>
            <a:pPr marL="0" indent="0">
              <a:buNone/>
            </a:pP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Down Arrow 1"/>
          <p:cNvSpPr/>
          <p:nvPr/>
        </p:nvSpPr>
        <p:spPr>
          <a:xfrm>
            <a:off x="1136686" y="1660525"/>
            <a:ext cx="348380" cy="439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138869" y="2590800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03963" y="3615001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176827" y="4874079"/>
            <a:ext cx="408136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bacteria travel to liver via blood </a:t>
            </a:r>
          </a:p>
          <a:p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liver abscesses (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9600" i="1" dirty="0" err="1">
                <a:latin typeface="Times New Roman" pitchFamily="18" charset="0"/>
                <a:cs typeface="Times New Roman" pitchFamily="18" charset="0"/>
              </a:rPr>
              <a:t>necrophorum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i="1" dirty="0" err="1"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i="1" dirty="0" err="1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i="1" dirty="0" err="1">
                <a:latin typeface="Times New Roman" pitchFamily="18" charset="0"/>
                <a:cs typeface="Times New Roman" pitchFamily="18" charset="0"/>
              </a:rPr>
              <a:t>Bacteriodes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i="1" dirty="0" err="1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361148" y="1828800"/>
            <a:ext cx="434158" cy="413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423417" y="3048000"/>
            <a:ext cx="385209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2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435</TotalTime>
  <Words>1008</Words>
  <Application>Microsoft Office PowerPoint</Application>
  <PresentationFormat>On-screen Show (4:3)</PresentationFormat>
  <Paragraphs>194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  Introduction </vt:lpstr>
      <vt:lpstr>Ketosis  </vt:lpstr>
      <vt:lpstr>PowerPoint Presentation</vt:lpstr>
      <vt:lpstr>PowerPoint Presentation</vt:lpstr>
      <vt:lpstr>PowerPoint Presentation</vt:lpstr>
      <vt:lpstr>ACIDOSIS </vt:lpstr>
      <vt:lpstr>PowerPoint Presentation</vt:lpstr>
      <vt:lpstr>PowerPoint Presentation</vt:lpstr>
      <vt:lpstr>Effects of acidosis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Milk Fever   </vt:lpstr>
      <vt:lpstr>PowerPoint Presentation</vt:lpstr>
      <vt:lpstr>PowerPoint Presentation</vt:lpstr>
      <vt:lpstr>PowerPoint Presentation</vt:lpstr>
      <vt:lpstr>Displaced Abomasum</vt:lpstr>
      <vt:lpstr>abomasum displace</vt:lpstr>
      <vt:lpstr> abomasal  atony</vt:lpstr>
      <vt:lpstr> increased gas productn</vt:lpstr>
      <vt:lpstr>Clinical Signs of DA</vt:lpstr>
      <vt:lpstr>PowerPoint Presentation</vt:lpstr>
      <vt:lpstr>White Muscle Disease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</dc:creator>
  <cp:lastModifiedBy>Tauqir</cp:lastModifiedBy>
  <cp:revision>146</cp:revision>
  <dcterms:created xsi:type="dcterms:W3CDTF">2013-01-24T02:45:00Z</dcterms:created>
  <dcterms:modified xsi:type="dcterms:W3CDTF">2020-03-30T11:47:54Z</dcterms:modified>
</cp:coreProperties>
</file>