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79" r:id="rId2"/>
    <p:sldId id="281" r:id="rId3"/>
    <p:sldId id="257" r:id="rId4"/>
    <p:sldId id="261" r:id="rId5"/>
    <p:sldId id="258" r:id="rId6"/>
    <p:sldId id="293" r:id="rId7"/>
    <p:sldId id="259" r:id="rId8"/>
    <p:sldId id="295" r:id="rId9"/>
    <p:sldId id="292" r:id="rId10"/>
    <p:sldId id="262" r:id="rId11"/>
    <p:sldId id="290" r:id="rId12"/>
    <p:sldId id="285" r:id="rId13"/>
    <p:sldId id="263" r:id="rId14"/>
    <p:sldId id="270" r:id="rId15"/>
    <p:sldId id="269" r:id="rId16"/>
    <p:sldId id="265" r:id="rId17"/>
    <p:sldId id="268" r:id="rId18"/>
    <p:sldId id="271" r:id="rId19"/>
    <p:sldId id="272" r:id="rId20"/>
    <p:sldId id="273" r:id="rId21"/>
    <p:sldId id="291" r:id="rId22"/>
    <p:sldId id="274" r:id="rId23"/>
    <p:sldId id="266" r:id="rId24"/>
    <p:sldId id="267" r:id="rId25"/>
    <p:sldId id="275" r:id="rId26"/>
    <p:sldId id="276" r:id="rId27"/>
    <p:sldId id="277" r:id="rId28"/>
    <p:sldId id="278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392BF-002E-4497-B2AD-941A849E0814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7160A-97D4-44AB-9703-C526221F8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160A-97D4-44AB-9703-C526221F836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160A-97D4-44AB-9703-C526221F836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21EF-550C-42DF-9DBB-6BDAF1324B2B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6AC6-5BF7-4714-913B-BAABF02B094C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9D97-9784-4406-BA5F-C5BC5B5DD3CE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6C51-C6D6-4F13-89BB-9C8E19E7C54A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2D4-5C7E-4CB5-B8F1-705CD8144CFA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297D-E75E-49A8-AF9B-D90C77D99FB6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85B1-78ED-4A14-88D5-5F8260A63E0A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F71F-98C1-450D-BA48-44A159BE5CA2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893-CEEA-4AB1-B5C2-24946A71EDCA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25C4-CA5C-4DB5-8ED4-16AD0376C8C3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B0E2786-43F7-4B76-BB6D-F2AE0CDE6F71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26B73DA-C547-4A63-A3C8-A3E631A6A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ABEB1A1-264E-486F-8907-16974C3A2638}" type="datetime1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26B73DA-C547-4A63-A3C8-A3E631A6A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bloat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Distension of the left side. </a:t>
            </a:r>
          </a:p>
          <a:p>
            <a:pPr lvl="0"/>
            <a:r>
              <a:rPr lang="en-US" dirty="0" smtClean="0"/>
              <a:t>Labor breathing frequent urination and </a:t>
            </a:r>
            <a:br>
              <a:rPr lang="en-US" dirty="0" smtClean="0"/>
            </a:br>
            <a:r>
              <a:rPr lang="en-US" dirty="0" smtClean="0"/>
              <a:t>defecation. </a:t>
            </a:r>
          </a:p>
          <a:p>
            <a:pPr lvl="0"/>
            <a:r>
              <a:rPr lang="en-US" dirty="0" smtClean="0"/>
              <a:t>In some cases profuse salivation protruding </a:t>
            </a:r>
            <a:br>
              <a:rPr lang="en-US" dirty="0" smtClean="0"/>
            </a:br>
            <a:r>
              <a:rPr lang="en-US" dirty="0" smtClean="0"/>
              <a:t>eyes. </a:t>
            </a:r>
          </a:p>
          <a:p>
            <a:pPr lvl="0"/>
            <a:r>
              <a:rPr lang="en-US" dirty="0" smtClean="0"/>
              <a:t>Eructation slows and stops along with rumen </a:t>
            </a:r>
            <a:br>
              <a:rPr lang="en-US" dirty="0" smtClean="0"/>
            </a:br>
            <a:r>
              <a:rPr lang="en-US" dirty="0" smtClean="0"/>
              <a:t>motility. </a:t>
            </a:r>
          </a:p>
          <a:p>
            <a:pPr>
              <a:buNone/>
            </a:pPr>
            <a:r>
              <a:rPr lang="en-US" dirty="0" smtClean="0"/>
              <a:t>				</a:t>
            </a:r>
          </a:p>
          <a:p>
            <a:pPr>
              <a:buNone/>
            </a:pPr>
            <a:r>
              <a:rPr lang="en-US" dirty="0" smtClean="0"/>
              <a:t>							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CONTINUE…..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Mucus membranes become cyanotic. </a:t>
            </a:r>
          </a:p>
          <a:p>
            <a:pPr lvl="0"/>
            <a:r>
              <a:rPr lang="en-US" dirty="0" smtClean="0"/>
              <a:t>Develop a staggering gait animal collapses and can not rise.</a:t>
            </a:r>
          </a:p>
          <a:p>
            <a:pPr lvl="0"/>
            <a:r>
              <a:rPr lang="en-US" dirty="0" smtClean="0"/>
              <a:t>Death is due to suffocation.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							</a:t>
            </a:r>
            <a:r>
              <a:rPr lang="en-US" sz="2800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Majak</a:t>
            </a:r>
            <a:r>
              <a:rPr lang="en-US" sz="1800" dirty="0" smtClean="0"/>
              <a:t> et al., 2003). </a:t>
            </a:r>
          </a:p>
          <a:p>
            <a:pPr lvl="0">
              <a:buNone/>
            </a:pPr>
            <a:r>
              <a:rPr lang="en-US" dirty="0" smtClean="0"/>
              <a:t>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</a:t>
            </a:r>
            <a:r>
              <a:rPr lang="en-US" dirty="0" err="1" smtClean="0"/>
              <a:t>apperaence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Pasture bloat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factors associated with frothy bloat.                  </a:t>
            </a:r>
            <a:endParaRPr lang="en-US" sz="28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 highly  digestible  high-protein  forage  (i.e.,  alfalfa,  clover,  wheat)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 Presence  of  fine  plant particles.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 Conditions  </a:t>
            </a:r>
            <a:r>
              <a:rPr lang="en-US" dirty="0" err="1" smtClean="0"/>
              <a:t>favourable</a:t>
            </a:r>
            <a:r>
              <a:rPr lang="en-US" dirty="0" smtClean="0"/>
              <a:t>  for  </a:t>
            </a:r>
            <a:r>
              <a:rPr lang="en-US" dirty="0" err="1" smtClean="0"/>
              <a:t>ruminal</a:t>
            </a:r>
            <a:r>
              <a:rPr lang="en-US" dirty="0" smtClean="0"/>
              <a:t>  bacteria  to  produce  an  excessive amount  of   bacterial  slime. </a:t>
            </a:r>
          </a:p>
          <a:p>
            <a:pPr marL="514350" indent="-514350">
              <a:buNone/>
            </a:pPr>
            <a:r>
              <a:rPr lang="en-US" dirty="0" smtClean="0"/>
              <a:t>			</a:t>
            </a:r>
          </a:p>
          <a:p>
            <a:pPr marL="514350" indent="-514350">
              <a:buNone/>
            </a:pPr>
            <a:r>
              <a:rPr lang="en-US" dirty="0" smtClean="0"/>
              <a:t>					                   </a:t>
            </a:r>
            <a:r>
              <a:rPr lang="en-US" sz="1800" dirty="0" smtClean="0"/>
              <a:t>          (</a:t>
            </a:r>
            <a:r>
              <a:rPr lang="en-US" sz="1800" dirty="0" err="1" smtClean="0"/>
              <a:t>Howarth</a:t>
            </a:r>
            <a:r>
              <a:rPr lang="en-US" sz="1800" dirty="0" smtClean="0"/>
              <a:t>  et  al.,  1986).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4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Strategies  to  mitigate  pasture  bloat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             Pasture  management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Forages having low fiber and high </a:t>
            </a:r>
            <a:r>
              <a:rPr lang="en-US" dirty="0" err="1" smtClean="0"/>
              <a:t>protien</a:t>
            </a:r>
            <a:r>
              <a:rPr lang="en-US" dirty="0" smtClean="0"/>
              <a:t> are more </a:t>
            </a:r>
            <a:r>
              <a:rPr lang="en-US" dirty="0" err="1" smtClean="0"/>
              <a:t>succeptible</a:t>
            </a:r>
            <a:r>
              <a:rPr lang="en-US" dirty="0" smtClean="0"/>
              <a:t> to bloat </a:t>
            </a:r>
            <a:r>
              <a:rPr lang="en-US" dirty="0" err="1" smtClean="0"/>
              <a:t>e.g</a:t>
            </a:r>
            <a:r>
              <a:rPr lang="en-US" dirty="0" smtClean="0"/>
              <a:t> immature legume pastures as alfalfa and clover.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So avoid seeding pure stands of alfalfa.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May use bloat </a:t>
            </a:r>
            <a:r>
              <a:rPr lang="en-US" dirty="0" err="1" smtClean="0"/>
              <a:t>resistent</a:t>
            </a:r>
            <a:r>
              <a:rPr lang="en-US" dirty="0" smtClean="0"/>
              <a:t> legumes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 err="1" smtClean="0"/>
              <a:t>sainfoin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Bloat-causing,  moderate-risk  and  low-risk  forages  used  as  pastures.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23900">
                <a:tc>
                  <a:txBody>
                    <a:bodyPr/>
                    <a:lstStyle/>
                    <a:p>
                      <a:r>
                        <a:rPr lang="en-US" dirty="0" smtClean="0"/>
                        <a:t>Bloat-causing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Moderate-risk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Low-risk</a:t>
                      </a:r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dirty="0" smtClean="0"/>
                        <a:t>Alfalfa  (</a:t>
                      </a:r>
                      <a:r>
                        <a:rPr lang="en-US" dirty="0" err="1" smtClean="0"/>
                        <a:t>Medicago</a:t>
                      </a:r>
                      <a:r>
                        <a:rPr lang="en-US" dirty="0" smtClean="0"/>
                        <a:t>  sativa)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Arrowleaf</a:t>
                      </a:r>
                      <a:r>
                        <a:rPr lang="en-US" dirty="0" smtClean="0"/>
                        <a:t>  clover  (</a:t>
                      </a:r>
                      <a:r>
                        <a:rPr lang="en-US" dirty="0" err="1" smtClean="0"/>
                        <a:t>Trifolium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vesiculosum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Sainfoin</a:t>
                      </a:r>
                      <a:r>
                        <a:rPr lang="en-US" dirty="0" smtClean="0"/>
                        <a:t>  (</a:t>
                      </a:r>
                      <a:r>
                        <a:rPr lang="en-US" dirty="0" err="1" smtClean="0"/>
                        <a:t>Onobrychis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viciifolia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Sweetclover</a:t>
                      </a:r>
                      <a:r>
                        <a:rPr lang="en-US" dirty="0" smtClean="0"/>
                        <a:t>  (</a:t>
                      </a:r>
                      <a:r>
                        <a:rPr lang="en-US" dirty="0" err="1" smtClean="0"/>
                        <a:t>Melilotus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albus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Berseen</a:t>
                      </a:r>
                      <a:r>
                        <a:rPr lang="en-US" dirty="0" smtClean="0"/>
                        <a:t>  clover  (</a:t>
                      </a:r>
                      <a:r>
                        <a:rPr lang="en-US" dirty="0" err="1" smtClean="0"/>
                        <a:t>Trifolium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alexandrinum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Birdsfoot</a:t>
                      </a:r>
                      <a:r>
                        <a:rPr lang="en-US" dirty="0" smtClean="0"/>
                        <a:t>  trefoil  (Lotus  </a:t>
                      </a:r>
                      <a:r>
                        <a:rPr lang="en-US" dirty="0" err="1" smtClean="0"/>
                        <a:t>cornicula</a:t>
                      </a:r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dirty="0" smtClean="0"/>
                        <a:t>Red  clover  (</a:t>
                      </a:r>
                      <a:r>
                        <a:rPr lang="en-US" dirty="0" err="1" smtClean="0"/>
                        <a:t>Trifolium</a:t>
                      </a:r>
                      <a:r>
                        <a:rPr lang="en-US" dirty="0" smtClean="0"/>
                        <a:t>  pretense)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Persian  clover  (</a:t>
                      </a:r>
                      <a:r>
                        <a:rPr lang="en-US" dirty="0" err="1" smtClean="0"/>
                        <a:t>Trifolium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resupinatum</a:t>
                      </a:r>
                      <a:r>
                        <a:rPr lang="en-US" dirty="0" smtClean="0"/>
                        <a:t>  L)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Cicer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milkvetch</a:t>
                      </a:r>
                      <a:r>
                        <a:rPr lang="en-US" dirty="0" smtClean="0"/>
                        <a:t>  (</a:t>
                      </a:r>
                      <a:r>
                        <a:rPr lang="en-US" dirty="0" err="1" smtClean="0"/>
                        <a:t>Astragalus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cicer</a:t>
                      </a:r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dirty="0" smtClean="0"/>
                        <a:t>White  clover  (</a:t>
                      </a:r>
                      <a:r>
                        <a:rPr lang="en-US" dirty="0" err="1" smtClean="0"/>
                        <a:t>Trifolium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repens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  wheat  (</a:t>
                      </a:r>
                      <a:r>
                        <a:rPr lang="en-US" dirty="0" err="1" smtClean="0"/>
                        <a:t>Triticum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spp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Crownvetch</a:t>
                      </a:r>
                      <a:r>
                        <a:rPr lang="en-US" dirty="0" smtClean="0"/>
                        <a:t>  (</a:t>
                      </a:r>
                      <a:r>
                        <a:rPr lang="en-US" dirty="0" err="1" smtClean="0"/>
                        <a:t>Coronilla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varia</a:t>
                      </a:r>
                      <a:r>
                        <a:rPr lang="en-US" dirty="0" smtClean="0"/>
                        <a:t>  L.)</a:t>
                      </a:r>
                      <a:endParaRPr lang="en-U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dirty="0" smtClean="0"/>
                        <a:t>Winter  wheat  (</a:t>
                      </a:r>
                      <a:r>
                        <a:rPr lang="en-US" dirty="0" err="1" smtClean="0"/>
                        <a:t>Triticum</a:t>
                      </a:r>
                      <a:r>
                        <a:rPr lang="en-US" dirty="0" smtClean="0"/>
                        <a:t>  spp.)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Perennial  ryegrass  (</a:t>
                      </a:r>
                      <a:r>
                        <a:rPr lang="en-US" dirty="0" err="1" smtClean="0"/>
                        <a:t>Lolium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perenne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  rye  (</a:t>
                      </a:r>
                      <a:r>
                        <a:rPr lang="en-US" dirty="0" err="1" smtClean="0"/>
                        <a:t>Secale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cereale</a:t>
                      </a:r>
                      <a:r>
                        <a:rPr lang="en-US" dirty="0" smtClean="0"/>
                        <a:t>  L.)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Bloat-reduced  forages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indicated above bloat reduced forages be used. </a:t>
            </a:r>
          </a:p>
          <a:p>
            <a:r>
              <a:rPr lang="en-US" dirty="0" smtClean="0"/>
              <a:t>Genetic  modification  of  bloat-provoking  forages.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Use  of  grass  or  silage–legume  mixtures.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Inclusion of  </a:t>
            </a:r>
            <a:r>
              <a:rPr lang="en-US" dirty="0" err="1" smtClean="0"/>
              <a:t>orchardgrass</a:t>
            </a:r>
            <a:r>
              <a:rPr lang="en-US" dirty="0" smtClean="0"/>
              <a:t>  in  the alfalfa reduced  the  incidence  of  bloat  in  cattle.</a:t>
            </a:r>
          </a:p>
          <a:p>
            <a:r>
              <a:rPr lang="en-US" dirty="0" err="1" smtClean="0"/>
              <a:t>Orchardgrass</a:t>
            </a:r>
            <a:r>
              <a:rPr lang="en-US" dirty="0" smtClean="0"/>
              <a:t> when seeded in  mixed  pastures  with  alfalfa at  proportions  of  0.25  and  0.50. </a:t>
            </a:r>
          </a:p>
          <a:p>
            <a:r>
              <a:rPr lang="en-US" dirty="0" smtClean="0"/>
              <a:t>Incidence  of  bloat reduced  70–90%. </a:t>
            </a:r>
          </a:p>
          <a:p>
            <a:pPr lvl="8">
              <a:buNone/>
            </a:pPr>
            <a:r>
              <a:rPr lang="en-US" dirty="0" smtClean="0"/>
              <a:t>                                                                      </a:t>
            </a:r>
          </a:p>
          <a:p>
            <a:pPr lvl="8">
              <a:buNone/>
            </a:pPr>
            <a:endParaRPr lang="en-US" dirty="0" smtClean="0"/>
          </a:p>
          <a:p>
            <a:pPr lvl="8">
              <a:buNone/>
            </a:pPr>
            <a:r>
              <a:rPr lang="en-US" dirty="0" smtClean="0"/>
              <a:t>                                                                        (Thompson  et  al.,  2000)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Stage Of Crop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Stage of growth of alfalfa is most </a:t>
            </a:r>
            <a:r>
              <a:rPr lang="en-US" dirty="0" err="1" smtClean="0"/>
              <a:t>impotant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Highest risk of bloat in vegetative stage as compared with bud stage.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Feeding  schedules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Cattle  consuming  alfalfa  either  under  grazing  or  confinement  conditions  bloated  at  least  twice as  frequently  if  the  forage  was  made  available  earlier as  compared  to  later  in  the  day.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600" dirty="0" smtClean="0"/>
              <a:t>                                 					             (Hall and  </a:t>
            </a:r>
            <a:r>
              <a:rPr lang="en-US" sz="1600" dirty="0" err="1" smtClean="0"/>
              <a:t>Majak</a:t>
            </a:r>
            <a:r>
              <a:rPr lang="en-US" sz="1600" dirty="0" smtClean="0"/>
              <a:t>,  1995)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Autofit/>
          </a:bodyPr>
          <a:lstStyle/>
          <a:p>
            <a:endParaRPr lang="en-US" sz="4000" b="1" dirty="0"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 smtClean="0">
              <a:latin typeface="+mn-lt"/>
            </a:endParaRPr>
          </a:p>
          <a:p>
            <a:pPr algn="ctr">
              <a:buNone/>
            </a:pPr>
            <a:r>
              <a:rPr lang="en-US" sz="4000" b="1" dirty="0" smtClean="0"/>
              <a:t>Bloat </a:t>
            </a:r>
            <a:r>
              <a:rPr lang="en-US" sz="4000" b="1" dirty="0" smtClean="0">
                <a:latin typeface="+mn-lt"/>
              </a:rPr>
              <a:t/>
            </a:r>
            <a:br>
              <a:rPr lang="en-US" sz="4000" b="1" dirty="0" smtClean="0">
                <a:latin typeface="+mn-lt"/>
              </a:rPr>
            </a:br>
            <a:endParaRPr lang="en-US" sz="4000" b="1" dirty="0">
              <a:cs typeface="Gisha" pitchFamily="34" charset="-79"/>
            </a:endParaRPr>
          </a:p>
          <a:p>
            <a:pPr algn="ctr">
              <a:buNone/>
            </a:pPr>
            <a:r>
              <a:rPr lang="en-US" sz="4000" b="1" dirty="0" smtClean="0">
                <a:latin typeface="Calibri" pitchFamily="34" charset="0"/>
              </a:rPr>
              <a:t> Muhammad </a:t>
            </a:r>
            <a:r>
              <a:rPr lang="en-US" sz="4000" b="1" dirty="0" err="1" smtClean="0">
                <a:latin typeface="Calibri" pitchFamily="34" charset="0"/>
              </a:rPr>
              <a:t>Asif</a:t>
            </a:r>
            <a:endParaRPr lang="en-US" sz="4000" b="1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en-US" sz="4000" b="1" dirty="0" smtClean="0">
                <a:latin typeface="Calibri" pitchFamily="34" charset="0"/>
              </a:rPr>
              <a:t>2011-ag-662</a:t>
            </a:r>
          </a:p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Calibri" pitchFamily="34" charset="0"/>
              </a:rPr>
              <a:t>Institute of Animal Nutrition &amp; Feed Technology</a:t>
            </a:r>
          </a:p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Calibri" pitchFamily="34" charset="0"/>
              </a:rPr>
              <a:t>University of Agriculture Faisalabad</a:t>
            </a:r>
          </a:p>
          <a:p>
            <a:pPr algn="ctr"/>
            <a:endParaRPr lang="en-US" sz="4000" b="1" dirty="0" smtClean="0">
              <a:latin typeface="Calibri" pitchFamily="34" charset="0"/>
            </a:endParaRPr>
          </a:p>
          <a:p>
            <a:pPr algn="ctr">
              <a:buNone/>
            </a:pP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ACC2-7174-40E1-8EF6-D591AABF6C1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1" descr="MONO COLOUR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251" y="0"/>
            <a:ext cx="1600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54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additives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 additives  included  </a:t>
            </a:r>
            <a:r>
              <a:rPr lang="en-US" dirty="0" err="1" smtClean="0"/>
              <a:t>ionophores</a:t>
            </a:r>
            <a:r>
              <a:rPr lang="en-US" dirty="0" smtClean="0"/>
              <a:t>  such  as  </a:t>
            </a:r>
            <a:r>
              <a:rPr lang="en-US" dirty="0" err="1" smtClean="0"/>
              <a:t>monensin</a:t>
            </a:r>
            <a:r>
              <a:rPr lang="en-US" dirty="0" smtClean="0"/>
              <a:t>  and  </a:t>
            </a:r>
            <a:r>
              <a:rPr lang="en-US" dirty="0" err="1" smtClean="0"/>
              <a:t>lasalocid</a:t>
            </a:r>
            <a:r>
              <a:rPr lang="en-US" dirty="0" smtClean="0"/>
              <a:t>  as  well  as </a:t>
            </a:r>
            <a:r>
              <a:rPr lang="en-US" dirty="0" err="1" smtClean="0"/>
              <a:t>pluronic</a:t>
            </a:r>
            <a:r>
              <a:rPr lang="en-US" dirty="0" smtClean="0"/>
              <a:t>  detergents and various  mineral  mixes.</a:t>
            </a:r>
          </a:p>
          <a:p>
            <a:r>
              <a:rPr lang="en-US" dirty="0" err="1" smtClean="0"/>
              <a:t>monensin</a:t>
            </a:r>
            <a:r>
              <a:rPr lang="en-US" dirty="0" smtClean="0"/>
              <a:t>-containing  </a:t>
            </a:r>
            <a:r>
              <a:rPr lang="en-US" dirty="0" err="1" smtClean="0"/>
              <a:t>Rumensin</a:t>
            </a:r>
            <a:r>
              <a:rPr lang="en-US" dirty="0" smtClean="0"/>
              <a:t> reduced  the  incidence  of  bloat 50% in  steers.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7462505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Incorporating  tannin-containing  forages  into  alfalfa  pasture.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Condensed  tannins  (CT)  are  </a:t>
            </a:r>
            <a:r>
              <a:rPr lang="en-US" dirty="0" err="1" smtClean="0"/>
              <a:t>phenolic</a:t>
            </a:r>
            <a:r>
              <a:rPr lang="en-US" dirty="0" smtClean="0"/>
              <a:t>  compounds  that exhibit  a  high  affinity  for  bloat causing </a:t>
            </a:r>
            <a:r>
              <a:rPr lang="en-US" dirty="0" err="1" smtClean="0"/>
              <a:t>protiens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CT  can  also  directly  inhibit  rumen  microorganisms  and  </a:t>
            </a:r>
            <a:r>
              <a:rPr lang="en-US" dirty="0" err="1" smtClean="0"/>
              <a:t>biofilm</a:t>
            </a:r>
            <a:r>
              <a:rPr lang="en-US" dirty="0" smtClean="0"/>
              <a:t>  formation.</a:t>
            </a:r>
          </a:p>
          <a:p>
            <a:r>
              <a:rPr lang="en-US" dirty="0" smtClean="0"/>
              <a:t>1.0  mg  CT/g  DM is needed  to  prevent  pasture  bloat.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</a:t>
            </a:r>
            <a:r>
              <a:rPr lang="en-US" sz="1800" dirty="0" smtClean="0"/>
              <a:t>Li  et  al. 1996.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Feedlot  bloat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Feedlot  bloat  occurs  most  commonly when  cattle  are  fed  diets  high  in  grain  and  low  in roughage.</a:t>
            </a:r>
          </a:p>
          <a:p>
            <a:r>
              <a:rPr lang="en-US" dirty="0" smtClean="0"/>
              <a:t>Certain  feeding  regimens  in  ruminants  can  lead  to  the  proliferation  of  S.  </a:t>
            </a:r>
            <a:r>
              <a:rPr lang="en-US" dirty="0" err="1" smtClean="0"/>
              <a:t>bovis</a:t>
            </a:r>
            <a:r>
              <a:rPr lang="en-US" dirty="0" smtClean="0"/>
              <a:t> in  the  rumen,  resulting  in  the  production  of  high  levels  of slime. </a:t>
            </a:r>
          </a:p>
          <a:p>
            <a:pPr>
              <a:buNone/>
            </a:pPr>
            <a:r>
              <a:rPr lang="en-US" sz="1800" dirty="0" smtClean="0"/>
              <a:t>                                                                                                                                 Herrera  et  al. 2009.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Strategies  to  mitigate  feedlot  bloat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3600" b="1" dirty="0" smtClean="0"/>
              <a:t>Optimization  of  grain  processing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Feedlot  bloat  is  controlled  most  effectively by  processing  the  grain  to  an  optimal  particle  size.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Flaking of corn  grains  to  a  density  of  less  than 0.31  kg/L  may  cause bloat in cattle.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								</a:t>
            </a:r>
            <a:r>
              <a:rPr lang="en-US" sz="1800" dirty="0" err="1" smtClean="0"/>
              <a:t>Zinn</a:t>
            </a:r>
            <a:r>
              <a:rPr lang="en-US" sz="1800" dirty="0" smtClean="0"/>
              <a:t>  et  al. 2002.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  of  physical  </a:t>
            </a:r>
            <a:r>
              <a:rPr lang="en-US" dirty="0" err="1" smtClean="0"/>
              <a:t>fibre</a:t>
            </a:r>
            <a:r>
              <a:rPr lang="en-US" dirty="0" smtClean="0"/>
              <a:t>  to  high  grain  diets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Inclusion of  increased  levels  of  grass  hay  or  cereal  silage  in  feedlot  diets  can  also  reduce  the  risk of  feedlot  bloat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 bloat  is  to  be  avoided,  sufficient  time  must  be  allowed (14–21  d)  for  the  microbial  populations  to  adjust  and  stabilize  to  the  dramatic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Antibiotics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Antibiotics  that  are effective  for  bloat  control  such  as  </a:t>
            </a:r>
            <a:r>
              <a:rPr lang="en-US" dirty="0" err="1" smtClean="0"/>
              <a:t>ionophores</a:t>
            </a:r>
            <a:r>
              <a:rPr lang="en-US" dirty="0" smtClean="0"/>
              <a:t>,  inhibit  primarily  Gram-positive  bacteria  including  S.  </a:t>
            </a:r>
            <a:r>
              <a:rPr lang="en-US" dirty="0" err="1" smtClean="0"/>
              <a:t>bovis</a:t>
            </a:r>
            <a:r>
              <a:rPr lang="en-US" dirty="0" smtClean="0"/>
              <a:t>  and  Lactobacillus spp.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Detergent-based  bloat  preventatives.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Inclusion  of  mineral  oil  at  levels  of  0.04  to  0.08  of  the  diet  reduced  the  incidence  of  bloat  in  feedlot  cattle.</a:t>
            </a:r>
          </a:p>
          <a:p>
            <a:r>
              <a:rPr lang="en-US" dirty="0" smtClean="0"/>
              <a:t>Animal  fat  has  no  effect  and  soybean  oil  increased  the  incidence  of  bloat. 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                                     </a:t>
            </a:r>
          </a:p>
          <a:p>
            <a:pPr>
              <a:buNone/>
            </a:pPr>
            <a:r>
              <a:rPr lang="en-US" sz="18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			BLOAT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Bloat is defined as severe enlargement of abdomen due to an over accumulation of gases trapped within </a:t>
            </a:r>
            <a:r>
              <a:rPr lang="en-US" dirty="0" err="1" smtClean="0"/>
              <a:t>rumenoreticulum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Types of bloat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62560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Pasture</a:t>
            </a:r>
            <a:r>
              <a:rPr lang="en-US" sz="3200" dirty="0" smtClean="0"/>
              <a:t> bloat..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Plant protein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Feedlot</a:t>
            </a:r>
            <a:r>
              <a:rPr lang="en-US" sz="3200" dirty="0" smtClean="0"/>
              <a:t> bloat..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Microbial polysaccharides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Healthy cattle </a:t>
            </a:r>
            <a:r>
              <a:rPr lang="en-US" sz="4000" dirty="0" err="1" smtClean="0"/>
              <a:t>peoduces</a:t>
            </a:r>
            <a:r>
              <a:rPr lang="en-US" sz="4000" dirty="0" smtClean="0"/>
              <a:t> 30-50 liters of gas every hour.</a:t>
            </a:r>
          </a:p>
          <a:p>
            <a:pPr>
              <a:buNone/>
            </a:pPr>
            <a:r>
              <a:rPr lang="en-US" sz="4000" dirty="0" smtClean="0"/>
              <a:t>						 </a:t>
            </a:r>
            <a:r>
              <a:rPr lang="en-US" sz="2800" dirty="0" smtClean="0"/>
              <a:t>(</a:t>
            </a:r>
            <a:r>
              <a:rPr lang="en-US" sz="2800" dirty="0"/>
              <a:t>Bowen, 1996). </a:t>
            </a:r>
            <a:endParaRPr lang="en-US" sz="2800" dirty="0" smtClean="0"/>
          </a:p>
          <a:p>
            <a:r>
              <a:rPr lang="en-US" sz="4000" dirty="0" err="1" smtClean="0"/>
              <a:t>Erructation</a:t>
            </a:r>
            <a:r>
              <a:rPr lang="en-US" sz="4000" dirty="0" smtClean="0"/>
              <a:t> </a:t>
            </a:r>
            <a:r>
              <a:rPr lang="en-US" sz="4000" dirty="0" err="1" smtClean="0"/>
              <a:t>phnomenon</a:t>
            </a:r>
            <a:r>
              <a:rPr lang="en-US" sz="4000" dirty="0" smtClean="0"/>
              <a:t>.</a:t>
            </a:r>
          </a:p>
          <a:p>
            <a:pPr>
              <a:buNone/>
            </a:pPr>
            <a:r>
              <a:rPr lang="en-US" sz="4000" dirty="0" smtClean="0"/>
              <a:t>						 </a:t>
            </a:r>
            <a:r>
              <a:rPr lang="en-US" sz="2800" dirty="0" smtClean="0"/>
              <a:t>(</a:t>
            </a:r>
            <a:r>
              <a:rPr lang="en-US" sz="2800" dirty="0" err="1"/>
              <a:t>Majak</a:t>
            </a:r>
            <a:r>
              <a:rPr lang="en-US" sz="2800" dirty="0"/>
              <a:t> et al., 2003</a:t>
            </a:r>
            <a:r>
              <a:rPr lang="en-US" sz="2800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of bloat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In frothy bloat </a:t>
            </a:r>
            <a:r>
              <a:rPr lang="en-US" sz="3600" dirty="0" err="1" smtClean="0"/>
              <a:t>erructation</a:t>
            </a:r>
            <a:r>
              <a:rPr lang="en-US" sz="3600" dirty="0" smtClean="0"/>
              <a:t> stops because gas becomes trapped in small bubbles.</a:t>
            </a:r>
          </a:p>
          <a:p>
            <a:r>
              <a:rPr lang="en-US" sz="3600" dirty="0" smtClean="0"/>
              <a:t>As gas is not free receptors fail to recognize it.</a:t>
            </a:r>
          </a:p>
          <a:p>
            <a:pPr>
              <a:buNone/>
            </a:pPr>
            <a:r>
              <a:rPr lang="en-US" sz="3600" dirty="0" smtClean="0"/>
              <a:t>                              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1800" dirty="0" smtClean="0"/>
              <a:t>                                                				  (</a:t>
            </a:r>
            <a:r>
              <a:rPr lang="en-US" sz="1800" dirty="0" err="1" smtClean="0"/>
              <a:t>Howarth</a:t>
            </a:r>
            <a:r>
              <a:rPr lang="en-US" sz="1800" dirty="0" smtClean="0"/>
              <a:t>,  1975).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Froth…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GBFROTH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67200" y="1447800"/>
            <a:ext cx="487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BSFROT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419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73DA-C547-4A63-A3C8-A3E631A6A07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1113</TotalTime>
  <Words>780</Words>
  <Application>Microsoft Office PowerPoint</Application>
  <PresentationFormat>On-screen Show (4:3)</PresentationFormat>
  <Paragraphs>170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Module</vt:lpstr>
      <vt:lpstr>Slide 1</vt:lpstr>
      <vt:lpstr>Slide 2</vt:lpstr>
      <vt:lpstr>    BLOAT </vt:lpstr>
      <vt:lpstr>Types of bloat </vt:lpstr>
      <vt:lpstr>GAS PRODUCTION </vt:lpstr>
      <vt:lpstr>Cont… </vt:lpstr>
      <vt:lpstr>Mechanism of bloat development</vt:lpstr>
      <vt:lpstr>Froth… </vt:lpstr>
      <vt:lpstr>Cont …</vt:lpstr>
      <vt:lpstr>Symptoms of bloat </vt:lpstr>
      <vt:lpstr>CONTINUE….. </vt:lpstr>
      <vt:lpstr>Physical apperaence…</vt:lpstr>
      <vt:lpstr>Pasture bloat</vt:lpstr>
      <vt:lpstr>Strategies  to  mitigate  pasture  bloat </vt:lpstr>
      <vt:lpstr>Bloat-causing,  moderate-risk  and  low-risk  forages  used  as  pastures.</vt:lpstr>
      <vt:lpstr>Bloat-reduced  forages</vt:lpstr>
      <vt:lpstr>  Use  of  grass  or  silage–legume  mixtures.   </vt:lpstr>
      <vt:lpstr>Stage Of Crop  </vt:lpstr>
      <vt:lpstr>Feeding  schedules   </vt:lpstr>
      <vt:lpstr>Feed additives </vt:lpstr>
      <vt:lpstr>Cont ..</vt:lpstr>
      <vt:lpstr>Incorporating  tannin-containing  forages  into  alfalfa  pasture. </vt:lpstr>
      <vt:lpstr> Feedlot  bloat</vt:lpstr>
      <vt:lpstr> Strategies  to  mitigate  feedlot  bloat</vt:lpstr>
      <vt:lpstr>Addition  of  physical  fibre  to  high  grain  diets  </vt:lpstr>
      <vt:lpstr>Adaptation </vt:lpstr>
      <vt:lpstr>Antibiotics </vt:lpstr>
      <vt:lpstr>Detergent-based  bloat  preventatives. </vt:lpstr>
      <vt:lpstr>Slide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BLOAT</dc:title>
  <dc:creator>dr Asif niaz</dc:creator>
  <cp:lastModifiedBy>dr Asif niaz</cp:lastModifiedBy>
  <cp:revision>44</cp:revision>
  <dcterms:created xsi:type="dcterms:W3CDTF">2012-10-14T16:24:42Z</dcterms:created>
  <dcterms:modified xsi:type="dcterms:W3CDTF">2013-01-17T18:49:49Z</dcterms:modified>
</cp:coreProperties>
</file>