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5" r:id="rId20"/>
    <p:sldId id="280" r:id="rId21"/>
    <p:sldId id="288" r:id="rId22"/>
    <p:sldId id="289" r:id="rId23"/>
    <p:sldId id="290" r:id="rId24"/>
    <p:sldId id="286" r:id="rId25"/>
    <p:sldId id="281" r:id="rId26"/>
    <p:sldId id="282" r:id="rId27"/>
    <p:sldId id="283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2E4A-1D74-4897-B616-4EBE7BF9F2C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BBC38-696A-415D-8D77-B554FCC54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8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BC38-696A-415D-8D77-B554FCC5407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BC38-696A-415D-8D77-B554FCC5407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0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BC38-696A-415D-8D77-B554FCC5407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2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BC38-696A-415D-8D77-B554FCC5407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0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1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8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2D67-502C-4B3F-B0B3-2F4DC1C7C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7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2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7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9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921C-5E46-4E85-8CAF-D9E6862E333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64BC-70B4-41BD-A2E7-6D162EF3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2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pra.iespana.es/capra/fisiologia/estomago/lenteja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86800" cy="2517775"/>
          </a:xfrm>
        </p:spPr>
        <p:txBody>
          <a:bodyPr>
            <a:normAutofit/>
          </a:bodyPr>
          <a:lstStyle/>
          <a:p>
            <a:r>
              <a:rPr lang="en-US" b="1" dirty="0"/>
              <a:t>Digestion and parts of digestive tract </a:t>
            </a:r>
            <a:r>
              <a:rPr lang="en-US" dirty="0"/>
              <a:t>Efficient usage of Urea and NPN compound in dairy cow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5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Abomasum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 True gastric stomach - four gallons in a cow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Three regions (cardiac, </a:t>
            </a:r>
            <a:r>
              <a:rPr lang="en-US" sz="2400" dirty="0" err="1"/>
              <a:t>fundic</a:t>
            </a:r>
            <a:r>
              <a:rPr lang="en-US" sz="2400" dirty="0"/>
              <a:t>, and pyloric)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Digestive secretions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/>
              <a:t>Proteolytic</a:t>
            </a:r>
            <a:r>
              <a:rPr lang="en-US" sz="2000" dirty="0"/>
              <a:t> enzymes and </a:t>
            </a:r>
            <a:r>
              <a:rPr lang="en-US" sz="2000" dirty="0" err="1"/>
              <a:t>HCl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pH decreases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from 6 to 2.5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Denatures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Kills bacteria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and pathogens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Dissolves minerals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Gastric digestion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533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5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9"/>
          <p:cNvGrpSpPr>
            <a:grpSpLocks/>
          </p:cNvGrpSpPr>
          <p:nvPr/>
        </p:nvGrpSpPr>
        <p:grpSpPr bwMode="auto">
          <a:xfrm>
            <a:off x="1143000" y="742950"/>
            <a:ext cx="5495925" cy="4340225"/>
            <a:chOff x="720" y="468"/>
            <a:chExt cx="3462" cy="2734"/>
          </a:xfrm>
        </p:grpSpPr>
        <p:sp>
          <p:nvSpPr>
            <p:cNvPr id="32800" name="Freeform 4"/>
            <p:cNvSpPr>
              <a:spLocks/>
            </p:cNvSpPr>
            <p:nvPr/>
          </p:nvSpPr>
          <p:spPr bwMode="auto">
            <a:xfrm>
              <a:off x="867" y="596"/>
              <a:ext cx="3315" cy="2606"/>
            </a:xfrm>
            <a:custGeom>
              <a:avLst/>
              <a:gdLst>
                <a:gd name="T0" fmla="*/ 2367 w 4308"/>
                <a:gd name="T1" fmla="*/ 185 h 3355"/>
                <a:gd name="T2" fmla="*/ 2290 w 4308"/>
                <a:gd name="T3" fmla="*/ 270 h 3355"/>
                <a:gd name="T4" fmla="*/ 2485 w 4308"/>
                <a:gd name="T5" fmla="*/ 475 h 3355"/>
                <a:gd name="T6" fmla="*/ 2492 w 4308"/>
                <a:gd name="T7" fmla="*/ 773 h 3355"/>
                <a:gd name="T8" fmla="*/ 2402 w 4308"/>
                <a:gd name="T9" fmla="*/ 944 h 3355"/>
                <a:gd name="T10" fmla="*/ 2429 w 4308"/>
                <a:gd name="T11" fmla="*/ 1135 h 3355"/>
                <a:gd name="T12" fmla="*/ 2450 w 4308"/>
                <a:gd name="T13" fmla="*/ 1171 h 3355"/>
                <a:gd name="T14" fmla="*/ 2541 w 4308"/>
                <a:gd name="T15" fmla="*/ 1326 h 3355"/>
                <a:gd name="T16" fmla="*/ 2457 w 4308"/>
                <a:gd name="T17" fmla="*/ 1745 h 3355"/>
                <a:gd name="T18" fmla="*/ 2339 w 4308"/>
                <a:gd name="T19" fmla="*/ 1851 h 3355"/>
                <a:gd name="T20" fmla="*/ 2165 w 4308"/>
                <a:gd name="T21" fmla="*/ 2000 h 3355"/>
                <a:gd name="T22" fmla="*/ 1691 w 4308"/>
                <a:gd name="T23" fmla="*/ 1993 h 3355"/>
                <a:gd name="T24" fmla="*/ 1587 w 4308"/>
                <a:gd name="T25" fmla="*/ 1950 h 3355"/>
                <a:gd name="T26" fmla="*/ 1364 w 4308"/>
                <a:gd name="T27" fmla="*/ 1922 h 3355"/>
                <a:gd name="T28" fmla="*/ 1267 w 4308"/>
                <a:gd name="T29" fmla="*/ 1873 h 3355"/>
                <a:gd name="T30" fmla="*/ 1100 w 4308"/>
                <a:gd name="T31" fmla="*/ 1653 h 3355"/>
                <a:gd name="T32" fmla="*/ 1065 w 4308"/>
                <a:gd name="T33" fmla="*/ 1582 h 3355"/>
                <a:gd name="T34" fmla="*/ 1058 w 4308"/>
                <a:gd name="T35" fmla="*/ 1348 h 3355"/>
                <a:gd name="T36" fmla="*/ 922 w 4308"/>
                <a:gd name="T37" fmla="*/ 1396 h 3355"/>
                <a:gd name="T38" fmla="*/ 808 w 4308"/>
                <a:gd name="T39" fmla="*/ 1454 h 3355"/>
                <a:gd name="T40" fmla="*/ 641 w 4308"/>
                <a:gd name="T41" fmla="*/ 1468 h 3355"/>
                <a:gd name="T42" fmla="*/ 578 w 4308"/>
                <a:gd name="T43" fmla="*/ 1341 h 3355"/>
                <a:gd name="T44" fmla="*/ 606 w 4308"/>
                <a:gd name="T45" fmla="*/ 1192 h 3355"/>
                <a:gd name="T46" fmla="*/ 745 w 4308"/>
                <a:gd name="T47" fmla="*/ 1028 h 3355"/>
                <a:gd name="T48" fmla="*/ 912 w 4308"/>
                <a:gd name="T49" fmla="*/ 1007 h 3355"/>
                <a:gd name="T50" fmla="*/ 926 w 4308"/>
                <a:gd name="T51" fmla="*/ 908 h 3355"/>
                <a:gd name="T52" fmla="*/ 815 w 4308"/>
                <a:gd name="T53" fmla="*/ 922 h 3355"/>
                <a:gd name="T54" fmla="*/ 773 w 4308"/>
                <a:gd name="T55" fmla="*/ 944 h 3355"/>
                <a:gd name="T56" fmla="*/ 703 w 4308"/>
                <a:gd name="T57" fmla="*/ 986 h 3355"/>
                <a:gd name="T58" fmla="*/ 557 w 4308"/>
                <a:gd name="T59" fmla="*/ 880 h 3355"/>
                <a:gd name="T60" fmla="*/ 502 w 4308"/>
                <a:gd name="T61" fmla="*/ 830 h 3355"/>
                <a:gd name="T62" fmla="*/ 459 w 4308"/>
                <a:gd name="T63" fmla="*/ 965 h 3355"/>
                <a:gd name="T64" fmla="*/ 397 w 4308"/>
                <a:gd name="T65" fmla="*/ 1007 h 3355"/>
                <a:gd name="T66" fmla="*/ 237 w 4308"/>
                <a:gd name="T67" fmla="*/ 1164 h 3355"/>
                <a:gd name="T68" fmla="*/ 125 w 4308"/>
                <a:gd name="T69" fmla="*/ 1142 h 3355"/>
                <a:gd name="T70" fmla="*/ 55 w 4308"/>
                <a:gd name="T71" fmla="*/ 1220 h 3355"/>
                <a:gd name="T72" fmla="*/ 0 w 4308"/>
                <a:gd name="T73" fmla="*/ 1291 h 3355"/>
                <a:gd name="T74" fmla="*/ 119 w 4308"/>
                <a:gd name="T75" fmla="*/ 1461 h 3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08" h="3355">
                  <a:moveTo>
                    <a:pt x="4126" y="0"/>
                  </a:moveTo>
                  <a:cubicBezTo>
                    <a:pt x="4107" y="123"/>
                    <a:pt x="4069" y="205"/>
                    <a:pt x="3997" y="306"/>
                  </a:cubicBezTo>
                  <a:cubicBezTo>
                    <a:pt x="3990" y="316"/>
                    <a:pt x="3992" y="331"/>
                    <a:pt x="3985" y="341"/>
                  </a:cubicBezTo>
                  <a:cubicBezTo>
                    <a:pt x="3955" y="386"/>
                    <a:pt x="3916" y="422"/>
                    <a:pt x="3868" y="447"/>
                  </a:cubicBezTo>
                  <a:cubicBezTo>
                    <a:pt x="3962" y="541"/>
                    <a:pt x="4059" y="632"/>
                    <a:pt x="4149" y="729"/>
                  </a:cubicBezTo>
                  <a:cubicBezTo>
                    <a:pt x="4241" y="828"/>
                    <a:pt x="4068" y="700"/>
                    <a:pt x="4197" y="788"/>
                  </a:cubicBezTo>
                  <a:cubicBezTo>
                    <a:pt x="4251" y="869"/>
                    <a:pt x="4235" y="831"/>
                    <a:pt x="4256" y="894"/>
                  </a:cubicBezTo>
                  <a:cubicBezTo>
                    <a:pt x="4273" y="1023"/>
                    <a:pt x="4308" y="1182"/>
                    <a:pt x="4209" y="1281"/>
                  </a:cubicBezTo>
                  <a:cubicBezTo>
                    <a:pt x="4187" y="1346"/>
                    <a:pt x="4112" y="1395"/>
                    <a:pt x="4091" y="1458"/>
                  </a:cubicBezTo>
                  <a:cubicBezTo>
                    <a:pt x="4083" y="1483"/>
                    <a:pt x="4066" y="1534"/>
                    <a:pt x="4056" y="1564"/>
                  </a:cubicBezTo>
                  <a:cubicBezTo>
                    <a:pt x="4052" y="1576"/>
                    <a:pt x="4044" y="1599"/>
                    <a:pt x="4044" y="1599"/>
                  </a:cubicBezTo>
                  <a:cubicBezTo>
                    <a:pt x="4063" y="1693"/>
                    <a:pt x="4076" y="1788"/>
                    <a:pt x="4101" y="1881"/>
                  </a:cubicBezTo>
                  <a:cubicBezTo>
                    <a:pt x="4104" y="1892"/>
                    <a:pt x="4120" y="1895"/>
                    <a:pt x="4126" y="1905"/>
                  </a:cubicBezTo>
                  <a:cubicBezTo>
                    <a:pt x="4133" y="1915"/>
                    <a:pt x="4131" y="1930"/>
                    <a:pt x="4138" y="1940"/>
                  </a:cubicBezTo>
                  <a:cubicBezTo>
                    <a:pt x="4171" y="1989"/>
                    <a:pt x="4213" y="2038"/>
                    <a:pt x="4256" y="2081"/>
                  </a:cubicBezTo>
                  <a:cubicBezTo>
                    <a:pt x="4284" y="2166"/>
                    <a:pt x="4273" y="2127"/>
                    <a:pt x="4291" y="2198"/>
                  </a:cubicBezTo>
                  <a:cubicBezTo>
                    <a:pt x="4279" y="2394"/>
                    <a:pt x="4267" y="2608"/>
                    <a:pt x="4209" y="2798"/>
                  </a:cubicBezTo>
                  <a:cubicBezTo>
                    <a:pt x="4201" y="2826"/>
                    <a:pt x="4168" y="2872"/>
                    <a:pt x="4150" y="2892"/>
                  </a:cubicBezTo>
                  <a:cubicBezTo>
                    <a:pt x="4124" y="2921"/>
                    <a:pt x="4068" y="2974"/>
                    <a:pt x="4068" y="2974"/>
                  </a:cubicBezTo>
                  <a:cubicBezTo>
                    <a:pt x="4045" y="3041"/>
                    <a:pt x="4017" y="3046"/>
                    <a:pt x="3950" y="3068"/>
                  </a:cubicBezTo>
                  <a:cubicBezTo>
                    <a:pt x="3910" y="3192"/>
                    <a:pt x="3850" y="3204"/>
                    <a:pt x="3762" y="3292"/>
                  </a:cubicBezTo>
                  <a:cubicBezTo>
                    <a:pt x="3736" y="3318"/>
                    <a:pt x="3692" y="3309"/>
                    <a:pt x="3656" y="3315"/>
                  </a:cubicBezTo>
                  <a:cubicBezTo>
                    <a:pt x="3586" y="3327"/>
                    <a:pt x="3446" y="3335"/>
                    <a:pt x="3386" y="3339"/>
                  </a:cubicBezTo>
                  <a:cubicBezTo>
                    <a:pt x="2999" y="3329"/>
                    <a:pt x="3062" y="3355"/>
                    <a:pt x="2857" y="3303"/>
                  </a:cubicBezTo>
                  <a:cubicBezTo>
                    <a:pt x="2777" y="3250"/>
                    <a:pt x="2875" y="3309"/>
                    <a:pt x="2716" y="3256"/>
                  </a:cubicBezTo>
                  <a:cubicBezTo>
                    <a:pt x="2703" y="3252"/>
                    <a:pt x="2694" y="3239"/>
                    <a:pt x="2681" y="3233"/>
                  </a:cubicBezTo>
                  <a:cubicBezTo>
                    <a:pt x="2618" y="3202"/>
                    <a:pt x="2464" y="3210"/>
                    <a:pt x="2445" y="3209"/>
                  </a:cubicBezTo>
                  <a:cubicBezTo>
                    <a:pt x="2399" y="3198"/>
                    <a:pt x="2349" y="3200"/>
                    <a:pt x="2304" y="3186"/>
                  </a:cubicBezTo>
                  <a:cubicBezTo>
                    <a:pt x="2271" y="3176"/>
                    <a:pt x="2241" y="3155"/>
                    <a:pt x="2210" y="3139"/>
                  </a:cubicBezTo>
                  <a:cubicBezTo>
                    <a:pt x="2187" y="3127"/>
                    <a:pt x="2140" y="3104"/>
                    <a:pt x="2140" y="3104"/>
                  </a:cubicBezTo>
                  <a:cubicBezTo>
                    <a:pt x="2051" y="3015"/>
                    <a:pt x="1970" y="2921"/>
                    <a:pt x="1881" y="2833"/>
                  </a:cubicBezTo>
                  <a:cubicBezTo>
                    <a:pt x="1873" y="2802"/>
                    <a:pt x="1870" y="2769"/>
                    <a:pt x="1858" y="2739"/>
                  </a:cubicBezTo>
                  <a:cubicBezTo>
                    <a:pt x="1850" y="2721"/>
                    <a:pt x="1831" y="2710"/>
                    <a:pt x="1822" y="2692"/>
                  </a:cubicBezTo>
                  <a:cubicBezTo>
                    <a:pt x="1811" y="2670"/>
                    <a:pt x="1807" y="2645"/>
                    <a:pt x="1799" y="2622"/>
                  </a:cubicBezTo>
                  <a:cubicBezTo>
                    <a:pt x="1788" y="2537"/>
                    <a:pt x="1775" y="2448"/>
                    <a:pt x="1775" y="2363"/>
                  </a:cubicBezTo>
                  <a:cubicBezTo>
                    <a:pt x="1775" y="2320"/>
                    <a:pt x="1779" y="2277"/>
                    <a:pt x="1787" y="2234"/>
                  </a:cubicBezTo>
                  <a:cubicBezTo>
                    <a:pt x="1812" y="2094"/>
                    <a:pt x="1811" y="2198"/>
                    <a:pt x="1811" y="2151"/>
                  </a:cubicBezTo>
                  <a:cubicBezTo>
                    <a:pt x="1726" y="2205"/>
                    <a:pt x="1645" y="2265"/>
                    <a:pt x="1557" y="2313"/>
                  </a:cubicBezTo>
                  <a:cubicBezTo>
                    <a:pt x="1404" y="2395"/>
                    <a:pt x="1546" y="2273"/>
                    <a:pt x="1435" y="2351"/>
                  </a:cubicBezTo>
                  <a:cubicBezTo>
                    <a:pt x="1340" y="2417"/>
                    <a:pt x="1454" y="2358"/>
                    <a:pt x="1364" y="2410"/>
                  </a:cubicBezTo>
                  <a:cubicBezTo>
                    <a:pt x="1305" y="2444"/>
                    <a:pt x="1241" y="2456"/>
                    <a:pt x="1176" y="2469"/>
                  </a:cubicBezTo>
                  <a:cubicBezTo>
                    <a:pt x="1125" y="2459"/>
                    <a:pt x="1118" y="2465"/>
                    <a:pt x="1082" y="2433"/>
                  </a:cubicBezTo>
                  <a:cubicBezTo>
                    <a:pt x="1057" y="2411"/>
                    <a:pt x="1011" y="2363"/>
                    <a:pt x="1011" y="2363"/>
                  </a:cubicBezTo>
                  <a:cubicBezTo>
                    <a:pt x="1000" y="2315"/>
                    <a:pt x="986" y="2270"/>
                    <a:pt x="976" y="2222"/>
                  </a:cubicBezTo>
                  <a:cubicBezTo>
                    <a:pt x="985" y="2151"/>
                    <a:pt x="984" y="2079"/>
                    <a:pt x="1000" y="2010"/>
                  </a:cubicBezTo>
                  <a:cubicBezTo>
                    <a:pt x="1003" y="1996"/>
                    <a:pt x="1017" y="1987"/>
                    <a:pt x="1023" y="1975"/>
                  </a:cubicBezTo>
                  <a:cubicBezTo>
                    <a:pt x="1049" y="1923"/>
                    <a:pt x="1061" y="1902"/>
                    <a:pt x="1105" y="1857"/>
                  </a:cubicBezTo>
                  <a:cubicBezTo>
                    <a:pt x="1131" y="1782"/>
                    <a:pt x="1196" y="1746"/>
                    <a:pt x="1258" y="1705"/>
                  </a:cubicBezTo>
                  <a:cubicBezTo>
                    <a:pt x="1291" y="1683"/>
                    <a:pt x="1337" y="1697"/>
                    <a:pt x="1376" y="1693"/>
                  </a:cubicBezTo>
                  <a:cubicBezTo>
                    <a:pt x="1421" y="1688"/>
                    <a:pt x="1492" y="1669"/>
                    <a:pt x="1540" y="1669"/>
                  </a:cubicBezTo>
                  <a:cubicBezTo>
                    <a:pt x="1546" y="1628"/>
                    <a:pt x="1551" y="1586"/>
                    <a:pt x="1557" y="1545"/>
                  </a:cubicBezTo>
                  <a:cubicBezTo>
                    <a:pt x="1559" y="1532"/>
                    <a:pt x="1574" y="1515"/>
                    <a:pt x="1564" y="1505"/>
                  </a:cubicBezTo>
                  <a:cubicBezTo>
                    <a:pt x="1546" y="1487"/>
                    <a:pt x="1493" y="1481"/>
                    <a:pt x="1493" y="1481"/>
                  </a:cubicBezTo>
                  <a:cubicBezTo>
                    <a:pt x="1448" y="1492"/>
                    <a:pt x="1419" y="1514"/>
                    <a:pt x="1376" y="1528"/>
                  </a:cubicBezTo>
                  <a:cubicBezTo>
                    <a:pt x="1364" y="1536"/>
                    <a:pt x="1354" y="1546"/>
                    <a:pt x="1341" y="1552"/>
                  </a:cubicBezTo>
                  <a:cubicBezTo>
                    <a:pt x="1330" y="1558"/>
                    <a:pt x="1316" y="1558"/>
                    <a:pt x="1305" y="1564"/>
                  </a:cubicBezTo>
                  <a:cubicBezTo>
                    <a:pt x="1280" y="1578"/>
                    <a:pt x="1262" y="1603"/>
                    <a:pt x="1235" y="1611"/>
                  </a:cubicBezTo>
                  <a:cubicBezTo>
                    <a:pt x="1194" y="1624"/>
                    <a:pt x="1207" y="1613"/>
                    <a:pt x="1188" y="1634"/>
                  </a:cubicBezTo>
                  <a:cubicBezTo>
                    <a:pt x="1103" y="1588"/>
                    <a:pt x="1012" y="1553"/>
                    <a:pt x="933" y="1497"/>
                  </a:cubicBezTo>
                  <a:cubicBezTo>
                    <a:pt x="922" y="1489"/>
                    <a:pt x="942" y="1471"/>
                    <a:pt x="941" y="1458"/>
                  </a:cubicBezTo>
                  <a:cubicBezTo>
                    <a:pt x="940" y="1438"/>
                    <a:pt x="944" y="1412"/>
                    <a:pt x="929" y="1399"/>
                  </a:cubicBezTo>
                  <a:cubicBezTo>
                    <a:pt x="908" y="1380"/>
                    <a:pt x="874" y="1384"/>
                    <a:pt x="847" y="1376"/>
                  </a:cubicBezTo>
                  <a:cubicBezTo>
                    <a:pt x="802" y="1406"/>
                    <a:pt x="795" y="1418"/>
                    <a:pt x="812" y="1470"/>
                  </a:cubicBezTo>
                  <a:cubicBezTo>
                    <a:pt x="806" y="1516"/>
                    <a:pt x="814" y="1566"/>
                    <a:pt x="776" y="1599"/>
                  </a:cubicBezTo>
                  <a:cubicBezTo>
                    <a:pt x="755" y="1617"/>
                    <a:pt x="729" y="1631"/>
                    <a:pt x="706" y="1646"/>
                  </a:cubicBezTo>
                  <a:cubicBezTo>
                    <a:pt x="694" y="1654"/>
                    <a:pt x="670" y="1669"/>
                    <a:pt x="670" y="1669"/>
                  </a:cubicBezTo>
                  <a:cubicBezTo>
                    <a:pt x="625" y="1737"/>
                    <a:pt x="576" y="1788"/>
                    <a:pt x="518" y="1846"/>
                  </a:cubicBezTo>
                  <a:cubicBezTo>
                    <a:pt x="474" y="1890"/>
                    <a:pt x="459" y="1913"/>
                    <a:pt x="400" y="1928"/>
                  </a:cubicBezTo>
                  <a:cubicBezTo>
                    <a:pt x="361" y="1924"/>
                    <a:pt x="320" y="1928"/>
                    <a:pt x="283" y="1916"/>
                  </a:cubicBezTo>
                  <a:cubicBezTo>
                    <a:pt x="187" y="1884"/>
                    <a:pt x="345" y="1859"/>
                    <a:pt x="212" y="1893"/>
                  </a:cubicBezTo>
                  <a:cubicBezTo>
                    <a:pt x="185" y="1934"/>
                    <a:pt x="150" y="1949"/>
                    <a:pt x="118" y="1987"/>
                  </a:cubicBezTo>
                  <a:cubicBezTo>
                    <a:pt x="109" y="1998"/>
                    <a:pt x="106" y="2014"/>
                    <a:pt x="94" y="2022"/>
                  </a:cubicBezTo>
                  <a:cubicBezTo>
                    <a:pt x="81" y="2031"/>
                    <a:pt x="63" y="2030"/>
                    <a:pt x="47" y="2034"/>
                  </a:cubicBezTo>
                  <a:cubicBezTo>
                    <a:pt x="35" y="2073"/>
                    <a:pt x="13" y="2101"/>
                    <a:pt x="0" y="2140"/>
                  </a:cubicBezTo>
                  <a:cubicBezTo>
                    <a:pt x="23" y="2208"/>
                    <a:pt x="9" y="2211"/>
                    <a:pt x="71" y="2257"/>
                  </a:cubicBezTo>
                  <a:cubicBezTo>
                    <a:pt x="103" y="2306"/>
                    <a:pt x="120" y="2422"/>
                    <a:pt x="200" y="242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5"/>
            <p:cNvSpPr>
              <a:spLocks/>
            </p:cNvSpPr>
            <p:nvPr/>
          </p:nvSpPr>
          <p:spPr bwMode="auto">
            <a:xfrm>
              <a:off x="720" y="468"/>
              <a:ext cx="3144" cy="2004"/>
            </a:xfrm>
            <a:custGeom>
              <a:avLst/>
              <a:gdLst>
                <a:gd name="T0" fmla="*/ 112 w 4086"/>
                <a:gd name="T1" fmla="*/ 1557 h 2579"/>
                <a:gd name="T2" fmla="*/ 55 w 4086"/>
                <a:gd name="T3" fmla="*/ 1465 h 2579"/>
                <a:gd name="T4" fmla="*/ 48 w 4086"/>
                <a:gd name="T5" fmla="*/ 1444 h 2579"/>
                <a:gd name="T6" fmla="*/ 0 w 4086"/>
                <a:gd name="T7" fmla="*/ 1358 h 2579"/>
                <a:gd name="T8" fmla="*/ 7 w 4086"/>
                <a:gd name="T9" fmla="*/ 1245 h 2579"/>
                <a:gd name="T10" fmla="*/ 55 w 4086"/>
                <a:gd name="T11" fmla="*/ 1181 h 2579"/>
                <a:gd name="T12" fmla="*/ 202 w 4086"/>
                <a:gd name="T13" fmla="*/ 1117 h 2579"/>
                <a:gd name="T14" fmla="*/ 230 w 4086"/>
                <a:gd name="T15" fmla="*/ 1160 h 2579"/>
                <a:gd name="T16" fmla="*/ 244 w 4086"/>
                <a:gd name="T17" fmla="*/ 1139 h 2579"/>
                <a:gd name="T18" fmla="*/ 250 w 4086"/>
                <a:gd name="T19" fmla="*/ 1082 h 2579"/>
                <a:gd name="T20" fmla="*/ 216 w 4086"/>
                <a:gd name="T21" fmla="*/ 826 h 2579"/>
                <a:gd name="T22" fmla="*/ 244 w 4086"/>
                <a:gd name="T23" fmla="*/ 784 h 2579"/>
                <a:gd name="T24" fmla="*/ 299 w 4086"/>
                <a:gd name="T25" fmla="*/ 769 h 2579"/>
                <a:gd name="T26" fmla="*/ 487 w 4086"/>
                <a:gd name="T27" fmla="*/ 776 h 2579"/>
                <a:gd name="T28" fmla="*/ 522 w 4086"/>
                <a:gd name="T29" fmla="*/ 812 h 2579"/>
                <a:gd name="T30" fmla="*/ 606 w 4086"/>
                <a:gd name="T31" fmla="*/ 848 h 2579"/>
                <a:gd name="T32" fmla="*/ 657 w 4086"/>
                <a:gd name="T33" fmla="*/ 841 h 2579"/>
                <a:gd name="T34" fmla="*/ 743 w 4086"/>
                <a:gd name="T35" fmla="*/ 695 h 2579"/>
                <a:gd name="T36" fmla="*/ 731 w 4086"/>
                <a:gd name="T37" fmla="*/ 678 h 2579"/>
                <a:gd name="T38" fmla="*/ 752 w 4086"/>
                <a:gd name="T39" fmla="*/ 599 h 2579"/>
                <a:gd name="T40" fmla="*/ 786 w 4086"/>
                <a:gd name="T41" fmla="*/ 564 h 2579"/>
                <a:gd name="T42" fmla="*/ 946 w 4086"/>
                <a:gd name="T43" fmla="*/ 457 h 2579"/>
                <a:gd name="T44" fmla="*/ 1121 w 4086"/>
                <a:gd name="T45" fmla="*/ 386 h 2579"/>
                <a:gd name="T46" fmla="*/ 1413 w 4086"/>
                <a:gd name="T47" fmla="*/ 358 h 2579"/>
                <a:gd name="T48" fmla="*/ 1622 w 4086"/>
                <a:gd name="T49" fmla="*/ 364 h 2579"/>
                <a:gd name="T50" fmla="*/ 1761 w 4086"/>
                <a:gd name="T51" fmla="*/ 415 h 2579"/>
                <a:gd name="T52" fmla="*/ 1775 w 4086"/>
                <a:gd name="T53" fmla="*/ 436 h 2579"/>
                <a:gd name="T54" fmla="*/ 1837 w 4086"/>
                <a:gd name="T55" fmla="*/ 457 h 2579"/>
                <a:gd name="T56" fmla="*/ 1858 w 4086"/>
                <a:gd name="T57" fmla="*/ 472 h 2579"/>
                <a:gd name="T58" fmla="*/ 1872 w 4086"/>
                <a:gd name="T59" fmla="*/ 493 h 2579"/>
                <a:gd name="T60" fmla="*/ 1949 w 4086"/>
                <a:gd name="T61" fmla="*/ 507 h 2579"/>
                <a:gd name="T62" fmla="*/ 2067 w 4086"/>
                <a:gd name="T63" fmla="*/ 465 h 2579"/>
                <a:gd name="T64" fmla="*/ 2123 w 4086"/>
                <a:gd name="T65" fmla="*/ 358 h 2579"/>
                <a:gd name="T66" fmla="*/ 2419 w 4086"/>
                <a:gd name="T67" fmla="*/ 0 h 25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86" h="2579">
                  <a:moveTo>
                    <a:pt x="188" y="2579"/>
                  </a:moveTo>
                  <a:cubicBezTo>
                    <a:pt x="163" y="2528"/>
                    <a:pt x="111" y="2475"/>
                    <a:pt x="94" y="2426"/>
                  </a:cubicBezTo>
                  <a:cubicBezTo>
                    <a:pt x="90" y="2414"/>
                    <a:pt x="88" y="2402"/>
                    <a:pt x="82" y="2391"/>
                  </a:cubicBezTo>
                  <a:cubicBezTo>
                    <a:pt x="53" y="2339"/>
                    <a:pt x="19" y="2305"/>
                    <a:pt x="0" y="2250"/>
                  </a:cubicBezTo>
                  <a:cubicBezTo>
                    <a:pt x="4" y="2187"/>
                    <a:pt x="5" y="2124"/>
                    <a:pt x="12" y="2062"/>
                  </a:cubicBezTo>
                  <a:cubicBezTo>
                    <a:pt x="17" y="2020"/>
                    <a:pt x="64" y="1970"/>
                    <a:pt x="94" y="1956"/>
                  </a:cubicBezTo>
                  <a:cubicBezTo>
                    <a:pt x="175" y="1916"/>
                    <a:pt x="261" y="1892"/>
                    <a:pt x="341" y="1850"/>
                  </a:cubicBezTo>
                  <a:cubicBezTo>
                    <a:pt x="345" y="1865"/>
                    <a:pt x="350" y="1928"/>
                    <a:pt x="388" y="1921"/>
                  </a:cubicBezTo>
                  <a:cubicBezTo>
                    <a:pt x="402" y="1918"/>
                    <a:pt x="404" y="1898"/>
                    <a:pt x="412" y="1886"/>
                  </a:cubicBezTo>
                  <a:cubicBezTo>
                    <a:pt x="429" y="1832"/>
                    <a:pt x="423" y="1863"/>
                    <a:pt x="423" y="1792"/>
                  </a:cubicBezTo>
                  <a:cubicBezTo>
                    <a:pt x="341" y="1534"/>
                    <a:pt x="335" y="1580"/>
                    <a:pt x="365" y="1368"/>
                  </a:cubicBezTo>
                  <a:cubicBezTo>
                    <a:pt x="369" y="1339"/>
                    <a:pt x="384" y="1311"/>
                    <a:pt x="412" y="1298"/>
                  </a:cubicBezTo>
                  <a:cubicBezTo>
                    <a:pt x="441" y="1285"/>
                    <a:pt x="475" y="1282"/>
                    <a:pt x="506" y="1274"/>
                  </a:cubicBezTo>
                  <a:cubicBezTo>
                    <a:pt x="612" y="1278"/>
                    <a:pt x="718" y="1275"/>
                    <a:pt x="823" y="1286"/>
                  </a:cubicBezTo>
                  <a:cubicBezTo>
                    <a:pt x="865" y="1290"/>
                    <a:pt x="855" y="1326"/>
                    <a:pt x="882" y="1345"/>
                  </a:cubicBezTo>
                  <a:cubicBezTo>
                    <a:pt x="903" y="1360"/>
                    <a:pt x="981" y="1404"/>
                    <a:pt x="1023" y="1404"/>
                  </a:cubicBezTo>
                  <a:lnTo>
                    <a:pt x="1110" y="1392"/>
                  </a:lnTo>
                  <a:cubicBezTo>
                    <a:pt x="1158" y="1312"/>
                    <a:pt x="1215" y="1237"/>
                    <a:pt x="1254" y="1152"/>
                  </a:cubicBezTo>
                  <a:cubicBezTo>
                    <a:pt x="1259" y="1141"/>
                    <a:pt x="1234" y="1134"/>
                    <a:pt x="1234" y="1122"/>
                  </a:cubicBezTo>
                  <a:cubicBezTo>
                    <a:pt x="1235" y="1077"/>
                    <a:pt x="1250" y="1032"/>
                    <a:pt x="1270" y="992"/>
                  </a:cubicBezTo>
                  <a:cubicBezTo>
                    <a:pt x="1294" y="942"/>
                    <a:pt x="1288" y="968"/>
                    <a:pt x="1328" y="934"/>
                  </a:cubicBezTo>
                  <a:cubicBezTo>
                    <a:pt x="1416" y="861"/>
                    <a:pt x="1485" y="796"/>
                    <a:pt x="1599" y="757"/>
                  </a:cubicBezTo>
                  <a:cubicBezTo>
                    <a:pt x="1713" y="672"/>
                    <a:pt x="1745" y="663"/>
                    <a:pt x="1893" y="640"/>
                  </a:cubicBezTo>
                  <a:cubicBezTo>
                    <a:pt x="2034" y="592"/>
                    <a:pt x="2247" y="599"/>
                    <a:pt x="2386" y="593"/>
                  </a:cubicBezTo>
                  <a:cubicBezTo>
                    <a:pt x="2506" y="579"/>
                    <a:pt x="2619" y="588"/>
                    <a:pt x="2739" y="604"/>
                  </a:cubicBezTo>
                  <a:cubicBezTo>
                    <a:pt x="2818" y="631"/>
                    <a:pt x="2895" y="660"/>
                    <a:pt x="2974" y="687"/>
                  </a:cubicBezTo>
                  <a:cubicBezTo>
                    <a:pt x="2982" y="699"/>
                    <a:pt x="2986" y="715"/>
                    <a:pt x="2998" y="722"/>
                  </a:cubicBezTo>
                  <a:cubicBezTo>
                    <a:pt x="3030" y="740"/>
                    <a:pt x="3103" y="757"/>
                    <a:pt x="3103" y="757"/>
                  </a:cubicBezTo>
                  <a:cubicBezTo>
                    <a:pt x="3115" y="765"/>
                    <a:pt x="3129" y="771"/>
                    <a:pt x="3139" y="781"/>
                  </a:cubicBezTo>
                  <a:cubicBezTo>
                    <a:pt x="3149" y="791"/>
                    <a:pt x="3151" y="807"/>
                    <a:pt x="3162" y="816"/>
                  </a:cubicBezTo>
                  <a:cubicBezTo>
                    <a:pt x="3196" y="843"/>
                    <a:pt x="3248" y="834"/>
                    <a:pt x="3292" y="840"/>
                  </a:cubicBezTo>
                  <a:cubicBezTo>
                    <a:pt x="3373" y="828"/>
                    <a:pt x="3423" y="814"/>
                    <a:pt x="3491" y="769"/>
                  </a:cubicBezTo>
                  <a:cubicBezTo>
                    <a:pt x="3513" y="704"/>
                    <a:pt x="3556" y="654"/>
                    <a:pt x="3585" y="593"/>
                  </a:cubicBezTo>
                  <a:lnTo>
                    <a:pt x="408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5943600" y="609600"/>
            <a:ext cx="6858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6019800" y="1676400"/>
            <a:ext cx="317500" cy="1447800"/>
            <a:chOff x="3792" y="1056"/>
            <a:chExt cx="200" cy="912"/>
          </a:xfrm>
        </p:grpSpPr>
        <p:sp>
          <p:nvSpPr>
            <p:cNvPr id="32798" name="Freeform 9"/>
            <p:cNvSpPr>
              <a:spLocks/>
            </p:cNvSpPr>
            <p:nvPr/>
          </p:nvSpPr>
          <p:spPr bwMode="auto">
            <a:xfrm>
              <a:off x="3792" y="1056"/>
              <a:ext cx="200" cy="864"/>
            </a:xfrm>
            <a:custGeom>
              <a:avLst/>
              <a:gdLst>
                <a:gd name="T0" fmla="*/ 0 w 200"/>
                <a:gd name="T1" fmla="*/ 0 h 864"/>
                <a:gd name="T2" fmla="*/ 192 w 200"/>
                <a:gd name="T3" fmla="*/ 288 h 864"/>
                <a:gd name="T4" fmla="*/ 48 w 200"/>
                <a:gd name="T5" fmla="*/ 864 h 8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" h="864">
                  <a:moveTo>
                    <a:pt x="0" y="0"/>
                  </a:moveTo>
                  <a:cubicBezTo>
                    <a:pt x="92" y="72"/>
                    <a:pt x="184" y="144"/>
                    <a:pt x="192" y="288"/>
                  </a:cubicBezTo>
                  <a:cubicBezTo>
                    <a:pt x="200" y="432"/>
                    <a:pt x="72" y="768"/>
                    <a:pt x="48" y="86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10"/>
            <p:cNvSpPr>
              <a:spLocks noChangeShapeType="1"/>
            </p:cNvSpPr>
            <p:nvPr/>
          </p:nvSpPr>
          <p:spPr bwMode="auto">
            <a:xfrm flipH="1">
              <a:off x="3792" y="187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5715000" y="3276600"/>
            <a:ext cx="495300" cy="1219200"/>
            <a:chOff x="3600" y="2064"/>
            <a:chExt cx="312" cy="768"/>
          </a:xfrm>
        </p:grpSpPr>
        <p:sp>
          <p:nvSpPr>
            <p:cNvPr id="32796" name="Freeform 12"/>
            <p:cNvSpPr>
              <a:spLocks/>
            </p:cNvSpPr>
            <p:nvPr/>
          </p:nvSpPr>
          <p:spPr bwMode="auto">
            <a:xfrm>
              <a:off x="3696" y="2064"/>
              <a:ext cx="216" cy="720"/>
            </a:xfrm>
            <a:custGeom>
              <a:avLst/>
              <a:gdLst>
                <a:gd name="T0" fmla="*/ 144 w 216"/>
                <a:gd name="T1" fmla="*/ 0 h 720"/>
                <a:gd name="T2" fmla="*/ 192 w 216"/>
                <a:gd name="T3" fmla="*/ 384 h 720"/>
                <a:gd name="T4" fmla="*/ 0 w 216"/>
                <a:gd name="T5" fmla="*/ 72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720">
                  <a:moveTo>
                    <a:pt x="144" y="0"/>
                  </a:moveTo>
                  <a:cubicBezTo>
                    <a:pt x="180" y="132"/>
                    <a:pt x="216" y="264"/>
                    <a:pt x="192" y="384"/>
                  </a:cubicBezTo>
                  <a:cubicBezTo>
                    <a:pt x="168" y="504"/>
                    <a:pt x="32" y="664"/>
                    <a:pt x="0" y="72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13"/>
            <p:cNvSpPr>
              <a:spLocks noChangeShapeType="1"/>
            </p:cNvSpPr>
            <p:nvPr/>
          </p:nvSpPr>
          <p:spPr bwMode="auto">
            <a:xfrm flipH="1">
              <a:off x="3600" y="2736"/>
              <a:ext cx="144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572250" y="304800"/>
            <a:ext cx="2571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1 Chewed grass +     Urea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819650" y="3810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2 rumen</a:t>
            </a:r>
          </a:p>
        </p:txBody>
      </p: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3752850" y="3733800"/>
            <a:ext cx="1809750" cy="1003300"/>
            <a:chOff x="2364" y="2352"/>
            <a:chExt cx="1140" cy="632"/>
          </a:xfrm>
        </p:grpSpPr>
        <p:sp>
          <p:nvSpPr>
            <p:cNvPr id="32794" name="Freeform 18"/>
            <p:cNvSpPr>
              <a:spLocks/>
            </p:cNvSpPr>
            <p:nvPr/>
          </p:nvSpPr>
          <p:spPr bwMode="auto">
            <a:xfrm>
              <a:off x="2448" y="2544"/>
              <a:ext cx="1056" cy="440"/>
            </a:xfrm>
            <a:custGeom>
              <a:avLst/>
              <a:gdLst>
                <a:gd name="T0" fmla="*/ 1056 w 1056"/>
                <a:gd name="T1" fmla="*/ 336 h 440"/>
                <a:gd name="T2" fmla="*/ 672 w 1056"/>
                <a:gd name="T3" fmla="*/ 384 h 440"/>
                <a:gd name="T4" fmla="*/ 0 w 1056"/>
                <a:gd name="T5" fmla="*/ 0 h 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40">
                  <a:moveTo>
                    <a:pt x="1056" y="336"/>
                  </a:moveTo>
                  <a:cubicBezTo>
                    <a:pt x="952" y="388"/>
                    <a:pt x="848" y="440"/>
                    <a:pt x="672" y="384"/>
                  </a:cubicBezTo>
                  <a:cubicBezTo>
                    <a:pt x="496" y="328"/>
                    <a:pt x="112" y="6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19"/>
            <p:cNvSpPr>
              <a:spLocks noChangeShapeType="1"/>
            </p:cNvSpPr>
            <p:nvPr/>
          </p:nvSpPr>
          <p:spPr bwMode="auto">
            <a:xfrm flipH="1" flipV="1">
              <a:off x="2364" y="2352"/>
              <a:ext cx="96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2768600" y="2743200"/>
            <a:ext cx="1727200" cy="850900"/>
            <a:chOff x="1744" y="1728"/>
            <a:chExt cx="1088" cy="536"/>
          </a:xfrm>
        </p:grpSpPr>
        <p:sp>
          <p:nvSpPr>
            <p:cNvPr id="32791" name="Freeform 22"/>
            <p:cNvSpPr>
              <a:spLocks/>
            </p:cNvSpPr>
            <p:nvPr/>
          </p:nvSpPr>
          <p:spPr bwMode="auto">
            <a:xfrm>
              <a:off x="1744" y="1824"/>
              <a:ext cx="656" cy="440"/>
            </a:xfrm>
            <a:custGeom>
              <a:avLst/>
              <a:gdLst>
                <a:gd name="T0" fmla="*/ 464 w 656"/>
                <a:gd name="T1" fmla="*/ 0 h 440"/>
                <a:gd name="T2" fmla="*/ 32 w 656"/>
                <a:gd name="T3" fmla="*/ 384 h 440"/>
                <a:gd name="T4" fmla="*/ 656 w 656"/>
                <a:gd name="T5" fmla="*/ 336 h 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440">
                  <a:moveTo>
                    <a:pt x="464" y="0"/>
                  </a:moveTo>
                  <a:cubicBezTo>
                    <a:pt x="232" y="164"/>
                    <a:pt x="0" y="328"/>
                    <a:pt x="32" y="384"/>
                  </a:cubicBezTo>
                  <a:cubicBezTo>
                    <a:pt x="64" y="440"/>
                    <a:pt x="544" y="344"/>
                    <a:pt x="656" y="33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 flipV="1">
              <a:off x="2208" y="1728"/>
              <a:ext cx="624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24"/>
            <p:cNvSpPr>
              <a:spLocks noChangeShapeType="1"/>
            </p:cNvSpPr>
            <p:nvPr/>
          </p:nvSpPr>
          <p:spPr bwMode="auto">
            <a:xfrm flipV="1">
              <a:off x="2400" y="2160"/>
              <a:ext cx="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6670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3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6002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reticulum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V="1">
            <a:off x="4648200" y="685800"/>
            <a:ext cx="167640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867400" y="38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4 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1943100" y="381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Food chewed a second time</a:t>
            </a:r>
          </a:p>
        </p:txBody>
      </p:sp>
      <p:sp>
        <p:nvSpPr>
          <p:cNvPr id="32783" name="Text Box 34"/>
          <p:cNvSpPr txBox="1">
            <a:spLocks noChangeArrowheads="1"/>
          </p:cNvSpPr>
          <p:nvPr/>
        </p:nvSpPr>
        <p:spPr bwMode="auto">
          <a:xfrm>
            <a:off x="1162050" y="5257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Grass is ground up by chewing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1162050" y="59436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It is swallowed and passes into the rumen</a:t>
            </a:r>
          </a:p>
        </p:txBody>
      </p:sp>
      <p:sp>
        <p:nvSpPr>
          <p:cNvPr id="32785" name="Rectangle 36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786" name="Group 42"/>
          <p:cNvGrpSpPr>
            <a:grpSpLocks/>
          </p:cNvGrpSpPr>
          <p:nvPr/>
        </p:nvGrpSpPr>
        <p:grpSpPr bwMode="auto">
          <a:xfrm>
            <a:off x="0" y="2628900"/>
            <a:ext cx="9144000" cy="1601788"/>
            <a:chOff x="0" y="0"/>
            <a:chExt cx="5760" cy="1009"/>
          </a:xfrm>
        </p:grpSpPr>
        <p:sp>
          <p:nvSpPr>
            <p:cNvPr id="32787" name="Rectangle 37"/>
            <p:cNvSpPr>
              <a:spLocks noChangeArrowheads="1"/>
            </p:cNvSpPr>
            <p:nvPr/>
          </p:nvSpPr>
          <p:spPr bwMode="auto">
            <a:xfrm>
              <a:off x="0" y="0"/>
              <a:ext cx="459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2788" name="Group 41"/>
            <p:cNvGrpSpPr>
              <a:grpSpLocks/>
            </p:cNvGrpSpPr>
            <p:nvPr/>
          </p:nvGrpSpPr>
          <p:grpSpPr bwMode="auto">
            <a:xfrm>
              <a:off x="0" y="0"/>
              <a:ext cx="5760" cy="1009"/>
              <a:chOff x="0" y="0"/>
              <a:chExt cx="5760" cy="1009"/>
            </a:xfrm>
          </p:grpSpPr>
          <p:sp>
            <p:nvSpPr>
              <p:cNvPr id="32789" name="Rectangle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36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790" name="Rectangle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0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GB" sz="6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GB" sz="93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GB" sz="6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                                                                  </a:t>
                </a:r>
                <a:endParaRPr lang="en-GB" sz="1400"/>
              </a:p>
              <a:p>
                <a:pPr algn="ctr"/>
                <a:endParaRPr lang="en-GB" sz="6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92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8" grpId="0" autoUpdateAnimBg="0"/>
      <p:bldP spid="3089" grpId="0" autoUpdateAnimBg="0"/>
      <p:bldP spid="3098" grpId="0" autoUpdateAnimBg="0"/>
      <p:bldP spid="3099" grpId="0" autoUpdateAnimBg="0"/>
      <p:bldP spid="3102" grpId="0" animBg="1"/>
      <p:bldP spid="3104" grpId="0" autoUpdateAnimBg="0"/>
      <p:bldP spid="3105" grpId="0" autoUpdateAnimBg="0"/>
      <p:bldP spid="310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26"/>
          <p:cNvGrpSpPr>
            <a:grpSpLocks/>
          </p:cNvGrpSpPr>
          <p:nvPr/>
        </p:nvGrpSpPr>
        <p:grpSpPr bwMode="auto">
          <a:xfrm>
            <a:off x="1143000" y="704850"/>
            <a:ext cx="5495925" cy="4340225"/>
            <a:chOff x="720" y="468"/>
            <a:chExt cx="3462" cy="2734"/>
          </a:xfrm>
        </p:grpSpPr>
        <p:sp>
          <p:nvSpPr>
            <p:cNvPr id="33816" name="Freeform 1027"/>
            <p:cNvSpPr>
              <a:spLocks/>
            </p:cNvSpPr>
            <p:nvPr/>
          </p:nvSpPr>
          <p:spPr bwMode="auto">
            <a:xfrm>
              <a:off x="867" y="596"/>
              <a:ext cx="3315" cy="2606"/>
            </a:xfrm>
            <a:custGeom>
              <a:avLst/>
              <a:gdLst>
                <a:gd name="T0" fmla="*/ 2367 w 4308"/>
                <a:gd name="T1" fmla="*/ 185 h 3355"/>
                <a:gd name="T2" fmla="*/ 2290 w 4308"/>
                <a:gd name="T3" fmla="*/ 270 h 3355"/>
                <a:gd name="T4" fmla="*/ 2485 w 4308"/>
                <a:gd name="T5" fmla="*/ 475 h 3355"/>
                <a:gd name="T6" fmla="*/ 2492 w 4308"/>
                <a:gd name="T7" fmla="*/ 773 h 3355"/>
                <a:gd name="T8" fmla="*/ 2402 w 4308"/>
                <a:gd name="T9" fmla="*/ 944 h 3355"/>
                <a:gd name="T10" fmla="*/ 2429 w 4308"/>
                <a:gd name="T11" fmla="*/ 1135 h 3355"/>
                <a:gd name="T12" fmla="*/ 2450 w 4308"/>
                <a:gd name="T13" fmla="*/ 1171 h 3355"/>
                <a:gd name="T14" fmla="*/ 2541 w 4308"/>
                <a:gd name="T15" fmla="*/ 1326 h 3355"/>
                <a:gd name="T16" fmla="*/ 2457 w 4308"/>
                <a:gd name="T17" fmla="*/ 1745 h 3355"/>
                <a:gd name="T18" fmla="*/ 2339 w 4308"/>
                <a:gd name="T19" fmla="*/ 1851 h 3355"/>
                <a:gd name="T20" fmla="*/ 2165 w 4308"/>
                <a:gd name="T21" fmla="*/ 2000 h 3355"/>
                <a:gd name="T22" fmla="*/ 1691 w 4308"/>
                <a:gd name="T23" fmla="*/ 1993 h 3355"/>
                <a:gd name="T24" fmla="*/ 1587 w 4308"/>
                <a:gd name="T25" fmla="*/ 1950 h 3355"/>
                <a:gd name="T26" fmla="*/ 1364 w 4308"/>
                <a:gd name="T27" fmla="*/ 1922 h 3355"/>
                <a:gd name="T28" fmla="*/ 1267 w 4308"/>
                <a:gd name="T29" fmla="*/ 1873 h 3355"/>
                <a:gd name="T30" fmla="*/ 1100 w 4308"/>
                <a:gd name="T31" fmla="*/ 1653 h 3355"/>
                <a:gd name="T32" fmla="*/ 1065 w 4308"/>
                <a:gd name="T33" fmla="*/ 1582 h 3355"/>
                <a:gd name="T34" fmla="*/ 1058 w 4308"/>
                <a:gd name="T35" fmla="*/ 1348 h 3355"/>
                <a:gd name="T36" fmla="*/ 922 w 4308"/>
                <a:gd name="T37" fmla="*/ 1396 h 3355"/>
                <a:gd name="T38" fmla="*/ 808 w 4308"/>
                <a:gd name="T39" fmla="*/ 1454 h 3355"/>
                <a:gd name="T40" fmla="*/ 641 w 4308"/>
                <a:gd name="T41" fmla="*/ 1468 h 3355"/>
                <a:gd name="T42" fmla="*/ 578 w 4308"/>
                <a:gd name="T43" fmla="*/ 1341 h 3355"/>
                <a:gd name="T44" fmla="*/ 606 w 4308"/>
                <a:gd name="T45" fmla="*/ 1192 h 3355"/>
                <a:gd name="T46" fmla="*/ 745 w 4308"/>
                <a:gd name="T47" fmla="*/ 1028 h 3355"/>
                <a:gd name="T48" fmla="*/ 912 w 4308"/>
                <a:gd name="T49" fmla="*/ 1007 h 3355"/>
                <a:gd name="T50" fmla="*/ 926 w 4308"/>
                <a:gd name="T51" fmla="*/ 908 h 3355"/>
                <a:gd name="T52" fmla="*/ 815 w 4308"/>
                <a:gd name="T53" fmla="*/ 922 h 3355"/>
                <a:gd name="T54" fmla="*/ 773 w 4308"/>
                <a:gd name="T55" fmla="*/ 944 h 3355"/>
                <a:gd name="T56" fmla="*/ 703 w 4308"/>
                <a:gd name="T57" fmla="*/ 986 h 3355"/>
                <a:gd name="T58" fmla="*/ 557 w 4308"/>
                <a:gd name="T59" fmla="*/ 880 h 3355"/>
                <a:gd name="T60" fmla="*/ 502 w 4308"/>
                <a:gd name="T61" fmla="*/ 830 h 3355"/>
                <a:gd name="T62" fmla="*/ 459 w 4308"/>
                <a:gd name="T63" fmla="*/ 965 h 3355"/>
                <a:gd name="T64" fmla="*/ 397 w 4308"/>
                <a:gd name="T65" fmla="*/ 1007 h 3355"/>
                <a:gd name="T66" fmla="*/ 237 w 4308"/>
                <a:gd name="T67" fmla="*/ 1164 h 3355"/>
                <a:gd name="T68" fmla="*/ 125 w 4308"/>
                <a:gd name="T69" fmla="*/ 1142 h 3355"/>
                <a:gd name="T70" fmla="*/ 55 w 4308"/>
                <a:gd name="T71" fmla="*/ 1220 h 3355"/>
                <a:gd name="T72" fmla="*/ 0 w 4308"/>
                <a:gd name="T73" fmla="*/ 1291 h 3355"/>
                <a:gd name="T74" fmla="*/ 119 w 4308"/>
                <a:gd name="T75" fmla="*/ 1461 h 3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08" h="3355">
                  <a:moveTo>
                    <a:pt x="4126" y="0"/>
                  </a:moveTo>
                  <a:cubicBezTo>
                    <a:pt x="4107" y="123"/>
                    <a:pt x="4069" y="205"/>
                    <a:pt x="3997" y="306"/>
                  </a:cubicBezTo>
                  <a:cubicBezTo>
                    <a:pt x="3990" y="316"/>
                    <a:pt x="3992" y="331"/>
                    <a:pt x="3985" y="341"/>
                  </a:cubicBezTo>
                  <a:cubicBezTo>
                    <a:pt x="3955" y="386"/>
                    <a:pt x="3916" y="422"/>
                    <a:pt x="3868" y="447"/>
                  </a:cubicBezTo>
                  <a:cubicBezTo>
                    <a:pt x="3962" y="541"/>
                    <a:pt x="4059" y="632"/>
                    <a:pt x="4149" y="729"/>
                  </a:cubicBezTo>
                  <a:cubicBezTo>
                    <a:pt x="4241" y="828"/>
                    <a:pt x="4068" y="700"/>
                    <a:pt x="4197" y="788"/>
                  </a:cubicBezTo>
                  <a:cubicBezTo>
                    <a:pt x="4251" y="869"/>
                    <a:pt x="4235" y="831"/>
                    <a:pt x="4256" y="894"/>
                  </a:cubicBezTo>
                  <a:cubicBezTo>
                    <a:pt x="4273" y="1023"/>
                    <a:pt x="4308" y="1182"/>
                    <a:pt x="4209" y="1281"/>
                  </a:cubicBezTo>
                  <a:cubicBezTo>
                    <a:pt x="4187" y="1346"/>
                    <a:pt x="4112" y="1395"/>
                    <a:pt x="4091" y="1458"/>
                  </a:cubicBezTo>
                  <a:cubicBezTo>
                    <a:pt x="4083" y="1483"/>
                    <a:pt x="4066" y="1534"/>
                    <a:pt x="4056" y="1564"/>
                  </a:cubicBezTo>
                  <a:cubicBezTo>
                    <a:pt x="4052" y="1576"/>
                    <a:pt x="4044" y="1599"/>
                    <a:pt x="4044" y="1599"/>
                  </a:cubicBezTo>
                  <a:cubicBezTo>
                    <a:pt x="4063" y="1693"/>
                    <a:pt x="4076" y="1788"/>
                    <a:pt x="4101" y="1881"/>
                  </a:cubicBezTo>
                  <a:cubicBezTo>
                    <a:pt x="4104" y="1892"/>
                    <a:pt x="4120" y="1895"/>
                    <a:pt x="4126" y="1905"/>
                  </a:cubicBezTo>
                  <a:cubicBezTo>
                    <a:pt x="4133" y="1915"/>
                    <a:pt x="4131" y="1930"/>
                    <a:pt x="4138" y="1940"/>
                  </a:cubicBezTo>
                  <a:cubicBezTo>
                    <a:pt x="4171" y="1989"/>
                    <a:pt x="4213" y="2038"/>
                    <a:pt x="4256" y="2081"/>
                  </a:cubicBezTo>
                  <a:cubicBezTo>
                    <a:pt x="4284" y="2166"/>
                    <a:pt x="4273" y="2127"/>
                    <a:pt x="4291" y="2198"/>
                  </a:cubicBezTo>
                  <a:cubicBezTo>
                    <a:pt x="4279" y="2394"/>
                    <a:pt x="4267" y="2608"/>
                    <a:pt x="4209" y="2798"/>
                  </a:cubicBezTo>
                  <a:cubicBezTo>
                    <a:pt x="4201" y="2826"/>
                    <a:pt x="4168" y="2872"/>
                    <a:pt x="4150" y="2892"/>
                  </a:cubicBezTo>
                  <a:cubicBezTo>
                    <a:pt x="4124" y="2921"/>
                    <a:pt x="4068" y="2974"/>
                    <a:pt x="4068" y="2974"/>
                  </a:cubicBezTo>
                  <a:cubicBezTo>
                    <a:pt x="4045" y="3041"/>
                    <a:pt x="4017" y="3046"/>
                    <a:pt x="3950" y="3068"/>
                  </a:cubicBezTo>
                  <a:cubicBezTo>
                    <a:pt x="3910" y="3192"/>
                    <a:pt x="3850" y="3204"/>
                    <a:pt x="3762" y="3292"/>
                  </a:cubicBezTo>
                  <a:cubicBezTo>
                    <a:pt x="3736" y="3318"/>
                    <a:pt x="3692" y="3309"/>
                    <a:pt x="3656" y="3315"/>
                  </a:cubicBezTo>
                  <a:cubicBezTo>
                    <a:pt x="3586" y="3327"/>
                    <a:pt x="3446" y="3335"/>
                    <a:pt x="3386" y="3339"/>
                  </a:cubicBezTo>
                  <a:cubicBezTo>
                    <a:pt x="2999" y="3329"/>
                    <a:pt x="3062" y="3355"/>
                    <a:pt x="2857" y="3303"/>
                  </a:cubicBezTo>
                  <a:cubicBezTo>
                    <a:pt x="2777" y="3250"/>
                    <a:pt x="2875" y="3309"/>
                    <a:pt x="2716" y="3256"/>
                  </a:cubicBezTo>
                  <a:cubicBezTo>
                    <a:pt x="2703" y="3252"/>
                    <a:pt x="2694" y="3239"/>
                    <a:pt x="2681" y="3233"/>
                  </a:cubicBezTo>
                  <a:cubicBezTo>
                    <a:pt x="2618" y="3202"/>
                    <a:pt x="2464" y="3210"/>
                    <a:pt x="2445" y="3209"/>
                  </a:cubicBezTo>
                  <a:cubicBezTo>
                    <a:pt x="2399" y="3198"/>
                    <a:pt x="2349" y="3200"/>
                    <a:pt x="2304" y="3186"/>
                  </a:cubicBezTo>
                  <a:cubicBezTo>
                    <a:pt x="2271" y="3176"/>
                    <a:pt x="2241" y="3155"/>
                    <a:pt x="2210" y="3139"/>
                  </a:cubicBezTo>
                  <a:cubicBezTo>
                    <a:pt x="2187" y="3127"/>
                    <a:pt x="2140" y="3104"/>
                    <a:pt x="2140" y="3104"/>
                  </a:cubicBezTo>
                  <a:cubicBezTo>
                    <a:pt x="2051" y="3015"/>
                    <a:pt x="1970" y="2921"/>
                    <a:pt x="1881" y="2833"/>
                  </a:cubicBezTo>
                  <a:cubicBezTo>
                    <a:pt x="1873" y="2802"/>
                    <a:pt x="1870" y="2769"/>
                    <a:pt x="1858" y="2739"/>
                  </a:cubicBezTo>
                  <a:cubicBezTo>
                    <a:pt x="1850" y="2721"/>
                    <a:pt x="1831" y="2710"/>
                    <a:pt x="1822" y="2692"/>
                  </a:cubicBezTo>
                  <a:cubicBezTo>
                    <a:pt x="1811" y="2670"/>
                    <a:pt x="1807" y="2645"/>
                    <a:pt x="1799" y="2622"/>
                  </a:cubicBezTo>
                  <a:cubicBezTo>
                    <a:pt x="1788" y="2537"/>
                    <a:pt x="1775" y="2448"/>
                    <a:pt x="1775" y="2363"/>
                  </a:cubicBezTo>
                  <a:cubicBezTo>
                    <a:pt x="1775" y="2320"/>
                    <a:pt x="1779" y="2277"/>
                    <a:pt x="1787" y="2234"/>
                  </a:cubicBezTo>
                  <a:cubicBezTo>
                    <a:pt x="1812" y="2094"/>
                    <a:pt x="1811" y="2198"/>
                    <a:pt x="1811" y="2151"/>
                  </a:cubicBezTo>
                  <a:cubicBezTo>
                    <a:pt x="1726" y="2205"/>
                    <a:pt x="1645" y="2265"/>
                    <a:pt x="1557" y="2313"/>
                  </a:cubicBezTo>
                  <a:cubicBezTo>
                    <a:pt x="1404" y="2395"/>
                    <a:pt x="1546" y="2273"/>
                    <a:pt x="1435" y="2351"/>
                  </a:cubicBezTo>
                  <a:cubicBezTo>
                    <a:pt x="1340" y="2417"/>
                    <a:pt x="1454" y="2358"/>
                    <a:pt x="1364" y="2410"/>
                  </a:cubicBezTo>
                  <a:cubicBezTo>
                    <a:pt x="1305" y="2444"/>
                    <a:pt x="1241" y="2456"/>
                    <a:pt x="1176" y="2469"/>
                  </a:cubicBezTo>
                  <a:cubicBezTo>
                    <a:pt x="1125" y="2459"/>
                    <a:pt x="1118" y="2465"/>
                    <a:pt x="1082" y="2433"/>
                  </a:cubicBezTo>
                  <a:cubicBezTo>
                    <a:pt x="1057" y="2411"/>
                    <a:pt x="1011" y="2363"/>
                    <a:pt x="1011" y="2363"/>
                  </a:cubicBezTo>
                  <a:cubicBezTo>
                    <a:pt x="1000" y="2315"/>
                    <a:pt x="986" y="2270"/>
                    <a:pt x="976" y="2222"/>
                  </a:cubicBezTo>
                  <a:cubicBezTo>
                    <a:pt x="985" y="2151"/>
                    <a:pt x="984" y="2079"/>
                    <a:pt x="1000" y="2010"/>
                  </a:cubicBezTo>
                  <a:cubicBezTo>
                    <a:pt x="1003" y="1996"/>
                    <a:pt x="1017" y="1987"/>
                    <a:pt x="1023" y="1975"/>
                  </a:cubicBezTo>
                  <a:cubicBezTo>
                    <a:pt x="1049" y="1923"/>
                    <a:pt x="1061" y="1902"/>
                    <a:pt x="1105" y="1857"/>
                  </a:cubicBezTo>
                  <a:cubicBezTo>
                    <a:pt x="1131" y="1782"/>
                    <a:pt x="1196" y="1746"/>
                    <a:pt x="1258" y="1705"/>
                  </a:cubicBezTo>
                  <a:cubicBezTo>
                    <a:pt x="1291" y="1683"/>
                    <a:pt x="1337" y="1697"/>
                    <a:pt x="1376" y="1693"/>
                  </a:cubicBezTo>
                  <a:cubicBezTo>
                    <a:pt x="1421" y="1688"/>
                    <a:pt x="1492" y="1669"/>
                    <a:pt x="1540" y="1669"/>
                  </a:cubicBezTo>
                  <a:cubicBezTo>
                    <a:pt x="1546" y="1628"/>
                    <a:pt x="1551" y="1586"/>
                    <a:pt x="1557" y="1545"/>
                  </a:cubicBezTo>
                  <a:cubicBezTo>
                    <a:pt x="1559" y="1532"/>
                    <a:pt x="1574" y="1515"/>
                    <a:pt x="1564" y="1505"/>
                  </a:cubicBezTo>
                  <a:cubicBezTo>
                    <a:pt x="1546" y="1487"/>
                    <a:pt x="1493" y="1481"/>
                    <a:pt x="1493" y="1481"/>
                  </a:cubicBezTo>
                  <a:cubicBezTo>
                    <a:pt x="1448" y="1492"/>
                    <a:pt x="1419" y="1514"/>
                    <a:pt x="1376" y="1528"/>
                  </a:cubicBezTo>
                  <a:cubicBezTo>
                    <a:pt x="1364" y="1536"/>
                    <a:pt x="1354" y="1546"/>
                    <a:pt x="1341" y="1552"/>
                  </a:cubicBezTo>
                  <a:cubicBezTo>
                    <a:pt x="1330" y="1558"/>
                    <a:pt x="1316" y="1558"/>
                    <a:pt x="1305" y="1564"/>
                  </a:cubicBezTo>
                  <a:cubicBezTo>
                    <a:pt x="1280" y="1578"/>
                    <a:pt x="1262" y="1603"/>
                    <a:pt x="1235" y="1611"/>
                  </a:cubicBezTo>
                  <a:cubicBezTo>
                    <a:pt x="1194" y="1624"/>
                    <a:pt x="1207" y="1613"/>
                    <a:pt x="1188" y="1634"/>
                  </a:cubicBezTo>
                  <a:cubicBezTo>
                    <a:pt x="1103" y="1588"/>
                    <a:pt x="1012" y="1553"/>
                    <a:pt x="933" y="1497"/>
                  </a:cubicBezTo>
                  <a:cubicBezTo>
                    <a:pt x="922" y="1489"/>
                    <a:pt x="942" y="1471"/>
                    <a:pt x="941" y="1458"/>
                  </a:cubicBezTo>
                  <a:cubicBezTo>
                    <a:pt x="940" y="1438"/>
                    <a:pt x="944" y="1412"/>
                    <a:pt x="929" y="1399"/>
                  </a:cubicBezTo>
                  <a:cubicBezTo>
                    <a:pt x="908" y="1380"/>
                    <a:pt x="874" y="1384"/>
                    <a:pt x="847" y="1376"/>
                  </a:cubicBezTo>
                  <a:cubicBezTo>
                    <a:pt x="802" y="1406"/>
                    <a:pt x="795" y="1418"/>
                    <a:pt x="812" y="1470"/>
                  </a:cubicBezTo>
                  <a:cubicBezTo>
                    <a:pt x="806" y="1516"/>
                    <a:pt x="814" y="1566"/>
                    <a:pt x="776" y="1599"/>
                  </a:cubicBezTo>
                  <a:cubicBezTo>
                    <a:pt x="755" y="1617"/>
                    <a:pt x="729" y="1631"/>
                    <a:pt x="706" y="1646"/>
                  </a:cubicBezTo>
                  <a:cubicBezTo>
                    <a:pt x="694" y="1654"/>
                    <a:pt x="670" y="1669"/>
                    <a:pt x="670" y="1669"/>
                  </a:cubicBezTo>
                  <a:cubicBezTo>
                    <a:pt x="625" y="1737"/>
                    <a:pt x="576" y="1788"/>
                    <a:pt x="518" y="1846"/>
                  </a:cubicBezTo>
                  <a:cubicBezTo>
                    <a:pt x="474" y="1890"/>
                    <a:pt x="459" y="1913"/>
                    <a:pt x="400" y="1928"/>
                  </a:cubicBezTo>
                  <a:cubicBezTo>
                    <a:pt x="361" y="1924"/>
                    <a:pt x="320" y="1928"/>
                    <a:pt x="283" y="1916"/>
                  </a:cubicBezTo>
                  <a:cubicBezTo>
                    <a:pt x="187" y="1884"/>
                    <a:pt x="345" y="1859"/>
                    <a:pt x="212" y="1893"/>
                  </a:cubicBezTo>
                  <a:cubicBezTo>
                    <a:pt x="185" y="1934"/>
                    <a:pt x="150" y="1949"/>
                    <a:pt x="118" y="1987"/>
                  </a:cubicBezTo>
                  <a:cubicBezTo>
                    <a:pt x="109" y="1998"/>
                    <a:pt x="106" y="2014"/>
                    <a:pt x="94" y="2022"/>
                  </a:cubicBezTo>
                  <a:cubicBezTo>
                    <a:pt x="81" y="2031"/>
                    <a:pt x="63" y="2030"/>
                    <a:pt x="47" y="2034"/>
                  </a:cubicBezTo>
                  <a:cubicBezTo>
                    <a:pt x="35" y="2073"/>
                    <a:pt x="13" y="2101"/>
                    <a:pt x="0" y="2140"/>
                  </a:cubicBezTo>
                  <a:cubicBezTo>
                    <a:pt x="23" y="2208"/>
                    <a:pt x="9" y="2211"/>
                    <a:pt x="71" y="2257"/>
                  </a:cubicBezTo>
                  <a:cubicBezTo>
                    <a:pt x="103" y="2306"/>
                    <a:pt x="120" y="2422"/>
                    <a:pt x="200" y="242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1028"/>
            <p:cNvSpPr>
              <a:spLocks/>
            </p:cNvSpPr>
            <p:nvPr/>
          </p:nvSpPr>
          <p:spPr bwMode="auto">
            <a:xfrm>
              <a:off x="720" y="468"/>
              <a:ext cx="3144" cy="2004"/>
            </a:xfrm>
            <a:custGeom>
              <a:avLst/>
              <a:gdLst>
                <a:gd name="T0" fmla="*/ 112 w 4086"/>
                <a:gd name="T1" fmla="*/ 1557 h 2579"/>
                <a:gd name="T2" fmla="*/ 55 w 4086"/>
                <a:gd name="T3" fmla="*/ 1465 h 2579"/>
                <a:gd name="T4" fmla="*/ 48 w 4086"/>
                <a:gd name="T5" fmla="*/ 1444 h 2579"/>
                <a:gd name="T6" fmla="*/ 0 w 4086"/>
                <a:gd name="T7" fmla="*/ 1358 h 2579"/>
                <a:gd name="T8" fmla="*/ 7 w 4086"/>
                <a:gd name="T9" fmla="*/ 1245 h 2579"/>
                <a:gd name="T10" fmla="*/ 55 w 4086"/>
                <a:gd name="T11" fmla="*/ 1181 h 2579"/>
                <a:gd name="T12" fmla="*/ 202 w 4086"/>
                <a:gd name="T13" fmla="*/ 1117 h 2579"/>
                <a:gd name="T14" fmla="*/ 230 w 4086"/>
                <a:gd name="T15" fmla="*/ 1160 h 2579"/>
                <a:gd name="T16" fmla="*/ 244 w 4086"/>
                <a:gd name="T17" fmla="*/ 1139 h 2579"/>
                <a:gd name="T18" fmla="*/ 250 w 4086"/>
                <a:gd name="T19" fmla="*/ 1082 h 2579"/>
                <a:gd name="T20" fmla="*/ 216 w 4086"/>
                <a:gd name="T21" fmla="*/ 826 h 2579"/>
                <a:gd name="T22" fmla="*/ 244 w 4086"/>
                <a:gd name="T23" fmla="*/ 784 h 2579"/>
                <a:gd name="T24" fmla="*/ 299 w 4086"/>
                <a:gd name="T25" fmla="*/ 769 h 2579"/>
                <a:gd name="T26" fmla="*/ 487 w 4086"/>
                <a:gd name="T27" fmla="*/ 776 h 2579"/>
                <a:gd name="T28" fmla="*/ 522 w 4086"/>
                <a:gd name="T29" fmla="*/ 812 h 2579"/>
                <a:gd name="T30" fmla="*/ 606 w 4086"/>
                <a:gd name="T31" fmla="*/ 848 h 2579"/>
                <a:gd name="T32" fmla="*/ 657 w 4086"/>
                <a:gd name="T33" fmla="*/ 841 h 2579"/>
                <a:gd name="T34" fmla="*/ 743 w 4086"/>
                <a:gd name="T35" fmla="*/ 695 h 2579"/>
                <a:gd name="T36" fmla="*/ 731 w 4086"/>
                <a:gd name="T37" fmla="*/ 678 h 2579"/>
                <a:gd name="T38" fmla="*/ 752 w 4086"/>
                <a:gd name="T39" fmla="*/ 599 h 2579"/>
                <a:gd name="T40" fmla="*/ 786 w 4086"/>
                <a:gd name="T41" fmla="*/ 564 h 2579"/>
                <a:gd name="T42" fmla="*/ 946 w 4086"/>
                <a:gd name="T43" fmla="*/ 457 h 2579"/>
                <a:gd name="T44" fmla="*/ 1121 w 4086"/>
                <a:gd name="T45" fmla="*/ 386 h 2579"/>
                <a:gd name="T46" fmla="*/ 1413 w 4086"/>
                <a:gd name="T47" fmla="*/ 358 h 2579"/>
                <a:gd name="T48" fmla="*/ 1622 w 4086"/>
                <a:gd name="T49" fmla="*/ 364 h 2579"/>
                <a:gd name="T50" fmla="*/ 1761 w 4086"/>
                <a:gd name="T51" fmla="*/ 415 h 2579"/>
                <a:gd name="T52" fmla="*/ 1775 w 4086"/>
                <a:gd name="T53" fmla="*/ 436 h 2579"/>
                <a:gd name="T54" fmla="*/ 1837 w 4086"/>
                <a:gd name="T55" fmla="*/ 457 h 2579"/>
                <a:gd name="T56" fmla="*/ 1858 w 4086"/>
                <a:gd name="T57" fmla="*/ 472 h 2579"/>
                <a:gd name="T58" fmla="*/ 1872 w 4086"/>
                <a:gd name="T59" fmla="*/ 493 h 2579"/>
                <a:gd name="T60" fmla="*/ 1949 w 4086"/>
                <a:gd name="T61" fmla="*/ 507 h 2579"/>
                <a:gd name="T62" fmla="*/ 2067 w 4086"/>
                <a:gd name="T63" fmla="*/ 465 h 2579"/>
                <a:gd name="T64" fmla="*/ 2123 w 4086"/>
                <a:gd name="T65" fmla="*/ 358 h 2579"/>
                <a:gd name="T66" fmla="*/ 2419 w 4086"/>
                <a:gd name="T67" fmla="*/ 0 h 25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86" h="2579">
                  <a:moveTo>
                    <a:pt x="188" y="2579"/>
                  </a:moveTo>
                  <a:cubicBezTo>
                    <a:pt x="163" y="2528"/>
                    <a:pt x="111" y="2475"/>
                    <a:pt x="94" y="2426"/>
                  </a:cubicBezTo>
                  <a:cubicBezTo>
                    <a:pt x="90" y="2414"/>
                    <a:pt x="88" y="2402"/>
                    <a:pt x="82" y="2391"/>
                  </a:cubicBezTo>
                  <a:cubicBezTo>
                    <a:pt x="53" y="2339"/>
                    <a:pt x="19" y="2305"/>
                    <a:pt x="0" y="2250"/>
                  </a:cubicBezTo>
                  <a:cubicBezTo>
                    <a:pt x="4" y="2187"/>
                    <a:pt x="5" y="2124"/>
                    <a:pt x="12" y="2062"/>
                  </a:cubicBezTo>
                  <a:cubicBezTo>
                    <a:pt x="17" y="2020"/>
                    <a:pt x="64" y="1970"/>
                    <a:pt x="94" y="1956"/>
                  </a:cubicBezTo>
                  <a:cubicBezTo>
                    <a:pt x="175" y="1916"/>
                    <a:pt x="261" y="1892"/>
                    <a:pt x="341" y="1850"/>
                  </a:cubicBezTo>
                  <a:cubicBezTo>
                    <a:pt x="345" y="1865"/>
                    <a:pt x="350" y="1928"/>
                    <a:pt x="388" y="1921"/>
                  </a:cubicBezTo>
                  <a:cubicBezTo>
                    <a:pt x="402" y="1918"/>
                    <a:pt x="404" y="1898"/>
                    <a:pt x="412" y="1886"/>
                  </a:cubicBezTo>
                  <a:cubicBezTo>
                    <a:pt x="429" y="1832"/>
                    <a:pt x="423" y="1863"/>
                    <a:pt x="423" y="1792"/>
                  </a:cubicBezTo>
                  <a:cubicBezTo>
                    <a:pt x="341" y="1534"/>
                    <a:pt x="335" y="1580"/>
                    <a:pt x="365" y="1368"/>
                  </a:cubicBezTo>
                  <a:cubicBezTo>
                    <a:pt x="369" y="1339"/>
                    <a:pt x="384" y="1311"/>
                    <a:pt x="412" y="1298"/>
                  </a:cubicBezTo>
                  <a:cubicBezTo>
                    <a:pt x="441" y="1285"/>
                    <a:pt x="475" y="1282"/>
                    <a:pt x="506" y="1274"/>
                  </a:cubicBezTo>
                  <a:cubicBezTo>
                    <a:pt x="612" y="1278"/>
                    <a:pt x="718" y="1275"/>
                    <a:pt x="823" y="1286"/>
                  </a:cubicBezTo>
                  <a:cubicBezTo>
                    <a:pt x="865" y="1290"/>
                    <a:pt x="855" y="1326"/>
                    <a:pt x="882" y="1345"/>
                  </a:cubicBezTo>
                  <a:cubicBezTo>
                    <a:pt x="903" y="1360"/>
                    <a:pt x="981" y="1404"/>
                    <a:pt x="1023" y="1404"/>
                  </a:cubicBezTo>
                  <a:lnTo>
                    <a:pt x="1110" y="1392"/>
                  </a:lnTo>
                  <a:cubicBezTo>
                    <a:pt x="1158" y="1312"/>
                    <a:pt x="1215" y="1237"/>
                    <a:pt x="1254" y="1152"/>
                  </a:cubicBezTo>
                  <a:cubicBezTo>
                    <a:pt x="1259" y="1141"/>
                    <a:pt x="1234" y="1134"/>
                    <a:pt x="1234" y="1122"/>
                  </a:cubicBezTo>
                  <a:cubicBezTo>
                    <a:pt x="1235" y="1077"/>
                    <a:pt x="1250" y="1032"/>
                    <a:pt x="1270" y="992"/>
                  </a:cubicBezTo>
                  <a:cubicBezTo>
                    <a:pt x="1294" y="942"/>
                    <a:pt x="1288" y="968"/>
                    <a:pt x="1328" y="934"/>
                  </a:cubicBezTo>
                  <a:cubicBezTo>
                    <a:pt x="1416" y="861"/>
                    <a:pt x="1485" y="796"/>
                    <a:pt x="1599" y="757"/>
                  </a:cubicBezTo>
                  <a:cubicBezTo>
                    <a:pt x="1713" y="672"/>
                    <a:pt x="1745" y="663"/>
                    <a:pt x="1893" y="640"/>
                  </a:cubicBezTo>
                  <a:cubicBezTo>
                    <a:pt x="2034" y="592"/>
                    <a:pt x="2247" y="599"/>
                    <a:pt x="2386" y="593"/>
                  </a:cubicBezTo>
                  <a:cubicBezTo>
                    <a:pt x="2506" y="579"/>
                    <a:pt x="2619" y="588"/>
                    <a:pt x="2739" y="604"/>
                  </a:cubicBezTo>
                  <a:cubicBezTo>
                    <a:pt x="2818" y="631"/>
                    <a:pt x="2895" y="660"/>
                    <a:pt x="2974" y="687"/>
                  </a:cubicBezTo>
                  <a:cubicBezTo>
                    <a:pt x="2982" y="699"/>
                    <a:pt x="2986" y="715"/>
                    <a:pt x="2998" y="722"/>
                  </a:cubicBezTo>
                  <a:cubicBezTo>
                    <a:pt x="3030" y="740"/>
                    <a:pt x="3103" y="757"/>
                    <a:pt x="3103" y="757"/>
                  </a:cubicBezTo>
                  <a:cubicBezTo>
                    <a:pt x="3115" y="765"/>
                    <a:pt x="3129" y="771"/>
                    <a:pt x="3139" y="781"/>
                  </a:cubicBezTo>
                  <a:cubicBezTo>
                    <a:pt x="3149" y="791"/>
                    <a:pt x="3151" y="807"/>
                    <a:pt x="3162" y="816"/>
                  </a:cubicBezTo>
                  <a:cubicBezTo>
                    <a:pt x="3196" y="843"/>
                    <a:pt x="3248" y="834"/>
                    <a:pt x="3292" y="840"/>
                  </a:cubicBezTo>
                  <a:cubicBezTo>
                    <a:pt x="3373" y="828"/>
                    <a:pt x="3423" y="814"/>
                    <a:pt x="3491" y="769"/>
                  </a:cubicBezTo>
                  <a:cubicBezTo>
                    <a:pt x="3513" y="704"/>
                    <a:pt x="3556" y="654"/>
                    <a:pt x="3585" y="593"/>
                  </a:cubicBezTo>
                  <a:lnTo>
                    <a:pt x="408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5" name="Text Box 1048"/>
          <p:cNvSpPr txBox="1">
            <a:spLocks noChangeArrowheads="1"/>
          </p:cNvSpPr>
          <p:nvPr/>
        </p:nvSpPr>
        <p:spPr bwMode="auto">
          <a:xfrm>
            <a:off x="5867400" y="38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4 </a:t>
            </a:r>
          </a:p>
        </p:txBody>
      </p:sp>
      <p:sp>
        <p:nvSpPr>
          <p:cNvPr id="19481" name="Text Box 1049"/>
          <p:cNvSpPr txBox="1">
            <a:spLocks noChangeArrowheads="1"/>
          </p:cNvSpPr>
          <p:nvPr/>
        </p:nvSpPr>
        <p:spPr bwMode="auto">
          <a:xfrm>
            <a:off x="1943100" y="381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Food chewed a second time</a:t>
            </a:r>
          </a:p>
        </p:txBody>
      </p:sp>
      <p:sp>
        <p:nvSpPr>
          <p:cNvPr id="19483" name="Line 1051"/>
          <p:cNvSpPr>
            <a:spLocks noChangeShapeType="1"/>
          </p:cNvSpPr>
          <p:nvPr/>
        </p:nvSpPr>
        <p:spPr bwMode="auto">
          <a:xfrm flipH="1">
            <a:off x="5410200" y="762000"/>
            <a:ext cx="8382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88" name="Group 1056"/>
          <p:cNvGrpSpPr>
            <a:grpSpLocks/>
          </p:cNvGrpSpPr>
          <p:nvPr/>
        </p:nvGrpSpPr>
        <p:grpSpPr bwMode="auto">
          <a:xfrm>
            <a:off x="3886200" y="1695450"/>
            <a:ext cx="1524000" cy="387350"/>
            <a:chOff x="2448" y="1068"/>
            <a:chExt cx="960" cy="244"/>
          </a:xfrm>
        </p:grpSpPr>
        <p:sp>
          <p:nvSpPr>
            <p:cNvPr id="33814" name="Freeform 1053"/>
            <p:cNvSpPr>
              <a:spLocks/>
            </p:cNvSpPr>
            <p:nvPr/>
          </p:nvSpPr>
          <p:spPr bwMode="auto">
            <a:xfrm>
              <a:off x="2688" y="1104"/>
              <a:ext cx="720" cy="208"/>
            </a:xfrm>
            <a:custGeom>
              <a:avLst/>
              <a:gdLst>
                <a:gd name="T0" fmla="*/ 720 w 720"/>
                <a:gd name="T1" fmla="*/ 96 h 208"/>
                <a:gd name="T2" fmla="*/ 336 w 720"/>
                <a:gd name="T3" fmla="*/ 192 h 208"/>
                <a:gd name="T4" fmla="*/ 0 w 720"/>
                <a:gd name="T5" fmla="*/ 0 h 2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208">
                  <a:moveTo>
                    <a:pt x="720" y="96"/>
                  </a:moveTo>
                  <a:cubicBezTo>
                    <a:pt x="588" y="152"/>
                    <a:pt x="456" y="208"/>
                    <a:pt x="336" y="192"/>
                  </a:cubicBezTo>
                  <a:cubicBezTo>
                    <a:pt x="216" y="176"/>
                    <a:pt x="56" y="32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1055"/>
            <p:cNvSpPr>
              <a:spLocks noChangeShapeType="1"/>
            </p:cNvSpPr>
            <p:nvPr/>
          </p:nvSpPr>
          <p:spPr bwMode="auto">
            <a:xfrm flipH="1" flipV="1">
              <a:off x="2448" y="1068"/>
              <a:ext cx="288" cy="4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9" name="Line 1057"/>
          <p:cNvSpPr>
            <a:spLocks noChangeShapeType="1"/>
          </p:cNvSpPr>
          <p:nvPr/>
        </p:nvSpPr>
        <p:spPr bwMode="auto">
          <a:xfrm flipH="1">
            <a:off x="2362200" y="1752600"/>
            <a:ext cx="14478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1058"/>
          <p:cNvSpPr>
            <a:spLocks noChangeShapeType="1"/>
          </p:cNvSpPr>
          <p:nvPr/>
        </p:nvSpPr>
        <p:spPr bwMode="auto">
          <a:xfrm flipH="1">
            <a:off x="1752600" y="2514600"/>
            <a:ext cx="5334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Line 1059"/>
          <p:cNvSpPr>
            <a:spLocks noChangeShapeType="1"/>
          </p:cNvSpPr>
          <p:nvPr/>
        </p:nvSpPr>
        <p:spPr bwMode="auto">
          <a:xfrm flipH="1">
            <a:off x="1295400" y="3200400"/>
            <a:ext cx="22860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Text Box 1062"/>
          <p:cNvSpPr txBox="1">
            <a:spLocks noChangeArrowheads="1"/>
          </p:cNvSpPr>
          <p:nvPr/>
        </p:nvSpPr>
        <p:spPr bwMode="auto">
          <a:xfrm>
            <a:off x="1828800" y="22479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5</a:t>
            </a:r>
          </a:p>
        </p:txBody>
      </p:sp>
      <p:sp>
        <p:nvSpPr>
          <p:cNvPr id="19495" name="Text Box 1063"/>
          <p:cNvSpPr txBox="1">
            <a:spLocks noChangeArrowheads="1"/>
          </p:cNvSpPr>
          <p:nvPr/>
        </p:nvSpPr>
        <p:spPr bwMode="auto">
          <a:xfrm>
            <a:off x="457200" y="139065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Abomasum</a:t>
            </a:r>
          </a:p>
        </p:txBody>
      </p:sp>
      <p:sp>
        <p:nvSpPr>
          <p:cNvPr id="19496" name="Text Box 1064"/>
          <p:cNvSpPr txBox="1">
            <a:spLocks noChangeArrowheads="1"/>
          </p:cNvSpPr>
          <p:nvPr/>
        </p:nvSpPr>
        <p:spPr bwMode="auto">
          <a:xfrm>
            <a:off x="381000" y="1733550"/>
            <a:ext cx="2286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‘true stomach’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9497" name="Text Box 1065"/>
          <p:cNvSpPr txBox="1">
            <a:spLocks noChangeArrowheads="1"/>
          </p:cNvSpPr>
          <p:nvPr/>
        </p:nvSpPr>
        <p:spPr bwMode="auto">
          <a:xfrm>
            <a:off x="457200" y="3867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duodenum</a:t>
            </a:r>
          </a:p>
        </p:txBody>
      </p:sp>
      <p:sp>
        <p:nvSpPr>
          <p:cNvPr id="19498" name="Text Box 1066"/>
          <p:cNvSpPr txBox="1">
            <a:spLocks noChangeArrowheads="1"/>
          </p:cNvSpPr>
          <p:nvPr/>
        </p:nvSpPr>
        <p:spPr bwMode="auto">
          <a:xfrm>
            <a:off x="914400" y="34861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6</a:t>
            </a:r>
          </a:p>
        </p:txBody>
      </p:sp>
      <p:sp>
        <p:nvSpPr>
          <p:cNvPr id="33807" name="Rectangle 106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3808" name="Group 1074"/>
          <p:cNvGrpSpPr>
            <a:grpSpLocks/>
          </p:cNvGrpSpPr>
          <p:nvPr/>
        </p:nvGrpSpPr>
        <p:grpSpPr bwMode="auto">
          <a:xfrm>
            <a:off x="0" y="2628900"/>
            <a:ext cx="9144000" cy="1601788"/>
            <a:chOff x="0" y="0"/>
            <a:chExt cx="5760" cy="1009"/>
          </a:xfrm>
        </p:grpSpPr>
        <p:sp>
          <p:nvSpPr>
            <p:cNvPr id="33810" name="Rectangle 1069"/>
            <p:cNvSpPr>
              <a:spLocks noChangeArrowheads="1"/>
            </p:cNvSpPr>
            <p:nvPr/>
          </p:nvSpPr>
          <p:spPr bwMode="auto">
            <a:xfrm>
              <a:off x="0" y="0"/>
              <a:ext cx="459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11" name="Group 1073"/>
            <p:cNvGrpSpPr>
              <a:grpSpLocks/>
            </p:cNvGrpSpPr>
            <p:nvPr/>
          </p:nvGrpSpPr>
          <p:grpSpPr bwMode="auto">
            <a:xfrm>
              <a:off x="0" y="0"/>
              <a:ext cx="5760" cy="1009"/>
              <a:chOff x="0" y="0"/>
              <a:chExt cx="5760" cy="1009"/>
            </a:xfrm>
          </p:grpSpPr>
          <p:sp>
            <p:nvSpPr>
              <p:cNvPr id="33812" name="Rectangle 107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36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3" name="Rectangle 10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0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GB" sz="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GB" sz="93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GB" sz="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                                                                  </a:t>
                </a:r>
                <a:endParaRPr lang="en-GB" sz="1400" dirty="0"/>
              </a:p>
              <a:p>
                <a:pPr algn="ctr"/>
                <a:endParaRPr lang="en-GB" sz="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507" name="Text Box 1075"/>
          <p:cNvSpPr txBox="1">
            <a:spLocks noChangeArrowheads="1"/>
          </p:cNvSpPr>
          <p:nvPr/>
        </p:nvSpPr>
        <p:spPr bwMode="auto">
          <a:xfrm>
            <a:off x="6248400" y="381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=chewing the cud</a:t>
            </a:r>
          </a:p>
        </p:txBody>
      </p:sp>
    </p:spTree>
    <p:extLst>
      <p:ext uri="{BB962C8B-B14F-4D97-AF65-F5344CB8AC3E}">
        <p14:creationId xmlns:p14="http://schemas.microsoft.com/office/powerpoint/2010/main" val="6167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 autoUpdateAnimBg="0"/>
      <p:bldP spid="19483" grpId="0" animBg="1"/>
      <p:bldP spid="19489" grpId="0" animBg="1"/>
      <p:bldP spid="19490" grpId="0" animBg="1"/>
      <p:bldP spid="19491" grpId="0" animBg="1"/>
      <p:bldP spid="19494" grpId="0" autoUpdateAnimBg="0"/>
      <p:bldP spid="19495" grpId="0" autoUpdateAnimBg="0"/>
      <p:bldP spid="19496" grpId="0" autoUpdateAnimBg="0"/>
      <p:bldP spid="19497" grpId="0" autoUpdateAnimBg="0"/>
      <p:bldP spid="19498" grpId="0" autoUpdateAnimBg="0"/>
      <p:bldP spid="1950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143000" y="704850"/>
            <a:ext cx="5495925" cy="4340225"/>
            <a:chOff x="720" y="468"/>
            <a:chExt cx="3462" cy="2734"/>
          </a:xfrm>
        </p:grpSpPr>
        <p:sp>
          <p:nvSpPr>
            <p:cNvPr id="34858" name="Freeform 3"/>
            <p:cNvSpPr>
              <a:spLocks/>
            </p:cNvSpPr>
            <p:nvPr/>
          </p:nvSpPr>
          <p:spPr bwMode="auto">
            <a:xfrm>
              <a:off x="867" y="596"/>
              <a:ext cx="3315" cy="2606"/>
            </a:xfrm>
            <a:custGeom>
              <a:avLst/>
              <a:gdLst>
                <a:gd name="T0" fmla="*/ 2367 w 4308"/>
                <a:gd name="T1" fmla="*/ 185 h 3355"/>
                <a:gd name="T2" fmla="*/ 2290 w 4308"/>
                <a:gd name="T3" fmla="*/ 270 h 3355"/>
                <a:gd name="T4" fmla="*/ 2485 w 4308"/>
                <a:gd name="T5" fmla="*/ 475 h 3355"/>
                <a:gd name="T6" fmla="*/ 2492 w 4308"/>
                <a:gd name="T7" fmla="*/ 773 h 3355"/>
                <a:gd name="T8" fmla="*/ 2402 w 4308"/>
                <a:gd name="T9" fmla="*/ 944 h 3355"/>
                <a:gd name="T10" fmla="*/ 2429 w 4308"/>
                <a:gd name="T11" fmla="*/ 1135 h 3355"/>
                <a:gd name="T12" fmla="*/ 2450 w 4308"/>
                <a:gd name="T13" fmla="*/ 1171 h 3355"/>
                <a:gd name="T14" fmla="*/ 2541 w 4308"/>
                <a:gd name="T15" fmla="*/ 1326 h 3355"/>
                <a:gd name="T16" fmla="*/ 2457 w 4308"/>
                <a:gd name="T17" fmla="*/ 1745 h 3355"/>
                <a:gd name="T18" fmla="*/ 2339 w 4308"/>
                <a:gd name="T19" fmla="*/ 1851 h 3355"/>
                <a:gd name="T20" fmla="*/ 2165 w 4308"/>
                <a:gd name="T21" fmla="*/ 2000 h 3355"/>
                <a:gd name="T22" fmla="*/ 1691 w 4308"/>
                <a:gd name="T23" fmla="*/ 1993 h 3355"/>
                <a:gd name="T24" fmla="*/ 1587 w 4308"/>
                <a:gd name="T25" fmla="*/ 1950 h 3355"/>
                <a:gd name="T26" fmla="*/ 1364 w 4308"/>
                <a:gd name="T27" fmla="*/ 1922 h 3355"/>
                <a:gd name="T28" fmla="*/ 1267 w 4308"/>
                <a:gd name="T29" fmla="*/ 1873 h 3355"/>
                <a:gd name="T30" fmla="*/ 1100 w 4308"/>
                <a:gd name="T31" fmla="*/ 1653 h 3355"/>
                <a:gd name="T32" fmla="*/ 1065 w 4308"/>
                <a:gd name="T33" fmla="*/ 1582 h 3355"/>
                <a:gd name="T34" fmla="*/ 1058 w 4308"/>
                <a:gd name="T35" fmla="*/ 1348 h 3355"/>
                <a:gd name="T36" fmla="*/ 922 w 4308"/>
                <a:gd name="T37" fmla="*/ 1396 h 3355"/>
                <a:gd name="T38" fmla="*/ 808 w 4308"/>
                <a:gd name="T39" fmla="*/ 1454 h 3355"/>
                <a:gd name="T40" fmla="*/ 641 w 4308"/>
                <a:gd name="T41" fmla="*/ 1468 h 3355"/>
                <a:gd name="T42" fmla="*/ 578 w 4308"/>
                <a:gd name="T43" fmla="*/ 1341 h 3355"/>
                <a:gd name="T44" fmla="*/ 606 w 4308"/>
                <a:gd name="T45" fmla="*/ 1192 h 3355"/>
                <a:gd name="T46" fmla="*/ 745 w 4308"/>
                <a:gd name="T47" fmla="*/ 1028 h 3355"/>
                <a:gd name="T48" fmla="*/ 912 w 4308"/>
                <a:gd name="T49" fmla="*/ 1007 h 3355"/>
                <a:gd name="T50" fmla="*/ 926 w 4308"/>
                <a:gd name="T51" fmla="*/ 908 h 3355"/>
                <a:gd name="T52" fmla="*/ 815 w 4308"/>
                <a:gd name="T53" fmla="*/ 922 h 3355"/>
                <a:gd name="T54" fmla="*/ 773 w 4308"/>
                <a:gd name="T55" fmla="*/ 944 h 3355"/>
                <a:gd name="T56" fmla="*/ 703 w 4308"/>
                <a:gd name="T57" fmla="*/ 986 h 3355"/>
                <a:gd name="T58" fmla="*/ 557 w 4308"/>
                <a:gd name="T59" fmla="*/ 880 h 3355"/>
                <a:gd name="T60" fmla="*/ 502 w 4308"/>
                <a:gd name="T61" fmla="*/ 830 h 3355"/>
                <a:gd name="T62" fmla="*/ 459 w 4308"/>
                <a:gd name="T63" fmla="*/ 965 h 3355"/>
                <a:gd name="T64" fmla="*/ 397 w 4308"/>
                <a:gd name="T65" fmla="*/ 1007 h 3355"/>
                <a:gd name="T66" fmla="*/ 237 w 4308"/>
                <a:gd name="T67" fmla="*/ 1164 h 3355"/>
                <a:gd name="T68" fmla="*/ 125 w 4308"/>
                <a:gd name="T69" fmla="*/ 1142 h 3355"/>
                <a:gd name="T70" fmla="*/ 55 w 4308"/>
                <a:gd name="T71" fmla="*/ 1220 h 3355"/>
                <a:gd name="T72" fmla="*/ 0 w 4308"/>
                <a:gd name="T73" fmla="*/ 1291 h 3355"/>
                <a:gd name="T74" fmla="*/ 119 w 4308"/>
                <a:gd name="T75" fmla="*/ 1461 h 3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08" h="3355">
                  <a:moveTo>
                    <a:pt x="4126" y="0"/>
                  </a:moveTo>
                  <a:cubicBezTo>
                    <a:pt x="4107" y="123"/>
                    <a:pt x="4069" y="205"/>
                    <a:pt x="3997" y="306"/>
                  </a:cubicBezTo>
                  <a:cubicBezTo>
                    <a:pt x="3990" y="316"/>
                    <a:pt x="3992" y="331"/>
                    <a:pt x="3985" y="341"/>
                  </a:cubicBezTo>
                  <a:cubicBezTo>
                    <a:pt x="3955" y="386"/>
                    <a:pt x="3916" y="422"/>
                    <a:pt x="3868" y="447"/>
                  </a:cubicBezTo>
                  <a:cubicBezTo>
                    <a:pt x="3962" y="541"/>
                    <a:pt x="4059" y="632"/>
                    <a:pt x="4149" y="729"/>
                  </a:cubicBezTo>
                  <a:cubicBezTo>
                    <a:pt x="4241" y="828"/>
                    <a:pt x="4068" y="700"/>
                    <a:pt x="4197" y="788"/>
                  </a:cubicBezTo>
                  <a:cubicBezTo>
                    <a:pt x="4251" y="869"/>
                    <a:pt x="4235" y="831"/>
                    <a:pt x="4256" y="894"/>
                  </a:cubicBezTo>
                  <a:cubicBezTo>
                    <a:pt x="4273" y="1023"/>
                    <a:pt x="4308" y="1182"/>
                    <a:pt x="4209" y="1281"/>
                  </a:cubicBezTo>
                  <a:cubicBezTo>
                    <a:pt x="4187" y="1346"/>
                    <a:pt x="4112" y="1395"/>
                    <a:pt x="4091" y="1458"/>
                  </a:cubicBezTo>
                  <a:cubicBezTo>
                    <a:pt x="4083" y="1483"/>
                    <a:pt x="4066" y="1534"/>
                    <a:pt x="4056" y="1564"/>
                  </a:cubicBezTo>
                  <a:cubicBezTo>
                    <a:pt x="4052" y="1576"/>
                    <a:pt x="4044" y="1599"/>
                    <a:pt x="4044" y="1599"/>
                  </a:cubicBezTo>
                  <a:cubicBezTo>
                    <a:pt x="4063" y="1693"/>
                    <a:pt x="4076" y="1788"/>
                    <a:pt x="4101" y="1881"/>
                  </a:cubicBezTo>
                  <a:cubicBezTo>
                    <a:pt x="4104" y="1892"/>
                    <a:pt x="4120" y="1895"/>
                    <a:pt x="4126" y="1905"/>
                  </a:cubicBezTo>
                  <a:cubicBezTo>
                    <a:pt x="4133" y="1915"/>
                    <a:pt x="4131" y="1930"/>
                    <a:pt x="4138" y="1940"/>
                  </a:cubicBezTo>
                  <a:cubicBezTo>
                    <a:pt x="4171" y="1989"/>
                    <a:pt x="4213" y="2038"/>
                    <a:pt x="4256" y="2081"/>
                  </a:cubicBezTo>
                  <a:cubicBezTo>
                    <a:pt x="4284" y="2166"/>
                    <a:pt x="4273" y="2127"/>
                    <a:pt x="4291" y="2198"/>
                  </a:cubicBezTo>
                  <a:cubicBezTo>
                    <a:pt x="4279" y="2394"/>
                    <a:pt x="4267" y="2608"/>
                    <a:pt x="4209" y="2798"/>
                  </a:cubicBezTo>
                  <a:cubicBezTo>
                    <a:pt x="4201" y="2826"/>
                    <a:pt x="4168" y="2872"/>
                    <a:pt x="4150" y="2892"/>
                  </a:cubicBezTo>
                  <a:cubicBezTo>
                    <a:pt x="4124" y="2921"/>
                    <a:pt x="4068" y="2974"/>
                    <a:pt x="4068" y="2974"/>
                  </a:cubicBezTo>
                  <a:cubicBezTo>
                    <a:pt x="4045" y="3041"/>
                    <a:pt x="4017" y="3046"/>
                    <a:pt x="3950" y="3068"/>
                  </a:cubicBezTo>
                  <a:cubicBezTo>
                    <a:pt x="3910" y="3192"/>
                    <a:pt x="3850" y="3204"/>
                    <a:pt x="3762" y="3292"/>
                  </a:cubicBezTo>
                  <a:cubicBezTo>
                    <a:pt x="3736" y="3318"/>
                    <a:pt x="3692" y="3309"/>
                    <a:pt x="3656" y="3315"/>
                  </a:cubicBezTo>
                  <a:cubicBezTo>
                    <a:pt x="3586" y="3327"/>
                    <a:pt x="3446" y="3335"/>
                    <a:pt x="3386" y="3339"/>
                  </a:cubicBezTo>
                  <a:cubicBezTo>
                    <a:pt x="2999" y="3329"/>
                    <a:pt x="3062" y="3355"/>
                    <a:pt x="2857" y="3303"/>
                  </a:cubicBezTo>
                  <a:cubicBezTo>
                    <a:pt x="2777" y="3250"/>
                    <a:pt x="2875" y="3309"/>
                    <a:pt x="2716" y="3256"/>
                  </a:cubicBezTo>
                  <a:cubicBezTo>
                    <a:pt x="2703" y="3252"/>
                    <a:pt x="2694" y="3239"/>
                    <a:pt x="2681" y="3233"/>
                  </a:cubicBezTo>
                  <a:cubicBezTo>
                    <a:pt x="2618" y="3202"/>
                    <a:pt x="2464" y="3210"/>
                    <a:pt x="2445" y="3209"/>
                  </a:cubicBezTo>
                  <a:cubicBezTo>
                    <a:pt x="2399" y="3198"/>
                    <a:pt x="2349" y="3200"/>
                    <a:pt x="2304" y="3186"/>
                  </a:cubicBezTo>
                  <a:cubicBezTo>
                    <a:pt x="2271" y="3176"/>
                    <a:pt x="2241" y="3155"/>
                    <a:pt x="2210" y="3139"/>
                  </a:cubicBezTo>
                  <a:cubicBezTo>
                    <a:pt x="2187" y="3127"/>
                    <a:pt x="2140" y="3104"/>
                    <a:pt x="2140" y="3104"/>
                  </a:cubicBezTo>
                  <a:cubicBezTo>
                    <a:pt x="2051" y="3015"/>
                    <a:pt x="1970" y="2921"/>
                    <a:pt x="1881" y="2833"/>
                  </a:cubicBezTo>
                  <a:cubicBezTo>
                    <a:pt x="1873" y="2802"/>
                    <a:pt x="1870" y="2769"/>
                    <a:pt x="1858" y="2739"/>
                  </a:cubicBezTo>
                  <a:cubicBezTo>
                    <a:pt x="1850" y="2721"/>
                    <a:pt x="1831" y="2710"/>
                    <a:pt x="1822" y="2692"/>
                  </a:cubicBezTo>
                  <a:cubicBezTo>
                    <a:pt x="1811" y="2670"/>
                    <a:pt x="1807" y="2645"/>
                    <a:pt x="1799" y="2622"/>
                  </a:cubicBezTo>
                  <a:cubicBezTo>
                    <a:pt x="1788" y="2537"/>
                    <a:pt x="1775" y="2448"/>
                    <a:pt x="1775" y="2363"/>
                  </a:cubicBezTo>
                  <a:cubicBezTo>
                    <a:pt x="1775" y="2320"/>
                    <a:pt x="1779" y="2277"/>
                    <a:pt x="1787" y="2234"/>
                  </a:cubicBezTo>
                  <a:cubicBezTo>
                    <a:pt x="1812" y="2094"/>
                    <a:pt x="1811" y="2198"/>
                    <a:pt x="1811" y="2151"/>
                  </a:cubicBezTo>
                  <a:cubicBezTo>
                    <a:pt x="1726" y="2205"/>
                    <a:pt x="1645" y="2265"/>
                    <a:pt x="1557" y="2313"/>
                  </a:cubicBezTo>
                  <a:cubicBezTo>
                    <a:pt x="1404" y="2395"/>
                    <a:pt x="1546" y="2273"/>
                    <a:pt x="1435" y="2351"/>
                  </a:cubicBezTo>
                  <a:cubicBezTo>
                    <a:pt x="1340" y="2417"/>
                    <a:pt x="1454" y="2358"/>
                    <a:pt x="1364" y="2410"/>
                  </a:cubicBezTo>
                  <a:cubicBezTo>
                    <a:pt x="1305" y="2444"/>
                    <a:pt x="1241" y="2456"/>
                    <a:pt x="1176" y="2469"/>
                  </a:cubicBezTo>
                  <a:cubicBezTo>
                    <a:pt x="1125" y="2459"/>
                    <a:pt x="1118" y="2465"/>
                    <a:pt x="1082" y="2433"/>
                  </a:cubicBezTo>
                  <a:cubicBezTo>
                    <a:pt x="1057" y="2411"/>
                    <a:pt x="1011" y="2363"/>
                    <a:pt x="1011" y="2363"/>
                  </a:cubicBezTo>
                  <a:cubicBezTo>
                    <a:pt x="1000" y="2315"/>
                    <a:pt x="986" y="2270"/>
                    <a:pt x="976" y="2222"/>
                  </a:cubicBezTo>
                  <a:cubicBezTo>
                    <a:pt x="985" y="2151"/>
                    <a:pt x="984" y="2079"/>
                    <a:pt x="1000" y="2010"/>
                  </a:cubicBezTo>
                  <a:cubicBezTo>
                    <a:pt x="1003" y="1996"/>
                    <a:pt x="1017" y="1987"/>
                    <a:pt x="1023" y="1975"/>
                  </a:cubicBezTo>
                  <a:cubicBezTo>
                    <a:pt x="1049" y="1923"/>
                    <a:pt x="1061" y="1902"/>
                    <a:pt x="1105" y="1857"/>
                  </a:cubicBezTo>
                  <a:cubicBezTo>
                    <a:pt x="1131" y="1782"/>
                    <a:pt x="1196" y="1746"/>
                    <a:pt x="1258" y="1705"/>
                  </a:cubicBezTo>
                  <a:cubicBezTo>
                    <a:pt x="1291" y="1683"/>
                    <a:pt x="1337" y="1697"/>
                    <a:pt x="1376" y="1693"/>
                  </a:cubicBezTo>
                  <a:cubicBezTo>
                    <a:pt x="1421" y="1688"/>
                    <a:pt x="1492" y="1669"/>
                    <a:pt x="1540" y="1669"/>
                  </a:cubicBezTo>
                  <a:cubicBezTo>
                    <a:pt x="1546" y="1628"/>
                    <a:pt x="1551" y="1586"/>
                    <a:pt x="1557" y="1545"/>
                  </a:cubicBezTo>
                  <a:cubicBezTo>
                    <a:pt x="1559" y="1532"/>
                    <a:pt x="1574" y="1515"/>
                    <a:pt x="1564" y="1505"/>
                  </a:cubicBezTo>
                  <a:cubicBezTo>
                    <a:pt x="1546" y="1487"/>
                    <a:pt x="1493" y="1481"/>
                    <a:pt x="1493" y="1481"/>
                  </a:cubicBezTo>
                  <a:cubicBezTo>
                    <a:pt x="1448" y="1492"/>
                    <a:pt x="1419" y="1514"/>
                    <a:pt x="1376" y="1528"/>
                  </a:cubicBezTo>
                  <a:cubicBezTo>
                    <a:pt x="1364" y="1536"/>
                    <a:pt x="1354" y="1546"/>
                    <a:pt x="1341" y="1552"/>
                  </a:cubicBezTo>
                  <a:cubicBezTo>
                    <a:pt x="1330" y="1558"/>
                    <a:pt x="1316" y="1558"/>
                    <a:pt x="1305" y="1564"/>
                  </a:cubicBezTo>
                  <a:cubicBezTo>
                    <a:pt x="1280" y="1578"/>
                    <a:pt x="1262" y="1603"/>
                    <a:pt x="1235" y="1611"/>
                  </a:cubicBezTo>
                  <a:cubicBezTo>
                    <a:pt x="1194" y="1624"/>
                    <a:pt x="1207" y="1613"/>
                    <a:pt x="1188" y="1634"/>
                  </a:cubicBezTo>
                  <a:cubicBezTo>
                    <a:pt x="1103" y="1588"/>
                    <a:pt x="1012" y="1553"/>
                    <a:pt x="933" y="1497"/>
                  </a:cubicBezTo>
                  <a:cubicBezTo>
                    <a:pt x="922" y="1489"/>
                    <a:pt x="942" y="1471"/>
                    <a:pt x="941" y="1458"/>
                  </a:cubicBezTo>
                  <a:cubicBezTo>
                    <a:pt x="940" y="1438"/>
                    <a:pt x="944" y="1412"/>
                    <a:pt x="929" y="1399"/>
                  </a:cubicBezTo>
                  <a:cubicBezTo>
                    <a:pt x="908" y="1380"/>
                    <a:pt x="874" y="1384"/>
                    <a:pt x="847" y="1376"/>
                  </a:cubicBezTo>
                  <a:cubicBezTo>
                    <a:pt x="802" y="1406"/>
                    <a:pt x="795" y="1418"/>
                    <a:pt x="812" y="1470"/>
                  </a:cubicBezTo>
                  <a:cubicBezTo>
                    <a:pt x="806" y="1516"/>
                    <a:pt x="814" y="1566"/>
                    <a:pt x="776" y="1599"/>
                  </a:cubicBezTo>
                  <a:cubicBezTo>
                    <a:pt x="755" y="1617"/>
                    <a:pt x="729" y="1631"/>
                    <a:pt x="706" y="1646"/>
                  </a:cubicBezTo>
                  <a:cubicBezTo>
                    <a:pt x="694" y="1654"/>
                    <a:pt x="670" y="1669"/>
                    <a:pt x="670" y="1669"/>
                  </a:cubicBezTo>
                  <a:cubicBezTo>
                    <a:pt x="625" y="1737"/>
                    <a:pt x="576" y="1788"/>
                    <a:pt x="518" y="1846"/>
                  </a:cubicBezTo>
                  <a:cubicBezTo>
                    <a:pt x="474" y="1890"/>
                    <a:pt x="459" y="1913"/>
                    <a:pt x="400" y="1928"/>
                  </a:cubicBezTo>
                  <a:cubicBezTo>
                    <a:pt x="361" y="1924"/>
                    <a:pt x="320" y="1928"/>
                    <a:pt x="283" y="1916"/>
                  </a:cubicBezTo>
                  <a:cubicBezTo>
                    <a:pt x="187" y="1884"/>
                    <a:pt x="345" y="1859"/>
                    <a:pt x="212" y="1893"/>
                  </a:cubicBezTo>
                  <a:cubicBezTo>
                    <a:pt x="185" y="1934"/>
                    <a:pt x="150" y="1949"/>
                    <a:pt x="118" y="1987"/>
                  </a:cubicBezTo>
                  <a:cubicBezTo>
                    <a:pt x="109" y="1998"/>
                    <a:pt x="106" y="2014"/>
                    <a:pt x="94" y="2022"/>
                  </a:cubicBezTo>
                  <a:cubicBezTo>
                    <a:pt x="81" y="2031"/>
                    <a:pt x="63" y="2030"/>
                    <a:pt x="47" y="2034"/>
                  </a:cubicBezTo>
                  <a:cubicBezTo>
                    <a:pt x="35" y="2073"/>
                    <a:pt x="13" y="2101"/>
                    <a:pt x="0" y="2140"/>
                  </a:cubicBezTo>
                  <a:cubicBezTo>
                    <a:pt x="23" y="2208"/>
                    <a:pt x="9" y="2211"/>
                    <a:pt x="71" y="2257"/>
                  </a:cubicBezTo>
                  <a:cubicBezTo>
                    <a:pt x="103" y="2306"/>
                    <a:pt x="120" y="2422"/>
                    <a:pt x="200" y="242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4"/>
            <p:cNvSpPr>
              <a:spLocks/>
            </p:cNvSpPr>
            <p:nvPr/>
          </p:nvSpPr>
          <p:spPr bwMode="auto">
            <a:xfrm>
              <a:off x="720" y="468"/>
              <a:ext cx="3144" cy="2004"/>
            </a:xfrm>
            <a:custGeom>
              <a:avLst/>
              <a:gdLst>
                <a:gd name="T0" fmla="*/ 112 w 4086"/>
                <a:gd name="T1" fmla="*/ 1557 h 2579"/>
                <a:gd name="T2" fmla="*/ 55 w 4086"/>
                <a:gd name="T3" fmla="*/ 1465 h 2579"/>
                <a:gd name="T4" fmla="*/ 48 w 4086"/>
                <a:gd name="T5" fmla="*/ 1444 h 2579"/>
                <a:gd name="T6" fmla="*/ 0 w 4086"/>
                <a:gd name="T7" fmla="*/ 1358 h 2579"/>
                <a:gd name="T8" fmla="*/ 7 w 4086"/>
                <a:gd name="T9" fmla="*/ 1245 h 2579"/>
                <a:gd name="T10" fmla="*/ 55 w 4086"/>
                <a:gd name="T11" fmla="*/ 1181 h 2579"/>
                <a:gd name="T12" fmla="*/ 202 w 4086"/>
                <a:gd name="T13" fmla="*/ 1117 h 2579"/>
                <a:gd name="T14" fmla="*/ 230 w 4086"/>
                <a:gd name="T15" fmla="*/ 1160 h 2579"/>
                <a:gd name="T16" fmla="*/ 244 w 4086"/>
                <a:gd name="T17" fmla="*/ 1139 h 2579"/>
                <a:gd name="T18" fmla="*/ 250 w 4086"/>
                <a:gd name="T19" fmla="*/ 1082 h 2579"/>
                <a:gd name="T20" fmla="*/ 216 w 4086"/>
                <a:gd name="T21" fmla="*/ 826 h 2579"/>
                <a:gd name="T22" fmla="*/ 244 w 4086"/>
                <a:gd name="T23" fmla="*/ 784 h 2579"/>
                <a:gd name="T24" fmla="*/ 299 w 4086"/>
                <a:gd name="T25" fmla="*/ 769 h 2579"/>
                <a:gd name="T26" fmla="*/ 487 w 4086"/>
                <a:gd name="T27" fmla="*/ 776 h 2579"/>
                <a:gd name="T28" fmla="*/ 522 w 4086"/>
                <a:gd name="T29" fmla="*/ 812 h 2579"/>
                <a:gd name="T30" fmla="*/ 606 w 4086"/>
                <a:gd name="T31" fmla="*/ 848 h 2579"/>
                <a:gd name="T32" fmla="*/ 657 w 4086"/>
                <a:gd name="T33" fmla="*/ 841 h 2579"/>
                <a:gd name="T34" fmla="*/ 743 w 4086"/>
                <a:gd name="T35" fmla="*/ 695 h 2579"/>
                <a:gd name="T36" fmla="*/ 731 w 4086"/>
                <a:gd name="T37" fmla="*/ 678 h 2579"/>
                <a:gd name="T38" fmla="*/ 752 w 4086"/>
                <a:gd name="T39" fmla="*/ 599 h 2579"/>
                <a:gd name="T40" fmla="*/ 786 w 4086"/>
                <a:gd name="T41" fmla="*/ 564 h 2579"/>
                <a:gd name="T42" fmla="*/ 946 w 4086"/>
                <a:gd name="T43" fmla="*/ 457 h 2579"/>
                <a:gd name="T44" fmla="*/ 1121 w 4086"/>
                <a:gd name="T45" fmla="*/ 386 h 2579"/>
                <a:gd name="T46" fmla="*/ 1413 w 4086"/>
                <a:gd name="T47" fmla="*/ 358 h 2579"/>
                <a:gd name="T48" fmla="*/ 1622 w 4086"/>
                <a:gd name="T49" fmla="*/ 364 h 2579"/>
                <a:gd name="T50" fmla="*/ 1761 w 4086"/>
                <a:gd name="T51" fmla="*/ 415 h 2579"/>
                <a:gd name="T52" fmla="*/ 1775 w 4086"/>
                <a:gd name="T53" fmla="*/ 436 h 2579"/>
                <a:gd name="T54" fmla="*/ 1837 w 4086"/>
                <a:gd name="T55" fmla="*/ 457 h 2579"/>
                <a:gd name="T56" fmla="*/ 1858 w 4086"/>
                <a:gd name="T57" fmla="*/ 472 h 2579"/>
                <a:gd name="T58" fmla="*/ 1872 w 4086"/>
                <a:gd name="T59" fmla="*/ 493 h 2579"/>
                <a:gd name="T60" fmla="*/ 1949 w 4086"/>
                <a:gd name="T61" fmla="*/ 507 h 2579"/>
                <a:gd name="T62" fmla="*/ 2067 w 4086"/>
                <a:gd name="T63" fmla="*/ 465 h 2579"/>
                <a:gd name="T64" fmla="*/ 2123 w 4086"/>
                <a:gd name="T65" fmla="*/ 358 h 2579"/>
                <a:gd name="T66" fmla="*/ 2419 w 4086"/>
                <a:gd name="T67" fmla="*/ 0 h 25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86" h="2579">
                  <a:moveTo>
                    <a:pt x="188" y="2579"/>
                  </a:moveTo>
                  <a:cubicBezTo>
                    <a:pt x="163" y="2528"/>
                    <a:pt x="111" y="2475"/>
                    <a:pt x="94" y="2426"/>
                  </a:cubicBezTo>
                  <a:cubicBezTo>
                    <a:pt x="90" y="2414"/>
                    <a:pt x="88" y="2402"/>
                    <a:pt x="82" y="2391"/>
                  </a:cubicBezTo>
                  <a:cubicBezTo>
                    <a:pt x="53" y="2339"/>
                    <a:pt x="19" y="2305"/>
                    <a:pt x="0" y="2250"/>
                  </a:cubicBezTo>
                  <a:cubicBezTo>
                    <a:pt x="4" y="2187"/>
                    <a:pt x="5" y="2124"/>
                    <a:pt x="12" y="2062"/>
                  </a:cubicBezTo>
                  <a:cubicBezTo>
                    <a:pt x="17" y="2020"/>
                    <a:pt x="64" y="1970"/>
                    <a:pt x="94" y="1956"/>
                  </a:cubicBezTo>
                  <a:cubicBezTo>
                    <a:pt x="175" y="1916"/>
                    <a:pt x="261" y="1892"/>
                    <a:pt x="341" y="1850"/>
                  </a:cubicBezTo>
                  <a:cubicBezTo>
                    <a:pt x="345" y="1865"/>
                    <a:pt x="350" y="1928"/>
                    <a:pt x="388" y="1921"/>
                  </a:cubicBezTo>
                  <a:cubicBezTo>
                    <a:pt x="402" y="1918"/>
                    <a:pt x="404" y="1898"/>
                    <a:pt x="412" y="1886"/>
                  </a:cubicBezTo>
                  <a:cubicBezTo>
                    <a:pt x="429" y="1832"/>
                    <a:pt x="423" y="1863"/>
                    <a:pt x="423" y="1792"/>
                  </a:cubicBezTo>
                  <a:cubicBezTo>
                    <a:pt x="341" y="1534"/>
                    <a:pt x="335" y="1580"/>
                    <a:pt x="365" y="1368"/>
                  </a:cubicBezTo>
                  <a:cubicBezTo>
                    <a:pt x="369" y="1339"/>
                    <a:pt x="384" y="1311"/>
                    <a:pt x="412" y="1298"/>
                  </a:cubicBezTo>
                  <a:cubicBezTo>
                    <a:pt x="441" y="1285"/>
                    <a:pt x="475" y="1282"/>
                    <a:pt x="506" y="1274"/>
                  </a:cubicBezTo>
                  <a:cubicBezTo>
                    <a:pt x="612" y="1278"/>
                    <a:pt x="718" y="1275"/>
                    <a:pt x="823" y="1286"/>
                  </a:cubicBezTo>
                  <a:cubicBezTo>
                    <a:pt x="865" y="1290"/>
                    <a:pt x="855" y="1326"/>
                    <a:pt x="882" y="1345"/>
                  </a:cubicBezTo>
                  <a:cubicBezTo>
                    <a:pt x="903" y="1360"/>
                    <a:pt x="981" y="1404"/>
                    <a:pt x="1023" y="1404"/>
                  </a:cubicBezTo>
                  <a:lnTo>
                    <a:pt x="1110" y="1392"/>
                  </a:lnTo>
                  <a:cubicBezTo>
                    <a:pt x="1158" y="1312"/>
                    <a:pt x="1215" y="1237"/>
                    <a:pt x="1254" y="1152"/>
                  </a:cubicBezTo>
                  <a:cubicBezTo>
                    <a:pt x="1259" y="1141"/>
                    <a:pt x="1234" y="1134"/>
                    <a:pt x="1234" y="1122"/>
                  </a:cubicBezTo>
                  <a:cubicBezTo>
                    <a:pt x="1235" y="1077"/>
                    <a:pt x="1250" y="1032"/>
                    <a:pt x="1270" y="992"/>
                  </a:cubicBezTo>
                  <a:cubicBezTo>
                    <a:pt x="1294" y="942"/>
                    <a:pt x="1288" y="968"/>
                    <a:pt x="1328" y="934"/>
                  </a:cubicBezTo>
                  <a:cubicBezTo>
                    <a:pt x="1416" y="861"/>
                    <a:pt x="1485" y="796"/>
                    <a:pt x="1599" y="757"/>
                  </a:cubicBezTo>
                  <a:cubicBezTo>
                    <a:pt x="1713" y="672"/>
                    <a:pt x="1745" y="663"/>
                    <a:pt x="1893" y="640"/>
                  </a:cubicBezTo>
                  <a:cubicBezTo>
                    <a:pt x="2034" y="592"/>
                    <a:pt x="2247" y="599"/>
                    <a:pt x="2386" y="593"/>
                  </a:cubicBezTo>
                  <a:cubicBezTo>
                    <a:pt x="2506" y="579"/>
                    <a:pt x="2619" y="588"/>
                    <a:pt x="2739" y="604"/>
                  </a:cubicBezTo>
                  <a:cubicBezTo>
                    <a:pt x="2818" y="631"/>
                    <a:pt x="2895" y="660"/>
                    <a:pt x="2974" y="687"/>
                  </a:cubicBezTo>
                  <a:cubicBezTo>
                    <a:pt x="2982" y="699"/>
                    <a:pt x="2986" y="715"/>
                    <a:pt x="2998" y="722"/>
                  </a:cubicBezTo>
                  <a:cubicBezTo>
                    <a:pt x="3030" y="740"/>
                    <a:pt x="3103" y="757"/>
                    <a:pt x="3103" y="757"/>
                  </a:cubicBezTo>
                  <a:cubicBezTo>
                    <a:pt x="3115" y="765"/>
                    <a:pt x="3129" y="771"/>
                    <a:pt x="3139" y="781"/>
                  </a:cubicBezTo>
                  <a:cubicBezTo>
                    <a:pt x="3149" y="791"/>
                    <a:pt x="3151" y="807"/>
                    <a:pt x="3162" y="816"/>
                  </a:cubicBezTo>
                  <a:cubicBezTo>
                    <a:pt x="3196" y="843"/>
                    <a:pt x="3248" y="834"/>
                    <a:pt x="3292" y="840"/>
                  </a:cubicBezTo>
                  <a:cubicBezTo>
                    <a:pt x="3373" y="828"/>
                    <a:pt x="3423" y="814"/>
                    <a:pt x="3491" y="769"/>
                  </a:cubicBezTo>
                  <a:cubicBezTo>
                    <a:pt x="3513" y="704"/>
                    <a:pt x="3556" y="654"/>
                    <a:pt x="3585" y="593"/>
                  </a:cubicBezTo>
                  <a:lnTo>
                    <a:pt x="408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1855871" y="1524000"/>
            <a:ext cx="6858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6019800" y="1638300"/>
            <a:ext cx="317500" cy="1447800"/>
            <a:chOff x="3792" y="1056"/>
            <a:chExt cx="200" cy="912"/>
          </a:xfrm>
        </p:grpSpPr>
        <p:sp>
          <p:nvSpPr>
            <p:cNvPr id="34856" name="Freeform 7"/>
            <p:cNvSpPr>
              <a:spLocks/>
            </p:cNvSpPr>
            <p:nvPr/>
          </p:nvSpPr>
          <p:spPr bwMode="auto">
            <a:xfrm>
              <a:off x="3792" y="1056"/>
              <a:ext cx="200" cy="864"/>
            </a:xfrm>
            <a:custGeom>
              <a:avLst/>
              <a:gdLst>
                <a:gd name="T0" fmla="*/ 0 w 200"/>
                <a:gd name="T1" fmla="*/ 0 h 864"/>
                <a:gd name="T2" fmla="*/ 192 w 200"/>
                <a:gd name="T3" fmla="*/ 288 h 864"/>
                <a:gd name="T4" fmla="*/ 48 w 200"/>
                <a:gd name="T5" fmla="*/ 864 h 8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" h="864">
                  <a:moveTo>
                    <a:pt x="0" y="0"/>
                  </a:moveTo>
                  <a:cubicBezTo>
                    <a:pt x="92" y="72"/>
                    <a:pt x="184" y="144"/>
                    <a:pt x="192" y="288"/>
                  </a:cubicBezTo>
                  <a:cubicBezTo>
                    <a:pt x="200" y="432"/>
                    <a:pt x="72" y="768"/>
                    <a:pt x="48" y="86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Line 8"/>
            <p:cNvSpPr>
              <a:spLocks noChangeShapeType="1"/>
            </p:cNvSpPr>
            <p:nvPr/>
          </p:nvSpPr>
          <p:spPr bwMode="auto">
            <a:xfrm flipH="1">
              <a:off x="3792" y="187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5715000" y="3238500"/>
            <a:ext cx="495300" cy="1219200"/>
            <a:chOff x="3600" y="2064"/>
            <a:chExt cx="312" cy="768"/>
          </a:xfrm>
        </p:grpSpPr>
        <p:sp>
          <p:nvSpPr>
            <p:cNvPr id="34854" name="Freeform 10"/>
            <p:cNvSpPr>
              <a:spLocks/>
            </p:cNvSpPr>
            <p:nvPr/>
          </p:nvSpPr>
          <p:spPr bwMode="auto">
            <a:xfrm>
              <a:off x="3696" y="2064"/>
              <a:ext cx="216" cy="720"/>
            </a:xfrm>
            <a:custGeom>
              <a:avLst/>
              <a:gdLst>
                <a:gd name="T0" fmla="*/ 144 w 216"/>
                <a:gd name="T1" fmla="*/ 0 h 720"/>
                <a:gd name="T2" fmla="*/ 192 w 216"/>
                <a:gd name="T3" fmla="*/ 384 h 720"/>
                <a:gd name="T4" fmla="*/ 0 w 216"/>
                <a:gd name="T5" fmla="*/ 72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720">
                  <a:moveTo>
                    <a:pt x="144" y="0"/>
                  </a:moveTo>
                  <a:cubicBezTo>
                    <a:pt x="180" y="132"/>
                    <a:pt x="216" y="264"/>
                    <a:pt x="192" y="384"/>
                  </a:cubicBezTo>
                  <a:cubicBezTo>
                    <a:pt x="168" y="504"/>
                    <a:pt x="32" y="664"/>
                    <a:pt x="0" y="72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Line 11"/>
            <p:cNvSpPr>
              <a:spLocks noChangeShapeType="1"/>
            </p:cNvSpPr>
            <p:nvPr/>
          </p:nvSpPr>
          <p:spPr bwMode="auto">
            <a:xfrm flipH="1">
              <a:off x="3600" y="2736"/>
              <a:ext cx="144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572250" y="304800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1 Chewed grass</a:t>
            </a:r>
          </a:p>
        </p:txBody>
      </p:sp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4819650" y="37719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2 rumen</a:t>
            </a:r>
          </a:p>
        </p:txBody>
      </p: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3752850" y="3695700"/>
            <a:ext cx="1809750" cy="1003300"/>
            <a:chOff x="2364" y="2352"/>
            <a:chExt cx="1140" cy="632"/>
          </a:xfrm>
        </p:grpSpPr>
        <p:sp>
          <p:nvSpPr>
            <p:cNvPr id="34852" name="Freeform 15"/>
            <p:cNvSpPr>
              <a:spLocks/>
            </p:cNvSpPr>
            <p:nvPr/>
          </p:nvSpPr>
          <p:spPr bwMode="auto">
            <a:xfrm>
              <a:off x="2448" y="2544"/>
              <a:ext cx="1056" cy="440"/>
            </a:xfrm>
            <a:custGeom>
              <a:avLst/>
              <a:gdLst>
                <a:gd name="T0" fmla="*/ 1056 w 1056"/>
                <a:gd name="T1" fmla="*/ 336 h 440"/>
                <a:gd name="T2" fmla="*/ 672 w 1056"/>
                <a:gd name="T3" fmla="*/ 384 h 440"/>
                <a:gd name="T4" fmla="*/ 0 w 1056"/>
                <a:gd name="T5" fmla="*/ 0 h 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40">
                  <a:moveTo>
                    <a:pt x="1056" y="336"/>
                  </a:moveTo>
                  <a:cubicBezTo>
                    <a:pt x="952" y="388"/>
                    <a:pt x="848" y="440"/>
                    <a:pt x="672" y="384"/>
                  </a:cubicBezTo>
                  <a:cubicBezTo>
                    <a:pt x="496" y="328"/>
                    <a:pt x="112" y="6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16"/>
            <p:cNvSpPr>
              <a:spLocks noChangeShapeType="1"/>
            </p:cNvSpPr>
            <p:nvPr/>
          </p:nvSpPr>
          <p:spPr bwMode="auto">
            <a:xfrm flipH="1" flipV="1">
              <a:off x="2364" y="2352"/>
              <a:ext cx="96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2743200" y="2762250"/>
            <a:ext cx="1727200" cy="850900"/>
            <a:chOff x="1744" y="1728"/>
            <a:chExt cx="1088" cy="536"/>
          </a:xfrm>
        </p:grpSpPr>
        <p:sp>
          <p:nvSpPr>
            <p:cNvPr id="34849" name="Freeform 18"/>
            <p:cNvSpPr>
              <a:spLocks/>
            </p:cNvSpPr>
            <p:nvPr/>
          </p:nvSpPr>
          <p:spPr bwMode="auto">
            <a:xfrm>
              <a:off x="1744" y="1824"/>
              <a:ext cx="656" cy="440"/>
            </a:xfrm>
            <a:custGeom>
              <a:avLst/>
              <a:gdLst>
                <a:gd name="T0" fmla="*/ 464 w 656"/>
                <a:gd name="T1" fmla="*/ 0 h 440"/>
                <a:gd name="T2" fmla="*/ 32 w 656"/>
                <a:gd name="T3" fmla="*/ 384 h 440"/>
                <a:gd name="T4" fmla="*/ 656 w 656"/>
                <a:gd name="T5" fmla="*/ 336 h 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440">
                  <a:moveTo>
                    <a:pt x="464" y="0"/>
                  </a:moveTo>
                  <a:cubicBezTo>
                    <a:pt x="232" y="164"/>
                    <a:pt x="0" y="328"/>
                    <a:pt x="32" y="384"/>
                  </a:cubicBezTo>
                  <a:cubicBezTo>
                    <a:pt x="64" y="440"/>
                    <a:pt x="544" y="344"/>
                    <a:pt x="656" y="336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19"/>
            <p:cNvSpPr>
              <a:spLocks noChangeShapeType="1"/>
            </p:cNvSpPr>
            <p:nvPr/>
          </p:nvSpPr>
          <p:spPr bwMode="auto">
            <a:xfrm flipV="1">
              <a:off x="2208" y="1728"/>
              <a:ext cx="624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20"/>
            <p:cNvSpPr>
              <a:spLocks noChangeShapeType="1"/>
            </p:cNvSpPr>
            <p:nvPr/>
          </p:nvSpPr>
          <p:spPr bwMode="auto">
            <a:xfrm flipV="1">
              <a:off x="2400" y="2160"/>
              <a:ext cx="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6" name="Text Box 21"/>
          <p:cNvSpPr txBox="1">
            <a:spLocks noChangeArrowheads="1"/>
          </p:cNvSpPr>
          <p:nvPr/>
        </p:nvSpPr>
        <p:spPr bwMode="auto">
          <a:xfrm>
            <a:off x="2667000" y="34671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3</a:t>
            </a:r>
          </a:p>
        </p:txBody>
      </p:sp>
      <p:sp>
        <p:nvSpPr>
          <p:cNvPr id="34827" name="Text Box 22"/>
          <p:cNvSpPr txBox="1">
            <a:spLocks noChangeArrowheads="1"/>
          </p:cNvSpPr>
          <p:nvPr/>
        </p:nvSpPr>
        <p:spPr bwMode="auto">
          <a:xfrm>
            <a:off x="2114550" y="38481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reticulum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4724400" y="723900"/>
            <a:ext cx="167640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Text Box 24"/>
          <p:cNvSpPr txBox="1">
            <a:spLocks noChangeArrowheads="1"/>
          </p:cNvSpPr>
          <p:nvPr/>
        </p:nvSpPr>
        <p:spPr bwMode="auto">
          <a:xfrm>
            <a:off x="5867400" y="3429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4 </a:t>
            </a:r>
          </a:p>
        </p:txBody>
      </p:sp>
      <p:sp>
        <p:nvSpPr>
          <p:cNvPr id="34830" name="Text Box 25"/>
          <p:cNvSpPr txBox="1">
            <a:spLocks noChangeArrowheads="1"/>
          </p:cNvSpPr>
          <p:nvPr/>
        </p:nvSpPr>
        <p:spPr bwMode="auto">
          <a:xfrm>
            <a:off x="1943100" y="3429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Food chewed a second time</a:t>
            </a:r>
          </a:p>
        </p:txBody>
      </p:sp>
      <p:grpSp>
        <p:nvGrpSpPr>
          <p:cNvPr id="34831" name="Group 26"/>
          <p:cNvGrpSpPr>
            <a:grpSpLocks/>
          </p:cNvGrpSpPr>
          <p:nvPr/>
        </p:nvGrpSpPr>
        <p:grpSpPr bwMode="auto">
          <a:xfrm>
            <a:off x="1143000" y="685800"/>
            <a:ext cx="5495925" cy="4340225"/>
            <a:chOff x="720" y="468"/>
            <a:chExt cx="3462" cy="2734"/>
          </a:xfrm>
        </p:grpSpPr>
        <p:sp>
          <p:nvSpPr>
            <p:cNvPr id="34847" name="Freeform 27"/>
            <p:cNvSpPr>
              <a:spLocks/>
            </p:cNvSpPr>
            <p:nvPr/>
          </p:nvSpPr>
          <p:spPr bwMode="auto">
            <a:xfrm>
              <a:off x="867" y="596"/>
              <a:ext cx="3315" cy="2606"/>
            </a:xfrm>
            <a:custGeom>
              <a:avLst/>
              <a:gdLst>
                <a:gd name="T0" fmla="*/ 2367 w 4308"/>
                <a:gd name="T1" fmla="*/ 185 h 3355"/>
                <a:gd name="T2" fmla="*/ 2290 w 4308"/>
                <a:gd name="T3" fmla="*/ 270 h 3355"/>
                <a:gd name="T4" fmla="*/ 2485 w 4308"/>
                <a:gd name="T5" fmla="*/ 475 h 3355"/>
                <a:gd name="T6" fmla="*/ 2492 w 4308"/>
                <a:gd name="T7" fmla="*/ 773 h 3355"/>
                <a:gd name="T8" fmla="*/ 2402 w 4308"/>
                <a:gd name="T9" fmla="*/ 944 h 3355"/>
                <a:gd name="T10" fmla="*/ 2429 w 4308"/>
                <a:gd name="T11" fmla="*/ 1135 h 3355"/>
                <a:gd name="T12" fmla="*/ 2450 w 4308"/>
                <a:gd name="T13" fmla="*/ 1171 h 3355"/>
                <a:gd name="T14" fmla="*/ 2541 w 4308"/>
                <a:gd name="T15" fmla="*/ 1326 h 3355"/>
                <a:gd name="T16" fmla="*/ 2457 w 4308"/>
                <a:gd name="T17" fmla="*/ 1745 h 3355"/>
                <a:gd name="T18" fmla="*/ 2339 w 4308"/>
                <a:gd name="T19" fmla="*/ 1851 h 3355"/>
                <a:gd name="T20" fmla="*/ 2165 w 4308"/>
                <a:gd name="T21" fmla="*/ 2000 h 3355"/>
                <a:gd name="T22" fmla="*/ 1691 w 4308"/>
                <a:gd name="T23" fmla="*/ 1993 h 3355"/>
                <a:gd name="T24" fmla="*/ 1587 w 4308"/>
                <a:gd name="T25" fmla="*/ 1950 h 3355"/>
                <a:gd name="T26" fmla="*/ 1364 w 4308"/>
                <a:gd name="T27" fmla="*/ 1922 h 3355"/>
                <a:gd name="T28" fmla="*/ 1267 w 4308"/>
                <a:gd name="T29" fmla="*/ 1873 h 3355"/>
                <a:gd name="T30" fmla="*/ 1100 w 4308"/>
                <a:gd name="T31" fmla="*/ 1653 h 3355"/>
                <a:gd name="T32" fmla="*/ 1065 w 4308"/>
                <a:gd name="T33" fmla="*/ 1582 h 3355"/>
                <a:gd name="T34" fmla="*/ 1058 w 4308"/>
                <a:gd name="T35" fmla="*/ 1348 h 3355"/>
                <a:gd name="T36" fmla="*/ 922 w 4308"/>
                <a:gd name="T37" fmla="*/ 1396 h 3355"/>
                <a:gd name="T38" fmla="*/ 808 w 4308"/>
                <a:gd name="T39" fmla="*/ 1454 h 3355"/>
                <a:gd name="T40" fmla="*/ 641 w 4308"/>
                <a:gd name="T41" fmla="*/ 1468 h 3355"/>
                <a:gd name="T42" fmla="*/ 578 w 4308"/>
                <a:gd name="T43" fmla="*/ 1341 h 3355"/>
                <a:gd name="T44" fmla="*/ 606 w 4308"/>
                <a:gd name="T45" fmla="*/ 1192 h 3355"/>
                <a:gd name="T46" fmla="*/ 745 w 4308"/>
                <a:gd name="T47" fmla="*/ 1028 h 3355"/>
                <a:gd name="T48" fmla="*/ 912 w 4308"/>
                <a:gd name="T49" fmla="*/ 1007 h 3355"/>
                <a:gd name="T50" fmla="*/ 926 w 4308"/>
                <a:gd name="T51" fmla="*/ 908 h 3355"/>
                <a:gd name="T52" fmla="*/ 815 w 4308"/>
                <a:gd name="T53" fmla="*/ 922 h 3355"/>
                <a:gd name="T54" fmla="*/ 773 w 4308"/>
                <a:gd name="T55" fmla="*/ 944 h 3355"/>
                <a:gd name="T56" fmla="*/ 703 w 4308"/>
                <a:gd name="T57" fmla="*/ 986 h 3355"/>
                <a:gd name="T58" fmla="*/ 557 w 4308"/>
                <a:gd name="T59" fmla="*/ 880 h 3355"/>
                <a:gd name="T60" fmla="*/ 502 w 4308"/>
                <a:gd name="T61" fmla="*/ 830 h 3355"/>
                <a:gd name="T62" fmla="*/ 459 w 4308"/>
                <a:gd name="T63" fmla="*/ 965 h 3355"/>
                <a:gd name="T64" fmla="*/ 397 w 4308"/>
                <a:gd name="T65" fmla="*/ 1007 h 3355"/>
                <a:gd name="T66" fmla="*/ 237 w 4308"/>
                <a:gd name="T67" fmla="*/ 1164 h 3355"/>
                <a:gd name="T68" fmla="*/ 125 w 4308"/>
                <a:gd name="T69" fmla="*/ 1142 h 3355"/>
                <a:gd name="T70" fmla="*/ 55 w 4308"/>
                <a:gd name="T71" fmla="*/ 1220 h 3355"/>
                <a:gd name="T72" fmla="*/ 0 w 4308"/>
                <a:gd name="T73" fmla="*/ 1291 h 3355"/>
                <a:gd name="T74" fmla="*/ 119 w 4308"/>
                <a:gd name="T75" fmla="*/ 1461 h 3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08" h="3355">
                  <a:moveTo>
                    <a:pt x="4126" y="0"/>
                  </a:moveTo>
                  <a:cubicBezTo>
                    <a:pt x="4107" y="123"/>
                    <a:pt x="4069" y="205"/>
                    <a:pt x="3997" y="306"/>
                  </a:cubicBezTo>
                  <a:cubicBezTo>
                    <a:pt x="3990" y="316"/>
                    <a:pt x="3992" y="331"/>
                    <a:pt x="3985" y="341"/>
                  </a:cubicBezTo>
                  <a:cubicBezTo>
                    <a:pt x="3955" y="386"/>
                    <a:pt x="3916" y="422"/>
                    <a:pt x="3868" y="447"/>
                  </a:cubicBezTo>
                  <a:cubicBezTo>
                    <a:pt x="3962" y="541"/>
                    <a:pt x="4059" y="632"/>
                    <a:pt x="4149" y="729"/>
                  </a:cubicBezTo>
                  <a:cubicBezTo>
                    <a:pt x="4241" y="828"/>
                    <a:pt x="4068" y="700"/>
                    <a:pt x="4197" y="788"/>
                  </a:cubicBezTo>
                  <a:cubicBezTo>
                    <a:pt x="4251" y="869"/>
                    <a:pt x="4235" y="831"/>
                    <a:pt x="4256" y="894"/>
                  </a:cubicBezTo>
                  <a:cubicBezTo>
                    <a:pt x="4273" y="1023"/>
                    <a:pt x="4308" y="1182"/>
                    <a:pt x="4209" y="1281"/>
                  </a:cubicBezTo>
                  <a:cubicBezTo>
                    <a:pt x="4187" y="1346"/>
                    <a:pt x="4112" y="1395"/>
                    <a:pt x="4091" y="1458"/>
                  </a:cubicBezTo>
                  <a:cubicBezTo>
                    <a:pt x="4083" y="1483"/>
                    <a:pt x="4066" y="1534"/>
                    <a:pt x="4056" y="1564"/>
                  </a:cubicBezTo>
                  <a:cubicBezTo>
                    <a:pt x="4052" y="1576"/>
                    <a:pt x="4044" y="1599"/>
                    <a:pt x="4044" y="1599"/>
                  </a:cubicBezTo>
                  <a:cubicBezTo>
                    <a:pt x="4063" y="1693"/>
                    <a:pt x="4076" y="1788"/>
                    <a:pt x="4101" y="1881"/>
                  </a:cubicBezTo>
                  <a:cubicBezTo>
                    <a:pt x="4104" y="1892"/>
                    <a:pt x="4120" y="1895"/>
                    <a:pt x="4126" y="1905"/>
                  </a:cubicBezTo>
                  <a:cubicBezTo>
                    <a:pt x="4133" y="1915"/>
                    <a:pt x="4131" y="1930"/>
                    <a:pt x="4138" y="1940"/>
                  </a:cubicBezTo>
                  <a:cubicBezTo>
                    <a:pt x="4171" y="1989"/>
                    <a:pt x="4213" y="2038"/>
                    <a:pt x="4256" y="2081"/>
                  </a:cubicBezTo>
                  <a:cubicBezTo>
                    <a:pt x="4284" y="2166"/>
                    <a:pt x="4273" y="2127"/>
                    <a:pt x="4291" y="2198"/>
                  </a:cubicBezTo>
                  <a:cubicBezTo>
                    <a:pt x="4279" y="2394"/>
                    <a:pt x="4267" y="2608"/>
                    <a:pt x="4209" y="2798"/>
                  </a:cubicBezTo>
                  <a:cubicBezTo>
                    <a:pt x="4201" y="2826"/>
                    <a:pt x="4168" y="2872"/>
                    <a:pt x="4150" y="2892"/>
                  </a:cubicBezTo>
                  <a:cubicBezTo>
                    <a:pt x="4124" y="2921"/>
                    <a:pt x="4068" y="2974"/>
                    <a:pt x="4068" y="2974"/>
                  </a:cubicBezTo>
                  <a:cubicBezTo>
                    <a:pt x="4045" y="3041"/>
                    <a:pt x="4017" y="3046"/>
                    <a:pt x="3950" y="3068"/>
                  </a:cubicBezTo>
                  <a:cubicBezTo>
                    <a:pt x="3910" y="3192"/>
                    <a:pt x="3850" y="3204"/>
                    <a:pt x="3762" y="3292"/>
                  </a:cubicBezTo>
                  <a:cubicBezTo>
                    <a:pt x="3736" y="3318"/>
                    <a:pt x="3692" y="3309"/>
                    <a:pt x="3656" y="3315"/>
                  </a:cubicBezTo>
                  <a:cubicBezTo>
                    <a:pt x="3586" y="3327"/>
                    <a:pt x="3446" y="3335"/>
                    <a:pt x="3386" y="3339"/>
                  </a:cubicBezTo>
                  <a:cubicBezTo>
                    <a:pt x="2999" y="3329"/>
                    <a:pt x="3062" y="3355"/>
                    <a:pt x="2857" y="3303"/>
                  </a:cubicBezTo>
                  <a:cubicBezTo>
                    <a:pt x="2777" y="3250"/>
                    <a:pt x="2875" y="3309"/>
                    <a:pt x="2716" y="3256"/>
                  </a:cubicBezTo>
                  <a:cubicBezTo>
                    <a:pt x="2703" y="3252"/>
                    <a:pt x="2694" y="3239"/>
                    <a:pt x="2681" y="3233"/>
                  </a:cubicBezTo>
                  <a:cubicBezTo>
                    <a:pt x="2618" y="3202"/>
                    <a:pt x="2464" y="3210"/>
                    <a:pt x="2445" y="3209"/>
                  </a:cubicBezTo>
                  <a:cubicBezTo>
                    <a:pt x="2399" y="3198"/>
                    <a:pt x="2349" y="3200"/>
                    <a:pt x="2304" y="3186"/>
                  </a:cubicBezTo>
                  <a:cubicBezTo>
                    <a:pt x="2271" y="3176"/>
                    <a:pt x="2241" y="3155"/>
                    <a:pt x="2210" y="3139"/>
                  </a:cubicBezTo>
                  <a:cubicBezTo>
                    <a:pt x="2187" y="3127"/>
                    <a:pt x="2140" y="3104"/>
                    <a:pt x="2140" y="3104"/>
                  </a:cubicBezTo>
                  <a:cubicBezTo>
                    <a:pt x="2051" y="3015"/>
                    <a:pt x="1970" y="2921"/>
                    <a:pt x="1881" y="2833"/>
                  </a:cubicBezTo>
                  <a:cubicBezTo>
                    <a:pt x="1873" y="2802"/>
                    <a:pt x="1870" y="2769"/>
                    <a:pt x="1858" y="2739"/>
                  </a:cubicBezTo>
                  <a:cubicBezTo>
                    <a:pt x="1850" y="2721"/>
                    <a:pt x="1831" y="2710"/>
                    <a:pt x="1822" y="2692"/>
                  </a:cubicBezTo>
                  <a:cubicBezTo>
                    <a:pt x="1811" y="2670"/>
                    <a:pt x="1807" y="2645"/>
                    <a:pt x="1799" y="2622"/>
                  </a:cubicBezTo>
                  <a:cubicBezTo>
                    <a:pt x="1788" y="2537"/>
                    <a:pt x="1775" y="2448"/>
                    <a:pt x="1775" y="2363"/>
                  </a:cubicBezTo>
                  <a:cubicBezTo>
                    <a:pt x="1775" y="2320"/>
                    <a:pt x="1779" y="2277"/>
                    <a:pt x="1787" y="2234"/>
                  </a:cubicBezTo>
                  <a:cubicBezTo>
                    <a:pt x="1812" y="2094"/>
                    <a:pt x="1811" y="2198"/>
                    <a:pt x="1811" y="2151"/>
                  </a:cubicBezTo>
                  <a:cubicBezTo>
                    <a:pt x="1726" y="2205"/>
                    <a:pt x="1645" y="2265"/>
                    <a:pt x="1557" y="2313"/>
                  </a:cubicBezTo>
                  <a:cubicBezTo>
                    <a:pt x="1404" y="2395"/>
                    <a:pt x="1546" y="2273"/>
                    <a:pt x="1435" y="2351"/>
                  </a:cubicBezTo>
                  <a:cubicBezTo>
                    <a:pt x="1340" y="2417"/>
                    <a:pt x="1454" y="2358"/>
                    <a:pt x="1364" y="2410"/>
                  </a:cubicBezTo>
                  <a:cubicBezTo>
                    <a:pt x="1305" y="2444"/>
                    <a:pt x="1241" y="2456"/>
                    <a:pt x="1176" y="2469"/>
                  </a:cubicBezTo>
                  <a:cubicBezTo>
                    <a:pt x="1125" y="2459"/>
                    <a:pt x="1118" y="2465"/>
                    <a:pt x="1082" y="2433"/>
                  </a:cubicBezTo>
                  <a:cubicBezTo>
                    <a:pt x="1057" y="2411"/>
                    <a:pt x="1011" y="2363"/>
                    <a:pt x="1011" y="2363"/>
                  </a:cubicBezTo>
                  <a:cubicBezTo>
                    <a:pt x="1000" y="2315"/>
                    <a:pt x="986" y="2270"/>
                    <a:pt x="976" y="2222"/>
                  </a:cubicBezTo>
                  <a:cubicBezTo>
                    <a:pt x="985" y="2151"/>
                    <a:pt x="984" y="2079"/>
                    <a:pt x="1000" y="2010"/>
                  </a:cubicBezTo>
                  <a:cubicBezTo>
                    <a:pt x="1003" y="1996"/>
                    <a:pt x="1017" y="1987"/>
                    <a:pt x="1023" y="1975"/>
                  </a:cubicBezTo>
                  <a:cubicBezTo>
                    <a:pt x="1049" y="1923"/>
                    <a:pt x="1061" y="1902"/>
                    <a:pt x="1105" y="1857"/>
                  </a:cubicBezTo>
                  <a:cubicBezTo>
                    <a:pt x="1131" y="1782"/>
                    <a:pt x="1196" y="1746"/>
                    <a:pt x="1258" y="1705"/>
                  </a:cubicBezTo>
                  <a:cubicBezTo>
                    <a:pt x="1291" y="1683"/>
                    <a:pt x="1337" y="1697"/>
                    <a:pt x="1376" y="1693"/>
                  </a:cubicBezTo>
                  <a:cubicBezTo>
                    <a:pt x="1421" y="1688"/>
                    <a:pt x="1492" y="1669"/>
                    <a:pt x="1540" y="1669"/>
                  </a:cubicBezTo>
                  <a:cubicBezTo>
                    <a:pt x="1546" y="1628"/>
                    <a:pt x="1551" y="1586"/>
                    <a:pt x="1557" y="1545"/>
                  </a:cubicBezTo>
                  <a:cubicBezTo>
                    <a:pt x="1559" y="1532"/>
                    <a:pt x="1574" y="1515"/>
                    <a:pt x="1564" y="1505"/>
                  </a:cubicBezTo>
                  <a:cubicBezTo>
                    <a:pt x="1546" y="1487"/>
                    <a:pt x="1493" y="1481"/>
                    <a:pt x="1493" y="1481"/>
                  </a:cubicBezTo>
                  <a:cubicBezTo>
                    <a:pt x="1448" y="1492"/>
                    <a:pt x="1419" y="1514"/>
                    <a:pt x="1376" y="1528"/>
                  </a:cubicBezTo>
                  <a:cubicBezTo>
                    <a:pt x="1364" y="1536"/>
                    <a:pt x="1354" y="1546"/>
                    <a:pt x="1341" y="1552"/>
                  </a:cubicBezTo>
                  <a:cubicBezTo>
                    <a:pt x="1330" y="1558"/>
                    <a:pt x="1316" y="1558"/>
                    <a:pt x="1305" y="1564"/>
                  </a:cubicBezTo>
                  <a:cubicBezTo>
                    <a:pt x="1280" y="1578"/>
                    <a:pt x="1262" y="1603"/>
                    <a:pt x="1235" y="1611"/>
                  </a:cubicBezTo>
                  <a:cubicBezTo>
                    <a:pt x="1194" y="1624"/>
                    <a:pt x="1207" y="1613"/>
                    <a:pt x="1188" y="1634"/>
                  </a:cubicBezTo>
                  <a:cubicBezTo>
                    <a:pt x="1103" y="1588"/>
                    <a:pt x="1012" y="1553"/>
                    <a:pt x="933" y="1497"/>
                  </a:cubicBezTo>
                  <a:cubicBezTo>
                    <a:pt x="922" y="1489"/>
                    <a:pt x="942" y="1471"/>
                    <a:pt x="941" y="1458"/>
                  </a:cubicBezTo>
                  <a:cubicBezTo>
                    <a:pt x="940" y="1438"/>
                    <a:pt x="944" y="1412"/>
                    <a:pt x="929" y="1399"/>
                  </a:cubicBezTo>
                  <a:cubicBezTo>
                    <a:pt x="908" y="1380"/>
                    <a:pt x="874" y="1384"/>
                    <a:pt x="847" y="1376"/>
                  </a:cubicBezTo>
                  <a:cubicBezTo>
                    <a:pt x="802" y="1406"/>
                    <a:pt x="795" y="1418"/>
                    <a:pt x="812" y="1470"/>
                  </a:cubicBezTo>
                  <a:cubicBezTo>
                    <a:pt x="806" y="1516"/>
                    <a:pt x="814" y="1566"/>
                    <a:pt x="776" y="1599"/>
                  </a:cubicBezTo>
                  <a:cubicBezTo>
                    <a:pt x="755" y="1617"/>
                    <a:pt x="729" y="1631"/>
                    <a:pt x="706" y="1646"/>
                  </a:cubicBezTo>
                  <a:cubicBezTo>
                    <a:pt x="694" y="1654"/>
                    <a:pt x="670" y="1669"/>
                    <a:pt x="670" y="1669"/>
                  </a:cubicBezTo>
                  <a:cubicBezTo>
                    <a:pt x="625" y="1737"/>
                    <a:pt x="576" y="1788"/>
                    <a:pt x="518" y="1846"/>
                  </a:cubicBezTo>
                  <a:cubicBezTo>
                    <a:pt x="474" y="1890"/>
                    <a:pt x="459" y="1913"/>
                    <a:pt x="400" y="1928"/>
                  </a:cubicBezTo>
                  <a:cubicBezTo>
                    <a:pt x="361" y="1924"/>
                    <a:pt x="320" y="1928"/>
                    <a:pt x="283" y="1916"/>
                  </a:cubicBezTo>
                  <a:cubicBezTo>
                    <a:pt x="187" y="1884"/>
                    <a:pt x="345" y="1859"/>
                    <a:pt x="212" y="1893"/>
                  </a:cubicBezTo>
                  <a:cubicBezTo>
                    <a:pt x="185" y="1934"/>
                    <a:pt x="150" y="1949"/>
                    <a:pt x="118" y="1987"/>
                  </a:cubicBezTo>
                  <a:cubicBezTo>
                    <a:pt x="109" y="1998"/>
                    <a:pt x="106" y="2014"/>
                    <a:pt x="94" y="2022"/>
                  </a:cubicBezTo>
                  <a:cubicBezTo>
                    <a:pt x="81" y="2031"/>
                    <a:pt x="63" y="2030"/>
                    <a:pt x="47" y="2034"/>
                  </a:cubicBezTo>
                  <a:cubicBezTo>
                    <a:pt x="35" y="2073"/>
                    <a:pt x="13" y="2101"/>
                    <a:pt x="0" y="2140"/>
                  </a:cubicBezTo>
                  <a:cubicBezTo>
                    <a:pt x="23" y="2208"/>
                    <a:pt x="9" y="2211"/>
                    <a:pt x="71" y="2257"/>
                  </a:cubicBezTo>
                  <a:cubicBezTo>
                    <a:pt x="103" y="2306"/>
                    <a:pt x="120" y="2422"/>
                    <a:pt x="200" y="242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28"/>
            <p:cNvSpPr>
              <a:spLocks/>
            </p:cNvSpPr>
            <p:nvPr/>
          </p:nvSpPr>
          <p:spPr bwMode="auto">
            <a:xfrm>
              <a:off x="720" y="468"/>
              <a:ext cx="3144" cy="2004"/>
            </a:xfrm>
            <a:custGeom>
              <a:avLst/>
              <a:gdLst>
                <a:gd name="T0" fmla="*/ 112 w 4086"/>
                <a:gd name="T1" fmla="*/ 1557 h 2579"/>
                <a:gd name="T2" fmla="*/ 55 w 4086"/>
                <a:gd name="T3" fmla="*/ 1465 h 2579"/>
                <a:gd name="T4" fmla="*/ 48 w 4086"/>
                <a:gd name="T5" fmla="*/ 1444 h 2579"/>
                <a:gd name="T6" fmla="*/ 0 w 4086"/>
                <a:gd name="T7" fmla="*/ 1358 h 2579"/>
                <a:gd name="T8" fmla="*/ 7 w 4086"/>
                <a:gd name="T9" fmla="*/ 1245 h 2579"/>
                <a:gd name="T10" fmla="*/ 55 w 4086"/>
                <a:gd name="T11" fmla="*/ 1181 h 2579"/>
                <a:gd name="T12" fmla="*/ 202 w 4086"/>
                <a:gd name="T13" fmla="*/ 1117 h 2579"/>
                <a:gd name="T14" fmla="*/ 230 w 4086"/>
                <a:gd name="T15" fmla="*/ 1160 h 2579"/>
                <a:gd name="T16" fmla="*/ 244 w 4086"/>
                <a:gd name="T17" fmla="*/ 1139 h 2579"/>
                <a:gd name="T18" fmla="*/ 250 w 4086"/>
                <a:gd name="T19" fmla="*/ 1082 h 2579"/>
                <a:gd name="T20" fmla="*/ 216 w 4086"/>
                <a:gd name="T21" fmla="*/ 826 h 2579"/>
                <a:gd name="T22" fmla="*/ 244 w 4086"/>
                <a:gd name="T23" fmla="*/ 784 h 2579"/>
                <a:gd name="T24" fmla="*/ 299 w 4086"/>
                <a:gd name="T25" fmla="*/ 769 h 2579"/>
                <a:gd name="T26" fmla="*/ 487 w 4086"/>
                <a:gd name="T27" fmla="*/ 776 h 2579"/>
                <a:gd name="T28" fmla="*/ 522 w 4086"/>
                <a:gd name="T29" fmla="*/ 812 h 2579"/>
                <a:gd name="T30" fmla="*/ 606 w 4086"/>
                <a:gd name="T31" fmla="*/ 848 h 2579"/>
                <a:gd name="T32" fmla="*/ 657 w 4086"/>
                <a:gd name="T33" fmla="*/ 841 h 2579"/>
                <a:gd name="T34" fmla="*/ 743 w 4086"/>
                <a:gd name="T35" fmla="*/ 695 h 2579"/>
                <a:gd name="T36" fmla="*/ 731 w 4086"/>
                <a:gd name="T37" fmla="*/ 678 h 2579"/>
                <a:gd name="T38" fmla="*/ 752 w 4086"/>
                <a:gd name="T39" fmla="*/ 599 h 2579"/>
                <a:gd name="T40" fmla="*/ 786 w 4086"/>
                <a:gd name="T41" fmla="*/ 564 h 2579"/>
                <a:gd name="T42" fmla="*/ 946 w 4086"/>
                <a:gd name="T43" fmla="*/ 457 h 2579"/>
                <a:gd name="T44" fmla="*/ 1121 w 4086"/>
                <a:gd name="T45" fmla="*/ 386 h 2579"/>
                <a:gd name="T46" fmla="*/ 1413 w 4086"/>
                <a:gd name="T47" fmla="*/ 358 h 2579"/>
                <a:gd name="T48" fmla="*/ 1622 w 4086"/>
                <a:gd name="T49" fmla="*/ 364 h 2579"/>
                <a:gd name="T50" fmla="*/ 1761 w 4086"/>
                <a:gd name="T51" fmla="*/ 415 h 2579"/>
                <a:gd name="T52" fmla="*/ 1775 w 4086"/>
                <a:gd name="T53" fmla="*/ 436 h 2579"/>
                <a:gd name="T54" fmla="*/ 1837 w 4086"/>
                <a:gd name="T55" fmla="*/ 457 h 2579"/>
                <a:gd name="T56" fmla="*/ 1858 w 4086"/>
                <a:gd name="T57" fmla="*/ 472 h 2579"/>
                <a:gd name="T58" fmla="*/ 1872 w 4086"/>
                <a:gd name="T59" fmla="*/ 493 h 2579"/>
                <a:gd name="T60" fmla="*/ 1949 w 4086"/>
                <a:gd name="T61" fmla="*/ 507 h 2579"/>
                <a:gd name="T62" fmla="*/ 2067 w 4086"/>
                <a:gd name="T63" fmla="*/ 465 h 2579"/>
                <a:gd name="T64" fmla="*/ 2123 w 4086"/>
                <a:gd name="T65" fmla="*/ 358 h 2579"/>
                <a:gd name="T66" fmla="*/ 2419 w 4086"/>
                <a:gd name="T67" fmla="*/ 0 h 25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86" h="2579">
                  <a:moveTo>
                    <a:pt x="188" y="2579"/>
                  </a:moveTo>
                  <a:cubicBezTo>
                    <a:pt x="163" y="2528"/>
                    <a:pt x="111" y="2475"/>
                    <a:pt x="94" y="2426"/>
                  </a:cubicBezTo>
                  <a:cubicBezTo>
                    <a:pt x="90" y="2414"/>
                    <a:pt x="88" y="2402"/>
                    <a:pt x="82" y="2391"/>
                  </a:cubicBezTo>
                  <a:cubicBezTo>
                    <a:pt x="53" y="2339"/>
                    <a:pt x="19" y="2305"/>
                    <a:pt x="0" y="2250"/>
                  </a:cubicBezTo>
                  <a:cubicBezTo>
                    <a:pt x="4" y="2187"/>
                    <a:pt x="5" y="2124"/>
                    <a:pt x="12" y="2062"/>
                  </a:cubicBezTo>
                  <a:cubicBezTo>
                    <a:pt x="17" y="2020"/>
                    <a:pt x="64" y="1970"/>
                    <a:pt x="94" y="1956"/>
                  </a:cubicBezTo>
                  <a:cubicBezTo>
                    <a:pt x="175" y="1916"/>
                    <a:pt x="261" y="1892"/>
                    <a:pt x="341" y="1850"/>
                  </a:cubicBezTo>
                  <a:cubicBezTo>
                    <a:pt x="345" y="1865"/>
                    <a:pt x="350" y="1928"/>
                    <a:pt x="388" y="1921"/>
                  </a:cubicBezTo>
                  <a:cubicBezTo>
                    <a:pt x="402" y="1918"/>
                    <a:pt x="404" y="1898"/>
                    <a:pt x="412" y="1886"/>
                  </a:cubicBezTo>
                  <a:cubicBezTo>
                    <a:pt x="429" y="1832"/>
                    <a:pt x="423" y="1863"/>
                    <a:pt x="423" y="1792"/>
                  </a:cubicBezTo>
                  <a:cubicBezTo>
                    <a:pt x="341" y="1534"/>
                    <a:pt x="335" y="1580"/>
                    <a:pt x="365" y="1368"/>
                  </a:cubicBezTo>
                  <a:cubicBezTo>
                    <a:pt x="369" y="1339"/>
                    <a:pt x="384" y="1311"/>
                    <a:pt x="412" y="1298"/>
                  </a:cubicBezTo>
                  <a:cubicBezTo>
                    <a:pt x="441" y="1285"/>
                    <a:pt x="475" y="1282"/>
                    <a:pt x="506" y="1274"/>
                  </a:cubicBezTo>
                  <a:cubicBezTo>
                    <a:pt x="612" y="1278"/>
                    <a:pt x="718" y="1275"/>
                    <a:pt x="823" y="1286"/>
                  </a:cubicBezTo>
                  <a:cubicBezTo>
                    <a:pt x="865" y="1290"/>
                    <a:pt x="855" y="1326"/>
                    <a:pt x="882" y="1345"/>
                  </a:cubicBezTo>
                  <a:cubicBezTo>
                    <a:pt x="903" y="1360"/>
                    <a:pt x="981" y="1404"/>
                    <a:pt x="1023" y="1404"/>
                  </a:cubicBezTo>
                  <a:lnTo>
                    <a:pt x="1110" y="1392"/>
                  </a:lnTo>
                  <a:cubicBezTo>
                    <a:pt x="1158" y="1312"/>
                    <a:pt x="1215" y="1237"/>
                    <a:pt x="1254" y="1152"/>
                  </a:cubicBezTo>
                  <a:cubicBezTo>
                    <a:pt x="1259" y="1141"/>
                    <a:pt x="1234" y="1134"/>
                    <a:pt x="1234" y="1122"/>
                  </a:cubicBezTo>
                  <a:cubicBezTo>
                    <a:pt x="1235" y="1077"/>
                    <a:pt x="1250" y="1032"/>
                    <a:pt x="1270" y="992"/>
                  </a:cubicBezTo>
                  <a:cubicBezTo>
                    <a:pt x="1294" y="942"/>
                    <a:pt x="1288" y="968"/>
                    <a:pt x="1328" y="934"/>
                  </a:cubicBezTo>
                  <a:cubicBezTo>
                    <a:pt x="1416" y="861"/>
                    <a:pt x="1485" y="796"/>
                    <a:pt x="1599" y="757"/>
                  </a:cubicBezTo>
                  <a:cubicBezTo>
                    <a:pt x="1713" y="672"/>
                    <a:pt x="1745" y="663"/>
                    <a:pt x="1893" y="640"/>
                  </a:cubicBezTo>
                  <a:cubicBezTo>
                    <a:pt x="2034" y="592"/>
                    <a:pt x="2247" y="599"/>
                    <a:pt x="2386" y="593"/>
                  </a:cubicBezTo>
                  <a:cubicBezTo>
                    <a:pt x="2506" y="579"/>
                    <a:pt x="2619" y="588"/>
                    <a:pt x="2739" y="604"/>
                  </a:cubicBezTo>
                  <a:cubicBezTo>
                    <a:pt x="2818" y="631"/>
                    <a:pt x="2895" y="660"/>
                    <a:pt x="2974" y="687"/>
                  </a:cubicBezTo>
                  <a:cubicBezTo>
                    <a:pt x="2982" y="699"/>
                    <a:pt x="2986" y="715"/>
                    <a:pt x="2998" y="722"/>
                  </a:cubicBezTo>
                  <a:cubicBezTo>
                    <a:pt x="3030" y="740"/>
                    <a:pt x="3103" y="757"/>
                    <a:pt x="3103" y="757"/>
                  </a:cubicBezTo>
                  <a:cubicBezTo>
                    <a:pt x="3115" y="765"/>
                    <a:pt x="3129" y="771"/>
                    <a:pt x="3139" y="781"/>
                  </a:cubicBezTo>
                  <a:cubicBezTo>
                    <a:pt x="3149" y="791"/>
                    <a:pt x="3151" y="807"/>
                    <a:pt x="3162" y="816"/>
                  </a:cubicBezTo>
                  <a:cubicBezTo>
                    <a:pt x="3196" y="843"/>
                    <a:pt x="3248" y="834"/>
                    <a:pt x="3292" y="840"/>
                  </a:cubicBezTo>
                  <a:cubicBezTo>
                    <a:pt x="3373" y="828"/>
                    <a:pt x="3423" y="814"/>
                    <a:pt x="3491" y="769"/>
                  </a:cubicBezTo>
                  <a:cubicBezTo>
                    <a:pt x="3513" y="704"/>
                    <a:pt x="3556" y="654"/>
                    <a:pt x="3585" y="593"/>
                  </a:cubicBezTo>
                  <a:lnTo>
                    <a:pt x="408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2" name="Text Box 29"/>
          <p:cNvSpPr txBox="1">
            <a:spLocks noChangeArrowheads="1"/>
          </p:cNvSpPr>
          <p:nvPr/>
        </p:nvSpPr>
        <p:spPr bwMode="auto">
          <a:xfrm>
            <a:off x="5867400" y="3429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4 </a:t>
            </a:r>
          </a:p>
        </p:txBody>
      </p:sp>
      <p:sp>
        <p:nvSpPr>
          <p:cNvPr id="34833" name="Text Box 30"/>
          <p:cNvSpPr txBox="1">
            <a:spLocks noChangeArrowheads="1"/>
          </p:cNvSpPr>
          <p:nvPr/>
        </p:nvSpPr>
        <p:spPr bwMode="auto">
          <a:xfrm>
            <a:off x="1943100" y="3429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Food chewed a second time</a:t>
            </a: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H="1">
            <a:off x="5410200" y="723900"/>
            <a:ext cx="8382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3886200" y="1657350"/>
            <a:ext cx="1524000" cy="387350"/>
            <a:chOff x="2448" y="1068"/>
            <a:chExt cx="960" cy="244"/>
          </a:xfrm>
        </p:grpSpPr>
        <p:sp>
          <p:nvSpPr>
            <p:cNvPr id="34845" name="Freeform 33"/>
            <p:cNvSpPr>
              <a:spLocks/>
            </p:cNvSpPr>
            <p:nvPr/>
          </p:nvSpPr>
          <p:spPr bwMode="auto">
            <a:xfrm>
              <a:off x="2688" y="1104"/>
              <a:ext cx="720" cy="208"/>
            </a:xfrm>
            <a:custGeom>
              <a:avLst/>
              <a:gdLst>
                <a:gd name="T0" fmla="*/ 720 w 720"/>
                <a:gd name="T1" fmla="*/ 96 h 208"/>
                <a:gd name="T2" fmla="*/ 336 w 720"/>
                <a:gd name="T3" fmla="*/ 192 h 208"/>
                <a:gd name="T4" fmla="*/ 0 w 720"/>
                <a:gd name="T5" fmla="*/ 0 h 2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208">
                  <a:moveTo>
                    <a:pt x="720" y="96"/>
                  </a:moveTo>
                  <a:cubicBezTo>
                    <a:pt x="588" y="152"/>
                    <a:pt x="456" y="208"/>
                    <a:pt x="336" y="192"/>
                  </a:cubicBezTo>
                  <a:cubicBezTo>
                    <a:pt x="216" y="176"/>
                    <a:pt x="56" y="32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34"/>
            <p:cNvSpPr>
              <a:spLocks noChangeShapeType="1"/>
            </p:cNvSpPr>
            <p:nvPr/>
          </p:nvSpPr>
          <p:spPr bwMode="auto">
            <a:xfrm flipH="1" flipV="1">
              <a:off x="2448" y="1068"/>
              <a:ext cx="288" cy="4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5" name="Line 35"/>
          <p:cNvSpPr>
            <a:spLocks noChangeShapeType="1"/>
          </p:cNvSpPr>
          <p:nvPr/>
        </p:nvSpPr>
        <p:spPr bwMode="auto">
          <a:xfrm flipH="1">
            <a:off x="2362200" y="1714500"/>
            <a:ext cx="14478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H="1">
            <a:off x="1752600" y="2476500"/>
            <a:ext cx="5334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H="1">
            <a:off x="1295400" y="3162300"/>
            <a:ext cx="22860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Text Box 38"/>
          <p:cNvSpPr txBox="1">
            <a:spLocks noChangeArrowheads="1"/>
          </p:cNvSpPr>
          <p:nvPr/>
        </p:nvSpPr>
        <p:spPr bwMode="auto">
          <a:xfrm>
            <a:off x="1828800" y="220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5</a:t>
            </a:r>
          </a:p>
        </p:txBody>
      </p:sp>
      <p:sp>
        <p:nvSpPr>
          <p:cNvPr id="34840" name="Text Box 39"/>
          <p:cNvSpPr txBox="1">
            <a:spLocks noChangeArrowheads="1"/>
          </p:cNvSpPr>
          <p:nvPr/>
        </p:nvSpPr>
        <p:spPr bwMode="auto">
          <a:xfrm>
            <a:off x="914400" y="3448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6</a:t>
            </a:r>
          </a:p>
        </p:txBody>
      </p:sp>
      <p:sp>
        <p:nvSpPr>
          <p:cNvPr id="34841" name="Text Box 40"/>
          <p:cNvSpPr txBox="1">
            <a:spLocks noChangeArrowheads="1"/>
          </p:cNvSpPr>
          <p:nvPr/>
        </p:nvSpPr>
        <p:spPr bwMode="auto">
          <a:xfrm>
            <a:off x="457200" y="13335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Abomasum</a:t>
            </a:r>
          </a:p>
        </p:txBody>
      </p:sp>
      <p:sp>
        <p:nvSpPr>
          <p:cNvPr id="34842" name="Text Box 41"/>
          <p:cNvSpPr txBox="1">
            <a:spLocks noChangeArrowheads="1"/>
          </p:cNvSpPr>
          <p:nvPr/>
        </p:nvSpPr>
        <p:spPr bwMode="auto">
          <a:xfrm>
            <a:off x="381000" y="1695450"/>
            <a:ext cx="2286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‘true stomach’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34843" name="Text Box 42"/>
          <p:cNvSpPr txBox="1">
            <a:spLocks noChangeArrowheads="1"/>
          </p:cNvSpPr>
          <p:nvPr/>
        </p:nvSpPr>
        <p:spPr bwMode="auto">
          <a:xfrm>
            <a:off x="457200" y="38290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duodenum</a:t>
            </a:r>
          </a:p>
        </p:txBody>
      </p:sp>
      <p:sp>
        <p:nvSpPr>
          <p:cNvPr id="34844" name="Text Box 43"/>
          <p:cNvSpPr txBox="1">
            <a:spLocks noChangeArrowheads="1"/>
          </p:cNvSpPr>
          <p:nvPr/>
        </p:nvSpPr>
        <p:spPr bwMode="auto">
          <a:xfrm>
            <a:off x="609600" y="5562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The pathway the grass takes</a:t>
            </a:r>
          </a:p>
        </p:txBody>
      </p:sp>
    </p:spTree>
    <p:extLst>
      <p:ext uri="{BB962C8B-B14F-4D97-AF65-F5344CB8AC3E}">
        <p14:creationId xmlns:p14="http://schemas.microsoft.com/office/powerpoint/2010/main" val="23117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503" grpId="0" animBg="1"/>
      <p:bldP spid="20511" grpId="0" animBg="1"/>
      <p:bldP spid="20515" grpId="0" animBg="1"/>
      <p:bldP spid="20516" grpId="0" animBg="1"/>
      <p:bldP spid="205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How cattle can survive on a diet low in protein?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Nitrogen may be taken that is not part of protein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e.g.urea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Some bacteria in the rumen use urea as a source of nitrogen to make protein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This protein is used for bacteria reproduction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Some bacteria are swallowed with the chewed cud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5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GB">
                <a:latin typeface="Comic Sans MS" pitchFamily="66" charset="0"/>
              </a:rPr>
              <a:t>The bacterial protein is then digested in the abomasum and duodenum as in other mammals</a:t>
            </a:r>
          </a:p>
          <a:p>
            <a:r>
              <a:rPr lang="en-GB">
                <a:latin typeface="Comic Sans MS" pitchFamily="66" charset="0"/>
              </a:rPr>
              <a:t>Amino acids produced are absorbed in the small intestine and used to make cow protein</a:t>
            </a:r>
          </a:p>
          <a:p>
            <a:r>
              <a:rPr lang="en-GB">
                <a:latin typeface="Comic Sans MS" pitchFamily="66" charset="0"/>
              </a:rPr>
              <a:t>The bacteria have converted the waste urea into protein to supplement their diet</a:t>
            </a:r>
          </a:p>
          <a:p>
            <a:endParaRPr lang="en-GB">
              <a:latin typeface="Comic Sans MS" pitchFamily="66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38125" y="838200"/>
            <a:ext cx="8763000" cy="3200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0" name="Group 56"/>
          <p:cNvGrpSpPr>
            <a:grpSpLocks/>
          </p:cNvGrpSpPr>
          <p:nvPr/>
        </p:nvGrpSpPr>
        <p:grpSpPr bwMode="auto">
          <a:xfrm>
            <a:off x="3114675" y="1981200"/>
            <a:ext cx="2286000" cy="1219200"/>
            <a:chOff x="1962" y="1248"/>
            <a:chExt cx="1440" cy="768"/>
          </a:xfrm>
        </p:grpSpPr>
        <p:sp>
          <p:nvSpPr>
            <p:cNvPr id="37935" name="Oval 17"/>
            <p:cNvSpPr>
              <a:spLocks noChangeArrowheads="1"/>
            </p:cNvSpPr>
            <p:nvPr/>
          </p:nvSpPr>
          <p:spPr bwMode="auto">
            <a:xfrm>
              <a:off x="1962" y="1248"/>
              <a:ext cx="1440" cy="768"/>
            </a:xfrm>
            <a:prstGeom prst="ellipse">
              <a:avLst/>
            </a:prstGeom>
            <a:solidFill>
              <a:srgbClr val="FFCC66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AutoShape 20"/>
            <p:cNvSpPr>
              <a:spLocks noChangeArrowheads="1"/>
            </p:cNvSpPr>
            <p:nvPr/>
          </p:nvSpPr>
          <p:spPr bwMode="auto">
            <a:xfrm rot="-4823762">
              <a:off x="3100" y="1288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AutoShape 23"/>
            <p:cNvSpPr>
              <a:spLocks noChangeArrowheads="1"/>
            </p:cNvSpPr>
            <p:nvPr/>
          </p:nvSpPr>
          <p:spPr bwMode="auto">
            <a:xfrm rot="8090713">
              <a:off x="1996" y="1748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679575" y="4483100"/>
            <a:ext cx="4797425" cy="20701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95600" y="30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grass+saliva+urea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229100" y="685800"/>
            <a:ext cx="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4346575" y="1371600"/>
            <a:ext cx="3730625" cy="457200"/>
            <a:chOff x="2688" y="864"/>
            <a:chExt cx="1490" cy="288"/>
          </a:xfrm>
        </p:grpSpPr>
        <p:sp>
          <p:nvSpPr>
            <p:cNvPr id="37933" name="Line 8"/>
            <p:cNvSpPr>
              <a:spLocks noChangeShapeType="1"/>
            </p:cNvSpPr>
            <p:nvPr/>
          </p:nvSpPr>
          <p:spPr bwMode="auto">
            <a:xfrm>
              <a:off x="2688" y="864"/>
              <a:ext cx="14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Line 10"/>
            <p:cNvSpPr>
              <a:spLocks noChangeShapeType="1"/>
            </p:cNvSpPr>
            <p:nvPr/>
          </p:nvSpPr>
          <p:spPr bwMode="auto">
            <a:xfrm>
              <a:off x="4178" y="864"/>
              <a:ext cx="0" cy="2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 flipH="1">
            <a:off x="838200" y="1371600"/>
            <a:ext cx="3279775" cy="457200"/>
            <a:chOff x="2688" y="864"/>
            <a:chExt cx="1490" cy="288"/>
          </a:xfrm>
        </p:grpSpPr>
        <p:sp>
          <p:nvSpPr>
            <p:cNvPr id="37931" name="Line 13"/>
            <p:cNvSpPr>
              <a:spLocks noChangeShapeType="1"/>
            </p:cNvSpPr>
            <p:nvPr/>
          </p:nvSpPr>
          <p:spPr bwMode="auto">
            <a:xfrm>
              <a:off x="2688" y="864"/>
              <a:ext cx="14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Line 14"/>
            <p:cNvSpPr>
              <a:spLocks noChangeShapeType="1"/>
            </p:cNvSpPr>
            <p:nvPr/>
          </p:nvSpPr>
          <p:spPr bwMode="auto">
            <a:xfrm>
              <a:off x="4178" y="864"/>
              <a:ext cx="0" cy="2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87325" y="190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cellulose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879475" y="2286000"/>
            <a:ext cx="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Text Box 18"/>
          <p:cNvSpPr txBox="1">
            <a:spLocks noChangeArrowheads="1"/>
          </p:cNvSpPr>
          <p:nvPr/>
        </p:nvSpPr>
        <p:spPr bwMode="auto">
          <a:xfrm>
            <a:off x="3552825" y="1905000"/>
            <a:ext cx="1400175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bacteria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352800" y="2971800"/>
            <a:ext cx="2184400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bacteria grow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4419600" y="3276600"/>
            <a:ext cx="9906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495800" y="3581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excess bacteria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5900" y="25527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glucose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V="1">
            <a:off x="1371600" y="2438400"/>
            <a:ext cx="17526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rot="117049" flipH="1">
            <a:off x="911225" y="2209800"/>
            <a:ext cx="2289175" cy="22225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905000" y="1784350"/>
            <a:ext cx="1600200" cy="466725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00FF"/>
                </a:solidFill>
              </a:rPr>
              <a:t>cellulase</a:t>
            </a: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H="1">
            <a:off x="1524000" y="2590800"/>
            <a:ext cx="16002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28600" y="3581400"/>
            <a:ext cx="380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methane+CO</a:t>
            </a:r>
            <a:r>
              <a:rPr lang="en-GB" baseline="-25000"/>
              <a:t>2</a:t>
            </a:r>
            <a:r>
              <a:rPr lang="en-GB"/>
              <a:t>+fatty acid</a:t>
            </a:r>
            <a:endParaRPr lang="en-GB" baseline="-25000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3048000" y="3962400"/>
            <a:ext cx="228600" cy="1025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5029200" y="45180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protein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4953000" y="5334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peptides</a:t>
            </a: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562600" y="48768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6216650" y="1714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urea+grass protein</a:t>
            </a: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5334000" y="2133600"/>
            <a:ext cx="2514600" cy="152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447925" y="490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fatty acids</a:t>
            </a:r>
          </a:p>
        </p:txBody>
      </p:sp>
      <p:sp>
        <p:nvSpPr>
          <p:cNvPr id="37916" name="Text Box 40"/>
          <p:cNvSpPr txBox="1">
            <a:spLocks noChangeArrowheads="1"/>
          </p:cNvSpPr>
          <p:nvPr/>
        </p:nvSpPr>
        <p:spPr bwMode="auto">
          <a:xfrm>
            <a:off x="285750" y="482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rumen</a:t>
            </a:r>
          </a:p>
        </p:txBody>
      </p:sp>
      <p:sp>
        <p:nvSpPr>
          <p:cNvPr id="37917" name="Text Box 41"/>
          <p:cNvSpPr txBox="1">
            <a:spLocks noChangeArrowheads="1"/>
          </p:cNvSpPr>
          <p:nvPr/>
        </p:nvSpPr>
        <p:spPr bwMode="auto">
          <a:xfrm>
            <a:off x="1260475" y="4108450"/>
            <a:ext cx="201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abomasum+ duodenum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95250" y="563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absorbed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42875" y="608647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+respired</a:t>
            </a:r>
          </a:p>
        </p:txBody>
      </p:sp>
      <p:grpSp>
        <p:nvGrpSpPr>
          <p:cNvPr id="6201" name="Group 57"/>
          <p:cNvGrpSpPr>
            <a:grpSpLocks/>
          </p:cNvGrpSpPr>
          <p:nvPr/>
        </p:nvGrpSpPr>
        <p:grpSpPr bwMode="auto">
          <a:xfrm>
            <a:off x="1409700" y="5257800"/>
            <a:ext cx="1638300" cy="914400"/>
            <a:chOff x="888" y="3312"/>
            <a:chExt cx="1032" cy="576"/>
          </a:xfrm>
        </p:grpSpPr>
        <p:sp>
          <p:nvSpPr>
            <p:cNvPr id="37929" name="Freeform 44"/>
            <p:cNvSpPr>
              <a:spLocks/>
            </p:cNvSpPr>
            <p:nvPr/>
          </p:nvSpPr>
          <p:spPr bwMode="auto">
            <a:xfrm>
              <a:off x="912" y="3312"/>
              <a:ext cx="1008" cy="528"/>
            </a:xfrm>
            <a:custGeom>
              <a:avLst/>
              <a:gdLst>
                <a:gd name="T0" fmla="*/ 1008 w 1008"/>
                <a:gd name="T1" fmla="*/ 0 h 528"/>
                <a:gd name="T2" fmla="*/ 624 w 1008"/>
                <a:gd name="T3" fmla="*/ 432 h 528"/>
                <a:gd name="T4" fmla="*/ 0 w 1008"/>
                <a:gd name="T5" fmla="*/ 528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528">
                  <a:moveTo>
                    <a:pt x="1008" y="0"/>
                  </a:moveTo>
                  <a:cubicBezTo>
                    <a:pt x="900" y="172"/>
                    <a:pt x="792" y="344"/>
                    <a:pt x="624" y="432"/>
                  </a:cubicBezTo>
                  <a:cubicBezTo>
                    <a:pt x="456" y="520"/>
                    <a:pt x="104" y="512"/>
                    <a:pt x="0" y="528"/>
                  </a:cubicBezTo>
                </a:path>
              </a:pathLst>
            </a:custGeom>
            <a:noFill/>
            <a:ln w="57150" cmpd="sng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AutoShape 45"/>
            <p:cNvSpPr>
              <a:spLocks noChangeArrowheads="1"/>
            </p:cNvSpPr>
            <p:nvPr/>
          </p:nvSpPr>
          <p:spPr bwMode="auto">
            <a:xfrm rot="-4552471">
              <a:off x="864" y="3768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5562600" y="57150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4699000" y="60579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amino acids</a:t>
            </a:r>
          </a:p>
        </p:txBody>
      </p:sp>
      <p:grpSp>
        <p:nvGrpSpPr>
          <p:cNvPr id="6198" name="Group 54"/>
          <p:cNvGrpSpPr>
            <a:grpSpLocks/>
          </p:cNvGrpSpPr>
          <p:nvPr/>
        </p:nvGrpSpPr>
        <p:grpSpPr bwMode="auto">
          <a:xfrm flipV="1">
            <a:off x="5400675" y="6324600"/>
            <a:ext cx="1295400" cy="304800"/>
            <a:chOff x="4032" y="3888"/>
            <a:chExt cx="859" cy="205"/>
          </a:xfrm>
        </p:grpSpPr>
        <p:sp>
          <p:nvSpPr>
            <p:cNvPr id="37927" name="Freeform 51"/>
            <p:cNvSpPr>
              <a:spLocks/>
            </p:cNvSpPr>
            <p:nvPr/>
          </p:nvSpPr>
          <p:spPr bwMode="auto">
            <a:xfrm>
              <a:off x="4032" y="3888"/>
              <a:ext cx="768" cy="144"/>
            </a:xfrm>
            <a:custGeom>
              <a:avLst/>
              <a:gdLst>
                <a:gd name="T0" fmla="*/ 0 w 768"/>
                <a:gd name="T1" fmla="*/ 144 h 144"/>
                <a:gd name="T2" fmla="*/ 288 w 768"/>
                <a:gd name="T3" fmla="*/ 0 h 144"/>
                <a:gd name="T4" fmla="*/ 768 w 768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80" y="72"/>
                    <a:pt x="160" y="0"/>
                    <a:pt x="288" y="0"/>
                  </a:cubicBezTo>
                  <a:cubicBezTo>
                    <a:pt x="416" y="0"/>
                    <a:pt x="688" y="120"/>
                    <a:pt x="768" y="144"/>
                  </a:cubicBezTo>
                </a:path>
              </a:pathLst>
            </a:custGeom>
            <a:noFill/>
            <a:ln w="57150" cmpd="sng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AutoShape 52"/>
            <p:cNvSpPr>
              <a:spLocks noChangeArrowheads="1"/>
            </p:cNvSpPr>
            <p:nvPr/>
          </p:nvSpPr>
          <p:spPr bwMode="auto">
            <a:xfrm rot="6143979">
              <a:off x="4789" y="3991"/>
              <a:ext cx="96" cy="108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6692900" y="5867400"/>
            <a:ext cx="2755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absorbed +made into protein</a:t>
            </a:r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 flipH="1">
            <a:off x="6096000" y="2057400"/>
            <a:ext cx="2667000" cy="266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7086600" y="2971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some protein</a:t>
            </a:r>
          </a:p>
        </p:txBody>
      </p:sp>
    </p:spTree>
    <p:extLst>
      <p:ext uri="{BB962C8B-B14F-4D97-AF65-F5344CB8AC3E}">
        <p14:creationId xmlns:p14="http://schemas.microsoft.com/office/powerpoint/2010/main" val="29460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nimBg="1"/>
      <p:bldP spid="6159" grpId="0" autoUpdateAnimBg="0"/>
      <p:bldP spid="6160" grpId="0" animBg="1"/>
      <p:bldP spid="6166" grpId="0" animBg="1" autoUpdateAnimBg="0"/>
      <p:bldP spid="6168" grpId="0" animBg="1"/>
      <p:bldP spid="6169" grpId="0" autoUpdateAnimBg="0"/>
      <p:bldP spid="6170" grpId="0" autoUpdateAnimBg="0"/>
      <p:bldP spid="6171" grpId="0" animBg="1"/>
      <p:bldP spid="6173" grpId="0" animBg="1"/>
      <p:bldP spid="6174" grpId="0" animBg="1" autoUpdateAnimBg="0"/>
      <p:bldP spid="6175" grpId="0" animBg="1"/>
      <p:bldP spid="6176" grpId="0" autoUpdateAnimBg="0"/>
      <p:bldP spid="6177" grpId="0" animBg="1"/>
      <p:bldP spid="6178" grpId="0" autoUpdateAnimBg="0"/>
      <p:bldP spid="6179" grpId="0" autoUpdateAnimBg="0"/>
      <p:bldP spid="6180" grpId="0" animBg="1"/>
      <p:bldP spid="6181" grpId="0" autoUpdateAnimBg="0"/>
      <p:bldP spid="6182" grpId="0" animBg="1"/>
      <p:bldP spid="6183" grpId="0" autoUpdateAnimBg="0"/>
      <p:bldP spid="6186" grpId="0" autoUpdateAnimBg="0"/>
      <p:bldP spid="6187" grpId="0" autoUpdateAnimBg="0"/>
      <p:bldP spid="6193" grpId="0" animBg="1"/>
      <p:bldP spid="6194" grpId="0" autoUpdateAnimBg="0"/>
      <p:bldP spid="6197" grpId="0" autoUpdateAnimBg="0"/>
      <p:bldP spid="6202" grpId="0" animBg="1"/>
      <p:bldP spid="62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7010400" y="3429000"/>
            <a:ext cx="1752600" cy="1905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/>
              <a:t>Nitrogen metabolism in the ruminant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Some urea from deamination is recycled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3400" y="4267200"/>
            <a:ext cx="3429000" cy="2362200"/>
          </a:xfrm>
          <a:prstGeom prst="rect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Liver</a:t>
            </a:r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419600" y="2057400"/>
            <a:ext cx="2667000" cy="1066800"/>
          </a:xfrm>
          <a:prstGeom prst="rect">
            <a:avLst/>
          </a:prstGeom>
          <a:solidFill>
            <a:srgbClr val="CCFF99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47800" y="5334000"/>
            <a:ext cx="198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Deamination of amino acids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3276600" y="4953000"/>
            <a:ext cx="304800" cy="6096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76600" y="4572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urea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038600" y="4953000"/>
            <a:ext cx="2133600" cy="11430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72200" y="6019800"/>
            <a:ext cx="914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urine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724400" y="243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Saliva + urea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3886200" y="2819400"/>
            <a:ext cx="1066800" cy="18288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6705600" y="2971800"/>
            <a:ext cx="1219200" cy="914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315200" y="4191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rumen</a:t>
            </a:r>
          </a:p>
        </p:txBody>
      </p:sp>
    </p:spTree>
    <p:extLst>
      <p:ext uri="{BB962C8B-B14F-4D97-AF65-F5344CB8AC3E}">
        <p14:creationId xmlns:p14="http://schemas.microsoft.com/office/powerpoint/2010/main" val="7862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  <p:bldP spid="29699" grpId="0" autoUpdateAnimBg="0"/>
      <p:bldP spid="29700" grpId="0" animBg="1" autoUpdateAnimBg="0"/>
      <p:bldP spid="29701" grpId="0" animBg="1"/>
      <p:bldP spid="29702" grpId="0" autoUpdateAnimBg="0"/>
      <p:bldP spid="29704" grpId="0" animBg="1"/>
      <p:bldP spid="29705" grpId="0" autoUpdateAnimBg="0"/>
      <p:bldP spid="29706" grpId="0" animBg="1"/>
      <p:bldP spid="29707" grpId="0" animBg="1" autoUpdateAnimBg="0"/>
      <p:bldP spid="29708" grpId="0" autoUpdateAnimBg="0"/>
      <p:bldP spid="29709" grpId="0" animBg="1"/>
      <p:bldP spid="29710" grpId="0" animBg="1"/>
      <p:bldP spid="297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NPN compound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Urea</a:t>
            </a:r>
          </a:p>
          <a:p>
            <a:r>
              <a:rPr lang="en-US" dirty="0"/>
              <a:t>Free amino acid</a:t>
            </a:r>
          </a:p>
          <a:p>
            <a:r>
              <a:rPr lang="en-US" dirty="0"/>
              <a:t>Amide </a:t>
            </a:r>
          </a:p>
          <a:p>
            <a:r>
              <a:rPr lang="en-US" dirty="0"/>
              <a:t>Amine </a:t>
            </a:r>
          </a:p>
          <a:p>
            <a:r>
              <a:rPr lang="en-US" dirty="0"/>
              <a:t>Ammonia </a:t>
            </a:r>
          </a:p>
          <a:p>
            <a:r>
              <a:rPr lang="en-US" dirty="0"/>
              <a:t>Nucleic acid </a:t>
            </a:r>
          </a:p>
          <a:p>
            <a:r>
              <a:rPr lang="en-US" dirty="0"/>
              <a:t>Uric acid </a:t>
            </a:r>
          </a:p>
          <a:p>
            <a:pPr marL="0" indent="0">
              <a:buNone/>
            </a:pPr>
            <a:r>
              <a:rPr lang="en-US" dirty="0"/>
              <a:t>Nucleic acid is not readily available in the rumen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and NPN compound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 is cost effective</a:t>
            </a:r>
          </a:p>
          <a:p>
            <a:r>
              <a:rPr lang="en-US" dirty="0"/>
              <a:t>Usage of rumen escape protein leads towards the rumen ammonia deficiency </a:t>
            </a:r>
          </a:p>
          <a:p>
            <a:r>
              <a:rPr lang="en-US" dirty="0"/>
              <a:t>Ammonia toxicity</a:t>
            </a:r>
          </a:p>
          <a:p>
            <a:r>
              <a:rPr lang="en-US" dirty="0"/>
              <a:t>NPN compound other then urea reduce the rumen pH and slow down ammonia absorption </a:t>
            </a:r>
          </a:p>
          <a:p>
            <a:r>
              <a:rPr lang="en-US" dirty="0"/>
              <a:t>NPN compound is costly than urea</a:t>
            </a:r>
          </a:p>
        </p:txBody>
      </p:sp>
    </p:spTree>
    <p:extLst>
      <p:ext uri="{BB962C8B-B14F-4D97-AF65-F5344CB8AC3E}">
        <p14:creationId xmlns:p14="http://schemas.microsoft.com/office/powerpoint/2010/main" val="217889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8580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Lucida Bright"/>
                <a:cs typeface="Lucida Bright"/>
              </a:rPr>
              <a:t>Complex Stomach</a:t>
            </a:r>
          </a:p>
          <a:p>
            <a:pPr algn="ctr"/>
            <a:endParaRPr lang="en-US" sz="4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Lucida Bright"/>
              <a:cs typeface="Lucida Bright"/>
            </a:endParaRP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533400" y="1524000"/>
            <a:ext cx="800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3300"/>
                </a:solidFill>
                <a:latin typeface="Comic Sans MS" pitchFamily="66" charset="0"/>
              </a:rPr>
              <a:t>Sheep, cows, and goats are examples of animals with complex stomachs, which are also known as ruminant digestive systems</a:t>
            </a:r>
          </a:p>
        </p:txBody>
      </p:sp>
      <p:pic>
        <p:nvPicPr>
          <p:cNvPr id="23556" name="Picture 111" descr="Domestic 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513"/>
            <a:ext cx="2667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3" descr="Domestic Sh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2895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5" descr="angus-web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8" name="_lou4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_louc3il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" fill="hold"/>
                                        <p:tgtEl>
                                          <p:spTgt spid="8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0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Urea is a simple compound </a:t>
            </a:r>
          </a:p>
          <a:p>
            <a:r>
              <a:rPr lang="en-US" dirty="0"/>
              <a:t>It contains 46 % nitrogen</a:t>
            </a:r>
          </a:p>
          <a:p>
            <a:r>
              <a:rPr lang="en-US" dirty="0"/>
              <a:t>Found in many plants </a:t>
            </a:r>
          </a:p>
          <a:p>
            <a:r>
              <a:rPr lang="en-US" dirty="0"/>
              <a:t>End product of protein metabolism in mammal</a:t>
            </a:r>
          </a:p>
          <a:p>
            <a:r>
              <a:rPr lang="en-US" dirty="0"/>
              <a:t>Urea protein equivalent is  287%</a:t>
            </a:r>
          </a:p>
          <a:p>
            <a:r>
              <a:rPr lang="en-US" dirty="0"/>
              <a:t>13.5 pound of urea and 86.5 pound of corn has same protein and energy in ruminant.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source </a:t>
            </a:r>
          </a:p>
          <a:p>
            <a:r>
              <a:rPr lang="en-US" dirty="0"/>
              <a:t>Urea produce during metabolism </a:t>
            </a:r>
          </a:p>
          <a:p>
            <a:r>
              <a:rPr lang="en-US" dirty="0"/>
              <a:t>Feed grade urea </a:t>
            </a:r>
          </a:p>
          <a:p>
            <a:pPr marL="0" indent="0">
              <a:buNone/>
            </a:pPr>
            <a:r>
              <a:rPr lang="en-US" dirty="0"/>
              <a:t> it contain 46%  N and 287 % protein equivalent</a:t>
            </a:r>
          </a:p>
          <a:p>
            <a:pPr marL="0" indent="0">
              <a:buNone/>
            </a:pPr>
            <a:r>
              <a:rPr lang="en-US" dirty="0"/>
              <a:t>                      Enzyme </a:t>
            </a:r>
          </a:p>
          <a:p>
            <a:pPr marL="0" indent="0">
              <a:buNone/>
            </a:pPr>
            <a:r>
              <a:rPr lang="en-US" dirty="0"/>
              <a:t>  Urea                                 CO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Rumen bacteria hydrolyze 1g/hour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48006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06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Urea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Urea is 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used</a:t>
            </a:r>
            <a:r>
              <a:rPr lang="en-US" sz="3500" dirty="0"/>
              <a:t> to  reduce the feed cost</a:t>
            </a:r>
          </a:p>
          <a:p>
            <a:r>
              <a:rPr lang="en-US" sz="3500" dirty="0"/>
              <a:t>The amount of urea  is depend upon the total digestible energy of the ration.</a:t>
            </a:r>
          </a:p>
          <a:p>
            <a:r>
              <a:rPr lang="en-US" sz="3500" dirty="0"/>
              <a:t>No more than 0.1 to 0.25 pound urea per head per day should be fed in concentrate diet</a:t>
            </a:r>
          </a:p>
          <a:p>
            <a:r>
              <a:rPr lang="en-US" sz="3500" dirty="0"/>
              <a:t>Toxicity should not be used when urea use as recommendation</a:t>
            </a:r>
          </a:p>
          <a:p>
            <a:r>
              <a:rPr lang="en-US" sz="3500" dirty="0"/>
              <a:t>Vinegar is a helpful emergency treatment for urea poisoning if the animal is treated before </a:t>
            </a:r>
            <a:r>
              <a:rPr lang="en-US" sz="3500" dirty="0" err="1"/>
              <a:t>tetany</a:t>
            </a:r>
            <a:r>
              <a:rPr lang="en-US" sz="3500" dirty="0"/>
              <a:t> develops.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58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Influencing Urea Utilization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Readily available carbohydrate</a:t>
            </a:r>
          </a:p>
          <a:p>
            <a:r>
              <a:rPr lang="en-US" dirty="0"/>
              <a:t>Total digestible energy</a:t>
            </a:r>
          </a:p>
          <a:p>
            <a:r>
              <a:rPr lang="en-US" dirty="0"/>
              <a:t>Constant and continuous intake </a:t>
            </a:r>
          </a:p>
          <a:p>
            <a:r>
              <a:rPr lang="en-US" dirty="0"/>
              <a:t>Level of urea</a:t>
            </a:r>
          </a:p>
          <a:p>
            <a:r>
              <a:rPr lang="en-US" dirty="0"/>
              <a:t>Supply of sulfur, phosphorus and trace minerals</a:t>
            </a:r>
          </a:p>
          <a:p>
            <a:r>
              <a:rPr lang="en-US" dirty="0"/>
              <a:t>Dehydrated alfalfa meal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sz="2800" dirty="0"/>
              <a:t>( </a:t>
            </a:r>
            <a:r>
              <a:rPr lang="en-US" sz="2800" dirty="0" err="1"/>
              <a:t>william</a:t>
            </a:r>
            <a:r>
              <a:rPr lang="en-US" sz="2800" dirty="0"/>
              <a:t>, 1968)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Biuret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It is condensation of two molecule of urea by heating</a:t>
            </a:r>
          </a:p>
          <a:p>
            <a:r>
              <a:rPr lang="en-US" dirty="0"/>
              <a:t> slow down the degradation and reduce the ammonia toxicity</a:t>
            </a:r>
          </a:p>
          <a:p>
            <a:r>
              <a:rPr lang="en-US" dirty="0"/>
              <a:t>More palatable than urea </a:t>
            </a:r>
          </a:p>
          <a:p>
            <a:r>
              <a:rPr lang="en-US" dirty="0"/>
              <a:t>Biuret is costly than urea</a:t>
            </a:r>
          </a:p>
          <a:p>
            <a:r>
              <a:rPr lang="en-US" dirty="0"/>
              <a:t>Bacteria take six week  for the adaptation.</a:t>
            </a:r>
          </a:p>
          <a:p>
            <a:r>
              <a:rPr lang="en-US" dirty="0"/>
              <a:t>Bacteria produce </a:t>
            </a:r>
            <a:r>
              <a:rPr lang="en-US" dirty="0" err="1"/>
              <a:t>biurase</a:t>
            </a:r>
            <a:r>
              <a:rPr lang="en-US" dirty="0"/>
              <a:t> enzyme for the breakdown</a:t>
            </a:r>
          </a:p>
        </p:txBody>
      </p:sp>
      <p:pic>
        <p:nvPicPr>
          <p:cNvPr id="1026" name="Picture 2" descr="C:\Users\bajwa\Downloads\160px-Biuret_struc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57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Recommendations for Urea Feeding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Feedlot Rations</a:t>
            </a:r>
          </a:p>
          <a:p>
            <a:r>
              <a:rPr lang="en-US" dirty="0"/>
              <a:t>up to 15 to 25 % of total  CP in  fattening rations.</a:t>
            </a:r>
          </a:p>
          <a:p>
            <a:r>
              <a:rPr lang="en-US" dirty="0"/>
              <a:t>0.1 to 0.25 pound urea per head per day to cattle.</a:t>
            </a:r>
          </a:p>
          <a:p>
            <a:r>
              <a:rPr lang="en-US" dirty="0"/>
              <a:t>0.28 to 0.70 pound CP/ head / day to cattle.</a:t>
            </a:r>
          </a:p>
          <a:p>
            <a:r>
              <a:rPr lang="en-US" dirty="0"/>
              <a:t>Up to 0.5 to 1.0 percent urea in total air dry beef ration (90 percent dry matter). </a:t>
            </a:r>
          </a:p>
          <a:p>
            <a:pPr marL="0" indent="0">
              <a:buNone/>
            </a:pPr>
            <a:r>
              <a:rPr lang="en-US" dirty="0"/>
              <a:t>                                              </a:t>
            </a:r>
            <a:r>
              <a:rPr lang="en-US" sz="2400" dirty="0"/>
              <a:t>( Stanton and Whittier, 1995)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5756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cow 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r>
              <a:rPr lang="en-US" dirty="0"/>
              <a:t>.05 pound actual urea per cow per day.</a:t>
            </a:r>
          </a:p>
          <a:p>
            <a:r>
              <a:rPr lang="en-US" dirty="0"/>
              <a:t>0.14 pound protein equivalent from urea per cow per day.</a:t>
            </a:r>
          </a:p>
          <a:p>
            <a:pPr marL="0" indent="0">
              <a:buNone/>
            </a:pPr>
            <a:r>
              <a:rPr lang="en-US" dirty="0"/>
              <a:t>Lactating cow ration</a:t>
            </a:r>
          </a:p>
          <a:p>
            <a:r>
              <a:rPr lang="en-US" dirty="0"/>
              <a:t>0.05 to 0.10 pound actual urea.</a:t>
            </a:r>
          </a:p>
          <a:p>
            <a:r>
              <a:rPr lang="en-US" dirty="0"/>
              <a:t>0.14 to 0.28 pound protein equivalent from urea.</a:t>
            </a:r>
          </a:p>
          <a:p>
            <a:pPr marL="0" indent="0">
              <a:buNone/>
            </a:pPr>
            <a:r>
              <a:rPr lang="en-US" dirty="0"/>
              <a:t>Do not feed urea to 300- to 450-pound calves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(</a:t>
            </a:r>
            <a:r>
              <a:rPr lang="en-US" sz="2000" dirty="0"/>
              <a:t>Kwan et al., 1977)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4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occur when fed at high level</a:t>
            </a:r>
          </a:p>
          <a:p>
            <a:r>
              <a:rPr lang="en-US" dirty="0"/>
              <a:t>Poor mixing in feed </a:t>
            </a:r>
          </a:p>
          <a:p>
            <a:r>
              <a:rPr lang="en-US" dirty="0"/>
              <a:t>Error in calculation</a:t>
            </a:r>
          </a:p>
          <a:p>
            <a:pPr marL="0" indent="0">
              <a:buNone/>
            </a:pPr>
            <a:r>
              <a:rPr lang="en-US" dirty="0"/>
              <a:t>Symptoms </a:t>
            </a:r>
          </a:p>
          <a:p>
            <a:pPr marL="0" indent="0">
              <a:buNone/>
            </a:pPr>
            <a:r>
              <a:rPr lang="en-US" dirty="0"/>
              <a:t>uneasiness, tremors, excessive salivation, rapid breathing, incoordination., bloat and </a:t>
            </a:r>
            <a:r>
              <a:rPr lang="en-US" dirty="0" err="1"/>
              <a:t>tetany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All symptoms show according to the same order  </a:t>
            </a:r>
          </a:p>
        </p:txBody>
      </p:sp>
    </p:spTree>
    <p:extLst>
      <p:ext uri="{BB962C8B-B14F-4D97-AF65-F5344CB8AC3E}">
        <p14:creationId xmlns:p14="http://schemas.microsoft.com/office/powerpoint/2010/main" val="346329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jwa\Download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3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11049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Comic Sans MS" pitchFamily="66" charset="0"/>
              </a:rPr>
              <a:t>Parts and functions of the ruminant digestive system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00600" y="2971800"/>
            <a:ext cx="4114800" cy="353377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00"/>
                </a:solidFill>
              </a:rPr>
              <a:t>Rumination</a:t>
            </a:r>
            <a:r>
              <a:rPr lang="en-US" sz="2000">
                <a:solidFill>
                  <a:srgbClr val="003300"/>
                </a:solidFill>
              </a:rPr>
              <a:t> - the regurgitation,         </a:t>
            </a:r>
          </a:p>
          <a:p>
            <a:pPr eaLnBrk="1" hangingPunct="1"/>
            <a:r>
              <a:rPr lang="en-US" sz="2000">
                <a:solidFill>
                  <a:srgbClr val="003300"/>
                </a:solidFill>
              </a:rPr>
              <a:t>     rechewing and reswallowing of</a:t>
            </a:r>
          </a:p>
          <a:p>
            <a:pPr eaLnBrk="1" hangingPunct="1"/>
            <a:r>
              <a:rPr lang="en-US" sz="2000">
                <a:solidFill>
                  <a:srgbClr val="003300"/>
                </a:solidFill>
              </a:rPr>
              <a:t>     ingested food</a:t>
            </a:r>
          </a:p>
          <a:p>
            <a:pPr eaLnBrk="1" hangingPunct="1"/>
            <a:endParaRPr lang="en-US" sz="1200" b="1">
              <a:solidFill>
                <a:srgbClr val="003300"/>
              </a:solidFill>
            </a:endParaRPr>
          </a:p>
          <a:p>
            <a:pPr eaLnBrk="1" hangingPunct="1"/>
            <a:r>
              <a:rPr lang="en-US" sz="2000" b="1">
                <a:solidFill>
                  <a:srgbClr val="003300"/>
                </a:solidFill>
              </a:rPr>
              <a:t>Cud</a:t>
            </a:r>
            <a:r>
              <a:rPr lang="en-US" sz="2000">
                <a:solidFill>
                  <a:srgbClr val="003300"/>
                </a:solidFill>
              </a:rPr>
              <a:t> - mass of regurgitated ingesta;     </a:t>
            </a:r>
          </a:p>
          <a:p>
            <a:pPr eaLnBrk="1" hangingPunct="1"/>
            <a:r>
              <a:rPr lang="en-US" sz="2000">
                <a:solidFill>
                  <a:srgbClr val="003300"/>
                </a:solidFill>
              </a:rPr>
              <a:t>     bolus </a:t>
            </a:r>
            <a:endParaRPr lang="en-US" sz="2000" b="1">
              <a:solidFill>
                <a:srgbClr val="003300"/>
              </a:solidFill>
            </a:endParaRPr>
          </a:p>
          <a:p>
            <a:pPr eaLnBrk="1" hangingPunct="1"/>
            <a:endParaRPr lang="en-US" sz="1200" b="1">
              <a:solidFill>
                <a:srgbClr val="003300"/>
              </a:solidFill>
            </a:endParaRPr>
          </a:p>
          <a:p>
            <a:pPr eaLnBrk="1" hangingPunct="1"/>
            <a:r>
              <a:rPr lang="en-US" sz="2000" b="1">
                <a:solidFill>
                  <a:srgbClr val="003300"/>
                </a:solidFill>
              </a:rPr>
              <a:t>Process of rumination</a:t>
            </a:r>
            <a:r>
              <a:rPr lang="en-US" sz="2000">
                <a:solidFill>
                  <a:srgbClr val="003300"/>
                </a:solidFill>
              </a:rPr>
              <a:t> </a:t>
            </a:r>
          </a:p>
          <a:p>
            <a:pPr eaLnBrk="1" hangingPunct="1"/>
            <a:r>
              <a:rPr lang="en-US" sz="2000">
                <a:solidFill>
                  <a:srgbClr val="003300"/>
                </a:solidFill>
              </a:rPr>
              <a:t>     1. regurgitate bolus from rumen </a:t>
            </a:r>
          </a:p>
          <a:p>
            <a:pPr eaLnBrk="1" hangingPunct="1"/>
            <a:r>
              <a:rPr lang="en-US" sz="2000">
                <a:solidFill>
                  <a:srgbClr val="003300"/>
                </a:solidFill>
              </a:rPr>
              <a:t>     2. rechew and reinsalivate </a:t>
            </a:r>
          </a:p>
          <a:p>
            <a:pPr eaLnBrk="1" hangingPunct="1"/>
            <a:r>
              <a:rPr lang="en-US" sz="2000">
                <a:solidFill>
                  <a:srgbClr val="003300"/>
                </a:solidFill>
              </a:rPr>
              <a:t>     3. reswallow </a:t>
            </a:r>
          </a:p>
          <a:p>
            <a:pPr eaLnBrk="1" hangingPunct="1"/>
            <a:r>
              <a:rPr lang="en-US" sz="2000">
                <a:solidFill>
                  <a:srgbClr val="003300"/>
                </a:solidFill>
              </a:rPr>
              <a:t>     4. repeat with another bolus </a:t>
            </a:r>
          </a:p>
        </p:txBody>
      </p:sp>
      <p:pic>
        <p:nvPicPr>
          <p:cNvPr id="24580" name="Picture 9" descr="Cow: Digestiv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2672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533400" y="5105400"/>
            <a:ext cx="36576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003300"/>
                </a:solidFill>
                <a:latin typeface="Comic Sans MS" pitchFamily="66" charset="0"/>
              </a:rPr>
              <a:t>Anus		7.  Reticulum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003300"/>
                </a:solidFill>
                <a:latin typeface="Comic Sans MS" pitchFamily="66" charset="0"/>
              </a:rPr>
              <a:t>Rectum	8.  Esophagus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003300"/>
                </a:solidFill>
                <a:latin typeface="Comic Sans MS" pitchFamily="66" charset="0"/>
              </a:rPr>
              <a:t>Cecum		9.  Abomasum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003300"/>
                </a:solidFill>
                <a:latin typeface="Comic Sans MS" pitchFamily="66" charset="0"/>
              </a:rPr>
              <a:t>Colon		10. Omasum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003300"/>
                </a:solidFill>
                <a:latin typeface="Comic Sans MS" pitchFamily="66" charset="0"/>
              </a:rPr>
              <a:t>Duodenum	11. Small Intestine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6"/>
            </a:pPr>
            <a:r>
              <a:rPr lang="en-US" sz="1200">
                <a:solidFill>
                  <a:srgbClr val="003300"/>
                </a:solidFill>
                <a:latin typeface="Comic Sans MS" pitchFamily="66" charset="0"/>
              </a:rPr>
              <a:t>Rumen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/>
              <a:t>			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953000" y="1752600"/>
            <a:ext cx="3886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  <a:latin typeface="Comic Sans MS" pitchFamily="66" charset="0"/>
              </a:rPr>
              <a:t>Ruminants are characterized by having a stomach with four compartments</a:t>
            </a:r>
          </a:p>
        </p:txBody>
      </p:sp>
    </p:spTree>
    <p:extLst>
      <p:ext uri="{BB962C8B-B14F-4D97-AF65-F5344CB8AC3E}">
        <p14:creationId xmlns:p14="http://schemas.microsoft.com/office/powerpoint/2010/main" val="39210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4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457200"/>
            <a:ext cx="8139113" cy="11049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Comic Sans MS" pitchFamily="66" charset="0"/>
              </a:rPr>
              <a:t>Parts and functions of the ruminant digestive system continued…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3058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00"/>
                </a:solidFill>
              </a:rPr>
              <a:t>•</a:t>
            </a:r>
            <a:r>
              <a:rPr lang="en-US"/>
              <a:t>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Mouth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-contains dental pad, teeth, tongue and saliva </a:t>
            </a: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-saliva contains no salivary amylase </a:t>
            </a:r>
          </a:p>
          <a:p>
            <a:pPr eaLnBrk="1" hangingPunct="1"/>
            <a:endParaRPr lang="en-US" b="1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/>
            <a:r>
              <a:rPr lang="en-US" b="1">
                <a:solidFill>
                  <a:srgbClr val="003300"/>
                </a:solidFill>
              </a:rPr>
              <a:t>•</a:t>
            </a:r>
            <a:r>
              <a:rPr lang="en-US"/>
              <a:t>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Esophagus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-tube from mouth to stomach </a:t>
            </a: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-tube from stomach to mouth </a:t>
            </a: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5604" name="Picture 7" descr="figur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"/>
          <a:stretch>
            <a:fillRect/>
          </a:stretch>
        </p:blipFill>
        <p:spPr bwMode="auto">
          <a:xfrm>
            <a:off x="5943600" y="4114800"/>
            <a:ext cx="3048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mlswtmmm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364013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6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7793038" cy="1143000"/>
          </a:xfrm>
        </p:spPr>
        <p:txBody>
          <a:bodyPr/>
          <a:lstStyle/>
          <a:p>
            <a:pPr algn="l" eaLnBrk="1" hangingPunct="1"/>
            <a:r>
              <a:rPr lang="en-US"/>
              <a:t>                   Rumen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Digestion and fermentation vat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40-50 gallons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 secretions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Contains anaerobic microbes (25-50 billion bacteria/mL fluid)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Also protozoa, fungi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Produce VFA,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Papillae lining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Increase surface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Absorption of VFA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Passive diffusion</a:t>
            </a:r>
          </a:p>
        </p:txBody>
      </p:sp>
      <p:pic>
        <p:nvPicPr>
          <p:cNvPr id="26628" name="Picture 6" descr="rumen_pa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25" y="1828800"/>
            <a:ext cx="4778375" cy="5029200"/>
          </a:xfrm>
        </p:spPr>
      </p:pic>
    </p:spTree>
    <p:extLst>
      <p:ext uri="{BB962C8B-B14F-4D97-AF65-F5344CB8AC3E}">
        <p14:creationId xmlns:p14="http://schemas.microsoft.com/office/powerpoint/2010/main" val="343539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1752600"/>
            <a:ext cx="8458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•</a:t>
            </a:r>
            <a:r>
              <a:rPr lang="en-US"/>
              <a:t>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Rumen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 - large fermentation vat; also called the "paunch" </a:t>
            </a:r>
          </a:p>
          <a:p>
            <a:pPr eaLnBrk="0" hangingPunct="0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-anaerobic </a:t>
            </a:r>
          </a:p>
          <a:p>
            <a:pPr eaLnBrk="0" hangingPunct="0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-Temperature = 39</a:t>
            </a:r>
            <a:r>
              <a:rPr lang="en-US" baseline="30000">
                <a:solidFill>
                  <a:srgbClr val="003300"/>
                </a:solidFill>
                <a:latin typeface="Comic Sans MS" pitchFamily="66" charset="0"/>
              </a:rPr>
              <a:t>o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C (103</a:t>
            </a:r>
            <a:r>
              <a:rPr lang="en-US" baseline="30000">
                <a:solidFill>
                  <a:srgbClr val="003300"/>
                </a:solidFill>
                <a:latin typeface="Comic Sans MS" pitchFamily="66" charset="0"/>
              </a:rPr>
              <a:t>o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F) </a:t>
            </a:r>
          </a:p>
          <a:p>
            <a:pPr eaLnBrk="0" hangingPunct="0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-saturated with gasses </a:t>
            </a:r>
          </a:p>
          <a:p>
            <a:pPr eaLnBrk="0" hangingPunct="0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-constant motion </a:t>
            </a:r>
          </a:p>
          <a:p>
            <a:pPr eaLnBrk="0" hangingPunct="0"/>
            <a:endParaRPr lang="en-US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04800" y="304800"/>
            <a:ext cx="8458200" cy="11049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00"/>
                </a:solidFill>
                <a:latin typeface="Comic Sans MS" pitchFamily="66" charset="0"/>
              </a:rPr>
              <a:t>Parts and functions of the ruminant digestive system continued…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30643" r="24063" b="44310"/>
          <a:stretch>
            <a:fillRect/>
          </a:stretch>
        </p:blipFill>
        <p:spPr bwMode="auto">
          <a:xfrm>
            <a:off x="457200" y="3962400"/>
            <a:ext cx="5334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Interior surface of the rumen (source 3 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3622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6172200" y="38100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3300"/>
                </a:solidFill>
                <a:latin typeface="Comic Sans MS" pitchFamily="66" charset="0"/>
              </a:rPr>
              <a:t>Lining of the rumen</a:t>
            </a:r>
          </a:p>
        </p:txBody>
      </p:sp>
    </p:spTree>
    <p:extLst>
      <p:ext uri="{BB962C8B-B14F-4D97-AF65-F5344CB8AC3E}">
        <p14:creationId xmlns:p14="http://schemas.microsoft.com/office/powerpoint/2010/main" val="10040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04800" y="304800"/>
            <a:ext cx="8534400" cy="11049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00"/>
                </a:solidFill>
                <a:latin typeface="Comic Sans MS" pitchFamily="66" charset="0"/>
              </a:rPr>
              <a:t>Parts and functions of the ruminant digestive system continued…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55690" r="24063" b="24939"/>
          <a:stretch>
            <a:fillRect/>
          </a:stretch>
        </p:blipFill>
        <p:spPr bwMode="auto">
          <a:xfrm>
            <a:off x="1905000" y="1676400"/>
            <a:ext cx="52578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81000" y="3733800"/>
            <a:ext cx="8382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00"/>
                </a:solidFill>
              </a:rPr>
              <a:t>•</a:t>
            </a:r>
            <a:r>
              <a:rPr lang="en-US"/>
              <a:t>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Functions of Microorganisms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-digest roughages to make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V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olatile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F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atty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A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cids </a:t>
            </a: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-make protein </a:t>
            </a: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	-make vitamins K and B complex</a:t>
            </a:r>
            <a:br>
              <a:rPr lang="en-US">
                <a:solidFill>
                  <a:srgbClr val="003300"/>
                </a:solidFill>
                <a:latin typeface="Comic Sans MS" pitchFamily="66" charset="0"/>
              </a:rPr>
            </a:br>
            <a:endParaRPr lang="en-US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/>
            <a:r>
              <a:rPr lang="en-US" i="1">
                <a:solidFill>
                  <a:srgbClr val="003300"/>
                </a:solidFill>
                <a:latin typeface="Comic Sans MS" pitchFamily="66" charset="0"/>
              </a:rPr>
              <a:t>(Very similar to cecum of rabbit and horse)</a:t>
            </a:r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endParaRPr lang="en-US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/>
            <a:r>
              <a:rPr lang="en-US">
                <a:solidFill>
                  <a:srgbClr val="003300"/>
                </a:solidFill>
                <a:latin typeface="Comic Sans MS" pitchFamily="66" charset="0"/>
              </a:rPr>
              <a:t>The function of the rumen is to house microorganisms.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0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Reticulum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/>
              <a:t>Honeycomb lining</a:t>
            </a:r>
          </a:p>
          <a:p>
            <a:pPr lvl="1" eaLnBrk="1" hangingPunct="1"/>
            <a:r>
              <a:rPr lang="en-US" sz="2400"/>
              <a:t>No secretions</a:t>
            </a:r>
          </a:p>
          <a:p>
            <a:pPr eaLnBrk="1" hangingPunct="1"/>
            <a:r>
              <a:rPr lang="en-US" sz="2800"/>
              <a:t>Formation of food bolus</a:t>
            </a:r>
          </a:p>
          <a:p>
            <a:pPr eaLnBrk="1" hangingPunct="1"/>
            <a:r>
              <a:rPr lang="en-US" sz="2800"/>
              <a:t>Regurgitation initiated here</a:t>
            </a:r>
          </a:p>
          <a:p>
            <a:pPr eaLnBrk="1" hangingPunct="1"/>
            <a:r>
              <a:rPr lang="en-US" sz="2800"/>
              <a:t>Collects hardware (nails, wire)</a:t>
            </a:r>
          </a:p>
        </p:txBody>
      </p:sp>
      <p:pic>
        <p:nvPicPr>
          <p:cNvPr id="29700" name="Picture 6" descr="reti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4572000" cy="4724400"/>
          </a:xfrm>
        </p:spPr>
      </p:pic>
    </p:spTree>
    <p:extLst>
      <p:ext uri="{BB962C8B-B14F-4D97-AF65-F5344CB8AC3E}">
        <p14:creationId xmlns:p14="http://schemas.microsoft.com/office/powerpoint/2010/main" val="4257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Omasum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441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Laminae/manyply lining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Muscular folds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No secretions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Reduces particle size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Absorption of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~60% removed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Absorption of VFAs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~2/3 of VFAs entering or 10% of total produced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Prevents buffering of the abomasum</a:t>
            </a:r>
          </a:p>
        </p:txBody>
      </p:sp>
      <p:pic>
        <p:nvPicPr>
          <p:cNvPr id="30724" name="Picture 5" descr="omas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411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1145</Words>
  <Application>Microsoft Office PowerPoint</Application>
  <PresentationFormat>On-screen Show (4:3)</PresentationFormat>
  <Paragraphs>232</Paragraphs>
  <Slides>28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Comic Sans MS</vt:lpstr>
      <vt:lpstr>Lucida Bright</vt:lpstr>
      <vt:lpstr>Times New Roman</vt:lpstr>
      <vt:lpstr>Wingdings</vt:lpstr>
      <vt:lpstr>Office Theme</vt:lpstr>
      <vt:lpstr>Digestion and parts of digestive tract Efficient usage of Urea and NPN compound in dairy cow </vt:lpstr>
      <vt:lpstr>PowerPoint Presentation</vt:lpstr>
      <vt:lpstr>PowerPoint Presentation</vt:lpstr>
      <vt:lpstr>PowerPoint Presentation</vt:lpstr>
      <vt:lpstr>                   Rumen</vt:lpstr>
      <vt:lpstr>PowerPoint Presentation</vt:lpstr>
      <vt:lpstr>PowerPoint Presentation</vt:lpstr>
      <vt:lpstr>Reticulum</vt:lpstr>
      <vt:lpstr>Omasum</vt:lpstr>
      <vt:lpstr>Abomasum</vt:lpstr>
      <vt:lpstr>PowerPoint Presentation</vt:lpstr>
      <vt:lpstr>PowerPoint Presentation</vt:lpstr>
      <vt:lpstr>PowerPoint Presentation</vt:lpstr>
      <vt:lpstr>How cattle can survive on a diet low in protein?</vt:lpstr>
      <vt:lpstr>PowerPoint Presentation</vt:lpstr>
      <vt:lpstr>PowerPoint Presentation</vt:lpstr>
      <vt:lpstr>Nitrogen metabolism in the ruminant</vt:lpstr>
      <vt:lpstr>NPN compound</vt:lpstr>
      <vt:lpstr>Urea and NPN compound </vt:lpstr>
      <vt:lpstr>Urea</vt:lpstr>
      <vt:lpstr>Urea</vt:lpstr>
      <vt:lpstr>Usage of Urea </vt:lpstr>
      <vt:lpstr>Factors Influencing Urea Utilization </vt:lpstr>
      <vt:lpstr>Biuret</vt:lpstr>
      <vt:lpstr>Recommendations for Urea Feeding </vt:lpstr>
      <vt:lpstr>Dry cow ration</vt:lpstr>
      <vt:lpstr>Urea toxicity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usage of Urea and NPN compound in dairy cow</dc:title>
  <dc:creator>bajwa</dc:creator>
  <cp:lastModifiedBy>Tauqir</cp:lastModifiedBy>
  <cp:revision>26</cp:revision>
  <dcterms:created xsi:type="dcterms:W3CDTF">2013-01-14T18:38:38Z</dcterms:created>
  <dcterms:modified xsi:type="dcterms:W3CDTF">2020-03-30T11:42:59Z</dcterms:modified>
</cp:coreProperties>
</file>