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274" r:id="rId2"/>
    <p:sldId id="270" r:id="rId3"/>
    <p:sldId id="271" r:id="rId4"/>
    <p:sldId id="259" r:id="rId5"/>
    <p:sldId id="260" r:id="rId6"/>
    <p:sldId id="261" r:id="rId7"/>
    <p:sldId id="262" r:id="rId8"/>
    <p:sldId id="266" r:id="rId9"/>
    <p:sldId id="272" r:id="rId10"/>
    <p:sldId id="273"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3990CB-8877-47F8-BA2A-F034212E6CEA}" type="datetimeFigureOut">
              <a:rPr lang="en-US" smtClean="0"/>
              <a:t>5/23/2019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378797-66A0-4A73-B371-36F493A4E09B}" type="slidenum">
              <a:rPr lang="en-US" smtClean="0"/>
              <a:t>‹#›</a:t>
            </a:fld>
            <a:endParaRPr lang="en-US"/>
          </a:p>
        </p:txBody>
      </p:sp>
    </p:spTree>
    <p:extLst>
      <p:ext uri="{BB962C8B-B14F-4D97-AF65-F5344CB8AC3E}">
        <p14:creationId xmlns:p14="http://schemas.microsoft.com/office/powerpoint/2010/main" val="1606513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378797-66A0-4A73-B371-36F493A4E09B}" type="slidenum">
              <a:rPr lang="en-US" smtClean="0"/>
              <a:t>7</a:t>
            </a:fld>
            <a:endParaRPr lang="en-US"/>
          </a:p>
        </p:txBody>
      </p:sp>
    </p:spTree>
    <p:extLst>
      <p:ext uri="{BB962C8B-B14F-4D97-AF65-F5344CB8AC3E}">
        <p14:creationId xmlns:p14="http://schemas.microsoft.com/office/powerpoint/2010/main" val="38807633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9926F3D-8460-4DC9-B8E5-19B958439B71}" type="datetimeFigureOut">
              <a:rPr lang="en-US" smtClean="0"/>
              <a:t>5/23/2019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DC07065-6A77-4472-A165-A61697654EF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926F3D-8460-4DC9-B8E5-19B958439B71}" type="datetimeFigureOut">
              <a:rPr lang="en-US" smtClean="0"/>
              <a:t>5/23/2019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C07065-6A77-4472-A165-A61697654E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926F3D-8460-4DC9-B8E5-19B958439B71}" type="datetimeFigureOut">
              <a:rPr lang="en-US" smtClean="0"/>
              <a:t>5/23/2019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C07065-6A77-4472-A165-A61697654EF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926F3D-8460-4DC9-B8E5-19B958439B71}" type="datetimeFigureOut">
              <a:rPr lang="en-US" smtClean="0"/>
              <a:t>5/23/2019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C07065-6A77-4472-A165-A61697654EF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9926F3D-8460-4DC9-B8E5-19B958439B71}" type="datetimeFigureOut">
              <a:rPr lang="en-US" smtClean="0"/>
              <a:t>5/23/2019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C07065-6A77-4472-A165-A61697654EF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926F3D-8460-4DC9-B8E5-19B958439B71}" type="datetimeFigureOut">
              <a:rPr lang="en-US" smtClean="0"/>
              <a:t>5/23/2019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C07065-6A77-4472-A165-A61697654EF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9926F3D-8460-4DC9-B8E5-19B958439B71}" type="datetimeFigureOut">
              <a:rPr lang="en-US" smtClean="0"/>
              <a:t>5/23/2019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DC07065-6A77-4472-A165-A61697654EF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9926F3D-8460-4DC9-B8E5-19B958439B71}" type="datetimeFigureOut">
              <a:rPr lang="en-US" smtClean="0"/>
              <a:t>5/23/2019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DC07065-6A77-4472-A165-A61697654EF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9926F3D-8460-4DC9-B8E5-19B958439B71}" type="datetimeFigureOut">
              <a:rPr lang="en-US" smtClean="0"/>
              <a:t>5/23/2019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DC07065-6A77-4472-A165-A61697654EF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9926F3D-8460-4DC9-B8E5-19B958439B71}" type="datetimeFigureOut">
              <a:rPr lang="en-US" smtClean="0"/>
              <a:t>5/23/2019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C07065-6A77-4472-A165-A61697654EF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9926F3D-8460-4DC9-B8E5-19B958439B71}" type="datetimeFigureOut">
              <a:rPr lang="en-US" smtClean="0"/>
              <a:t>5/23/2019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DC07065-6A77-4472-A165-A61697654EF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9926F3D-8460-4DC9-B8E5-19B958439B71}" type="datetimeFigureOut">
              <a:rPr lang="en-US" smtClean="0"/>
              <a:t>5/23/2019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DC07065-6A77-4472-A165-A61697654EF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1"/>
            <a:ext cx="7772400" cy="2057399"/>
          </a:xfrm>
        </p:spPr>
        <p:txBody>
          <a:bodyPr/>
          <a:lstStyle/>
          <a:p>
            <a:r>
              <a:rPr lang="en-US" dirty="0" smtClean="0"/>
              <a:t>TIME SERIES MODELLING AND DIAGNOSTIC CHECK</a:t>
            </a:r>
            <a:endParaRPr lang="en-US" dirty="0"/>
          </a:p>
        </p:txBody>
      </p:sp>
      <p:sp>
        <p:nvSpPr>
          <p:cNvPr id="5" name="Subtitle 4"/>
          <p:cNvSpPr>
            <a:spLocks noGrp="1"/>
          </p:cNvSpPr>
          <p:nvPr>
            <p:ph type="subTitle" idx="1"/>
          </p:nvPr>
        </p:nvSpPr>
        <p:spPr>
          <a:xfrm>
            <a:off x="-3809999" y="3611607"/>
            <a:ext cx="12725399" cy="1199704"/>
          </a:xfrm>
        </p:spPr>
        <p:txBody>
          <a:bodyPr>
            <a:normAutofit fontScale="92500" lnSpcReduction="20000"/>
          </a:bodyPr>
          <a:lstStyle/>
          <a:p>
            <a:r>
              <a:rPr lang="en-US" dirty="0" smtClean="0"/>
              <a:t>  SUBMITTED TO</a:t>
            </a:r>
            <a:r>
              <a:rPr lang="en-US" dirty="0" smtClean="0"/>
              <a:t>:-DR. MUHAMMAD </a:t>
            </a:r>
            <a:r>
              <a:rPr lang="en-US" dirty="0" smtClean="0"/>
              <a:t>IQBAL</a:t>
            </a:r>
            <a:endParaRPr lang="en-US" dirty="0"/>
          </a:p>
          <a:p>
            <a:r>
              <a:rPr lang="en-US" dirty="0" smtClean="0"/>
              <a:t>SUBMITTEDBY:_EYMAN IQBAL </a:t>
            </a:r>
            <a:endParaRPr lang="en-US" dirty="0" smtClean="0"/>
          </a:p>
          <a:p>
            <a:r>
              <a:rPr lang="en-US" dirty="0" smtClean="0"/>
              <a:t>PSTF18M0-09</a:t>
            </a:r>
            <a:endParaRPr lang="en-US" dirty="0"/>
          </a:p>
        </p:txBody>
      </p:sp>
    </p:spTree>
    <p:extLst>
      <p:ext uri="{BB962C8B-B14F-4D97-AF65-F5344CB8AC3E}">
        <p14:creationId xmlns:p14="http://schemas.microsoft.com/office/powerpoint/2010/main" val="3395594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88" y="0"/>
            <a:ext cx="8968412" cy="6781800"/>
          </a:xfrm>
          <a:prstGeom prst="rect">
            <a:avLst/>
          </a:prstGeom>
        </p:spPr>
      </p:pic>
    </p:spTree>
    <p:extLst>
      <p:ext uri="{BB962C8B-B14F-4D97-AF65-F5344CB8AC3E}">
        <p14:creationId xmlns:p14="http://schemas.microsoft.com/office/powerpoint/2010/main" val="3139216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000" dirty="0"/>
              <a:t> </a:t>
            </a:r>
            <a:r>
              <a:rPr lang="en-US" sz="2000" b="1" dirty="0" smtClean="0"/>
              <a:t>ARMA </a:t>
            </a:r>
            <a:r>
              <a:rPr lang="en-US" sz="2000" b="1" dirty="0"/>
              <a:t>(</a:t>
            </a:r>
            <a:r>
              <a:rPr lang="en-US" sz="2000" b="1" i="1" dirty="0"/>
              <a:t>p, q</a:t>
            </a:r>
            <a:r>
              <a:rPr lang="en-US" sz="2000" b="1" dirty="0"/>
              <a:t>)‐model </a:t>
            </a:r>
            <a:r>
              <a:rPr lang="en-US" sz="2000" dirty="0"/>
              <a:t>has been fitted to a stationary time series. A diagnostic check for this model is suggested, using the estimated cross correlation function (CCF) between the observed series and the residuals. </a:t>
            </a:r>
            <a:endParaRPr lang="en-US" sz="2000" dirty="0" smtClean="0"/>
          </a:p>
          <a:p>
            <a:r>
              <a:rPr lang="en-US" sz="2000" dirty="0" smtClean="0"/>
              <a:t>For </a:t>
            </a:r>
            <a:r>
              <a:rPr lang="en-US" sz="2000" b="1" dirty="0"/>
              <a:t>AR (</a:t>
            </a:r>
            <a:r>
              <a:rPr lang="en-US" sz="2000" b="1" i="1" dirty="0"/>
              <a:t>p</a:t>
            </a:r>
            <a:r>
              <a:rPr lang="en-US" sz="2000" b="1" dirty="0"/>
              <a:t>)‐processes </a:t>
            </a:r>
            <a:r>
              <a:rPr lang="en-US" sz="2000" dirty="0"/>
              <a:t>the asymptotic covariance matrix of the estimated cross correlations is obtained</a:t>
            </a:r>
            <a:r>
              <a:rPr lang="en-US" sz="2000" dirty="0" smtClean="0"/>
              <a:t>.</a:t>
            </a:r>
          </a:p>
          <a:p>
            <a:r>
              <a:rPr lang="en-US" sz="2000" b="1" dirty="0"/>
              <a:t> Portmanteau statistic </a:t>
            </a:r>
            <a:r>
              <a:rPr lang="en-US" sz="2000" dirty="0"/>
              <a:t>for testing the adequacy of the model for various choices of m where m is the number of autocorrelations. Some of the commonly applied diagnostic checks are discussed </a:t>
            </a:r>
            <a:r>
              <a:rPr lang="en-US" sz="2000" dirty="0" smtClean="0"/>
              <a:t>subsequently</a:t>
            </a:r>
          </a:p>
          <a:p>
            <a:r>
              <a:rPr lang="en-US" sz="2000" dirty="0" smtClean="0"/>
              <a:t>For </a:t>
            </a:r>
            <a:r>
              <a:rPr lang="en-US" sz="2000" dirty="0"/>
              <a:t>diagnostic use different tests ,</a:t>
            </a:r>
            <a:r>
              <a:rPr lang="en-US" sz="2000" b="1" dirty="0"/>
              <a:t>ex</a:t>
            </a:r>
            <a:r>
              <a:rPr lang="en-US" sz="2000" b="1" dirty="0" smtClean="0"/>
              <a:t>, unit root </a:t>
            </a:r>
            <a:r>
              <a:rPr lang="en-US" sz="2000" b="1" dirty="0" err="1" smtClean="0"/>
              <a:t>test,Box</a:t>
            </a:r>
            <a:r>
              <a:rPr lang="en-US" sz="2000" b="1" dirty="0" smtClean="0"/>
              <a:t> Jenkins test</a:t>
            </a:r>
            <a:r>
              <a:rPr lang="en-US" sz="2000" dirty="0" smtClean="0"/>
              <a:t>. Make </a:t>
            </a:r>
            <a:r>
              <a:rPr lang="en-US" sz="2000" dirty="0"/>
              <a:t>use of </a:t>
            </a:r>
            <a:r>
              <a:rPr lang="en-US" sz="2000" dirty="0" smtClean="0"/>
              <a:t>Box. Test() </a:t>
            </a:r>
            <a:r>
              <a:rPr lang="en-US" sz="2000" dirty="0"/>
              <a:t>function to find p</a:t>
            </a:r>
            <a:r>
              <a:rPr lang="en-US" sz="2000" dirty="0" smtClean="0"/>
              <a:t>.</a:t>
            </a:r>
          </a:p>
          <a:p>
            <a:r>
              <a:rPr lang="en-US" sz="2000" dirty="0" smtClean="0"/>
              <a:t> </a:t>
            </a:r>
            <a:r>
              <a:rPr lang="en-US" sz="2000" dirty="0"/>
              <a:t>If p-value is non zero then no serial correlation is there &amp; model is fit &amp; can be used for </a:t>
            </a:r>
            <a:r>
              <a:rPr lang="en-US" sz="2000" b="1" dirty="0"/>
              <a:t>forecasting purpose </a:t>
            </a:r>
          </a:p>
          <a:p>
            <a:endParaRPr lang="en-US" sz="2000" dirty="0"/>
          </a:p>
          <a:p>
            <a:endParaRPr lang="en-US" sz="2000" dirty="0"/>
          </a:p>
        </p:txBody>
      </p:sp>
      <p:sp>
        <p:nvSpPr>
          <p:cNvPr id="2" name="Title 1"/>
          <p:cNvSpPr>
            <a:spLocks noGrp="1"/>
          </p:cNvSpPr>
          <p:nvPr>
            <p:ph type="title"/>
          </p:nvPr>
        </p:nvSpPr>
        <p:spPr/>
        <p:txBody>
          <a:bodyPr/>
          <a:lstStyle/>
          <a:p>
            <a:r>
              <a:rPr lang="en-US" dirty="0" smtClean="0"/>
              <a:t>DIAGNOSTIC CHECK</a:t>
            </a:r>
            <a:endParaRPr lang="en-US" dirty="0"/>
          </a:p>
        </p:txBody>
      </p:sp>
    </p:spTree>
    <p:extLst>
      <p:ext uri="{BB962C8B-B14F-4D97-AF65-F5344CB8AC3E}">
        <p14:creationId xmlns:p14="http://schemas.microsoft.com/office/powerpoint/2010/main" val="2875210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000" dirty="0"/>
              <a:t>A </a:t>
            </a:r>
            <a:r>
              <a:rPr lang="en-US" sz="2000" b="1" dirty="0"/>
              <a:t>time series </a:t>
            </a:r>
            <a:r>
              <a:rPr lang="en-US" sz="2000" dirty="0"/>
              <a:t>is one or more measured output channels with no measured input</a:t>
            </a:r>
            <a:r>
              <a:rPr lang="en-US" sz="2000" dirty="0" smtClean="0"/>
              <a:t>.</a:t>
            </a:r>
          </a:p>
          <a:p>
            <a:r>
              <a:rPr lang="en-US" sz="2000" dirty="0" smtClean="0"/>
              <a:t>A </a:t>
            </a:r>
            <a:r>
              <a:rPr lang="en-US" sz="2000" b="1" dirty="0"/>
              <a:t>time series mode</a:t>
            </a:r>
            <a:r>
              <a:rPr lang="en-US" sz="2000" dirty="0"/>
              <a:t>l, also called a signal model, is a dynamic system that is identified to fit a given signal or time series data</a:t>
            </a:r>
          </a:p>
          <a:p>
            <a:endParaRPr lang="en-US" sz="2000" dirty="0" smtClean="0"/>
          </a:p>
          <a:p>
            <a:r>
              <a:rPr lang="en-US" sz="2000" b="1" dirty="0" smtClean="0"/>
              <a:t>Time series model </a:t>
            </a:r>
            <a:r>
              <a:rPr lang="en-US" sz="2000" dirty="0" smtClean="0"/>
              <a:t>seeks to identify to historical trends and patterns and then extrapolate them into the future</a:t>
            </a:r>
          </a:p>
          <a:p>
            <a:endParaRPr lang="en-US" sz="2000" dirty="0" smtClean="0"/>
          </a:p>
          <a:p>
            <a:r>
              <a:rPr lang="en-US" sz="2000" dirty="0" smtClean="0"/>
              <a:t>The </a:t>
            </a:r>
            <a:r>
              <a:rPr lang="en-US" sz="2000" b="1" dirty="0"/>
              <a:t>objective</a:t>
            </a:r>
            <a:r>
              <a:rPr lang="en-US" sz="2000" dirty="0"/>
              <a:t> is not to build models which are a good representation of the economy with all its complex interconnections, but rather to build simple models which capture the time series </a:t>
            </a:r>
            <a:r>
              <a:rPr lang="en-US" sz="2000" dirty="0" smtClean="0"/>
              <a:t>behavior </a:t>
            </a:r>
            <a:r>
              <a:rPr lang="en-US" sz="2000" dirty="0"/>
              <a:t>of the data and may be used to provide an adequate basis for forecasting alone</a:t>
            </a:r>
          </a:p>
          <a:p>
            <a:endParaRPr lang="en-US" sz="2000" dirty="0"/>
          </a:p>
        </p:txBody>
      </p:sp>
      <p:sp>
        <p:nvSpPr>
          <p:cNvPr id="2" name="Title 1"/>
          <p:cNvSpPr>
            <a:spLocks noGrp="1"/>
          </p:cNvSpPr>
          <p:nvPr>
            <p:ph type="title"/>
          </p:nvPr>
        </p:nvSpPr>
        <p:spPr/>
        <p:txBody>
          <a:bodyPr>
            <a:noAutofit/>
          </a:bodyPr>
          <a:lstStyle/>
          <a:p>
            <a:r>
              <a:rPr lang="en-US" sz="3200" b="1" dirty="0">
                <a:latin typeface="Times New Roman" panose="02020603050405020304" pitchFamily="18" charset="0"/>
                <a:cs typeface="Times New Roman" panose="02020603050405020304" pitchFamily="18" charset="0"/>
              </a:rPr>
              <a:t>What Are Time Series Models &amp; ITS OBJECTIVE?</a:t>
            </a:r>
            <a:r>
              <a:rPr lang="en-US" sz="3200" b="1" dirty="0"/>
              <a:t/>
            </a:r>
            <a:br>
              <a:rPr lang="en-US" sz="3200" b="1" dirty="0"/>
            </a:br>
            <a:endParaRPr lang="en-US" sz="3200" dirty="0"/>
          </a:p>
        </p:txBody>
      </p:sp>
    </p:spTree>
    <p:extLst>
      <p:ext uri="{BB962C8B-B14F-4D97-AF65-F5344CB8AC3E}">
        <p14:creationId xmlns:p14="http://schemas.microsoft.com/office/powerpoint/2010/main" val="148348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normAutofit/>
          </a:bodyPr>
          <a:lstStyle/>
          <a:p>
            <a:endParaRPr lang="en-US" sz="2000" dirty="0" smtClean="0"/>
          </a:p>
          <a:p>
            <a:endParaRPr lang="en-US" sz="2000" dirty="0"/>
          </a:p>
          <a:p>
            <a:r>
              <a:rPr lang="en-US" sz="2000" dirty="0" smtClean="0"/>
              <a:t>To </a:t>
            </a:r>
            <a:r>
              <a:rPr lang="en-US" sz="2000" dirty="0"/>
              <a:t>describe the important features of the time series pattern.</a:t>
            </a:r>
          </a:p>
          <a:p>
            <a:r>
              <a:rPr lang="en-US" sz="2000" dirty="0"/>
              <a:t>To explain how the past affects the future or how two time series can “interact”.</a:t>
            </a:r>
          </a:p>
          <a:p>
            <a:r>
              <a:rPr lang="en-US" sz="2000" dirty="0"/>
              <a:t>To forecast future values of the series.</a:t>
            </a:r>
          </a:p>
          <a:p>
            <a:pPr marL="109728" indent="0">
              <a:buNone/>
            </a:pPr>
            <a:endParaRPr lang="en-US" sz="2000" dirty="0"/>
          </a:p>
        </p:txBody>
      </p:sp>
      <p:sp>
        <p:nvSpPr>
          <p:cNvPr id="2" name="Title 1"/>
          <p:cNvSpPr>
            <a:spLocks noGrp="1"/>
          </p:cNvSpPr>
          <p:nvPr>
            <p:ph type="title"/>
          </p:nvPr>
        </p:nvSpPr>
        <p:spPr/>
        <p:txBody>
          <a:bodyPr>
            <a:normAutofit/>
          </a:bodyPr>
          <a:lstStyle/>
          <a:p>
            <a:r>
              <a:rPr lang="en-US" dirty="0"/>
              <a:t>WHY THESE MODEL ARE USED?</a:t>
            </a:r>
          </a:p>
        </p:txBody>
      </p:sp>
    </p:spTree>
    <p:extLst>
      <p:ext uri="{BB962C8B-B14F-4D97-AF65-F5344CB8AC3E}">
        <p14:creationId xmlns:p14="http://schemas.microsoft.com/office/powerpoint/2010/main" val="3534638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r>
              <a:rPr lang="en-US" b="1" dirty="0" smtClean="0">
                <a:latin typeface="Felix Titling" pitchFamily="82" charset="0"/>
              </a:rPr>
              <a:t>Purely </a:t>
            </a:r>
            <a:r>
              <a:rPr lang="en-US" b="1" dirty="0">
                <a:latin typeface="Felix Titling" pitchFamily="82" charset="0"/>
              </a:rPr>
              <a:t>random processes </a:t>
            </a:r>
            <a:endParaRPr lang="en-US" b="1" dirty="0" smtClean="0">
              <a:latin typeface="Felix Titling" pitchFamily="82" charset="0"/>
            </a:endParaRPr>
          </a:p>
          <a:p>
            <a:r>
              <a:rPr lang="en-US" sz="2000" dirty="0" smtClean="0"/>
              <a:t>A </a:t>
            </a:r>
            <a:r>
              <a:rPr lang="en-US" sz="2000" dirty="0"/>
              <a:t>discrete-time process is called a purely random process if it consists of a sequence of random variables, {</a:t>
            </a:r>
            <a:r>
              <a:rPr lang="en-US" sz="2000" dirty="0" err="1"/>
              <a:t>Zt</a:t>
            </a:r>
            <a:r>
              <a:rPr lang="en-US" sz="2000" dirty="0"/>
              <a:t>}, which are mutually independent and identically distributed. We normally further assume that the random variables are normally distributed with mean zero and variance </a:t>
            </a:r>
            <a:r>
              <a:rPr lang="en-US" dirty="0" smtClean="0"/>
              <a:t>σ2</a:t>
            </a:r>
            <a:r>
              <a:rPr lang="en-US" sz="2000" dirty="0" smtClean="0"/>
              <a:t>z.</a:t>
            </a:r>
          </a:p>
          <a:p>
            <a:r>
              <a:rPr lang="en-US" sz="2000" b="1" dirty="0"/>
              <a:t>P</a:t>
            </a:r>
            <a:r>
              <a:rPr lang="en-US" sz="2000" b="1" dirty="0" smtClean="0"/>
              <a:t>urely </a:t>
            </a:r>
            <a:r>
              <a:rPr lang="en-US" sz="2000" b="1" dirty="0"/>
              <a:t>random process </a:t>
            </a:r>
            <a:r>
              <a:rPr lang="en-US" sz="2000" dirty="0"/>
              <a:t>is sometimes called </a:t>
            </a:r>
            <a:r>
              <a:rPr lang="en-US" sz="2000" b="1" dirty="0"/>
              <a:t>white noise,</a:t>
            </a:r>
            <a:r>
              <a:rPr lang="en-US" sz="2000" dirty="0"/>
              <a:t> particularly by engineers. </a:t>
            </a:r>
          </a:p>
        </p:txBody>
      </p:sp>
      <p:sp>
        <p:nvSpPr>
          <p:cNvPr id="2" name="Title 1"/>
          <p:cNvSpPr>
            <a:spLocks noGrp="1"/>
          </p:cNvSpPr>
          <p:nvPr>
            <p:ph type="title"/>
          </p:nvPr>
        </p:nvSpPr>
        <p:spPr/>
        <p:txBody>
          <a:bodyPr/>
          <a:lstStyle/>
          <a:p>
            <a:r>
              <a:rPr lang="en-US" dirty="0" smtClean="0"/>
              <a:t>Time series models</a:t>
            </a:r>
            <a:endParaRPr lang="en-US" dirty="0"/>
          </a:p>
        </p:txBody>
      </p:sp>
    </p:spTree>
    <p:extLst>
      <p:ext uri="{BB962C8B-B14F-4D97-AF65-F5344CB8AC3E}">
        <p14:creationId xmlns:p14="http://schemas.microsoft.com/office/powerpoint/2010/main" val="3386645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1600200"/>
                <a:ext cx="8991600" cy="5257800"/>
              </a:xfrm>
            </p:spPr>
            <p:txBody>
              <a:bodyPr>
                <a:normAutofit fontScale="77500" lnSpcReduction="20000"/>
              </a:bodyPr>
              <a:lstStyle/>
              <a:p>
                <a:pPr marL="0" indent="0">
                  <a:buNone/>
                </a:pPr>
                <a:r>
                  <a:rPr lang="en-US" dirty="0" smtClean="0"/>
                  <a:t>Suppose that </a:t>
                </a:r>
                <a:r>
                  <a:rPr lang="en-US" b="1" dirty="0"/>
                  <a:t>{</a:t>
                </a:r>
                <a:r>
                  <a:rPr lang="en-US" b="1" dirty="0" err="1"/>
                  <a:t>Z</a:t>
                </a:r>
                <a:r>
                  <a:rPr lang="en-US" sz="2200" b="1" dirty="0" err="1"/>
                  <a:t>t</a:t>
                </a:r>
                <a:r>
                  <a:rPr lang="en-US" b="1" dirty="0"/>
                  <a:t>}</a:t>
                </a:r>
                <a:r>
                  <a:rPr lang="en-US" dirty="0"/>
                  <a:t> is a discrete-time, purely random process with mean µ and variance . A process </a:t>
                </a:r>
                <a:r>
                  <a:rPr lang="en-US" b="1" dirty="0"/>
                  <a:t>{</a:t>
                </a:r>
                <a:r>
                  <a:rPr lang="en-US" b="1" dirty="0" err="1"/>
                  <a:t>X</a:t>
                </a:r>
                <a:r>
                  <a:rPr lang="en-US" sz="2200" b="1" dirty="0" err="1"/>
                  <a:t>t</a:t>
                </a:r>
                <a:r>
                  <a:rPr lang="en-US" b="1" dirty="0"/>
                  <a:t>} </a:t>
                </a:r>
                <a:r>
                  <a:rPr lang="en-US" dirty="0"/>
                  <a:t>is said to be a random walk if </a:t>
                </a:r>
              </a:p>
              <a:p>
                <a:pPr marL="0" indent="0">
                  <a:buNone/>
                </a:pPr>
                <a:r>
                  <a:rPr lang="en-US" sz="6500" dirty="0" smtClean="0"/>
                  <a:t>                  </a:t>
                </a:r>
                <a:r>
                  <a:rPr lang="en-US" b="1" dirty="0" err="1" smtClean="0"/>
                  <a:t>X</a:t>
                </a:r>
                <a:r>
                  <a:rPr lang="en-US" sz="2200" b="1" dirty="0" err="1" smtClean="0"/>
                  <a:t>t</a:t>
                </a:r>
                <a:r>
                  <a:rPr lang="en-US" b="1" dirty="0" smtClean="0"/>
                  <a:t>=X</a:t>
                </a:r>
                <a:r>
                  <a:rPr lang="en-US" sz="2200" b="1" dirty="0" smtClean="0"/>
                  <a:t>t-1</a:t>
                </a:r>
                <a:r>
                  <a:rPr lang="en-US" b="1" dirty="0" smtClean="0"/>
                  <a:t>+Z</a:t>
                </a:r>
                <a:r>
                  <a:rPr lang="en-US" sz="2200" b="1" dirty="0" smtClean="0"/>
                  <a:t>t</a:t>
                </a:r>
              </a:p>
              <a:p>
                <a:pPr marL="0" indent="0">
                  <a:buNone/>
                </a:pPr>
                <a:r>
                  <a:rPr lang="en-US" dirty="0" smtClean="0"/>
                  <a:t>The process </a:t>
                </a:r>
                <a:r>
                  <a:rPr lang="en-US" dirty="0"/>
                  <a:t>is customarily started at zero when </a:t>
                </a:r>
                <a:r>
                  <a:rPr lang="en-US" b="1" dirty="0"/>
                  <a:t>t =0</a:t>
                </a:r>
                <a:r>
                  <a:rPr lang="en-US" dirty="0"/>
                  <a:t>, so </a:t>
                </a:r>
                <a:r>
                  <a:rPr lang="en-US" dirty="0" smtClean="0"/>
                  <a:t>that </a:t>
                </a:r>
              </a:p>
              <a:p>
                <a:pPr marL="0" indent="0">
                  <a:buNone/>
                </a:pPr>
                <a:r>
                  <a:rPr lang="en-US" dirty="0" smtClean="0"/>
                  <a:t>                                          </a:t>
                </a:r>
                <a:r>
                  <a:rPr lang="en-US" b="1" dirty="0" smtClean="0"/>
                  <a:t>X</a:t>
                </a:r>
                <a:r>
                  <a:rPr lang="en-US" sz="2200" b="1" dirty="0" smtClean="0"/>
                  <a:t>1</a:t>
                </a:r>
                <a:r>
                  <a:rPr lang="en-US" b="1" dirty="0" smtClean="0"/>
                  <a:t>=Z</a:t>
                </a:r>
                <a:r>
                  <a:rPr lang="en-US" sz="2200" b="1" dirty="0" smtClean="0"/>
                  <a:t>1</a:t>
                </a:r>
              </a:p>
              <a:p>
                <a:pPr marL="0" indent="0">
                  <a:buNone/>
                </a:pPr>
                <a:r>
                  <a:rPr lang="en-US" dirty="0" smtClean="0"/>
                  <a:t>And</a:t>
                </a:r>
              </a:p>
              <a:p>
                <a:pPr marL="0" indent="0">
                  <a:buNone/>
                </a:pPr>
                <a:r>
                  <a:rPr lang="en-US" b="1" dirty="0" smtClean="0"/>
                  <a:t>                                         </a:t>
                </a:r>
                <a:r>
                  <a:rPr lang="en-US" b="1" dirty="0" err="1" smtClean="0"/>
                  <a:t>X</a:t>
                </a:r>
                <a:r>
                  <a:rPr lang="en-US" sz="2200" b="1" dirty="0" err="1" smtClean="0"/>
                  <a:t>t</a:t>
                </a:r>
                <a:r>
                  <a:rPr lang="en-US" b="1" dirty="0" smtClean="0"/>
                  <a:t>=</a:t>
                </a:r>
                <a14:m>
                  <m:oMath xmlns:m="http://schemas.openxmlformats.org/officeDocument/2006/math">
                    <m:nary>
                      <m:naryPr>
                        <m:chr m:val="∑"/>
                        <m:ctrlPr>
                          <a:rPr lang="en-US" b="1" i="1" smtClean="0">
                            <a:latin typeface="Cambria Math"/>
                          </a:rPr>
                        </m:ctrlPr>
                      </m:naryPr>
                      <m:sub>
                        <m:r>
                          <m:rPr>
                            <m:brk m:alnAt="23"/>
                          </m:rPr>
                          <a:rPr lang="en-US" b="1" i="1" smtClean="0">
                            <a:latin typeface="Cambria Math"/>
                          </a:rPr>
                          <m:t>𝒊</m:t>
                        </m:r>
                        <m:r>
                          <a:rPr lang="en-US" b="1" i="1" smtClean="0">
                            <a:latin typeface="Cambria Math"/>
                          </a:rPr>
                          <m:t>=</m:t>
                        </m:r>
                        <m:r>
                          <a:rPr lang="en-US" b="1" i="1" smtClean="0">
                            <a:latin typeface="Cambria Math"/>
                          </a:rPr>
                          <m:t>𝟏</m:t>
                        </m:r>
                      </m:sub>
                      <m:sup>
                        <m:r>
                          <a:rPr lang="en-US" b="1" i="1" smtClean="0">
                            <a:latin typeface="Cambria Math"/>
                          </a:rPr>
                          <m:t>𝒕</m:t>
                        </m:r>
                      </m:sup>
                      <m:e>
                        <m:r>
                          <a:rPr lang="en-US" b="1" i="1" smtClean="0">
                            <a:latin typeface="Cambria Math"/>
                          </a:rPr>
                          <m:t>𝒛𝒊</m:t>
                        </m:r>
                      </m:e>
                    </m:nary>
                  </m:oMath>
                </a14:m>
                <a:endParaRPr lang="en-US" b="1" dirty="0"/>
              </a:p>
              <a:p>
                <a:pPr marL="0" indent="0">
                  <a:buNone/>
                </a:pPr>
                <a:r>
                  <a:rPr lang="en-US" dirty="0"/>
                  <a:t> </a:t>
                </a:r>
              </a:p>
              <a:p>
                <a:pPr marL="0" indent="0">
                  <a:buNone/>
                </a:pPr>
                <a:r>
                  <a:rPr lang="en-US" dirty="0"/>
                  <a:t>Then we find that </a:t>
                </a:r>
                <a:r>
                  <a:rPr lang="en-US" b="1" dirty="0"/>
                  <a:t>E(</a:t>
                </a:r>
                <a:r>
                  <a:rPr lang="en-US" b="1" dirty="0" err="1"/>
                  <a:t>X</a:t>
                </a:r>
                <a:r>
                  <a:rPr lang="en-US" sz="2200" b="1" dirty="0" err="1"/>
                  <a:t>t</a:t>
                </a:r>
                <a:r>
                  <a:rPr lang="en-US" b="1" dirty="0"/>
                  <a:t>) = tµ </a:t>
                </a:r>
                <a:r>
                  <a:rPr lang="en-US" dirty="0"/>
                  <a:t>and that </a:t>
                </a:r>
                <a:r>
                  <a:rPr lang="en-US" b="1" dirty="0" err="1"/>
                  <a:t>Var</a:t>
                </a:r>
                <a:r>
                  <a:rPr lang="en-US" b="1" dirty="0"/>
                  <a:t> (</a:t>
                </a:r>
                <a:r>
                  <a:rPr lang="en-US" b="1" dirty="0" err="1" smtClean="0"/>
                  <a:t>X</a:t>
                </a:r>
                <a:r>
                  <a:rPr lang="en-US" sz="2200" b="1" dirty="0" err="1" smtClean="0"/>
                  <a:t>t</a:t>
                </a:r>
                <a:r>
                  <a:rPr lang="en-US" b="1" dirty="0" smtClean="0"/>
                  <a:t>) </a:t>
                </a:r>
                <a:r>
                  <a:rPr lang="en-US" b="1" dirty="0"/>
                  <a:t>= </a:t>
                </a:r>
                <a:r>
                  <a:rPr lang="en-US" b="1" dirty="0" smtClean="0"/>
                  <a:t>t</a:t>
                </a:r>
                <a14:m>
                  <m:oMath xmlns:m="http://schemas.openxmlformats.org/officeDocument/2006/math">
                    <m:sSup>
                      <m:sSupPr>
                        <m:ctrlPr>
                          <a:rPr lang="en-US" b="1" i="1" smtClean="0">
                            <a:latin typeface="Cambria Math"/>
                          </a:rPr>
                        </m:ctrlPr>
                      </m:sSupPr>
                      <m:e>
                        <m:r>
                          <a:rPr lang="en-US" b="1" i="1" smtClean="0">
                            <a:latin typeface="Cambria Math"/>
                            <a:ea typeface="Cambria Math"/>
                          </a:rPr>
                          <m:t>𝝈</m:t>
                        </m:r>
                      </m:e>
                      <m:sup>
                        <m:r>
                          <a:rPr lang="en-US" b="1" i="1" smtClean="0">
                            <a:latin typeface="Cambria Math"/>
                          </a:rPr>
                          <m:t>𝟐</m:t>
                        </m:r>
                      </m:sup>
                    </m:sSup>
                  </m:oMath>
                </a14:m>
                <a:r>
                  <a:rPr lang="en-US" b="1" dirty="0" smtClean="0"/>
                  <a:t>z</a:t>
                </a:r>
                <a:r>
                  <a:rPr lang="en-US" dirty="0" smtClean="0"/>
                  <a:t>. </a:t>
                </a:r>
                <a:r>
                  <a:rPr lang="en-US" dirty="0"/>
                  <a:t>As the mean and variance change with t, the process is non-stationary. </a:t>
                </a:r>
                <a:endParaRPr lang="en-US" dirty="0" smtClean="0"/>
              </a:p>
              <a:p>
                <a:pPr marL="0" indent="0">
                  <a:buNone/>
                </a:pPr>
                <a:endParaRPr lang="en-US" dirty="0"/>
              </a:p>
              <a:p>
                <a:pPr marL="0" indent="0">
                  <a:buNone/>
                </a:pPr>
                <a:r>
                  <a:rPr lang="en-US" dirty="0"/>
                  <a:t>form a purely random process, which is therefore stationary</a:t>
                </a:r>
                <a:r>
                  <a:rPr lang="en-US" dirty="0" smtClean="0"/>
                  <a:t>.</a:t>
                </a:r>
              </a:p>
              <a:p>
                <a:pPr marL="0" indent="0">
                  <a:buNone/>
                </a:pPr>
                <a:r>
                  <a:rPr lang="en-US" dirty="0" smtClean="0"/>
                  <a:t>The </a:t>
                </a:r>
                <a:r>
                  <a:rPr lang="en-US" dirty="0"/>
                  <a:t>best-known examples of time series, which behave like random walks, are share prices on successive </a:t>
                </a:r>
                <a:r>
                  <a:rPr lang="en-US" dirty="0" smtClean="0"/>
                  <a:t>days.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1600200"/>
                <a:ext cx="8991600" cy="5257800"/>
              </a:xfrm>
              <a:blipFill rotWithShape="1">
                <a:blip r:embed="rId2"/>
                <a:stretch>
                  <a:fillRect l="-3186" t="-1624" r="-610"/>
                </a:stretch>
              </a:blipFill>
            </p:spPr>
            <p:txBody>
              <a:bodyPr/>
              <a:lstStyle/>
              <a:p>
                <a:r>
                  <a:rPr lang="en-US">
                    <a:noFill/>
                  </a:rPr>
                  <a:t> </a:t>
                </a:r>
              </a:p>
            </p:txBody>
          </p:sp>
        </mc:Fallback>
      </mc:AlternateContent>
      <p:sp>
        <p:nvSpPr>
          <p:cNvPr id="2" name="Title 1"/>
          <p:cNvSpPr>
            <a:spLocks noGrp="1"/>
          </p:cNvSpPr>
          <p:nvPr>
            <p:ph type="title"/>
          </p:nvPr>
        </p:nvSpPr>
        <p:spPr/>
        <p:txBody>
          <a:bodyPr/>
          <a:lstStyle/>
          <a:p>
            <a:r>
              <a:rPr lang="en-US" dirty="0" smtClean="0"/>
              <a:t>Random walk model</a:t>
            </a:r>
            <a:endParaRPr lang="en-US" dirty="0"/>
          </a:p>
        </p:txBody>
      </p:sp>
    </p:spTree>
    <p:extLst>
      <p:ext uri="{BB962C8B-B14F-4D97-AF65-F5344CB8AC3E}">
        <p14:creationId xmlns:p14="http://schemas.microsoft.com/office/powerpoint/2010/main" val="1148982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838200"/>
                <a:ext cx="8686800" cy="5791200"/>
              </a:xfrm>
            </p:spPr>
            <p:txBody>
              <a:bodyPr>
                <a:noAutofit/>
              </a:bodyPr>
              <a:lstStyle/>
              <a:p>
                <a:pPr marL="0" indent="0">
                  <a:buNone/>
                </a:pPr>
                <a:r>
                  <a:rPr lang="en-US" sz="2000" dirty="0" smtClean="0"/>
                  <a:t>Suppose </a:t>
                </a:r>
                <a:r>
                  <a:rPr lang="en-US" sz="2000" dirty="0"/>
                  <a:t>that {</a:t>
                </a:r>
                <a:r>
                  <a:rPr lang="en-US" sz="2000" dirty="0" err="1"/>
                  <a:t>Zt</a:t>
                </a:r>
                <a:r>
                  <a:rPr lang="en-US" sz="2000" dirty="0"/>
                  <a:t>} is a purely random process with mean zero and </a:t>
                </a:r>
                <a:r>
                  <a:rPr lang="en-US" sz="2000" dirty="0" smtClean="0"/>
                  <a:t>variance </a:t>
                </a:r>
                <a14:m>
                  <m:oMath xmlns:m="http://schemas.openxmlformats.org/officeDocument/2006/math">
                    <m:sSup>
                      <m:sSupPr>
                        <m:ctrlPr>
                          <a:rPr lang="en-US" sz="2000" i="1" smtClean="0">
                            <a:latin typeface="Cambria Math"/>
                          </a:rPr>
                        </m:ctrlPr>
                      </m:sSupPr>
                      <m:e>
                        <m:r>
                          <a:rPr lang="en-US" sz="2000" i="1" smtClean="0">
                            <a:latin typeface="Cambria Math"/>
                            <a:ea typeface="Cambria Math"/>
                          </a:rPr>
                          <m:t>𝜎</m:t>
                        </m:r>
                      </m:e>
                      <m:sup>
                        <m:r>
                          <a:rPr lang="en-US" sz="2000" b="0" i="1" smtClean="0">
                            <a:latin typeface="Cambria Math"/>
                          </a:rPr>
                          <m:t>2</m:t>
                        </m:r>
                      </m:sup>
                    </m:sSup>
                  </m:oMath>
                </a14:m>
                <a:r>
                  <a:rPr lang="en-US" sz="2000" dirty="0" smtClean="0"/>
                  <a:t>z </a:t>
                </a:r>
                <a:r>
                  <a:rPr lang="en-US" sz="2000" dirty="0"/>
                  <a:t>. Then a process {</a:t>
                </a:r>
                <a:r>
                  <a:rPr lang="en-US" sz="2000" dirty="0" err="1"/>
                  <a:t>Xt</a:t>
                </a:r>
                <a:r>
                  <a:rPr lang="en-US" sz="2000" dirty="0"/>
                  <a:t>} is said to be an autoregressive process of order p (abbreviated to </a:t>
                </a:r>
                <a:r>
                  <a:rPr lang="en-US" sz="2000" dirty="0" smtClean="0"/>
                  <a:t>an </a:t>
                </a:r>
                <a:r>
                  <a:rPr lang="en-US" sz="2000" dirty="0"/>
                  <a:t>AR (p) process</a:t>
                </a:r>
                <a:r>
                  <a:rPr lang="en-US" sz="2000" dirty="0" smtClean="0"/>
                  <a:t>) if</a:t>
                </a:r>
              </a:p>
              <a:p>
                <a:pPr marL="0" indent="0">
                  <a:buNone/>
                </a:pPr>
                <a:endParaRPr lang="en-US" sz="2000" dirty="0"/>
              </a:p>
              <a:p>
                <a:pPr marL="0" indent="0">
                  <a:buNone/>
                </a:pPr>
                <a:endParaRPr lang="en-US" sz="2000" dirty="0"/>
              </a:p>
              <a:p>
                <a:pPr marL="0" indent="0">
                  <a:buNone/>
                </a:pPr>
                <a:r>
                  <a:rPr lang="en-US" sz="2000" dirty="0" smtClean="0"/>
                  <a:t>where</a:t>
                </a:r>
                <a:r>
                  <a:rPr lang="en-US" sz="2000" dirty="0"/>
                  <a:t>:</a:t>
                </a:r>
              </a:p>
              <a:p>
                <a:pPr marL="0" indent="0">
                  <a:buNone/>
                </a:pPr>
                <a:r>
                  <a:rPr lang="en-US" sz="2000" b="1" dirty="0"/>
                  <a:t>at-1, at-2,..., at-q </a:t>
                </a:r>
                <a:r>
                  <a:rPr lang="en-US" sz="2000" dirty="0"/>
                  <a:t>– past shocks (lags),</a:t>
                </a:r>
              </a:p>
              <a:p>
                <a:pPr marL="0" indent="0">
                  <a:buNone/>
                </a:pPr>
                <a:r>
                  <a:rPr lang="el-GR" sz="2000" b="1" dirty="0"/>
                  <a:t>θ1, θ2,..., θ</a:t>
                </a:r>
                <a:r>
                  <a:rPr lang="en-US" sz="2000" b="1" dirty="0"/>
                  <a:t>q </a:t>
                </a:r>
                <a:r>
                  <a:rPr lang="en-US" sz="2000" dirty="0"/>
                  <a:t>– lags’ coefficients,</a:t>
                </a:r>
              </a:p>
              <a:p>
                <a:pPr marL="0" indent="0">
                  <a:buNone/>
                </a:pPr>
                <a:r>
                  <a:rPr lang="en-US" sz="2000" b="1" dirty="0" smtClean="0"/>
                  <a:t>at</a:t>
                </a:r>
                <a:r>
                  <a:rPr lang="en-US" sz="2000" dirty="0" smtClean="0"/>
                  <a:t>– </a:t>
                </a:r>
                <a:r>
                  <a:rPr lang="en-US" sz="2000" dirty="0"/>
                  <a:t>a random shock (variable with mean zero, constant variances and zero </a:t>
                </a:r>
                <a:r>
                  <a:rPr lang="en-US" sz="2000" dirty="0" smtClean="0"/>
                  <a:t>covariance).</a:t>
                </a:r>
              </a:p>
              <a:p>
                <a:pPr marL="0" indent="0">
                  <a:buNone/>
                </a:pPr>
                <a:endParaRPr lang="en-US" sz="2000" dirty="0" smtClean="0"/>
              </a:p>
              <a:p>
                <a:pPr marL="0" indent="0">
                  <a:buNone/>
                </a:pPr>
                <a:r>
                  <a:rPr lang="en-US" sz="2000" dirty="0" smtClean="0"/>
                  <a:t>One </a:t>
                </a:r>
                <a:r>
                  <a:rPr lang="en-US" sz="2000" dirty="0"/>
                  <a:t>of the simplest ARIMA type models is a model in which we use a linear model to predict the value at the present time using the value at the previous time.  This is called an AR(1) model, standing for autoregressive model of order 1.  The order of the model indicates how many previous times we use to predict the present time.</a:t>
                </a:r>
                <a:br>
                  <a:rPr lang="en-US" sz="2000" dirty="0"/>
                </a:br>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838200"/>
                <a:ext cx="8686800" cy="5791200"/>
              </a:xfrm>
              <a:blipFill rotWithShape="1">
                <a:blip r:embed="rId2"/>
                <a:stretch>
                  <a:fillRect l="-772" t="-526" r="-1544"/>
                </a:stretch>
              </a:blipFill>
            </p:spPr>
            <p:txBody>
              <a:bodyPr/>
              <a:lstStyle/>
              <a:p>
                <a:r>
                  <a:rPr lang="en-US">
                    <a:noFill/>
                  </a:rPr>
                  <a:t> </a:t>
                </a:r>
              </a:p>
            </p:txBody>
          </p:sp>
        </mc:Fallback>
      </mc:AlternateContent>
      <p:sp>
        <p:nvSpPr>
          <p:cNvPr id="2" name="Title 1"/>
          <p:cNvSpPr>
            <a:spLocks noGrp="1"/>
          </p:cNvSpPr>
          <p:nvPr>
            <p:ph type="title"/>
          </p:nvPr>
        </p:nvSpPr>
        <p:spPr>
          <a:xfrm>
            <a:off x="457200" y="0"/>
            <a:ext cx="8229600" cy="990600"/>
          </a:xfrm>
        </p:spPr>
        <p:txBody>
          <a:bodyPr/>
          <a:lstStyle/>
          <a:p>
            <a:r>
              <a:rPr lang="en-US" dirty="0" smtClean="0"/>
              <a:t>AUTOREGREESIVE </a:t>
            </a:r>
            <a:r>
              <a:rPr lang="en-US" dirty="0"/>
              <a:t>PROCESS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399" y="2335213"/>
            <a:ext cx="4322763"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2386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endParaRPr lang="en-US" dirty="0" smtClean="0"/>
              </a:p>
              <a:p>
                <a:pPr marL="0" indent="0">
                  <a:buNone/>
                </a:pPr>
                <a:r>
                  <a:rPr lang="en-US" sz="2000" dirty="0" smtClean="0"/>
                  <a:t>Suppose </a:t>
                </a:r>
                <a:r>
                  <a:rPr lang="en-US" sz="2000" dirty="0"/>
                  <a:t>that {</a:t>
                </a:r>
                <a:r>
                  <a:rPr lang="en-US" sz="2000" dirty="0" err="1"/>
                  <a:t>Z</a:t>
                </a:r>
                <a:r>
                  <a:rPr lang="en-US" sz="1400" dirty="0" err="1"/>
                  <a:t>t</a:t>
                </a:r>
                <a:r>
                  <a:rPr lang="en-US" sz="2000" dirty="0"/>
                  <a:t>} is a purely random process with mean zero and </a:t>
                </a:r>
                <a:r>
                  <a:rPr lang="en-US" sz="2000" dirty="0" smtClean="0"/>
                  <a:t>variance </a:t>
                </a:r>
                <a14:m>
                  <m:oMath xmlns:m="http://schemas.openxmlformats.org/officeDocument/2006/math">
                    <m:sSup>
                      <m:sSupPr>
                        <m:ctrlPr>
                          <a:rPr lang="en-US" sz="2000" i="1" smtClean="0">
                            <a:latin typeface="Cambria Math"/>
                          </a:rPr>
                        </m:ctrlPr>
                      </m:sSupPr>
                      <m:e>
                        <m:r>
                          <a:rPr lang="en-US" sz="2000" i="1" smtClean="0">
                            <a:latin typeface="Cambria Math"/>
                            <a:ea typeface="Cambria Math"/>
                          </a:rPr>
                          <m:t>𝜎</m:t>
                        </m:r>
                      </m:e>
                      <m:sup>
                        <m:r>
                          <a:rPr lang="en-US" sz="2000" b="0" i="1" smtClean="0">
                            <a:latin typeface="Cambria Math"/>
                          </a:rPr>
                          <m:t>2</m:t>
                        </m:r>
                      </m:sup>
                    </m:sSup>
                  </m:oMath>
                </a14:m>
                <a:r>
                  <a:rPr lang="en-US" sz="1600" dirty="0" smtClean="0"/>
                  <a:t>z</a:t>
                </a:r>
                <a:r>
                  <a:rPr lang="en-US" sz="2000" dirty="0" smtClean="0"/>
                  <a:t>. </a:t>
                </a:r>
                <a:r>
                  <a:rPr lang="en-US" sz="2000" dirty="0"/>
                  <a:t>Then a process {</a:t>
                </a:r>
                <a:r>
                  <a:rPr lang="en-US" sz="2000" dirty="0" err="1"/>
                  <a:t>X</a:t>
                </a:r>
                <a:r>
                  <a:rPr lang="en-US" sz="1400" dirty="0" err="1"/>
                  <a:t>t</a:t>
                </a:r>
                <a:r>
                  <a:rPr lang="en-US" sz="2000" dirty="0"/>
                  <a:t>} is said to be a moving average process of order q (abbreviated to an MA (q) process) </a:t>
                </a:r>
                <a:r>
                  <a:rPr lang="en-US" sz="2000" dirty="0" smtClean="0"/>
                  <a:t>if</a:t>
                </a:r>
              </a:p>
              <a:p>
                <a:pPr marL="0" indent="0">
                  <a:buNone/>
                </a:pPr>
                <a:r>
                  <a:rPr lang="en-US" sz="2000" b="1" dirty="0" smtClean="0"/>
                  <a:t>                              </a:t>
                </a:r>
                <a:r>
                  <a:rPr lang="en-US" sz="2000" b="1" dirty="0" err="1" smtClean="0"/>
                  <a:t>X</a:t>
                </a:r>
                <a:r>
                  <a:rPr lang="en-US" sz="1400" b="1" dirty="0" err="1" smtClean="0"/>
                  <a:t>t</a:t>
                </a:r>
                <a:r>
                  <a:rPr lang="en-US" sz="2000" b="1" dirty="0" smtClean="0"/>
                  <a:t>=</a:t>
                </a:r>
                <a14:m>
                  <m:oMath xmlns:m="http://schemas.openxmlformats.org/officeDocument/2006/math">
                    <m:sSub>
                      <m:sSubPr>
                        <m:ctrlPr>
                          <a:rPr lang="en-US" sz="1400" b="1" i="1" smtClean="0">
                            <a:latin typeface="Cambria Math"/>
                          </a:rPr>
                        </m:ctrlPr>
                      </m:sSubPr>
                      <m:e>
                        <m:r>
                          <a:rPr lang="en-US" sz="1400" b="1" i="1" smtClean="0">
                            <a:latin typeface="Cambria Math"/>
                            <a:ea typeface="Cambria Math"/>
                          </a:rPr>
                          <m:t>𝜷</m:t>
                        </m:r>
                      </m:e>
                      <m:sub>
                        <m:r>
                          <a:rPr lang="en-US" sz="1400" b="1" i="1" smtClean="0">
                            <a:latin typeface="Cambria Math"/>
                          </a:rPr>
                          <m:t>𝟎</m:t>
                        </m:r>
                      </m:sub>
                    </m:sSub>
                    <m:r>
                      <a:rPr lang="en-US" sz="1400" b="1" i="0" smtClean="0">
                        <a:latin typeface="Cambria Math"/>
                      </a:rPr>
                      <m:t> </m:t>
                    </m:r>
                    <m:r>
                      <a:rPr lang="en-US" sz="1400" b="1" i="0" smtClean="0">
                        <a:latin typeface="Cambria Math"/>
                      </a:rPr>
                      <m:t>𝐙𝐭</m:t>
                    </m:r>
                    <m:r>
                      <a:rPr lang="en-US" sz="1400" b="1" i="0" smtClean="0">
                        <a:latin typeface="Cambria Math"/>
                      </a:rPr>
                      <m:t>+</m:t>
                    </m:r>
                    <m:sSub>
                      <m:sSubPr>
                        <m:ctrlPr>
                          <a:rPr lang="en-US" sz="1400" b="1" i="1" smtClean="0">
                            <a:latin typeface="Cambria Math"/>
                          </a:rPr>
                        </m:ctrlPr>
                      </m:sSubPr>
                      <m:e>
                        <m:r>
                          <a:rPr lang="en-US" sz="1400" b="1" i="1" smtClean="0">
                            <a:latin typeface="Cambria Math"/>
                            <a:ea typeface="Cambria Math"/>
                          </a:rPr>
                          <m:t>𝜷</m:t>
                        </m:r>
                      </m:e>
                      <m:sub>
                        <m:r>
                          <a:rPr lang="en-US" sz="1400" b="1" i="1" smtClean="0">
                            <a:latin typeface="Cambria Math"/>
                          </a:rPr>
                          <m:t>𝟏</m:t>
                        </m:r>
                      </m:sub>
                    </m:sSub>
                    <m:r>
                      <a:rPr lang="en-US" sz="1400" b="1" i="1" smtClean="0">
                        <a:latin typeface="Cambria Math"/>
                      </a:rPr>
                      <m:t>𝒁𝒕</m:t>
                    </m:r>
                    <m:r>
                      <a:rPr lang="en-US" sz="1400" b="1" i="1" smtClean="0">
                        <a:latin typeface="Cambria Math"/>
                      </a:rPr>
                      <m:t>−</m:t>
                    </m:r>
                    <m:r>
                      <a:rPr lang="en-US" sz="1400" b="1" i="1" smtClean="0">
                        <a:latin typeface="Cambria Math"/>
                      </a:rPr>
                      <m:t>𝟏</m:t>
                    </m:r>
                    <m:r>
                      <a:rPr lang="en-US" sz="1400" b="1" i="1" smtClean="0">
                        <a:latin typeface="Cambria Math"/>
                      </a:rPr>
                      <m:t>+ ………..+</m:t>
                    </m:r>
                    <m:sSub>
                      <m:sSubPr>
                        <m:ctrlPr>
                          <a:rPr lang="en-US" sz="1400" b="1" i="1" smtClean="0">
                            <a:latin typeface="Cambria Math"/>
                          </a:rPr>
                        </m:ctrlPr>
                      </m:sSubPr>
                      <m:e>
                        <m:r>
                          <a:rPr lang="en-US" sz="1400" b="1" i="1" smtClean="0">
                            <a:latin typeface="Cambria Math"/>
                            <a:ea typeface="Cambria Math"/>
                          </a:rPr>
                          <m:t>𝜷</m:t>
                        </m:r>
                      </m:e>
                      <m:sub>
                        <m:r>
                          <a:rPr lang="en-US" sz="1400" b="1" i="1" smtClean="0">
                            <a:latin typeface="Cambria Math"/>
                          </a:rPr>
                          <m:t>𝒒</m:t>
                        </m:r>
                      </m:sub>
                    </m:sSub>
                  </m:oMath>
                </a14:m>
                <a:r>
                  <a:rPr lang="en-US" sz="2000" b="1" dirty="0" smtClean="0"/>
                  <a:t>Z</a:t>
                </a:r>
                <a:r>
                  <a:rPr lang="en-US" sz="1400" b="1" dirty="0" smtClean="0"/>
                  <a:t>t-q</a:t>
                </a:r>
                <a:endParaRPr lang="en-US" sz="2000" b="1" dirty="0" smtClean="0"/>
              </a:p>
              <a:p>
                <a:pPr marL="0" indent="0">
                  <a:buNone/>
                </a:pPr>
                <a:endParaRPr lang="en-US" sz="2000" dirty="0"/>
              </a:p>
              <a:p>
                <a:pPr marL="0" indent="0">
                  <a:buNone/>
                </a:pPr>
                <a:r>
                  <a:rPr lang="en-US" sz="2000" dirty="0" smtClean="0"/>
                  <a:t>where </a:t>
                </a:r>
                <a:r>
                  <a:rPr lang="en-US" sz="2000" dirty="0"/>
                  <a:t>{ β i} are constants. The Z s are usually scaled so that β </a:t>
                </a:r>
                <a:r>
                  <a:rPr lang="en-US" sz="2000" dirty="0" smtClean="0"/>
                  <a:t>   0=1</a:t>
                </a:r>
                <a:r>
                  <a:rPr lang="en-US" sz="2000" dirty="0"/>
                  <a:t>. We find immediately </a:t>
                </a:r>
                <a:r>
                  <a:rPr lang="en-US" sz="2000" dirty="0" smtClean="0"/>
                  <a:t>that</a:t>
                </a:r>
              </a:p>
              <a:p>
                <a:pPr marL="0" indent="0">
                  <a:buNone/>
                </a:pPr>
                <a:r>
                  <a:rPr lang="en-US" sz="2000" dirty="0"/>
                  <a:t> </a:t>
                </a:r>
                <a:r>
                  <a:rPr lang="en-US" sz="2000" dirty="0" smtClean="0"/>
                  <a:t>                                 </a:t>
                </a:r>
                <a:r>
                  <a:rPr lang="en-US" sz="2000" b="1" dirty="0" smtClean="0"/>
                  <a:t>E(</a:t>
                </a:r>
                <a:r>
                  <a:rPr lang="en-US" sz="2000" b="1" dirty="0" err="1" smtClean="0"/>
                  <a:t>X</a:t>
                </a:r>
                <a:r>
                  <a:rPr lang="en-US" sz="1400" b="1" dirty="0" err="1" smtClean="0"/>
                  <a:t>t</a:t>
                </a:r>
                <a:r>
                  <a:rPr lang="en-US" sz="2000" b="1" dirty="0" smtClean="0"/>
                  <a:t>)=0</a:t>
                </a:r>
              </a:p>
              <a:p>
                <a:pPr marL="0" indent="0">
                  <a:buNone/>
                </a:pPr>
                <a:r>
                  <a:rPr lang="en-US" sz="2000" b="1" dirty="0" smtClean="0"/>
                  <a:t>                                  </a:t>
                </a:r>
                <a:r>
                  <a:rPr lang="en-US" sz="2000" b="1" dirty="0" err="1" smtClean="0"/>
                  <a:t>Var</a:t>
                </a:r>
                <a:r>
                  <a:rPr lang="en-US" sz="2000" b="1" dirty="0" smtClean="0"/>
                  <a:t>(</a:t>
                </a:r>
                <a:r>
                  <a:rPr lang="en-US" sz="2000" b="1" dirty="0" err="1" smtClean="0"/>
                  <a:t>X</a:t>
                </a:r>
                <a:r>
                  <a:rPr lang="en-US" sz="1400" b="1" dirty="0" err="1" smtClean="0"/>
                  <a:t>t</a:t>
                </a:r>
                <a:r>
                  <a:rPr lang="en-US" sz="1400" b="1" dirty="0" smtClean="0"/>
                  <a:t>)=</a:t>
                </a:r>
                <a14:m>
                  <m:oMath xmlns:m="http://schemas.openxmlformats.org/officeDocument/2006/math">
                    <m:sSubSup>
                      <m:sSubSupPr>
                        <m:ctrlPr>
                          <a:rPr lang="en-US" sz="2000" b="1" i="1" smtClean="0">
                            <a:latin typeface="Cambria Math"/>
                          </a:rPr>
                        </m:ctrlPr>
                      </m:sSubSupPr>
                      <m:e>
                        <m:r>
                          <a:rPr lang="en-US" sz="2000" b="1" i="1" smtClean="0">
                            <a:latin typeface="Cambria Math"/>
                            <a:ea typeface="Cambria Math"/>
                          </a:rPr>
                          <m:t>𝝈</m:t>
                        </m:r>
                      </m:e>
                      <m:sub/>
                      <m:sup>
                        <m:r>
                          <a:rPr lang="en-US" sz="2000" b="1" i="1" smtClean="0">
                            <a:latin typeface="Cambria Math"/>
                          </a:rPr>
                          <m:t>𝟐</m:t>
                        </m:r>
                      </m:sup>
                    </m:sSubSup>
                  </m:oMath>
                </a14:m>
                <a:r>
                  <a:rPr lang="en-US" sz="2000" b="1" dirty="0" smtClean="0"/>
                  <a:t>z </a:t>
                </a:r>
                <a14:m>
                  <m:oMath xmlns:m="http://schemas.openxmlformats.org/officeDocument/2006/math">
                    <m:nary>
                      <m:naryPr>
                        <m:chr m:val="∑"/>
                        <m:ctrlPr>
                          <a:rPr lang="en-US" sz="2000" b="1" i="1" dirty="0" smtClean="0">
                            <a:latin typeface="Cambria Math"/>
                          </a:rPr>
                        </m:ctrlPr>
                      </m:naryPr>
                      <m:sub>
                        <m:r>
                          <m:rPr>
                            <m:brk m:alnAt="23"/>
                          </m:rPr>
                          <a:rPr lang="en-US" sz="2000" b="1" i="1" dirty="0" smtClean="0">
                            <a:latin typeface="Cambria Math"/>
                          </a:rPr>
                          <m:t>𝒊</m:t>
                        </m:r>
                        <m:r>
                          <a:rPr lang="en-US" sz="2000" b="1" i="1" dirty="0" smtClean="0">
                            <a:latin typeface="Cambria Math"/>
                          </a:rPr>
                          <m:t>=</m:t>
                        </m:r>
                        <m:r>
                          <a:rPr lang="en-US" sz="2000" b="1" i="1" dirty="0" smtClean="0">
                            <a:latin typeface="Cambria Math"/>
                          </a:rPr>
                          <m:t>𝟎</m:t>
                        </m:r>
                      </m:sub>
                      <m:sup>
                        <m:r>
                          <a:rPr lang="en-US" sz="2000" b="1" i="1" dirty="0" smtClean="0">
                            <a:latin typeface="Cambria Math"/>
                          </a:rPr>
                          <m:t>𝒒</m:t>
                        </m:r>
                      </m:sup>
                      <m:e>
                        <m:r>
                          <a:rPr lang="en-US" sz="2000" b="1" i="1" dirty="0" smtClean="0">
                            <a:latin typeface="Cambria Math"/>
                            <a:ea typeface="Cambria Math"/>
                          </a:rPr>
                          <m:t>𝜷</m:t>
                        </m:r>
                      </m:e>
                    </m:nary>
                    <m:sSup>
                      <m:sSupPr>
                        <m:ctrlPr>
                          <a:rPr lang="en-US" sz="2000" b="1" i="1" dirty="0" smtClean="0">
                            <a:latin typeface="Cambria Math"/>
                          </a:rPr>
                        </m:ctrlPr>
                      </m:sSupPr>
                      <m:e>
                        <m:r>
                          <a:rPr lang="en-US" sz="2000" b="1" i="1" dirty="0" smtClean="0">
                            <a:latin typeface="Cambria Math"/>
                          </a:rPr>
                          <m:t>𝒊</m:t>
                        </m:r>
                      </m:e>
                      <m:sup>
                        <m:r>
                          <a:rPr lang="en-US" sz="2000" b="1" i="1" dirty="0" smtClean="0">
                            <a:latin typeface="Cambria Math"/>
                          </a:rPr>
                          <m:t>𝟐</m:t>
                        </m:r>
                      </m:sup>
                    </m:sSup>
                  </m:oMath>
                </a14:m>
                <a:endParaRPr lang="en-US" sz="2000" b="1" dirty="0"/>
              </a:p>
              <a:p>
                <a:pPr marL="0" indent="0">
                  <a:buNone/>
                </a:pPr>
                <a:r>
                  <a:rPr lang="en-US" sz="2000" b="1" dirty="0"/>
                  <a:t> </a:t>
                </a:r>
              </a:p>
              <a:p>
                <a:pPr marL="0" indent="0">
                  <a:buNone/>
                </a:pPr>
                <a:r>
                  <a:rPr lang="en-US" sz="2000" dirty="0"/>
                  <a:t>since the Z s are independent.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741" t="-1213" r="-1407"/>
                </a:stretch>
              </a:blipFill>
            </p:spPr>
            <p:txBody>
              <a:bodyPr/>
              <a:lstStyle/>
              <a:p>
                <a:r>
                  <a:rPr lang="en-US">
                    <a:noFill/>
                  </a:rPr>
                  <a:t> </a:t>
                </a:r>
              </a:p>
            </p:txBody>
          </p:sp>
        </mc:Fallback>
      </mc:AlternateContent>
      <p:sp>
        <p:nvSpPr>
          <p:cNvPr id="2" name="Title 1"/>
          <p:cNvSpPr>
            <a:spLocks noGrp="1"/>
          </p:cNvSpPr>
          <p:nvPr>
            <p:ph type="title"/>
          </p:nvPr>
        </p:nvSpPr>
        <p:spPr/>
        <p:txBody>
          <a:bodyPr>
            <a:normAutofit/>
          </a:bodyPr>
          <a:lstStyle/>
          <a:p>
            <a:r>
              <a:rPr lang="en-US" dirty="0" smtClean="0"/>
              <a:t>MOVING AVERAGE PROCESS</a:t>
            </a:r>
            <a:endParaRPr lang="en-US" dirty="0"/>
          </a:p>
        </p:txBody>
      </p:sp>
    </p:spTree>
    <p:extLst>
      <p:ext uri="{BB962C8B-B14F-4D97-AF65-F5344CB8AC3E}">
        <p14:creationId xmlns:p14="http://schemas.microsoft.com/office/powerpoint/2010/main" val="2561342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 </a:t>
            </a:r>
            <a:endParaRPr lang="en-US" dirty="0"/>
          </a:p>
        </p:txBody>
      </p:sp>
      <p:sp>
        <p:nvSpPr>
          <p:cNvPr id="2" name="Title 1"/>
          <p:cNvSpPr>
            <a:spLocks noGrp="1"/>
          </p:cNvSpPr>
          <p:nvPr>
            <p:ph type="title"/>
          </p:nvPr>
        </p:nvSpPr>
        <p:spPr/>
        <p:txBody>
          <a:bodyPr/>
          <a:lstStyle/>
          <a:p>
            <a:r>
              <a:rPr lang="en-US" dirty="0" smtClean="0"/>
              <a:t>ARMA MODEL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0"/>
            <a:ext cx="9067799" cy="5638800"/>
          </a:xfrm>
          <a:prstGeom prst="rect">
            <a:avLst/>
          </a:prstGeom>
        </p:spPr>
      </p:pic>
    </p:spTree>
    <p:extLst>
      <p:ext uri="{BB962C8B-B14F-4D97-AF65-F5344CB8AC3E}">
        <p14:creationId xmlns:p14="http://schemas.microsoft.com/office/powerpoint/2010/main" val="842045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Autofit/>
          </a:bodyPr>
          <a:lstStyle/>
          <a:p>
            <a:r>
              <a:rPr lang="en-US" sz="2000" dirty="0"/>
              <a:t>A statistical technique that uses time series data to predict future. The parameters used in the ARIMA is (P, d, q) which refers to the autoregressive, integrated and moving average parts of the data set, respectively. ARIMA modeling will take care of trends, seasonality, cycles, errors and non-stationary aspects of a data set when making forecasts.</a:t>
            </a:r>
          </a:p>
          <a:p>
            <a:endParaRPr lang="en-US" sz="2000" dirty="0" smtClean="0"/>
          </a:p>
          <a:p>
            <a:r>
              <a:rPr lang="en-US" sz="2000" dirty="0" smtClean="0"/>
              <a:t>Example: </a:t>
            </a:r>
            <a:r>
              <a:rPr lang="en-US" sz="2000" dirty="0"/>
              <a:t>measuring the level of unemployment each month of the year would comprise a time series. </a:t>
            </a:r>
          </a:p>
        </p:txBody>
      </p:sp>
      <p:sp>
        <p:nvSpPr>
          <p:cNvPr id="2" name="Title 1"/>
          <p:cNvSpPr>
            <a:spLocks noGrp="1"/>
          </p:cNvSpPr>
          <p:nvPr>
            <p:ph type="title"/>
          </p:nvPr>
        </p:nvSpPr>
        <p:spPr>
          <a:xfrm>
            <a:off x="533400" y="533400"/>
            <a:ext cx="8229600" cy="1143000"/>
          </a:xfrm>
        </p:spPr>
        <p:txBody>
          <a:bodyPr>
            <a:noAutofit/>
          </a:bodyPr>
          <a:lstStyle/>
          <a:p>
            <a:r>
              <a:rPr lang="en-US" sz="3200" dirty="0"/>
              <a:t>Autoregressive Integrated Moving Average (ARIMA): – </a:t>
            </a:r>
            <a:br>
              <a:rPr lang="en-US" sz="3200" dirty="0"/>
            </a:br>
            <a:endParaRPr lang="en-US" sz="3200" dirty="0"/>
          </a:p>
        </p:txBody>
      </p:sp>
    </p:spTree>
    <p:extLst>
      <p:ext uri="{BB962C8B-B14F-4D97-AF65-F5344CB8AC3E}">
        <p14:creationId xmlns:p14="http://schemas.microsoft.com/office/powerpoint/2010/main" val="7849473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542</TotalTime>
  <Words>878</Words>
  <Application>Microsoft Office PowerPoint</Application>
  <PresentationFormat>On-screen Show (4:3)</PresentationFormat>
  <Paragraphs>67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TIME SERIES MODELLING AND DIAGNOSTIC CHECK</vt:lpstr>
      <vt:lpstr>What Are Time Series Models &amp; ITS OBJECTIVE? </vt:lpstr>
      <vt:lpstr>WHY THESE MODEL ARE USED?</vt:lpstr>
      <vt:lpstr>Time series models</vt:lpstr>
      <vt:lpstr>Random walk model</vt:lpstr>
      <vt:lpstr>AUTOREGREESIVE PROCESS</vt:lpstr>
      <vt:lpstr>MOVING AVERAGE PROCESS</vt:lpstr>
      <vt:lpstr>ARMA MODEL</vt:lpstr>
      <vt:lpstr>Autoregressive Integrated Moving Average (ARIMA): –  </vt:lpstr>
      <vt:lpstr>PowerPoint Presentation</vt:lpstr>
      <vt:lpstr>DIAGNOSTIC CHECK</vt:lpstr>
    </vt:vector>
  </TitlesOfParts>
  <Company>MyCompanyName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dc:title>
  <dc:creator>Wasmia Malik</dc:creator>
  <cp:lastModifiedBy>fatima</cp:lastModifiedBy>
  <cp:revision>38</cp:revision>
  <dcterms:created xsi:type="dcterms:W3CDTF">2018-06-01T21:30:45Z</dcterms:created>
  <dcterms:modified xsi:type="dcterms:W3CDTF">2019-05-23T05:38:11Z</dcterms:modified>
</cp:coreProperties>
</file>