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78" r:id="rId25"/>
    <p:sldId id="281" r:id="rId26"/>
    <p:sldId id="280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476C9-7D99-47C7-99F4-BA67C9EBAC4A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2092-7170-4A18-A1D1-FC48E9E16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52092-7170-4A18-A1D1-FC48E9E16D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6B6CCE-90F8-42EB-A92F-A2C3F0D46F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06F4D1-16F2-4DBD-8042-8440293BB9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ot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 and DNA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-16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 analogs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Deaminating</a:t>
                      </a:r>
                      <a:r>
                        <a:rPr lang="en-US" dirty="0" smtClean="0"/>
                        <a:t> agents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Alkylating</a:t>
                      </a:r>
                      <a:r>
                        <a:rPr lang="en-US" dirty="0" smtClean="0"/>
                        <a:t> agents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Intercalating agents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5-Bromouracil, 2-aminopurine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Nitrous acid, sodium </a:t>
                      </a:r>
                      <a:r>
                        <a:rPr lang="en-US" dirty="0" err="1" smtClean="0"/>
                        <a:t>bisulfite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Ethylmethane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sulfonate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dimethylnitrosamine</a:t>
                      </a:r>
                      <a:r>
                        <a:rPr lang="en-US" dirty="0" smtClean="0"/>
                        <a:t>,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Ethidium</a:t>
                      </a:r>
                      <a:r>
                        <a:rPr lang="en-US" dirty="0" smtClean="0"/>
                        <a:t> bromide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8451" t="21111" r="35625" b="52222"/>
          <a:stretch>
            <a:fillRect/>
          </a:stretch>
        </p:blipFill>
        <p:spPr bwMode="auto">
          <a:xfrm>
            <a:off x="4800600" y="533400"/>
            <a:ext cx="3721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38862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De-</a:t>
            </a:r>
            <a:r>
              <a:rPr lang="en-US" dirty="0" err="1" smtClean="0"/>
              <a:t>amination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7500" t="44444" r="16875" b="8889"/>
          <a:stretch>
            <a:fillRect/>
          </a:stretch>
        </p:blipFill>
        <p:spPr bwMode="auto">
          <a:xfrm>
            <a:off x="914400" y="457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4114800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Interclating</a:t>
            </a:r>
            <a:r>
              <a:rPr lang="en-US" dirty="0" smtClean="0"/>
              <a:t> agents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3750" t="32222" r="19375" b="8889"/>
          <a:stretch>
            <a:fillRect/>
          </a:stretch>
        </p:blipFill>
        <p:spPr bwMode="auto">
          <a:xfrm>
            <a:off x="1524000" y="228601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5149840"/>
            <a:ext cx="5289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Dimer</a:t>
            </a:r>
            <a:r>
              <a:rPr lang="en-US" dirty="0" smtClean="0"/>
              <a:t> Formation: Photoproducts induced by UV O</a:t>
            </a:r>
          </a:p>
          <a:p>
            <a:r>
              <a:rPr lang="en-US" dirty="0" smtClean="0"/>
              <a:t>irradiation. A segment of a polynucleotide </a:t>
            </a:r>
          </a:p>
          <a:p>
            <a:r>
              <a:rPr lang="en-US" dirty="0" smtClean="0"/>
              <a:t>containing two adjacent thymine bases </a:t>
            </a:r>
            <a:r>
              <a:rPr lang="en-US" dirty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repair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possess efficient repair systems</a:t>
            </a:r>
          </a:p>
          <a:p>
            <a:r>
              <a:rPr lang="en-US" dirty="0" smtClean="0"/>
              <a:t>Genomes suffer every day coupled with the errors</a:t>
            </a:r>
          </a:p>
          <a:p>
            <a:r>
              <a:rPr lang="en-US" dirty="0" smtClean="0"/>
              <a:t>Without these repair systems it would be only a few hours before key genes became inactivated by DNA </a:t>
            </a:r>
          </a:p>
          <a:p>
            <a:r>
              <a:rPr lang="en-US" dirty="0" smtClean="0"/>
              <a:t>damage. </a:t>
            </a:r>
          </a:p>
          <a:p>
            <a:r>
              <a:rPr lang="en-US" dirty="0" smtClean="0"/>
              <a:t>Accumulation of replication errors leads to dysfunction after a few thousand cell divisions.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repair </a:t>
            </a:r>
          </a:p>
          <a:p>
            <a:r>
              <a:rPr lang="en-US" dirty="0" smtClean="0"/>
              <a:t>Excision repair</a:t>
            </a:r>
          </a:p>
          <a:p>
            <a:r>
              <a:rPr lang="en-US" dirty="0" smtClean="0"/>
              <a:t>mismatch repair</a:t>
            </a:r>
          </a:p>
          <a:p>
            <a:r>
              <a:rPr lang="en-US" dirty="0" err="1" smtClean="0"/>
              <a:t>nonhomologous</a:t>
            </a:r>
            <a:r>
              <a:rPr lang="en-US" dirty="0" smtClean="0"/>
              <a:t> end joining (NHEJ)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repair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Directly without removal of the nucleotide</a:t>
            </a:r>
          </a:p>
          <a:p>
            <a:r>
              <a:rPr lang="en-US" dirty="0" smtClean="0"/>
              <a:t>Products of alkylation</a:t>
            </a:r>
          </a:p>
          <a:p>
            <a:r>
              <a:rPr lang="en-US" dirty="0" smtClean="0"/>
              <a:t>Enzymes that transfer the alkyl group from the nucleotide to their own polypeptide chains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Ada</a:t>
            </a:r>
            <a:r>
              <a:rPr lang="en-US" dirty="0" smtClean="0"/>
              <a:t> enzyme of E. coli</a:t>
            </a:r>
          </a:p>
          <a:p>
            <a:r>
              <a:rPr lang="en-US" dirty="0" smtClean="0"/>
              <a:t>Alkyl groups attached to the oxygen atoms at positions 4 and 6 of thymine and guanine</a:t>
            </a:r>
          </a:p>
          <a:p>
            <a:r>
              <a:rPr lang="en-US" dirty="0" smtClean="0"/>
              <a:t>MGMT (O6-methylguanine-DNA </a:t>
            </a:r>
            <a:r>
              <a:rPr lang="en-US" dirty="0" err="1" smtClean="0"/>
              <a:t>methyltransferase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Cyclobutyl</a:t>
            </a:r>
            <a:r>
              <a:rPr lang="en-US" dirty="0" smtClean="0"/>
              <a:t> </a:t>
            </a:r>
            <a:r>
              <a:rPr lang="en-US" dirty="0" err="1" smtClean="0"/>
              <a:t>dimers</a:t>
            </a:r>
            <a:r>
              <a:rPr lang="en-US" dirty="0" smtClean="0"/>
              <a:t> resulting from UV damage can also be repaired by DNA </a:t>
            </a:r>
            <a:r>
              <a:rPr lang="en-US" dirty="0" err="1" smtClean="0"/>
              <a:t>photolyase</a:t>
            </a:r>
            <a:r>
              <a:rPr lang="en-US" dirty="0" smtClean="0"/>
              <a:t> (</a:t>
            </a:r>
            <a:r>
              <a:rPr lang="en-US" dirty="0" err="1" smtClean="0"/>
              <a:t>photoreactivation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Activated at </a:t>
            </a:r>
            <a:r>
              <a:rPr lang="en-US" dirty="0" smtClean="0"/>
              <a:t>wavelength between 300 and 500 nm this enzyme </a:t>
            </a:r>
          </a:p>
          <a:p>
            <a:r>
              <a:rPr lang="en-US" dirty="0" smtClean="0"/>
              <a:t>binds to </a:t>
            </a:r>
            <a:r>
              <a:rPr lang="en-US" dirty="0" err="1" smtClean="0"/>
              <a:t>cyclobutyl</a:t>
            </a:r>
            <a:r>
              <a:rPr lang="en-US" dirty="0" smtClean="0"/>
              <a:t> </a:t>
            </a:r>
            <a:r>
              <a:rPr lang="en-US" dirty="0" err="1" smtClean="0"/>
              <a:t>dimers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thumb/f/fd/DNA_UV_mutation.svg/800px-DNA_UV_mutatio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1"/>
            <a:ext cx="7620000" cy="525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562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hlinkClick r:id="rId3" tooltip="Photon"/>
              </a:rPr>
              <a:t>hoton</a:t>
            </a:r>
            <a:r>
              <a:rPr lang="en-US" dirty="0" smtClean="0"/>
              <a:t> causes two consecutive bases on one strand to bind together, destroying the normal base-pairing double-strand structure in that area.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Excision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of one or more damaged nucleotides followed by </a:t>
            </a:r>
            <a:r>
              <a:rPr lang="en-US" dirty="0" err="1" smtClean="0"/>
              <a:t>resynthesis</a:t>
            </a:r>
            <a:r>
              <a:rPr lang="en-US" dirty="0" smtClean="0"/>
              <a:t> of DNA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DNA </a:t>
            </a:r>
            <a:r>
              <a:rPr lang="en-US" dirty="0" err="1" smtClean="0"/>
              <a:t>glycosylase</a:t>
            </a:r>
            <a:r>
              <a:rPr lang="en-US" dirty="0" smtClean="0"/>
              <a:t> remove b-N-</a:t>
            </a:r>
            <a:r>
              <a:rPr lang="en-US" dirty="0" err="1" smtClean="0"/>
              <a:t>glycosidic</a:t>
            </a:r>
            <a:r>
              <a:rPr lang="en-US" dirty="0" smtClean="0"/>
              <a:t> </a:t>
            </a:r>
            <a:r>
              <a:rPr lang="en-US" dirty="0" smtClean="0"/>
              <a:t>bond between a damaged base and the sugar component of the </a:t>
            </a:r>
            <a:r>
              <a:rPr lang="en-US" dirty="0" smtClean="0"/>
              <a:t>nucleotide</a:t>
            </a:r>
          </a:p>
          <a:p>
            <a:r>
              <a:rPr lang="en-US" dirty="0" err="1" smtClean="0"/>
              <a:t>Apurinic</a:t>
            </a:r>
            <a:r>
              <a:rPr lang="en-US" dirty="0" smtClean="0"/>
              <a:t>/</a:t>
            </a:r>
            <a:r>
              <a:rPr lang="en-US" dirty="0" err="1" smtClean="0"/>
              <a:t>apyrimidinic</a:t>
            </a:r>
            <a:r>
              <a:rPr lang="en-US" dirty="0" smtClean="0"/>
              <a:t> AP </a:t>
            </a:r>
            <a:r>
              <a:rPr lang="en-US" dirty="0" err="1" smtClean="0"/>
              <a:t>endonuclease</a:t>
            </a:r>
            <a:r>
              <a:rPr lang="en-US" dirty="0" smtClean="0"/>
              <a:t>, which cuts the </a:t>
            </a:r>
            <a:r>
              <a:rPr lang="en-US" dirty="0" err="1" smtClean="0"/>
              <a:t>phosphodiester</a:t>
            </a:r>
            <a:r>
              <a:rPr lang="en-US" dirty="0" smtClean="0"/>
              <a:t> </a:t>
            </a:r>
            <a:r>
              <a:rPr lang="en-US" dirty="0" smtClean="0"/>
              <a:t>bond on the 5’ side of the AP site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3125" t="21111" r="16250" b="22222"/>
          <a:stretch>
            <a:fillRect/>
          </a:stretch>
        </p:blipFill>
        <p:spPr bwMode="auto">
          <a:xfrm>
            <a:off x="990600" y="20216"/>
            <a:ext cx="7696200" cy="59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Nucleotide </a:t>
            </a:r>
            <a:r>
              <a:rPr lang="en-US" dirty="0" smtClean="0"/>
              <a:t>excision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Nucleotide excision repair is a second type of excision repair system, able </a:t>
            </a:r>
            <a:r>
              <a:rPr lang="en-US" dirty="0" smtClean="0"/>
              <a:t> to </a:t>
            </a:r>
            <a:r>
              <a:rPr lang="en-US" dirty="0" smtClean="0"/>
              <a:t>deal with more extreme forms of damage such as </a:t>
            </a:r>
            <a:r>
              <a:rPr lang="en-US" dirty="0" err="1" smtClean="0"/>
              <a:t>intrastrand</a:t>
            </a:r>
            <a:r>
              <a:rPr lang="en-US" dirty="0" smtClean="0"/>
              <a:t> </a:t>
            </a:r>
            <a:r>
              <a:rPr lang="en-US" dirty="0" err="1" smtClean="0"/>
              <a:t>crosslinks</a:t>
            </a:r>
            <a:endParaRPr lang="en-US" dirty="0" smtClean="0"/>
          </a:p>
          <a:p>
            <a:r>
              <a:rPr lang="en-US" dirty="0" smtClean="0"/>
              <a:t>a segment of single-stranded DNA </a:t>
            </a:r>
            <a:r>
              <a:rPr lang="en-US" dirty="0" smtClean="0"/>
              <a:t>containing </a:t>
            </a:r>
            <a:r>
              <a:rPr lang="en-US" dirty="0" smtClean="0"/>
              <a:t>the damaged nucleotide(s) is excised and replaced with new </a:t>
            </a:r>
            <a:r>
              <a:rPr lang="en-US" dirty="0" smtClean="0"/>
              <a:t>DNA</a:t>
            </a:r>
          </a:p>
          <a:p>
            <a:r>
              <a:rPr lang="en-US" dirty="0" smtClean="0"/>
              <a:t>Short-patch repair is initiated by a </a:t>
            </a:r>
            <a:r>
              <a:rPr lang="en-US" dirty="0" err="1" smtClean="0"/>
              <a:t>multienzyme</a:t>
            </a:r>
            <a:r>
              <a:rPr lang="en-US" dirty="0" smtClean="0"/>
              <a:t> complex called the </a:t>
            </a:r>
            <a:r>
              <a:rPr lang="en-US" dirty="0" err="1" smtClean="0"/>
              <a:t>UvrABC</a:t>
            </a:r>
            <a:r>
              <a:rPr lang="en-US" dirty="0" smtClean="0"/>
              <a:t> </a:t>
            </a:r>
            <a:r>
              <a:rPr lang="en-US" dirty="0" err="1" smtClean="0"/>
              <a:t>endonuclease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phenomenon of mutations</a:t>
            </a:r>
          </a:p>
          <a:p>
            <a:r>
              <a:rPr lang="en-US" dirty="0" smtClean="0"/>
              <a:t>Types of Mutations</a:t>
            </a:r>
          </a:p>
          <a:p>
            <a:r>
              <a:rPr lang="en-US" dirty="0" smtClean="0"/>
              <a:t>How mutation affects DNA sequences</a:t>
            </a:r>
          </a:p>
          <a:p>
            <a:r>
              <a:rPr lang="en-US" dirty="0" smtClean="0"/>
              <a:t>DNA Damage</a:t>
            </a:r>
          </a:p>
          <a:p>
            <a:r>
              <a:rPr lang="en-US" dirty="0" smtClean="0"/>
              <a:t>DNA repair system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8/8d/Crosslin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610350" cy="652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67500" t="21111" r="16250" b="28889"/>
          <a:stretch>
            <a:fillRect/>
          </a:stretch>
        </p:blipFill>
        <p:spPr bwMode="auto">
          <a:xfrm>
            <a:off x="1905000" y="228600"/>
            <a:ext cx="5486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repair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</a:t>
            </a:r>
            <a:r>
              <a:rPr lang="en-US" dirty="0" smtClean="0"/>
              <a:t>simply removal of </a:t>
            </a:r>
            <a:r>
              <a:rPr lang="en-US" dirty="0" smtClean="0"/>
              <a:t>an A, C, G, or T that has been inserted at the wrong </a:t>
            </a:r>
            <a:r>
              <a:rPr lang="en-US" dirty="0" smtClean="0"/>
              <a:t> position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Mismatch </a:t>
            </a:r>
            <a:r>
              <a:rPr lang="en-US" dirty="0" smtClean="0"/>
              <a:t>repair system </a:t>
            </a:r>
            <a:r>
              <a:rPr lang="en-US" dirty="0" smtClean="0"/>
              <a:t>detect the </a:t>
            </a:r>
            <a:r>
              <a:rPr lang="en-US" dirty="0" smtClean="0"/>
              <a:t>absence of base pairing between </a:t>
            </a:r>
            <a:r>
              <a:rPr lang="en-US" dirty="0" smtClean="0"/>
              <a:t>the </a:t>
            </a:r>
            <a:r>
              <a:rPr lang="en-US" dirty="0" smtClean="0"/>
              <a:t>parent and daughter strands. </a:t>
            </a:r>
            <a:endParaRPr lang="en-US" dirty="0" smtClean="0"/>
          </a:p>
          <a:p>
            <a:r>
              <a:rPr lang="en-US" dirty="0" smtClean="0"/>
              <a:t>Repair system </a:t>
            </a:r>
            <a:r>
              <a:rPr lang="en-US" dirty="0" smtClean="0"/>
              <a:t>excises part of the daughter polynucleotide and fills in the </a:t>
            </a:r>
            <a:r>
              <a:rPr lang="en-US" dirty="0" smtClean="0"/>
              <a:t>gap</a:t>
            </a:r>
          </a:p>
          <a:p>
            <a:r>
              <a:rPr lang="en-US" dirty="0" err="1" smtClean="0"/>
              <a:t>Ecoli</a:t>
            </a:r>
            <a:r>
              <a:rPr lang="en-US" dirty="0" smtClean="0"/>
              <a:t> mismatch </a:t>
            </a:r>
            <a:r>
              <a:rPr lang="en-US" dirty="0" smtClean="0"/>
              <a:t>repair systems, called long-patch, </a:t>
            </a:r>
            <a:r>
              <a:rPr lang="en-US" dirty="0" smtClean="0"/>
              <a:t>short–patch</a:t>
            </a:r>
            <a:r>
              <a:rPr lang="en-US" dirty="0" smtClean="0"/>
              <a:t>, and very-short-patch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Mismatch repair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long-patch system replaces </a:t>
            </a:r>
            <a:r>
              <a:rPr lang="en-US" dirty="0" smtClean="0"/>
              <a:t>up </a:t>
            </a:r>
            <a:r>
              <a:rPr lang="en-US" dirty="0" smtClean="0"/>
              <a:t>to 1 kb or more of DNA and requires the </a:t>
            </a:r>
            <a:r>
              <a:rPr lang="en-US" dirty="0" err="1" smtClean="0"/>
              <a:t>MutH</a:t>
            </a:r>
            <a:r>
              <a:rPr lang="en-US" dirty="0" smtClean="0"/>
              <a:t>, </a:t>
            </a:r>
            <a:r>
              <a:rPr lang="en-US" dirty="0" err="1" smtClean="0"/>
              <a:t>MutL</a:t>
            </a:r>
            <a:r>
              <a:rPr lang="en-US" dirty="0" smtClean="0"/>
              <a:t>, and </a:t>
            </a:r>
            <a:r>
              <a:rPr lang="en-US" dirty="0" err="1" smtClean="0"/>
              <a:t>MutS</a:t>
            </a:r>
            <a:r>
              <a:rPr lang="en-US" dirty="0" smtClean="0"/>
              <a:t> </a:t>
            </a:r>
            <a:r>
              <a:rPr lang="en-US" dirty="0" smtClean="0"/>
              <a:t>proteins</a:t>
            </a:r>
            <a:r>
              <a:rPr lang="en-US" dirty="0" smtClean="0"/>
              <a:t>, as well as the DNA </a:t>
            </a:r>
            <a:r>
              <a:rPr lang="en-US" dirty="0" err="1" smtClean="0"/>
              <a:t>helicase</a:t>
            </a:r>
            <a:r>
              <a:rPr lang="en-US" dirty="0" smtClean="0"/>
              <a:t> </a:t>
            </a:r>
            <a:r>
              <a:rPr lang="en-US" dirty="0" smtClean="0"/>
              <a:t>II.</a:t>
            </a:r>
          </a:p>
          <a:p>
            <a:r>
              <a:rPr lang="en-US" dirty="0" err="1" smtClean="0"/>
              <a:t>MutS</a:t>
            </a:r>
            <a:r>
              <a:rPr lang="en-US" dirty="0" smtClean="0"/>
              <a:t> recognizes the mismatch, and </a:t>
            </a:r>
            <a:r>
              <a:rPr lang="en-US" dirty="0" err="1" smtClean="0"/>
              <a:t>MutH</a:t>
            </a:r>
            <a:r>
              <a:rPr lang="en-US" dirty="0" smtClean="0"/>
              <a:t> distinguishes the two </a:t>
            </a:r>
            <a:r>
              <a:rPr lang="en-US" dirty="0" smtClean="0"/>
              <a:t>strands </a:t>
            </a:r>
            <a:r>
              <a:rPr lang="en-US" dirty="0" smtClean="0"/>
              <a:t>by binding to </a:t>
            </a:r>
            <a:r>
              <a:rPr lang="en-US" dirty="0" err="1" smtClean="0"/>
              <a:t>unmethylated</a:t>
            </a:r>
            <a:r>
              <a:rPr lang="en-US" dirty="0" smtClean="0"/>
              <a:t> 5’-GATC-3’ sequences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8750" t="21111" r="46250" b="14444"/>
          <a:stretch>
            <a:fillRect/>
          </a:stretch>
        </p:blipFill>
        <p:spPr bwMode="auto">
          <a:xfrm>
            <a:off x="1981200" y="609600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41875" t="21111" r="25000" b="28889"/>
          <a:stretch>
            <a:fillRect/>
          </a:stretch>
        </p:blipFill>
        <p:spPr bwMode="auto">
          <a:xfrm>
            <a:off x="990600" y="2286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breaks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single stranded </a:t>
            </a:r>
            <a:r>
              <a:rPr lang="en-US" dirty="0" smtClean="0"/>
              <a:t>break in a double-stranded DNA molecule, such as is produced by </a:t>
            </a:r>
            <a:r>
              <a:rPr lang="en-US" dirty="0" smtClean="0"/>
              <a:t>some </a:t>
            </a:r>
            <a:r>
              <a:rPr lang="en-US" dirty="0" smtClean="0"/>
              <a:t>types of oxidative </a:t>
            </a:r>
            <a:r>
              <a:rPr lang="en-US" dirty="0" smtClean="0"/>
              <a:t>damage.</a:t>
            </a:r>
          </a:p>
          <a:p>
            <a:r>
              <a:rPr lang="en-US" dirty="0" smtClean="0"/>
              <a:t> </a:t>
            </a:r>
            <a:r>
              <a:rPr lang="en-US" dirty="0" smtClean="0"/>
              <a:t>Double strand breaks </a:t>
            </a:r>
            <a:r>
              <a:rPr lang="en-US" dirty="0" smtClean="0"/>
              <a:t>can be repaired by the </a:t>
            </a:r>
            <a:r>
              <a:rPr lang="en-US" dirty="0" err="1" smtClean="0"/>
              <a:t>nonhomologous</a:t>
            </a:r>
            <a:r>
              <a:rPr lang="en-US" dirty="0" smtClean="0"/>
              <a:t> end joining </a:t>
            </a:r>
            <a:r>
              <a:rPr lang="en-US" dirty="0" smtClean="0"/>
              <a:t>process. </a:t>
            </a:r>
          </a:p>
          <a:p>
            <a:r>
              <a:rPr lang="en-US" dirty="0" smtClean="0"/>
              <a:t>Ku proteins bind </a:t>
            </a:r>
            <a:r>
              <a:rPr lang="en-US" dirty="0" smtClean="0"/>
              <a:t>the DNA </a:t>
            </a:r>
            <a:r>
              <a:rPr lang="en-US" dirty="0" smtClean="0"/>
              <a:t>ends </a:t>
            </a:r>
            <a:r>
              <a:rPr lang="en-US" dirty="0" smtClean="0"/>
              <a:t>on either side of the </a:t>
            </a:r>
            <a:r>
              <a:rPr lang="en-US" dirty="0" smtClean="0"/>
              <a:t>break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68125" t="66667" r="16250" b="15555"/>
          <a:stretch>
            <a:fillRect/>
          </a:stretch>
        </p:blipFill>
        <p:spPr bwMode="auto">
          <a:xfrm>
            <a:off x="1752600" y="838200"/>
            <a:ext cx="6072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38125" t="21111" r="46250" b="47778"/>
          <a:stretch>
            <a:fillRect/>
          </a:stretch>
        </p:blipFill>
        <p:spPr bwMode="auto">
          <a:xfrm>
            <a:off x="2209800" y="457200"/>
            <a:ext cx="4800600" cy="53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sudden change in the gene expression</a:t>
            </a:r>
          </a:p>
          <a:p>
            <a:pPr>
              <a:buNone/>
            </a:pPr>
            <a:r>
              <a:rPr lang="en-US" dirty="0" smtClean="0"/>
              <a:t>                         OR            </a:t>
            </a:r>
          </a:p>
          <a:p>
            <a:r>
              <a:rPr lang="en-US" dirty="0" smtClean="0"/>
              <a:t>A change in DNA sequences</a:t>
            </a:r>
          </a:p>
          <a:p>
            <a:endParaRPr lang="en-US" dirty="0" smtClean="0"/>
          </a:p>
          <a:p>
            <a:r>
              <a:rPr lang="en-US" dirty="0" smtClean="0"/>
              <a:t>TYPES: ERRORS  or Mutagen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during cell division</a:t>
            </a:r>
          </a:p>
          <a:p>
            <a:r>
              <a:rPr lang="en-US" dirty="0" smtClean="0"/>
              <a:t>Mismatches are readily targeted </a:t>
            </a:r>
          </a:p>
          <a:p>
            <a:r>
              <a:rPr lang="en-US" dirty="0" smtClean="0"/>
              <a:t>DNA polymerase makes mistakes 1/100,0000</a:t>
            </a:r>
          </a:p>
          <a:p>
            <a:r>
              <a:rPr lang="en-US" dirty="0" smtClean="0"/>
              <a:t>Making point mutation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or chemicals factors inducing mutation</a:t>
            </a:r>
          </a:p>
          <a:p>
            <a:r>
              <a:rPr lang="en-US" dirty="0" smtClean="0"/>
              <a:t>Chemicals reaction with DNA molecules </a:t>
            </a:r>
          </a:p>
          <a:p>
            <a:endParaRPr lang="en-US" dirty="0" smtClean="0"/>
          </a:p>
          <a:p>
            <a:r>
              <a:rPr lang="en-US" dirty="0" smtClean="0"/>
              <a:t>Heat, ultraviolet radiation, and other physical mutagens have similar effects. </a:t>
            </a:r>
          </a:p>
          <a:p>
            <a:endParaRPr lang="en-US" dirty="0" smtClean="0"/>
          </a:p>
          <a:p>
            <a:r>
              <a:rPr lang="en-US" dirty="0" smtClean="0"/>
              <a:t>Genetic factors can also mutate genes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nucleotide is replaced by another. </a:t>
            </a:r>
          </a:p>
          <a:p>
            <a:r>
              <a:rPr lang="en-US" dirty="0" smtClean="0"/>
              <a:t>Simple mutations, or single-site mutations. </a:t>
            </a:r>
          </a:p>
          <a:p>
            <a:r>
              <a:rPr lang="en-US" dirty="0" smtClean="0"/>
              <a:t>Transition or </a:t>
            </a:r>
            <a:r>
              <a:rPr lang="en-US" dirty="0" err="1" smtClean="0"/>
              <a:t>Transversion</a:t>
            </a:r>
            <a:endParaRPr lang="en-US" dirty="0" smtClean="0"/>
          </a:p>
          <a:p>
            <a:r>
              <a:rPr lang="en-US" dirty="0" smtClean="0"/>
              <a:t>Insertion , Deletion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500" t="11111" r="15833" b="7778"/>
          <a:stretch>
            <a:fillRect/>
          </a:stretch>
        </p:blipFill>
        <p:spPr bwMode="auto">
          <a:xfrm>
            <a:off x="609600" y="152400"/>
            <a:ext cx="7315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125" t="53333" r="31250" b="10000"/>
          <a:stretch>
            <a:fillRect/>
          </a:stretch>
        </p:blipFill>
        <p:spPr bwMode="auto">
          <a:xfrm>
            <a:off x="762000" y="838199"/>
            <a:ext cx="5867400" cy="472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0235" t="20145" r="17776" b="46871"/>
          <a:stretch>
            <a:fillRect/>
          </a:stretch>
        </p:blipFill>
        <p:spPr bwMode="auto">
          <a:xfrm>
            <a:off x="990599" y="2057400"/>
            <a:ext cx="75438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595</Words>
  <Application>Microsoft Office PowerPoint</Application>
  <PresentationFormat>On-screen Show (4:3)</PresentationFormat>
  <Paragraphs>97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Mutation and DNA Repair</vt:lpstr>
      <vt:lpstr>Learning Objectives</vt:lpstr>
      <vt:lpstr>Mutation</vt:lpstr>
      <vt:lpstr>Spontaneous mutations</vt:lpstr>
      <vt:lpstr>Mutagen</vt:lpstr>
      <vt:lpstr>Point Mutation</vt:lpstr>
      <vt:lpstr>Slide 7</vt:lpstr>
      <vt:lpstr>Slide 8</vt:lpstr>
      <vt:lpstr>Mutagens</vt:lpstr>
      <vt:lpstr>Slide 10</vt:lpstr>
      <vt:lpstr>Slide 11</vt:lpstr>
      <vt:lpstr>Slide 12</vt:lpstr>
      <vt:lpstr>DNA repair </vt:lpstr>
      <vt:lpstr>Repair system</vt:lpstr>
      <vt:lpstr>Direct repair system</vt:lpstr>
      <vt:lpstr>Slide 16</vt:lpstr>
      <vt:lpstr>Base Excision</vt:lpstr>
      <vt:lpstr>Slide 18</vt:lpstr>
      <vt:lpstr>Nucleotide excision repair</vt:lpstr>
      <vt:lpstr>Slide 20</vt:lpstr>
      <vt:lpstr>Slide 21</vt:lpstr>
      <vt:lpstr>Mismatch repair system</vt:lpstr>
      <vt:lpstr>Mismatch repair system</vt:lpstr>
      <vt:lpstr>Slide 24</vt:lpstr>
      <vt:lpstr>Slide 25</vt:lpstr>
      <vt:lpstr>DNA breaks </vt:lpstr>
      <vt:lpstr>Slide 27</vt:lpstr>
      <vt:lpstr>Slide 28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 and DNA Repair</dc:title>
  <dc:creator>Acer</dc:creator>
  <cp:lastModifiedBy>Acer</cp:lastModifiedBy>
  <cp:revision>46</cp:revision>
  <dcterms:created xsi:type="dcterms:W3CDTF">2020-04-08T03:36:37Z</dcterms:created>
  <dcterms:modified xsi:type="dcterms:W3CDTF">2020-04-13T14:43:12Z</dcterms:modified>
</cp:coreProperties>
</file>