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  <p:sldMasterId id="2147483964" r:id="rId2"/>
    <p:sldMasterId id="2147483988" r:id="rId3"/>
    <p:sldMasterId id="2147484094" r:id="rId4"/>
  </p:sldMasterIdLst>
  <p:notesMasterIdLst>
    <p:notesMasterId r:id="rId33"/>
  </p:notesMasterIdLst>
  <p:handoutMasterIdLst>
    <p:handoutMasterId r:id="rId34"/>
  </p:handoutMasterIdLst>
  <p:sldIdLst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54" r:id="rId22"/>
    <p:sldId id="311" r:id="rId23"/>
    <p:sldId id="312" r:id="rId24"/>
    <p:sldId id="318" r:id="rId25"/>
    <p:sldId id="345" r:id="rId26"/>
    <p:sldId id="322" r:id="rId27"/>
    <p:sldId id="347" r:id="rId28"/>
    <p:sldId id="323" r:id="rId29"/>
    <p:sldId id="324" r:id="rId30"/>
    <p:sldId id="342" r:id="rId31"/>
    <p:sldId id="353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CC"/>
    <a:srgbClr val="333399"/>
    <a:srgbClr val="660066"/>
    <a:srgbClr val="6699FF"/>
    <a:srgbClr val="FF0000"/>
    <a:srgbClr val="000000"/>
    <a:srgbClr val="FFFF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9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9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C64E00AF-0B97-424A-976E-5263BD821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E5C2118-EFEE-46DE-87E5-61DF7F77EB21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1822185-D8AE-494A-87E9-66ADDA7CF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623E0D-0B51-4CD7-B5A8-4EE35B441F48}" type="slidenum">
              <a:rPr lang="en-US"/>
              <a:pPr/>
              <a:t>1</a:t>
            </a:fld>
            <a:endParaRPr lang="en-US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710388-A54B-45D0-B002-B384E8528CED}" type="slidenum">
              <a:rPr lang="en-US"/>
              <a:pPr/>
              <a:t>10</a:t>
            </a:fld>
            <a:endParaRPr lang="en-U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F81AB8-908D-4884-B21B-D59ED726F768}" type="slidenum">
              <a:rPr lang="en-US"/>
              <a:pPr/>
              <a:t>11</a:t>
            </a:fld>
            <a:endParaRPr lang="en-US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339850" y="914400"/>
            <a:ext cx="4178300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9800"/>
          </a:xfrm>
          <a:noFill/>
        </p:spPr>
        <p:txBody>
          <a:bodyPr wrap="none" lIns="82835" tIns="41418" rIns="82835" bIns="4141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C71470-FC5A-484E-9681-0817A61D21A0}" type="slidenum">
              <a:rPr lang="en-US"/>
              <a:pPr/>
              <a:t>12</a:t>
            </a:fld>
            <a:endParaRPr lang="en-US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VirE1 chaperones VirE2 in Agro. Cytoplasm, but complex can also bind the SS T-DNA. VirE2 may help the T-DNA cross the plant cell PM, as it can form a channel in artificial bilayers by itself.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643B88-E995-4D15-A63C-2954E7FC5D83}" type="slidenum">
              <a:rPr lang="en-US"/>
              <a:pPr/>
              <a:t>13</a:t>
            </a:fld>
            <a:endParaRPr lang="en-US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CF0676-3710-4418-8C45-12AA55C58F2D}" type="slidenum">
              <a:rPr lang="en-US"/>
              <a:pPr/>
              <a:t>14</a:t>
            </a:fld>
            <a:endParaRPr lang="en-US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557CE8-33CF-4AB8-8420-E71B2C7C2B8A}" type="slidenum">
              <a:rPr lang="en-US"/>
              <a:pPr/>
              <a:t>16</a:t>
            </a:fld>
            <a:endParaRPr lang="en-US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42BE8A-8D76-4C89-820B-7BDFAFE4D78E}" type="slidenum">
              <a:rPr lang="en-US"/>
              <a:pPr/>
              <a:t>17</a:t>
            </a:fld>
            <a:endParaRPr lang="en-US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34DBA4-522A-47E6-8EED-3A913CC0FC0B}" type="slidenum">
              <a:rPr lang="en-US"/>
              <a:pPr/>
              <a:t>2</a:t>
            </a:fld>
            <a:endParaRPr lang="en-US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E7167D-7DAA-4098-B7E0-E9C4653939A4}" type="slidenum">
              <a:rPr lang="en-US"/>
              <a:pPr/>
              <a:t>3</a:t>
            </a:fld>
            <a:endParaRPr lang="en-US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6CA826-7D29-480F-AB90-23A0D8A1D42C}" type="slidenum">
              <a:rPr lang="en-US"/>
              <a:pPr/>
              <a:t>4</a:t>
            </a:fld>
            <a:endParaRPr lang="en-US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Note:  pili used for attachment to plant cells, and conjugation to other bacteria.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673225-3BF4-4815-A32B-496CEDE25FD4}" type="slidenum">
              <a:rPr lang="en-US"/>
              <a:pPr/>
              <a:t>5</a:t>
            </a:fld>
            <a:endParaRPr lang="en-US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C2E2C9-62F8-4C16-8EB4-A27D43D4B9F9}" type="slidenum">
              <a:rPr lang="en-US"/>
              <a:pPr/>
              <a:t>6</a:t>
            </a:fld>
            <a:endParaRPr lang="en-US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052032-FFCC-4682-9B92-66882B8CEF64}" type="slidenum">
              <a:rPr lang="en-US"/>
              <a:pPr/>
              <a:t>7</a:t>
            </a:fld>
            <a:endParaRPr lang="en-US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3E2578-B790-4029-8232-6C191D1404C7}" type="slidenum">
              <a:rPr lang="en-US"/>
              <a:pPr/>
              <a:t>8</a:t>
            </a:fld>
            <a:endParaRPr lang="en-US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17C626-630F-4AD1-9423-14D793B0E7FF}" type="slidenum">
              <a:rPr lang="en-US"/>
              <a:pPr/>
              <a:t>9</a:t>
            </a:fld>
            <a:endParaRPr lang="en-US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FF660-AB2B-41CE-B25A-3F4335EDE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E371E-8E5E-426E-86A1-3F309225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FE295-6AA0-46C8-86F3-153C51BB9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248763-844E-4FCF-B72B-02794C353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B1BBF3-37CB-47D0-BD29-8961CD00F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0C8E7-03CF-408B-87CB-512CC8D7D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DEED0-E5BA-4732-BFE9-EE060A073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554014-993B-41AB-BCB7-B762281E7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CA5855-5240-45AA-8C6A-80A10C55A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31BD1E-3812-4BD3-841A-00800681A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5414A9-50DE-4C28-AC6D-54269BCB5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DDEA-1CCC-4AFB-B5F9-B95E5DA80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361BEF-DC24-49CC-AAD4-871007D75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0706F3-F258-4463-9971-5CFDE953A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77CFDE-076B-4E0D-8B6A-976260786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6A168-2823-4A02-A7E1-D2624869F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59B7CB-7CC9-43D3-A50C-90AC772E0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5DF536-7051-4058-BAE0-9E6B5A7BC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C65DB0-1B91-4C98-A8B6-A6401E38C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127D20-36E8-48C6-87BB-4F63E69A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884AA3-D03A-4ACB-BB9A-45612FCA4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8538D-35B3-4CAE-811C-2FCC0C675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F9F2D-8E3B-4A2C-81DE-F662A4999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C9D14-78E0-4808-AB18-89589110C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903FC-2065-4D2F-AF2F-6D39DF9E7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8205-A2D6-4383-B437-E15864BB9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31E33A-406F-4C62-B953-317F4EDF7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  <p:sldLayoutId id="2147484279" r:id="rId12"/>
    <p:sldLayoutId id="214748428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9"/>
          <p:cNvSpPr>
            <a:spLocks noChangeShapeType="1"/>
          </p:cNvSpPr>
          <p:nvPr/>
        </p:nvSpPr>
        <p:spPr bwMode="auto">
          <a:xfrm>
            <a:off x="228600" y="6096000"/>
            <a:ext cx="8686800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223000" y="6184900"/>
            <a:ext cx="2819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Copyright © 2010 ASM Press</a:t>
            </a:r>
            <a:br>
              <a:rPr lang="en-US" sz="90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American Society for Microbiology</a:t>
            </a:r>
            <a:br>
              <a:rPr lang="en-US" sz="90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1752 N St. NW, Washington, DC 20036-2904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571500" y="6159500"/>
            <a:ext cx="5524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Molecular Biotechnology: Principles and Applications of Recombinant DNA, Fourth Edition</a:t>
            </a:r>
            <a:br>
              <a:rPr lang="en-US" sz="90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Bernard R. Glick, Jack J. Pasternak, and Cheryl L. Patten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304800" y="76200"/>
            <a:ext cx="85344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000000"/>
                </a:solidFill>
              </a:rPr>
              <a:t>Chapter 19</a:t>
            </a:r>
          </a:p>
          <a:p>
            <a:pPr eaLnBrk="1" hangingPunct="1">
              <a:defRPr/>
            </a:pPr>
            <a:r>
              <a:rPr lang="en-US" sz="1600" b="1" smtClean="0">
                <a:solidFill>
                  <a:srgbClr val="000000"/>
                </a:solidFill>
              </a:rPr>
              <a:t>Engineering Plants To Overcome Biotic and Abiotic Stress</a:t>
            </a:r>
          </a:p>
        </p:txBody>
      </p:sp>
      <p:sp>
        <p:nvSpPr>
          <p:cNvPr id="15366" name="Line 14"/>
          <p:cNvSpPr>
            <a:spLocks noChangeShapeType="1"/>
          </p:cNvSpPr>
          <p:nvPr/>
        </p:nvSpPr>
        <p:spPr bwMode="auto">
          <a:xfrm>
            <a:off x="381000" y="685800"/>
            <a:ext cx="8763000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5" name="Picture 13" descr="asm press logoBW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28600" y="6143625"/>
            <a:ext cx="25558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9"/>
          <p:cNvSpPr>
            <a:spLocks noChangeShapeType="1"/>
          </p:cNvSpPr>
          <p:nvPr/>
        </p:nvSpPr>
        <p:spPr bwMode="auto">
          <a:xfrm>
            <a:off x="228600" y="6096000"/>
            <a:ext cx="8686800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223000" y="6184900"/>
            <a:ext cx="2819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Copyright © 2010 ASM Press</a:t>
            </a:r>
            <a:br>
              <a:rPr lang="en-US" sz="90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American Society for Microbiology</a:t>
            </a:r>
            <a:br>
              <a:rPr lang="en-US" sz="90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1752 N St. NW, Washington, DC 20036-2904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571500" y="6159500"/>
            <a:ext cx="5524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Molecular Biotechnology: Principles and Applications of Recombinant DNA, Fourth Edition</a:t>
            </a:r>
            <a:br>
              <a:rPr lang="en-US" sz="90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Bernard R. Glick, Jack J. Pasternak, and Cheryl L. Patten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304800" y="76200"/>
            <a:ext cx="85344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000000"/>
                </a:solidFill>
              </a:rPr>
              <a:t>Chapter 19</a:t>
            </a:r>
          </a:p>
          <a:p>
            <a:pPr eaLnBrk="1" hangingPunct="1">
              <a:defRPr/>
            </a:pPr>
            <a:r>
              <a:rPr lang="en-US" sz="1600" b="1" smtClean="0">
                <a:solidFill>
                  <a:srgbClr val="000000"/>
                </a:solidFill>
              </a:rPr>
              <a:t>Engineering Plants To Overcome Biotic and Abiotic Stress</a:t>
            </a:r>
          </a:p>
        </p:txBody>
      </p:sp>
      <p:sp>
        <p:nvSpPr>
          <p:cNvPr id="17414" name="Line 14"/>
          <p:cNvSpPr>
            <a:spLocks noChangeShapeType="1"/>
          </p:cNvSpPr>
          <p:nvPr/>
        </p:nvSpPr>
        <p:spPr bwMode="auto">
          <a:xfrm>
            <a:off x="381000" y="685800"/>
            <a:ext cx="8763000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9" name="Picture 13" descr="asm press logoBW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28600" y="6143625"/>
            <a:ext cx="25558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BFF63B8-832E-4AA0-91B9-689EE8BF0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  <p:sldLayoutId id="2147484292" r:id="rId12"/>
    <p:sldLayoutId id="214748429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jxb.oupjournals.org/content/vol54/issue381/images/large/erg014f1.jpe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1143000"/>
          </a:xfrm>
        </p:spPr>
        <p:txBody>
          <a:bodyPr/>
          <a:lstStyle/>
          <a:p>
            <a:pPr eaLnBrk="1" hangingPunct="1"/>
            <a:r>
              <a:rPr lang="en-US" sz="3200" i="1" smtClean="0">
                <a:solidFill>
                  <a:srgbClr val="FF9900"/>
                </a:solidFill>
                <a:latin typeface="Arial" pitchFamily="34" charset="0"/>
              </a:rPr>
              <a:t>Agrobacterium</a:t>
            </a:r>
            <a:r>
              <a:rPr lang="en-US" sz="3200" smtClean="0">
                <a:solidFill>
                  <a:srgbClr val="FF9900"/>
                </a:solidFill>
                <a:latin typeface="Arial" pitchFamily="34" charset="0"/>
              </a:rPr>
              <a:t> - mediated Gene Transfer</a:t>
            </a: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382000" cy="4572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400" smtClean="0">
                <a:latin typeface="Arial" pitchFamily="34" charset="0"/>
              </a:rPr>
              <a:t>Most common method of engineering dicots, but also 	used for monocots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smtClean="0">
                <a:latin typeface="Arial" pitchFamily="34" charset="0"/>
              </a:rPr>
              <a:t>Pioneered by J. Schell (Max-Planck Inst., Cologne)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400" i="1" u="sng" smtClean="0">
              <a:latin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i="1" u="sng" smtClean="0">
                <a:latin typeface="Arial" pitchFamily="34" charset="0"/>
              </a:rPr>
              <a:t>Agrobacteria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smtClean="0">
                <a:latin typeface="Arial" pitchFamily="34" charset="0"/>
              </a:rPr>
              <a:t>soil bacteria, gram-negative, related to </a:t>
            </a:r>
            <a:r>
              <a:rPr lang="en-US" sz="2400" i="1" smtClean="0">
                <a:latin typeface="Arial" pitchFamily="34" charset="0"/>
              </a:rPr>
              <a:t>Rhizobia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smtClean="0">
                <a:latin typeface="Arial" pitchFamily="34" charset="0"/>
              </a:rPr>
              <a:t>species: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latin typeface="Arial" pitchFamily="34" charset="0"/>
              </a:rPr>
              <a:t>		</a:t>
            </a:r>
            <a:r>
              <a:rPr lang="en-US" sz="2400" i="1" smtClean="0">
                <a:latin typeface="Arial" pitchFamily="34" charset="0"/>
              </a:rPr>
              <a:t>tumefaciens</a:t>
            </a:r>
            <a:r>
              <a:rPr lang="en-US" sz="2400" smtClean="0">
                <a:latin typeface="Arial" pitchFamily="34" charset="0"/>
              </a:rPr>
              <a:t>- causes crown galls on many dicots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latin typeface="Arial" pitchFamily="34" charset="0"/>
              </a:rPr>
              <a:t>		</a:t>
            </a:r>
            <a:r>
              <a:rPr lang="en-US" sz="2400" i="1" smtClean="0">
                <a:latin typeface="Arial" pitchFamily="34" charset="0"/>
              </a:rPr>
              <a:t>rubi</a:t>
            </a:r>
            <a:r>
              <a:rPr lang="en-US" sz="2400" smtClean="0">
                <a:latin typeface="Arial" pitchFamily="34" charset="0"/>
              </a:rPr>
              <a:t>- causes small galls on a few dicots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latin typeface="Arial" pitchFamily="34" charset="0"/>
              </a:rPr>
              <a:t>		</a:t>
            </a:r>
            <a:r>
              <a:rPr lang="en-US" sz="2400" i="1" smtClean="0">
                <a:latin typeface="Arial" pitchFamily="34" charset="0"/>
              </a:rPr>
              <a:t>rhizogenes</a:t>
            </a:r>
            <a:r>
              <a:rPr lang="en-US" sz="2400" smtClean="0">
                <a:latin typeface="Arial" pitchFamily="34" charset="0"/>
              </a:rPr>
              <a:t>- hairy root disease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latin typeface="Arial" pitchFamily="34" charset="0"/>
              </a:rPr>
              <a:t>		</a:t>
            </a:r>
            <a:r>
              <a:rPr lang="en-US" sz="2400" i="1" smtClean="0">
                <a:latin typeface="Arial" pitchFamily="34" charset="0"/>
              </a:rPr>
              <a:t>radiobacter</a:t>
            </a:r>
            <a:r>
              <a:rPr lang="en-US" sz="2400" smtClean="0">
                <a:latin typeface="Arial" pitchFamily="34" charset="0"/>
              </a:rPr>
              <a:t>- avirulent</a:t>
            </a:r>
          </a:p>
        </p:txBody>
      </p:sp>
      <p:pic>
        <p:nvPicPr>
          <p:cNvPr id="20484" name="Picture 13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584700"/>
            <a:ext cx="31242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5181600" y="4953000"/>
            <a:ext cx="6858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geneng_agro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11788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7" descr="geneng_agro2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52400"/>
            <a:ext cx="2667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8"/>
          <p:cNvSpPr txBox="1">
            <a:spLocks noChangeArrowheads="1"/>
          </p:cNvSpPr>
          <p:nvPr/>
        </p:nvSpPr>
        <p:spPr bwMode="auto">
          <a:xfrm>
            <a:off x="6705600" y="6521450"/>
            <a:ext cx="2179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From Covey &amp; Grierson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391400" y="228600"/>
            <a:ext cx="13409613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581400" y="6621463"/>
            <a:ext cx="6611938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8675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en-GB" sz="1600" b="1">
                <a:solidFill>
                  <a:srgbClr val="000000"/>
                </a:solidFill>
                <a:latin typeface="Arial" pitchFamily="34" charset="0"/>
              </a:rPr>
              <a:t>Gauthier, A. et al. (2003) J. Biol. Chem. 278:25273-25276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019800" y="152400"/>
            <a:ext cx="29718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sng">
                <a:solidFill>
                  <a:srgbClr val="FF6600"/>
                </a:solidFill>
                <a:latin typeface="Arial" pitchFamily="34" charset="0"/>
              </a:rPr>
              <a:t>Type IV Secretion Sys.</a:t>
            </a:r>
          </a:p>
          <a:p>
            <a:pPr>
              <a:buFontTx/>
              <a:buChar char="•"/>
            </a:pPr>
            <a:endParaRPr lang="en-US" sz="2000">
              <a:solidFill>
                <a:srgbClr val="0000CC"/>
              </a:solidFill>
            </a:endParaRPr>
          </a:p>
          <a:p>
            <a:pPr>
              <a:buFontTx/>
              <a:buChar char="•"/>
            </a:pPr>
            <a:r>
              <a:rPr lang="en-US" sz="2000">
                <a:solidFill>
                  <a:srgbClr val="0000CC"/>
                </a:solidFill>
                <a:latin typeface="Arial" pitchFamily="34" charset="0"/>
              </a:rPr>
              <a:t> many pathogens, also used in conjugation</a:t>
            </a:r>
          </a:p>
          <a:p>
            <a:endParaRPr lang="en-US" sz="2000">
              <a:solidFill>
                <a:srgbClr val="0000CC"/>
              </a:solidFill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solidFill>
                  <a:srgbClr val="0000CC"/>
                </a:solidFill>
                <a:latin typeface="Arial" pitchFamily="34" charset="0"/>
              </a:rPr>
              <a:t> promiscuous </a:t>
            </a:r>
          </a:p>
          <a:p>
            <a:pPr>
              <a:buFontTx/>
              <a:buChar char="•"/>
            </a:pPr>
            <a:r>
              <a:rPr lang="en-US" sz="2000">
                <a:solidFill>
                  <a:srgbClr val="0000CC"/>
                </a:solidFill>
                <a:latin typeface="Arial" pitchFamily="34" charset="0"/>
              </a:rPr>
              <a:t> forms T-Pilus</a:t>
            </a:r>
          </a:p>
          <a:p>
            <a:pPr>
              <a:buFontTx/>
              <a:buChar char="•"/>
            </a:pPr>
            <a:endParaRPr lang="en-US" sz="2000">
              <a:solidFill>
                <a:srgbClr val="0000CC"/>
              </a:solidFill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solidFill>
                  <a:srgbClr val="0000CC"/>
                </a:solidFill>
                <a:latin typeface="Arial" pitchFamily="34" charset="0"/>
              </a:rPr>
              <a:t> B7-B10 span OM &amp; IM</a:t>
            </a:r>
          </a:p>
          <a:p>
            <a:r>
              <a:rPr lang="en-US" sz="2000">
                <a:solidFill>
                  <a:srgbClr val="0000CC"/>
                </a:solidFill>
                <a:latin typeface="Arial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2000">
                <a:solidFill>
                  <a:srgbClr val="0000CC"/>
                </a:solidFill>
                <a:latin typeface="Arial" pitchFamily="34" charset="0"/>
              </a:rPr>
              <a:t> B7-B9 in OM interacts w/B8 &amp; B10 of IM to form channel</a:t>
            </a:r>
          </a:p>
          <a:p>
            <a:pPr>
              <a:buFontTx/>
              <a:buChar char="•"/>
            </a:pPr>
            <a:endParaRPr lang="en-US" sz="2000">
              <a:solidFill>
                <a:srgbClr val="0000CC"/>
              </a:solidFill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solidFill>
                  <a:srgbClr val="0000CC"/>
                </a:solidFill>
                <a:latin typeface="Arial" pitchFamily="34" charset="0"/>
              </a:rPr>
              <a:t> 3 ATPases</a:t>
            </a:r>
          </a:p>
          <a:p>
            <a:pPr>
              <a:buFontTx/>
              <a:buChar char="•"/>
            </a:pPr>
            <a:endParaRPr lang="en-US" sz="2000">
              <a:solidFill>
                <a:srgbClr val="0000CC"/>
              </a:solidFill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solidFill>
                  <a:srgbClr val="0000CC"/>
                </a:solidFill>
                <a:latin typeface="Arial" pitchFamily="34" charset="0"/>
              </a:rPr>
              <a:t> D4 promotes specific transport</a:t>
            </a:r>
          </a:p>
          <a:p>
            <a:pPr>
              <a:buFontTx/>
              <a:buChar char="•"/>
            </a:pPr>
            <a:endParaRPr lang="en-US" sz="2000">
              <a:solidFill>
                <a:srgbClr val="0000CC"/>
              </a:solidFill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solidFill>
                  <a:srgbClr val="0000CC"/>
                </a:solidFill>
                <a:latin typeface="Arial" pitchFamily="34" charset="0"/>
              </a:rPr>
              <a:t> B2 can form filaments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0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09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09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096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pq0114778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0"/>
            <a:ext cx="853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914400" y="0"/>
            <a:ext cx="726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00"/>
                </a:solidFill>
                <a:latin typeface="Arial" pitchFamily="34" charset="0"/>
              </a:rPr>
              <a:t>VirE2 may get DNA-protein complex across host PM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1143000" y="6461125"/>
            <a:ext cx="652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Dumas et al., (2001), Proc. Natl. Acad. Sci. USA, 98:485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81534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</a:rPr>
              <a:t>Monocots don't produce AS in response to 	wounding.</a:t>
            </a:r>
          </a:p>
          <a:p>
            <a:endParaRPr lang="en-US" sz="2800">
              <a:solidFill>
                <a:schemeClr val="bg1"/>
              </a:solidFill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 sz="2800" b="1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800" b="1">
                <a:solidFill>
                  <a:srgbClr val="FF9900"/>
                </a:solidFill>
                <a:latin typeface="Arial" pitchFamily="34" charset="0"/>
              </a:rPr>
              <a:t>Important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</a:rPr>
              <a:t>: Put any DNA between the LB and RB of </a:t>
            </a:r>
            <a:r>
              <a:rPr lang="en-US" sz="2800">
                <a:latin typeface="Arial" pitchFamily="34" charset="0"/>
              </a:rPr>
              <a:t>T-DNA it will be transferred to plant cell!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09600" y="3505200"/>
            <a:ext cx="7848600" cy="22367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u="sng">
                <a:solidFill>
                  <a:schemeClr val="bg1"/>
                </a:solidFill>
                <a:latin typeface="Arial" pitchFamily="34" charset="0"/>
              </a:rPr>
              <a:t>Engineering plants with </a:t>
            </a:r>
            <a:r>
              <a:rPr lang="en-US" sz="2800" i="1" u="sng">
                <a:solidFill>
                  <a:schemeClr val="bg1"/>
                </a:solidFill>
                <a:latin typeface="Arial" pitchFamily="34" charset="0"/>
              </a:rPr>
              <a:t>Agrobacterium:</a:t>
            </a:r>
          </a:p>
          <a:p>
            <a:endParaRPr lang="en-US" sz="2800">
              <a:solidFill>
                <a:schemeClr val="bg1"/>
              </a:solidFill>
              <a:latin typeface="Arial" pitchFamily="34" charset="0"/>
            </a:endParaRPr>
          </a:p>
          <a:p>
            <a:r>
              <a:rPr lang="en-US" sz="2800">
                <a:solidFill>
                  <a:schemeClr val="bg1"/>
                </a:solidFill>
                <a:latin typeface="Arial" pitchFamily="34" charset="0"/>
              </a:rPr>
              <a:t>Two problems had to be overcome:</a:t>
            </a:r>
          </a:p>
          <a:p>
            <a:r>
              <a:rPr lang="en-US" sz="2800">
                <a:solidFill>
                  <a:schemeClr val="bg1"/>
                </a:solidFill>
                <a:latin typeface="Arial" pitchFamily="34" charset="0"/>
              </a:rPr>
              <a:t>(1) Ti plasmids large, difficult to manipulate</a:t>
            </a:r>
          </a:p>
          <a:p>
            <a:r>
              <a:rPr lang="en-US" sz="2800">
                <a:solidFill>
                  <a:schemeClr val="bg1"/>
                </a:solidFill>
                <a:latin typeface="Arial" pitchFamily="34" charset="0"/>
              </a:rPr>
              <a:t>(2) couldn't regenerate plants from tumors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allAtOnce"/>
      <p:bldP spid="1536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9900"/>
                </a:solidFill>
                <a:latin typeface="Arial" pitchFamily="34" charset="0"/>
              </a:rPr>
              <a:t>  </a:t>
            </a:r>
            <a:r>
              <a:rPr lang="en-US" sz="4000" smtClean="0">
                <a:solidFill>
                  <a:srgbClr val="FF9900"/>
                </a:solidFill>
                <a:latin typeface="Arial" pitchFamily="34" charset="0"/>
              </a:rPr>
              <a:t>Binary vector system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Strategy:</a:t>
            </a:r>
            <a:endParaRPr lang="en-US" sz="2400" dirty="0" smtClean="0">
              <a:latin typeface="Arial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US" sz="2400" dirty="0" smtClean="0">
                <a:latin typeface="Arial" charset="0"/>
              </a:rPr>
              <a:t>1.  Move T-DNA onto a separate, small plasmid.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400" dirty="0" smtClean="0">
                <a:latin typeface="Arial" charset="0"/>
              </a:rPr>
              <a:t>2.  Remove </a:t>
            </a:r>
            <a:r>
              <a:rPr lang="en-US" sz="2400" i="1" dirty="0" smtClean="0">
                <a:latin typeface="Arial" charset="0"/>
              </a:rPr>
              <a:t>aux</a:t>
            </a:r>
            <a:r>
              <a:rPr lang="en-US" sz="2400" dirty="0" smtClean="0">
                <a:latin typeface="Arial" charset="0"/>
              </a:rPr>
              <a:t> and </a:t>
            </a:r>
            <a:r>
              <a:rPr lang="en-US" sz="2400" i="1" dirty="0" err="1" smtClean="0">
                <a:latin typeface="Arial" charset="0"/>
              </a:rPr>
              <a:t>cyt</a:t>
            </a:r>
            <a:r>
              <a:rPr lang="en-US" sz="2400" dirty="0" smtClean="0">
                <a:latin typeface="Arial" charset="0"/>
              </a:rPr>
              <a:t> genes.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400" dirty="0" smtClean="0">
                <a:latin typeface="Arial" charset="0"/>
              </a:rPr>
              <a:t>3.  Insert selectable marker (</a:t>
            </a:r>
            <a:r>
              <a:rPr lang="en-US" sz="2400" dirty="0" err="1" smtClean="0">
                <a:latin typeface="Arial" charset="0"/>
              </a:rPr>
              <a:t>kanamycin</a:t>
            </a:r>
            <a:r>
              <a:rPr lang="en-US" sz="2400" dirty="0" smtClean="0">
                <a:latin typeface="Arial" charset="0"/>
              </a:rPr>
              <a:t> resistance) gene in T-DNA.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400" i="1" dirty="0" smtClean="0">
                <a:latin typeface="Arial" charset="0"/>
              </a:rPr>
              <a:t>4.  </a:t>
            </a:r>
            <a:r>
              <a:rPr lang="en-US" sz="2400" i="1" dirty="0" err="1" smtClean="0">
                <a:latin typeface="Arial" charset="0"/>
              </a:rPr>
              <a:t>Vir</a:t>
            </a:r>
            <a:r>
              <a:rPr lang="en-US" sz="2400" dirty="0" smtClean="0">
                <a:latin typeface="Arial" charset="0"/>
              </a:rPr>
              <a:t> genes are retained on a separate plasmid.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Arial" charset="0"/>
              </a:rPr>
              <a:t>5.  Put foreign gene between T-DNA borders.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Arial" charset="0"/>
              </a:rPr>
              <a:t>6.  Co-transform </a:t>
            </a:r>
            <a:r>
              <a:rPr lang="en-US" sz="2400" i="1" dirty="0" err="1" smtClean="0">
                <a:latin typeface="Arial" charset="0"/>
              </a:rPr>
              <a:t>Agrobacterium</a:t>
            </a:r>
            <a:r>
              <a:rPr lang="en-US" sz="2400" dirty="0" smtClean="0">
                <a:latin typeface="Arial" charset="0"/>
              </a:rPr>
              <a:t> with both plasmids.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Arial" charset="0"/>
              </a:rPr>
              <a:t>7.  Infect plant with the transformed bacteria.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Agrobac_Transf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838200" y="152400"/>
            <a:ext cx="80010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0000CC"/>
                </a:solidFill>
                <a:latin typeface="Arial" pitchFamily="34" charset="0"/>
              </a:rPr>
              <a:t>Binary vector system</a:t>
            </a:r>
            <a:endParaRPr lang="en-US" sz="4000" i="1">
              <a:solidFill>
                <a:srgbClr val="0000CC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sz="2800" smtClean="0">
                <a:solidFill>
                  <a:srgbClr val="FFFF00"/>
                </a:solidFill>
                <a:latin typeface="Arial" pitchFamily="34" charset="0"/>
              </a:rPr>
              <a:t>Leaf-disc transformation - </a:t>
            </a:r>
            <a:r>
              <a:rPr lang="en-US" sz="2800" smtClean="0">
                <a:solidFill>
                  <a:schemeClr val="bg1"/>
                </a:solidFill>
                <a:latin typeface="Arial" pitchFamily="34" charset="0"/>
              </a:rPr>
              <a:t>after selection and regeneration with tissue culture, get plants with the introduced gene in every cell </a:t>
            </a:r>
          </a:p>
          <a:p>
            <a:pPr marL="514350" indent="-514350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endParaRPr lang="en-US" sz="2800" smtClean="0">
              <a:solidFill>
                <a:schemeClr val="bg1"/>
              </a:solidFill>
              <a:latin typeface="Arial" pitchFamily="34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sz="2800" smtClean="0">
                <a:solidFill>
                  <a:srgbClr val="FF3300"/>
                </a:solidFill>
                <a:latin typeface="Arial" pitchFamily="34" charset="0"/>
              </a:rPr>
              <a:t>Floral Dip </a:t>
            </a:r>
            <a:r>
              <a:rPr lang="en-US" sz="2800" smtClean="0">
                <a:solidFill>
                  <a:schemeClr val="bg1"/>
                </a:solidFill>
                <a:latin typeface="Arial" pitchFamily="34" charset="0"/>
              </a:rPr>
              <a:t>– does not require tissue culture. Reproductive tissue is transformed and the resulting seeds are screened for drug-resistant growth.  </a:t>
            </a:r>
            <a:r>
              <a:rPr lang="en-US" sz="1800" smtClean="0">
                <a:solidFill>
                  <a:schemeClr val="bg1"/>
                </a:solidFill>
                <a:latin typeface="Arial" pitchFamily="34" charset="0"/>
              </a:rPr>
              <a:t>(</a:t>
            </a:r>
            <a:r>
              <a:rPr lang="en-US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Clough and Bent (1998) Floral dip: a simplified method for Agrobacterium-mediated transformation of Arabidopsis thaliana. Plant Journal 16, 735–743)</a:t>
            </a:r>
          </a:p>
          <a:p>
            <a:pPr marL="514350" indent="-514350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endParaRPr lang="en-US" sz="2800" smtClean="0">
              <a:solidFill>
                <a:schemeClr val="bg1"/>
              </a:solidFill>
            </a:endParaRPr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685800" y="609600"/>
            <a:ext cx="7699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6600"/>
                </a:solidFill>
                <a:latin typeface="Arial" pitchFamily="34" charset="0"/>
              </a:rPr>
              <a:t>2 Common Transformation Protocols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geneng_agro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28600"/>
            <a:ext cx="567531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288925" y="498475"/>
            <a:ext cx="2530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CC"/>
                </a:solidFill>
                <a:latin typeface="Arial" pitchFamily="34" charset="0"/>
              </a:rPr>
              <a:t>Making a transgenic plant by leaf disc transformation with </a:t>
            </a:r>
            <a:r>
              <a:rPr lang="en-US" sz="2000" i="1">
                <a:solidFill>
                  <a:srgbClr val="0000CC"/>
                </a:solidFill>
                <a:latin typeface="Arial" pitchFamily="34" charset="0"/>
              </a:rPr>
              <a:t>Agrobacterium.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6019800"/>
            <a:ext cx="5943600" cy="8350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CC"/>
                </a:solidFill>
              </a:rPr>
              <a:t>S.J. Clough, A.F. Bent (1998) Floral dip: a simplified method for Agrobacterium-mediated transformation of </a:t>
            </a:r>
            <a:r>
              <a:rPr lang="en-US" sz="1600" i="1">
                <a:solidFill>
                  <a:srgbClr val="0000CC"/>
                </a:solidFill>
              </a:rPr>
              <a:t>Arabidopsis thaliana</a:t>
            </a:r>
            <a:r>
              <a:rPr lang="en-US" sz="1600">
                <a:solidFill>
                  <a:srgbClr val="0000CC"/>
                </a:solidFill>
              </a:rPr>
              <a:t>. Plant Journal 16, 735–743.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304800" y="136525"/>
            <a:ext cx="865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Genetically engineered crops/foods allowed in the US food supply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7891" name="Picture 2157"/>
          <p:cNvPicPr>
            <a:picLocks noChangeAspect="1" noChangeArrowheads="1"/>
          </p:cNvPicPr>
          <p:nvPr/>
        </p:nvPicPr>
        <p:blipFill>
          <a:blip r:embed="rId2">
            <a:lum bright="34000" contrast="6000"/>
            <a:grayscl/>
          </a:blip>
          <a:srcRect/>
          <a:stretch>
            <a:fillRect/>
          </a:stretch>
        </p:blipFill>
        <p:spPr bwMode="auto">
          <a:xfrm>
            <a:off x="6350" y="723900"/>
            <a:ext cx="10271125" cy="1043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AutoShape 4"/>
          <p:cNvSpPr>
            <a:spLocks noChangeAspect="1" noChangeArrowheads="1"/>
          </p:cNvSpPr>
          <p:nvPr/>
        </p:nvSpPr>
        <p:spPr bwMode="auto">
          <a:xfrm>
            <a:off x="6350" y="723900"/>
            <a:ext cx="10271125" cy="1043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91600" cy="1524000"/>
          </a:xfrm>
          <a:noFill/>
        </p:spPr>
        <p:txBody>
          <a:bodyPr/>
          <a:lstStyle/>
          <a:p>
            <a:pPr eaLnBrk="1" hangingPunct="1"/>
            <a:r>
              <a:rPr lang="en-US" sz="3200" smtClean="0"/>
              <a:t>Fig. 18.7/19.3 A binary T-DNA plasmid for delivering the Bt gene to plants (not a cointegrate vector)</a:t>
            </a:r>
            <a:endParaRPr lang="en-US" sz="3200" i="1" smtClean="0"/>
          </a:p>
        </p:txBody>
      </p:sp>
      <p:pic>
        <p:nvPicPr>
          <p:cNvPr id="38915" name="Picture 3" descr="Fig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731963"/>
            <a:ext cx="6096000" cy="4821237"/>
          </a:xfrm>
          <a:noFill/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667000" y="2071688"/>
            <a:ext cx="1536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(NPT or kan</a:t>
            </a:r>
            <a:r>
              <a:rPr lang="en-US" baseline="30000">
                <a:solidFill>
                  <a:srgbClr val="FF0000"/>
                </a:solidFill>
              </a:rPr>
              <a:t>r</a:t>
            </a:r>
            <a:r>
              <a:rPr lang="en-US">
                <a:solidFill>
                  <a:srgbClr val="FF0000"/>
                </a:solidFill>
              </a:rPr>
              <a:t>)</a:t>
            </a:r>
            <a:endParaRPr lang="en-US" baseline="30000">
              <a:solidFill>
                <a:srgbClr val="FF0000"/>
              </a:solidFill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302125" y="2362200"/>
            <a:ext cx="2197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(35S-Bt gene-tNOS)</a:t>
            </a:r>
            <a:endParaRPr lang="en-US" baseline="30000">
              <a:solidFill>
                <a:srgbClr val="FF0000"/>
              </a:solidFill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775325" y="5441950"/>
            <a:ext cx="773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(Spc</a:t>
            </a:r>
            <a:r>
              <a:rPr lang="en-US" baseline="30000">
                <a:solidFill>
                  <a:srgbClr val="FF0000"/>
                </a:solidFill>
              </a:rPr>
              <a:t>r</a:t>
            </a:r>
            <a:r>
              <a:rPr lang="en-US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eneng_ag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"/>
            <a:ext cx="429101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14400" y="3200400"/>
            <a:ext cx="28352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CC"/>
                </a:solidFill>
                <a:latin typeface="Arial" pitchFamily="34" charset="0"/>
              </a:rPr>
              <a:t>Crown galls caused by </a:t>
            </a:r>
            <a:r>
              <a:rPr lang="en-US" i="1">
                <a:solidFill>
                  <a:srgbClr val="0000CC"/>
                </a:solidFill>
                <a:latin typeface="Arial" pitchFamily="34" charset="0"/>
              </a:rPr>
              <a:t>A. tumefaciens</a:t>
            </a:r>
            <a:r>
              <a:rPr lang="en-US">
                <a:solidFill>
                  <a:srgbClr val="0000CC"/>
                </a:solidFill>
                <a:latin typeface="Arial" pitchFamily="34" charset="0"/>
              </a:rPr>
              <a:t> on nightshade.</a:t>
            </a:r>
            <a:r>
              <a:rPr lang="en-US"/>
              <a:t>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5410200"/>
            <a:ext cx="4495800" cy="10779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pitchFamily="34" charset="0"/>
              </a:rPr>
              <a:t>More about Galls: </a:t>
            </a:r>
          </a:p>
          <a:p>
            <a:r>
              <a:rPr lang="en-US" sz="1600">
                <a:solidFill>
                  <a:srgbClr val="003300"/>
                </a:solidFill>
                <a:latin typeface="Arial" pitchFamily="34" charset="0"/>
              </a:rPr>
              <a:t>http://</a:t>
            </a:r>
            <a:r>
              <a:rPr lang="en-US" sz="1600">
                <a:latin typeface="Arial" pitchFamily="34" charset="0"/>
              </a:rPr>
              <a:t>waynesword.palomar.edu/pljuly99.htm</a:t>
            </a:r>
          </a:p>
          <a:p>
            <a:r>
              <a:rPr lang="en-US" sz="1600">
                <a:solidFill>
                  <a:srgbClr val="003300"/>
                </a:solidFill>
                <a:latin typeface="Arial" pitchFamily="34" charset="0"/>
              </a:rPr>
              <a:t>http://kaweahoaks.com/html/galls_ofthe_voaks.html</a:t>
            </a:r>
          </a:p>
        </p:txBody>
      </p:sp>
      <p:pic>
        <p:nvPicPr>
          <p:cNvPr id="21509" name="Picture 4" descr="240px-Agrobacteriumgal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28600"/>
            <a:ext cx="35814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smtClean="0"/>
              <a:t>Effectiveness of insecticide and Bt-tomato plants in resisting insect damage</a:t>
            </a:r>
          </a:p>
        </p:txBody>
      </p:sp>
      <p:graphicFrame>
        <p:nvGraphicFramePr>
          <p:cNvPr id="366868" name="Group 276"/>
          <p:cNvGraphicFramePr>
            <a:graphicFrameLocks noGrp="1"/>
          </p:cNvGraphicFramePr>
          <p:nvPr>
            <p:ph type="tbl" idx="1"/>
          </p:nvPr>
        </p:nvGraphicFramePr>
        <p:xfrm>
          <a:off x="457200" y="2473325"/>
          <a:ext cx="8229600" cy="2865439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762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Insect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wt tomato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-insecticide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wt tomato +insecticide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Bt-tomato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-insecticide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Bt-tomato +insecticide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Tobacco hornworm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Tomato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fruitworm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Tomato pinworm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71" name="Text Box 275"/>
          <p:cNvSpPr txBox="1">
            <a:spLocks noChangeArrowheads="1"/>
          </p:cNvSpPr>
          <p:nvPr/>
        </p:nvSpPr>
        <p:spPr bwMode="auto">
          <a:xfrm>
            <a:off x="2871788" y="1828800"/>
            <a:ext cx="49069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% of plants or fruits damaged</a:t>
            </a:r>
          </a:p>
        </p:txBody>
      </p:sp>
      <p:sp>
        <p:nvSpPr>
          <p:cNvPr id="39972" name="Text Box 277"/>
          <p:cNvSpPr txBox="1">
            <a:spLocks noChangeArrowheads="1"/>
          </p:cNvSpPr>
          <p:nvPr/>
        </p:nvSpPr>
        <p:spPr bwMode="auto">
          <a:xfrm>
            <a:off x="390525" y="5518150"/>
            <a:ext cx="2124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nd, not determined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524000" y="457200"/>
            <a:ext cx="587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Genetically engineered Bt-plants in the field</a:t>
            </a:r>
            <a:r>
              <a:rPr lang="en-US"/>
              <a:t> </a:t>
            </a:r>
          </a:p>
        </p:txBody>
      </p:sp>
      <p:graphicFrame>
        <p:nvGraphicFramePr>
          <p:cNvPr id="389060" name="Group 964"/>
          <p:cNvGraphicFramePr>
            <a:graphicFrameLocks noGrp="1"/>
          </p:cNvGraphicFramePr>
          <p:nvPr/>
        </p:nvGraphicFramePr>
        <p:xfrm>
          <a:off x="76200" y="1295400"/>
          <a:ext cx="8991600" cy="4541634"/>
        </p:xfrm>
        <a:graphic>
          <a:graphicData uri="http://schemas.openxmlformats.org/drawingml/2006/table">
            <a:tbl>
              <a:tblPr/>
              <a:tblGrid>
                <a:gridCol w="685800"/>
                <a:gridCol w="990600"/>
                <a:gridCol w="4648200"/>
                <a:gridCol w="1295400"/>
                <a:gridCol w="13716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Product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Institution(s)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Engineered Trait(s)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Sources of New Genes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Name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Corn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Bayer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Resist glufosinate herbicide to control weeds/Bt toxin to control insect pests (European corn borer)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Bacteria, virus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StarLink-1998 (animals only)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Corn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Dow/Mycogen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Bt toxin to control insect pests (European corn borer)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Corn, bacteria, virus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NatureGard-1995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Corn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Dow/Mycogen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Resist glufosinate herbicide to control weeds/Bt toxin to control insect pests (Lepidopteran)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Corn, bacteria, virus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Herculex I-2001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DuPont/Pioneer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Corn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Monsanto/DeKalb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Bt toxin to control insect pests (European corn borer)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Bacteria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Bt-Xtra-1997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Corn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Monsanto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Bt toxin to control insect pests (European corn borer)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Bacteria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YieldGard-1996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Corn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Monsanto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Resist glyphosate herbicide to control weeds/Bt toxin to control insect pests (European corn borer)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Arabidopsis, bacteria, virus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?-1998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Corn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Syngenta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Bt toxin to control insect pests (European corn borer)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Bacteria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Bt11-1996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Corn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Syngenta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Bt toxin to control insect pests (European corn borer)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Corn, bacteria, virus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Knock Out-1995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Corn (pop)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Syngenta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Bt toxin to control insect pests (European corn borer)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Corn, bacteria, virus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Knock Out-1998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Corn (sweet)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Syngenta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Bt toxin to control insect pests (European corn borer)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Bacteria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Bt11-1998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Cotton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Monsanto/Bayer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Resist bromoxynil herbicide to control weeds/Bt toxin to control insect pests (cotton bollworms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Bacteria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?-1998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and tobacco budworm)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Cotton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Monsanto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Bt toxin to control insect pests (cotton bollworms and tobacco budworm)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Bacteria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Bollgard-1995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Potato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Monsanto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Bt toxin to control insect pests (Colorado potato beetle)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Bacteria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NewLeaf-1995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Potato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Monsanto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Bt toxin to control insect pests (Colorado potato beetle)/resist potato virus 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Bacteria, virus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NewLeaf Y-1999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Potato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Monsanto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Bt toxin to control insect pests (Colorado potato beetle)/resist potato leafroll virus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Bacteria, virus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NewLeaf Plus-1998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5"/>
          <p:cNvSpPr txBox="1">
            <a:spLocks noChangeArrowheads="1"/>
          </p:cNvSpPr>
          <p:nvPr/>
        </p:nvSpPr>
        <p:spPr bwMode="auto">
          <a:xfrm>
            <a:off x="304800" y="1066800"/>
            <a:ext cx="1257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Figure 19.3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1987" name="Picture 264" descr="Glick4e_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066800"/>
            <a:ext cx="5986463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304800" y="19050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+mn-lt"/>
              </a:rPr>
              <a:t>Binary cloning vector carrying a cowpea trypsin inhibitor gene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534400" cy="1371600"/>
          </a:xfrm>
          <a:noFill/>
        </p:spPr>
        <p:txBody>
          <a:bodyPr/>
          <a:lstStyle/>
          <a:p>
            <a:pPr eaLnBrk="1" hangingPunct="1"/>
            <a:r>
              <a:rPr lang="en-US" sz="2800" smtClean="0"/>
              <a:t>Herbicides and herbicide-resistant plants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828800"/>
            <a:ext cx="8610600" cy="4648200"/>
          </a:xfrm>
        </p:spPr>
        <p:txBody>
          <a:bodyPr/>
          <a:lstStyle/>
          <a:p>
            <a:pPr marL="533400" indent="-533400" eaLnBrk="1" hangingPunct="1"/>
            <a:r>
              <a:rPr lang="en-US" sz="2400" smtClean="0"/>
              <a:t>Herbicides are generally non-selective (killing both weeds and crop plants) and must be applied before the crop plants germinate</a:t>
            </a:r>
          </a:p>
          <a:p>
            <a:pPr marL="533400" indent="-533400" eaLnBrk="1" hangingPunct="1"/>
            <a:r>
              <a:rPr lang="en-US" sz="2400" smtClean="0"/>
              <a:t>Four potential ways to engineer herbicide resistant plants</a:t>
            </a:r>
          </a:p>
          <a:p>
            <a:pPr marL="1333500" lvl="2" indent="-533400" eaLnBrk="1" hangingPunct="1">
              <a:buFont typeface="Calibri" pitchFamily="34" charset="0"/>
              <a:buAutoNum type="arabicPeriod"/>
            </a:pPr>
            <a:r>
              <a:rPr lang="en-US" sz="2400" smtClean="0"/>
              <a:t>Inhibit uptake of the herbicide</a:t>
            </a:r>
          </a:p>
          <a:p>
            <a:pPr marL="1333500" lvl="2" indent="-533400" eaLnBrk="1" hangingPunct="1">
              <a:buFont typeface="Calibri" pitchFamily="34" charset="0"/>
              <a:buAutoNum type="arabicPeriod"/>
            </a:pPr>
            <a:r>
              <a:rPr lang="en-US" sz="2400" smtClean="0">
                <a:solidFill>
                  <a:srgbClr val="FF0000"/>
                </a:solidFill>
              </a:rPr>
              <a:t>Overproduce the herbicide-sensitive target protein</a:t>
            </a:r>
          </a:p>
          <a:p>
            <a:pPr marL="1333500" lvl="2" indent="-533400" eaLnBrk="1" hangingPunct="1">
              <a:buFont typeface="Calibri" pitchFamily="34" charset="0"/>
              <a:buAutoNum type="arabicPeriod"/>
            </a:pPr>
            <a:r>
              <a:rPr lang="en-US" sz="2400" smtClean="0">
                <a:solidFill>
                  <a:srgbClr val="FF0000"/>
                </a:solidFill>
              </a:rPr>
              <a:t>Reduce the ability of the herbicide-sensitive target to bind to the herbicide</a:t>
            </a:r>
          </a:p>
          <a:p>
            <a:pPr marL="1333500" lvl="2" indent="-533400" eaLnBrk="1" hangingPunct="1">
              <a:buFont typeface="Calibri" pitchFamily="34" charset="0"/>
              <a:buAutoNum type="arabicPeriod"/>
            </a:pPr>
            <a:r>
              <a:rPr lang="en-US" sz="2400" smtClean="0">
                <a:solidFill>
                  <a:srgbClr val="FF0000"/>
                </a:solidFill>
              </a:rPr>
              <a:t>Give plants the ability to inactivate the herbicide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5"/>
          <p:cNvSpPr txBox="1">
            <a:spLocks noChangeArrowheads="1"/>
          </p:cNvSpPr>
          <p:nvPr/>
        </p:nvSpPr>
        <p:spPr bwMode="auto">
          <a:xfrm>
            <a:off x="304800" y="1066800"/>
            <a:ext cx="1166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Table 19.3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4035" name="Picture 298" descr="Glick_ch1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0850" y="792163"/>
            <a:ext cx="3562350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>
            <a:off x="2209800" y="2743200"/>
            <a:ext cx="6858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2209800" y="3505200"/>
            <a:ext cx="6858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800" smtClean="0"/>
              <a:t>Herbicide-resistant plants:</a:t>
            </a:r>
            <a:br>
              <a:rPr lang="en-US" sz="2800" smtClean="0"/>
            </a:br>
            <a:r>
              <a:rPr lang="en-US" sz="2800" smtClean="0">
                <a:solidFill>
                  <a:srgbClr val="FF0000"/>
                </a:solidFill>
              </a:rPr>
              <a:t>Giving plants the ability to inactivate the herbicide</a:t>
            </a: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153400" cy="1828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400" smtClean="0"/>
              <a:t>Herbicide: Bromoxynil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 smtClean="0"/>
              <a:t>Resistance to bromoxynil (a photosytem II inhibitor) was obtained by expressing a bacterial (</a:t>
            </a:r>
            <a:r>
              <a:rPr lang="en-US" sz="2400" i="1" smtClean="0"/>
              <a:t>Klebsiella ozaenae</a:t>
            </a:r>
            <a:r>
              <a:rPr lang="en-US" sz="2400" smtClean="0"/>
              <a:t>) nitrilase gene that encodes an enzyme that degrades this herbicide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2800" smtClean="0">
              <a:solidFill>
                <a:srgbClr val="FFFF00"/>
              </a:solidFill>
            </a:endParaRPr>
          </a:p>
        </p:txBody>
      </p:sp>
      <p:pic>
        <p:nvPicPr>
          <p:cNvPr id="4506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3200400"/>
            <a:ext cx="6248400" cy="3430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534400" cy="1295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Herbicide-resistant plants:</a:t>
            </a:r>
            <a:br>
              <a:rPr lang="en-US" sz="2800" dirty="0" smtClean="0">
                <a:ea typeface="+mj-ea"/>
                <a:cs typeface="+mj-cs"/>
              </a:rPr>
            </a:br>
            <a:r>
              <a:rPr lang="en-US" sz="28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a typeface="+mj-ea"/>
                <a:cs typeface="+mj-cs"/>
              </a:rPr>
              <a:t>Reducing the ability of the herbicide-sensitive target to bind to the herbicide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8534400" cy="4648200"/>
          </a:xfrm>
        </p:spPr>
        <p:txBody>
          <a:bodyPr/>
          <a:lstStyle/>
          <a:p>
            <a:pPr marL="533400" indent="-533400" eaLnBrk="1" hangingPunct="1"/>
            <a:r>
              <a:rPr lang="en-US" sz="2400" smtClean="0"/>
              <a:t>Herbicide: Glyphosate (better known as Roundup)</a:t>
            </a:r>
          </a:p>
          <a:p>
            <a:pPr marL="533400" indent="-533400" eaLnBrk="1" hangingPunct="1"/>
            <a:r>
              <a:rPr lang="en-US" sz="2400" smtClean="0"/>
              <a:t>Resistance to Roundup (an inhibitor of the enzyme EPSP involved in aromatic amino acid biosynthesis) was obtained by finding a mutant version of EPSP from </a:t>
            </a:r>
            <a:r>
              <a:rPr lang="en-US" sz="2400" i="1" smtClean="0"/>
              <a:t>E. coli</a:t>
            </a:r>
            <a:r>
              <a:rPr lang="en-US" sz="2400" smtClean="0"/>
              <a:t> that does not bind Roundup and expressing it in plants (soybean, tobacco, petunia, tomato, potato, and cotton)</a:t>
            </a:r>
          </a:p>
          <a:p>
            <a:pPr marL="533400" indent="-533400" eaLnBrk="1" hangingPunct="1"/>
            <a:r>
              <a:rPr lang="en-US" sz="2400" smtClean="0"/>
              <a:t>5-enolpyruvylshikimate-3-phosphate synthase (EPSP) is a chloroplast enzyme in the shikimate pathway and plays a key role in the synthesis of aromatic amino acids such as tyrosine and phenylalanine</a:t>
            </a:r>
          </a:p>
          <a:p>
            <a:pPr marL="533400" indent="-533400" eaLnBrk="1" hangingPunct="1"/>
            <a:r>
              <a:rPr lang="en-US" sz="2400" smtClean="0"/>
              <a:t>This is a big money maker for Monsanto!</a:t>
            </a:r>
          </a:p>
          <a:p>
            <a:pPr marL="533400" indent="-533400" eaLnBrk="1" hangingPunct="1"/>
            <a:endParaRPr lang="en-US" sz="28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325"/>
          </a:xfrm>
        </p:spPr>
        <p:txBody>
          <a:bodyPr/>
          <a:lstStyle/>
          <a:p>
            <a:r>
              <a:rPr lang="en-US" sz="4000" smtClean="0"/>
              <a:t>How to make a Roundup Ready Plant</a:t>
            </a:r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192213"/>
            <a:ext cx="7543800" cy="5513387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  <a:noFill/>
        </p:spPr>
        <p:txBody>
          <a:bodyPr/>
          <a:lstStyle/>
          <a:p>
            <a:pPr eaLnBrk="1" hangingPunct="1"/>
            <a:r>
              <a:rPr lang="en-US" sz="3200" smtClean="0"/>
              <a:t>Plants are also being genetically engineered for: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76400"/>
            <a:ext cx="8382000" cy="4191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200" dirty="0" smtClean="0">
                <a:ea typeface="+mn-ea"/>
                <a:cs typeface="+mn-cs"/>
              </a:rPr>
              <a:t>Biofuel production (e.g., lower lignin, lower recalcitrance)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200" dirty="0" smtClean="0">
                <a:ea typeface="+mn-ea"/>
                <a:cs typeface="+mn-cs"/>
              </a:rPr>
              <a:t>Phytoremediation (i.e., bioremediation using plants)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200" dirty="0" smtClean="0">
                <a:ea typeface="+mn-ea"/>
                <a:cs typeface="+mn-cs"/>
              </a:rPr>
              <a:t>Biopolymers (i.e., biodegradable plastics)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i="1" smtClean="0">
                <a:solidFill>
                  <a:srgbClr val="FF9900"/>
                </a:solidFill>
                <a:latin typeface="Arial" pitchFamily="34" charset="0"/>
              </a:rPr>
              <a:t>Agrobacterium tumefaciens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 </a:t>
            </a:r>
            <a:r>
              <a:rPr lang="en-US" sz="2800" smtClean="0">
                <a:latin typeface="Arial" pitchFamily="34" charset="0"/>
              </a:rPr>
              <a:t>the species of choice for engineering dicot 	plants; monocots are generally resistant</a:t>
            </a:r>
          </a:p>
          <a:p>
            <a:pPr eaLnBrk="1" hangingPunct="1"/>
            <a:r>
              <a:rPr lang="en-US" sz="2800" smtClean="0">
                <a:latin typeface="Arial" pitchFamily="34" charset="0"/>
              </a:rPr>
              <a:t>some dicots more resistant than others (a 	genetic basis for this)</a:t>
            </a:r>
          </a:p>
          <a:p>
            <a:pPr eaLnBrk="1" hangingPunct="1"/>
            <a:r>
              <a:rPr lang="en-US" sz="2800" smtClean="0">
                <a:latin typeface="Arial" pitchFamily="34" charset="0"/>
              </a:rPr>
              <a:t>complex bacterium – genome has been 	sequenced; 4 chromosomes; ~ 5500 	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eneng1_ag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85800"/>
            <a:ext cx="8382000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09800" y="0"/>
            <a:ext cx="452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FF9900"/>
                </a:solidFill>
                <a:latin typeface="Arial" pitchFamily="34" charset="0"/>
              </a:rPr>
              <a:t>Agrobacterium tumefaciens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9900"/>
                </a:solidFill>
                <a:latin typeface="Arial" pitchFamily="34" charset="0"/>
              </a:rPr>
              <a:t>Ti Plasmid</a:t>
            </a:r>
            <a:r>
              <a:rPr lang="en-US" sz="3600" smtClean="0">
                <a:solidFill>
                  <a:srgbClr val="000000"/>
                </a:solidFill>
              </a:rPr>
              <a:t/>
            </a:r>
            <a:br>
              <a:rPr lang="en-US" sz="3600" smtClean="0">
                <a:solidFill>
                  <a:srgbClr val="000000"/>
                </a:solidFill>
              </a:rPr>
            </a:br>
            <a:endParaRPr lang="en-US" sz="3600" smtClean="0">
              <a:solidFill>
                <a:srgbClr val="00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>
                <a:latin typeface="Arial" pitchFamily="34" charset="0"/>
              </a:rPr>
              <a:t>Large (</a:t>
            </a:r>
            <a:r>
              <a:rPr lang="en-US" sz="2800" smtClean="0">
                <a:latin typeface="Arial" pitchFamily="34" charset="0"/>
                <a:sym typeface="WP MathA" pitchFamily="2" charset="2"/>
              </a:rPr>
              <a:t></a:t>
            </a:r>
            <a:r>
              <a:rPr lang="en-US" sz="2800" smtClean="0">
                <a:latin typeface="Arial" pitchFamily="34" charset="0"/>
              </a:rPr>
              <a:t>200-kb)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>
                <a:latin typeface="Arial" pitchFamily="34" charset="0"/>
              </a:rPr>
              <a:t>Conjugative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>
                <a:latin typeface="Arial" pitchFamily="34" charset="0"/>
              </a:rPr>
              <a:t>~10% of plasmid transferred to plant cell 	after 	infection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>
                <a:latin typeface="Arial" pitchFamily="34" charset="0"/>
              </a:rPr>
              <a:t>Transferred DNA (called </a:t>
            </a:r>
            <a:r>
              <a:rPr lang="en-US" sz="2800" b="1" smtClean="0">
                <a:latin typeface="Arial" pitchFamily="34" charset="0"/>
              </a:rPr>
              <a:t>T-DNA</a:t>
            </a:r>
            <a:r>
              <a:rPr lang="en-US" sz="2800" smtClean="0">
                <a:latin typeface="Arial" pitchFamily="34" charset="0"/>
              </a:rPr>
              <a:t>) integrates 	semi-randomly into nuclear DNA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>
                <a:latin typeface="Arial" pitchFamily="34" charset="0"/>
              </a:rPr>
              <a:t>Ti plasmid also encodes: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mtClean="0">
                <a:latin typeface="Arial" pitchFamily="34" charset="0"/>
              </a:rPr>
              <a:t>enzymes involved in opine metabolism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mtClean="0">
                <a:latin typeface="Arial" pitchFamily="34" charset="0"/>
              </a:rPr>
              <a:t>proteins involved in mobilizing T-DNA (</a:t>
            </a:r>
            <a:r>
              <a:rPr lang="en-US" i="1" smtClean="0">
                <a:latin typeface="Arial" pitchFamily="34" charset="0"/>
              </a:rPr>
              <a:t>Vir</a:t>
            </a:r>
            <a:r>
              <a:rPr lang="en-US" smtClean="0">
                <a:latin typeface="Arial" pitchFamily="34" charset="0"/>
              </a:rPr>
              <a:t> genes)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1163638" y="2854325"/>
            <a:ext cx="6319837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1219200" y="2590800"/>
            <a:ext cx="252413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V="1">
            <a:off x="7231063" y="2625725"/>
            <a:ext cx="252412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389188" y="2625725"/>
            <a:ext cx="674687" cy="495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303588" y="2625725"/>
            <a:ext cx="674687" cy="495300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4667250" y="2625725"/>
            <a:ext cx="758825" cy="4953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6038850" y="2625725"/>
            <a:ext cx="758825" cy="4953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209800" y="2057400"/>
            <a:ext cx="4494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pitchFamily="34" charset="0"/>
              </a:rPr>
              <a:t>auxA auxB       cyt	 ocs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143000" y="2136775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LB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7086600" y="2136775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RB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508125" y="3544888"/>
            <a:ext cx="62674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LB, RB – left and right borders (direct repeat)</a:t>
            </a:r>
          </a:p>
          <a:p>
            <a:r>
              <a:rPr lang="en-US" i="1">
                <a:latin typeface="Arial" pitchFamily="34" charset="0"/>
              </a:rPr>
              <a:t>auxA</a:t>
            </a:r>
            <a:r>
              <a:rPr lang="en-US">
                <a:latin typeface="Arial" pitchFamily="34" charset="0"/>
              </a:rPr>
              <a:t> + </a:t>
            </a:r>
            <a:r>
              <a:rPr lang="en-US" i="1">
                <a:latin typeface="Arial" pitchFamily="34" charset="0"/>
              </a:rPr>
              <a:t>auxB</a:t>
            </a:r>
            <a:r>
              <a:rPr lang="en-US">
                <a:latin typeface="Arial" pitchFamily="34" charset="0"/>
              </a:rPr>
              <a:t> – enzymes that produce auxin</a:t>
            </a:r>
          </a:p>
          <a:p>
            <a:r>
              <a:rPr lang="en-US" i="1">
                <a:latin typeface="Arial" pitchFamily="34" charset="0"/>
              </a:rPr>
              <a:t>cyt</a:t>
            </a:r>
            <a:r>
              <a:rPr lang="en-US">
                <a:latin typeface="Arial" pitchFamily="34" charset="0"/>
              </a:rPr>
              <a:t> – enzyme that produces cytokinin</a:t>
            </a:r>
          </a:p>
          <a:p>
            <a:r>
              <a:rPr lang="en-US">
                <a:latin typeface="Arial" pitchFamily="34" charset="0"/>
              </a:rPr>
              <a:t>Ocs – octopine synthase, produces octopine</a:t>
            </a:r>
            <a:r>
              <a:rPr lang="en-US">
                <a:latin typeface="Times" pitchFamily="18" charset="0"/>
              </a:rPr>
              <a:t> </a:t>
            </a: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7467600" y="2819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1143000" y="2819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3581400" y="682625"/>
            <a:ext cx="1811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Arial" pitchFamily="34" charset="0"/>
              </a:rPr>
              <a:t>T-DNA</a:t>
            </a:r>
            <a:r>
              <a:rPr lang="en-US">
                <a:latin typeface="Times" pitchFamily="18" charset="0"/>
              </a:rPr>
              <a:t> 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762000" y="5867400"/>
            <a:ext cx="779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CC"/>
                </a:solidFill>
                <a:latin typeface="Arial" pitchFamily="34" charset="0"/>
              </a:rPr>
              <a:t>These genes have typical eukaryotic expression signals!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17525" y="574675"/>
            <a:ext cx="80168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chemeClr val="bg1"/>
                </a:solidFill>
                <a:latin typeface="Arial" pitchFamily="34" charset="0"/>
              </a:rPr>
              <a:t>	</a:t>
            </a:r>
            <a:r>
              <a:rPr lang="en-US">
                <a:latin typeface="Arial" pitchFamily="34" charset="0"/>
              </a:rPr>
              <a:t>     </a:t>
            </a:r>
            <a:r>
              <a:rPr lang="en-US" i="1">
                <a:latin typeface="Arial" pitchFamily="34" charset="0"/>
              </a:rPr>
              <a:t>auxA</a:t>
            </a:r>
            <a:r>
              <a:rPr lang="en-US">
                <a:latin typeface="Arial" pitchFamily="34" charset="0"/>
              </a:rPr>
              <a:t>                         </a:t>
            </a:r>
            <a:r>
              <a:rPr lang="en-US" i="1">
                <a:latin typeface="Arial" pitchFamily="34" charset="0"/>
              </a:rPr>
              <a:t>auxB</a:t>
            </a:r>
            <a:endParaRPr lang="en-US">
              <a:latin typeface="Arial" pitchFamily="34" charset="0"/>
            </a:endParaRPr>
          </a:p>
          <a:p>
            <a:r>
              <a:rPr lang="en-US">
                <a:latin typeface="Arial" pitchFamily="34" charset="0"/>
              </a:rPr>
              <a:t>Tryptophan</a:t>
            </a:r>
            <a:r>
              <a:rPr lang="en-US">
                <a:latin typeface="Arial" pitchFamily="34" charset="0"/>
                <a:sym typeface="Wingdings" pitchFamily="2" charset="2"/>
              </a:rPr>
              <a:t> </a:t>
            </a:r>
            <a:r>
              <a:rPr lang="en-US">
                <a:latin typeface="Arial" pitchFamily="34" charset="0"/>
              </a:rPr>
              <a:t>indoleacetamide </a:t>
            </a:r>
            <a:r>
              <a:rPr lang="en-US">
                <a:latin typeface="Arial" pitchFamily="34" charset="0"/>
                <a:sym typeface="Wingdings" pitchFamily="2" charset="2"/>
              </a:rPr>
              <a:t></a:t>
            </a:r>
            <a:r>
              <a:rPr lang="en-US">
                <a:latin typeface="Arial" pitchFamily="34" charset="0"/>
              </a:rPr>
              <a:t> indoleacetic acid 							(auxin)</a:t>
            </a:r>
          </a:p>
          <a:p>
            <a:endParaRPr lang="en-US">
              <a:latin typeface="Arial" pitchFamily="34" charset="0"/>
            </a:endParaRPr>
          </a:p>
          <a:p>
            <a:r>
              <a:rPr lang="en-US">
                <a:latin typeface="Arial" pitchFamily="34" charset="0"/>
              </a:rPr>
              <a:t>                            </a:t>
            </a:r>
            <a:r>
              <a:rPr lang="en-US" i="1">
                <a:latin typeface="Arial" pitchFamily="34" charset="0"/>
              </a:rPr>
              <a:t>                          cyt</a:t>
            </a:r>
            <a:endParaRPr lang="en-US">
              <a:latin typeface="Arial" pitchFamily="34" charset="0"/>
            </a:endParaRPr>
          </a:p>
          <a:p>
            <a:r>
              <a:rPr lang="en-US">
                <a:latin typeface="Arial" pitchFamily="34" charset="0"/>
              </a:rPr>
              <a:t>AMP + isopentenylpyrophosphate </a:t>
            </a:r>
            <a:r>
              <a:rPr lang="en-US">
                <a:latin typeface="Arial" pitchFamily="34" charset="0"/>
                <a:sym typeface="Wingdings" pitchFamily="2" charset="2"/>
              </a:rPr>
              <a:t> </a:t>
            </a:r>
            <a:r>
              <a:rPr lang="en-US">
                <a:latin typeface="Arial" pitchFamily="34" charset="0"/>
              </a:rPr>
              <a:t>isopentyl-AMP 						      (a cytokinin)</a:t>
            </a:r>
          </a:p>
          <a:p>
            <a:endParaRPr lang="en-US">
              <a:latin typeface="Arial" pitchFamily="34" charset="0"/>
            </a:endParaRPr>
          </a:p>
          <a:p>
            <a:endParaRPr lang="en-US"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>
                <a:latin typeface="Arial" pitchFamily="34" charset="0"/>
              </a:rPr>
              <a:t> Increased levels of these hormones stimulate cell division.</a:t>
            </a:r>
          </a:p>
          <a:p>
            <a:endParaRPr lang="en-US"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>
                <a:latin typeface="Arial" pitchFamily="34" charset="0"/>
              </a:rPr>
              <a:t> Explains uncontrolled growth of tumor.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696200" cy="838200"/>
          </a:xfrm>
        </p:spPr>
        <p:txBody>
          <a:bodyPr/>
          <a:lstStyle/>
          <a:p>
            <a:pPr eaLnBrk="1" hangingPunct="1"/>
            <a:r>
              <a:rPr lang="en-US" sz="3600" i="1" smtClean="0">
                <a:solidFill>
                  <a:srgbClr val="FF9900"/>
                </a:solidFill>
                <a:latin typeface="Arial" pitchFamily="34" charset="0"/>
              </a:rPr>
              <a:t>Vir</a:t>
            </a:r>
            <a:r>
              <a:rPr lang="en-US" sz="3600" smtClean="0">
                <a:solidFill>
                  <a:srgbClr val="FF9900"/>
                </a:solidFill>
                <a:latin typeface="Arial" pitchFamily="34" charset="0"/>
              </a:rPr>
              <a:t> (virulent) genes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0772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800" smtClean="0">
                <a:solidFill>
                  <a:schemeClr val="bg1"/>
                </a:solidFill>
                <a:latin typeface="Arial" pitchFamily="34" charset="0"/>
              </a:rPr>
              <a:t>On the Ti plasmid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smtClean="0">
                <a:latin typeface="Arial" pitchFamily="34" charset="0"/>
              </a:rPr>
              <a:t>Transfer the T-DNA to plant cell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smtClean="0">
                <a:latin typeface="Arial" pitchFamily="34" charset="0"/>
              </a:rPr>
              <a:t>Acetosyringone (AS) (a flavonoid) released by 	wounded plant cells activates </a:t>
            </a:r>
            <a:r>
              <a:rPr lang="en-US" sz="2800" i="1" smtClean="0">
                <a:latin typeface="Arial" pitchFamily="34" charset="0"/>
              </a:rPr>
              <a:t>vir</a:t>
            </a:r>
            <a:r>
              <a:rPr lang="en-US" sz="2800" smtClean="0">
                <a:latin typeface="Arial" pitchFamily="34" charset="0"/>
              </a:rPr>
              <a:t> genes.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i="1" smtClean="0">
                <a:latin typeface="Arial" pitchFamily="34" charset="0"/>
              </a:rPr>
              <a:t>virA,B,C,D,E,F,G</a:t>
            </a:r>
            <a:r>
              <a:rPr lang="en-US" sz="2800" smtClean="0">
                <a:latin typeface="Arial" pitchFamily="34" charset="0"/>
              </a:rPr>
              <a:t>  (7 complementation 	groups, but some have multiple ORFs), 	span about 30 kb of Ti plasmid.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848600" cy="990600"/>
          </a:xfrm>
        </p:spPr>
        <p:txBody>
          <a:bodyPr/>
          <a:lstStyle/>
          <a:p>
            <a:pPr eaLnBrk="1" hangingPunct="1"/>
            <a:r>
              <a:rPr lang="en-US" sz="3600" i="1" smtClean="0">
                <a:solidFill>
                  <a:srgbClr val="FF9900"/>
                </a:solidFill>
                <a:latin typeface="Arial" pitchFamily="34" charset="0"/>
              </a:rPr>
              <a:t>Vir</a:t>
            </a:r>
            <a:r>
              <a:rPr lang="en-US" sz="3600" smtClean="0">
                <a:solidFill>
                  <a:srgbClr val="FF9900"/>
                </a:solidFill>
                <a:latin typeface="Arial" pitchFamily="34" charset="0"/>
              </a:rPr>
              <a:t> gene functions (cont.)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772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i="1" smtClean="0">
                <a:solidFill>
                  <a:srgbClr val="00FF99"/>
                </a:solidFill>
                <a:latin typeface="Arial" pitchFamily="34" charset="0"/>
              </a:rPr>
              <a:t>virA</a:t>
            </a:r>
            <a:r>
              <a:rPr lang="en-US" sz="2800" i="1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800" smtClean="0">
                <a:solidFill>
                  <a:schemeClr val="bg1"/>
                </a:solidFill>
                <a:latin typeface="Arial" pitchFamily="34" charset="0"/>
              </a:rPr>
              <a:t>- </a:t>
            </a:r>
            <a:r>
              <a:rPr lang="en-US" sz="2800" smtClean="0">
                <a:latin typeface="Arial" pitchFamily="34" charset="0"/>
              </a:rPr>
              <a:t>transports AS into bacterium, activates 	</a:t>
            </a:r>
            <a:r>
              <a:rPr lang="en-US" sz="2800" i="1" smtClean="0">
                <a:latin typeface="Arial" pitchFamily="34" charset="0"/>
              </a:rPr>
              <a:t>virG</a:t>
            </a:r>
            <a:r>
              <a:rPr lang="en-US" sz="2800" smtClean="0">
                <a:latin typeface="Arial" pitchFamily="34" charset="0"/>
              </a:rPr>
              <a:t> post-translationally (by phosphoryl.)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1" smtClean="0">
                <a:latin typeface="Arial" pitchFamily="34" charset="0"/>
              </a:rPr>
              <a:t>virG </a:t>
            </a:r>
            <a:r>
              <a:rPr lang="en-US" sz="2800" smtClean="0">
                <a:latin typeface="Arial" pitchFamily="34" charset="0"/>
              </a:rPr>
              <a:t>- promotes transcription of other </a:t>
            </a:r>
            <a:r>
              <a:rPr lang="en-US" sz="2800" i="1" smtClean="0">
                <a:latin typeface="Arial" pitchFamily="34" charset="0"/>
              </a:rPr>
              <a:t>vir</a:t>
            </a:r>
            <a:r>
              <a:rPr lang="en-US" sz="2800" smtClean="0">
                <a:latin typeface="Arial" pitchFamily="34" charset="0"/>
              </a:rPr>
              <a:t> genes 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1" smtClean="0">
                <a:latin typeface="Arial" pitchFamily="34" charset="0"/>
              </a:rPr>
              <a:t>virD</a:t>
            </a:r>
            <a:r>
              <a:rPr lang="en-US" sz="2800" smtClean="0">
                <a:latin typeface="Arial" pitchFamily="34" charset="0"/>
              </a:rPr>
              <a:t>2 - endonuclease/integrase that cuts T-	DNA at the borders but only on one strand; 	attaches to the 5' end of the SS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1" smtClean="0">
                <a:latin typeface="Arial" pitchFamily="34" charset="0"/>
              </a:rPr>
              <a:t>virE2 </a:t>
            </a:r>
            <a:r>
              <a:rPr lang="en-US" sz="2800" smtClean="0">
                <a:latin typeface="Arial" pitchFamily="34" charset="0"/>
              </a:rPr>
              <a:t>- binds SS of T-DNA &amp; can form 	channels 	in artificial membranes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1" smtClean="0">
                <a:latin typeface="Arial" pitchFamily="34" charset="0"/>
              </a:rPr>
              <a:t>virE1</a:t>
            </a:r>
            <a:r>
              <a:rPr lang="en-US" sz="2800" smtClean="0">
                <a:latin typeface="Arial" pitchFamily="34" charset="0"/>
              </a:rPr>
              <a:t> - chaperone for </a:t>
            </a:r>
            <a:r>
              <a:rPr lang="en-US" sz="2800" i="1" smtClean="0">
                <a:latin typeface="Arial" pitchFamily="34" charset="0"/>
              </a:rPr>
              <a:t>virE2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1" smtClean="0">
                <a:latin typeface="Arial" pitchFamily="34" charset="0"/>
              </a:rPr>
              <a:t>virD2</a:t>
            </a:r>
            <a:r>
              <a:rPr lang="en-US" sz="2800" smtClean="0">
                <a:latin typeface="Arial" pitchFamily="34" charset="0"/>
              </a:rPr>
              <a:t> &amp; </a:t>
            </a:r>
            <a:r>
              <a:rPr lang="en-US" sz="2800" i="1" smtClean="0">
                <a:latin typeface="Arial" pitchFamily="34" charset="0"/>
              </a:rPr>
              <a:t>virE2</a:t>
            </a:r>
            <a:r>
              <a:rPr lang="en-US" sz="2800" smtClean="0">
                <a:latin typeface="Arial" pitchFamily="34" charset="0"/>
              </a:rPr>
              <a:t> also have NLSs, gets T-DNA to 	the nucleus of plant cell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1" smtClean="0">
                <a:latin typeface="Arial" pitchFamily="34" charset="0"/>
              </a:rPr>
              <a:t>virB  </a:t>
            </a:r>
            <a:r>
              <a:rPr lang="en-US" sz="2800" smtClean="0">
                <a:latin typeface="Arial" pitchFamily="34" charset="0"/>
              </a:rPr>
              <a:t>- operon of 11 proteins, gets T-DNA 	through bacterial membranes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M_Flint_Vol1_Chapter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SM_Flint_Vol1_Chapter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5504</TotalTime>
  <Words>1216</Words>
  <Application>Microsoft Macintosh PowerPoint</Application>
  <PresentationFormat>On-screen Show (4:3)</PresentationFormat>
  <Paragraphs>264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Tahoma</vt:lpstr>
      <vt:lpstr>MS PGothic</vt:lpstr>
      <vt:lpstr>Arial</vt:lpstr>
      <vt:lpstr>Calibri</vt:lpstr>
      <vt:lpstr>WP MathA</vt:lpstr>
      <vt:lpstr>Times</vt:lpstr>
      <vt:lpstr>Wingdings</vt:lpstr>
      <vt:lpstr>StarSymbol</vt:lpstr>
      <vt:lpstr>Times New Roman</vt:lpstr>
      <vt:lpstr>Office Theme</vt:lpstr>
      <vt:lpstr>ASM_Flint_Vol1_Chapter4</vt:lpstr>
      <vt:lpstr>2_ASM_Flint_Vol1_Chapter4</vt:lpstr>
      <vt:lpstr>1_Office Theme</vt:lpstr>
      <vt:lpstr>Agrobacterium - mediated Gene Transfer</vt:lpstr>
      <vt:lpstr>Slide 2</vt:lpstr>
      <vt:lpstr>Agrobacterium tumefaciens</vt:lpstr>
      <vt:lpstr>Slide 4</vt:lpstr>
      <vt:lpstr>Ti Plasmid </vt:lpstr>
      <vt:lpstr>Slide 6</vt:lpstr>
      <vt:lpstr>Slide 7</vt:lpstr>
      <vt:lpstr>Vir (virulent) genes</vt:lpstr>
      <vt:lpstr>Vir gene functions (cont.)</vt:lpstr>
      <vt:lpstr>Slide 10</vt:lpstr>
      <vt:lpstr>Slide 11</vt:lpstr>
      <vt:lpstr>Slide 12</vt:lpstr>
      <vt:lpstr>Slide 13</vt:lpstr>
      <vt:lpstr>  Binary vector system</vt:lpstr>
      <vt:lpstr>Slide 15</vt:lpstr>
      <vt:lpstr>Slide 16</vt:lpstr>
      <vt:lpstr>Slide 17</vt:lpstr>
      <vt:lpstr>Slide 18</vt:lpstr>
      <vt:lpstr>Fig. 18.7/19.3 A binary T-DNA plasmid for delivering the Bt gene to plants (not a cointegrate vector)</vt:lpstr>
      <vt:lpstr>Effectiveness of insecticide and Bt-tomato plants in resisting insect damage</vt:lpstr>
      <vt:lpstr>Slide 21</vt:lpstr>
      <vt:lpstr>Slide 22</vt:lpstr>
      <vt:lpstr>Herbicides and herbicide-resistant plants</vt:lpstr>
      <vt:lpstr>Slide 24</vt:lpstr>
      <vt:lpstr>Herbicide-resistant plants: Giving plants the ability to inactivate the herbicide </vt:lpstr>
      <vt:lpstr>Herbicide-resistant plants:  Reducing the ability of the herbicide-sensitive target to bind to the herbicide</vt:lpstr>
      <vt:lpstr>How to make a Roundup Ready Plant</vt:lpstr>
      <vt:lpstr>Plants are also being genetically engineered for:</vt:lpstr>
    </vt:vector>
  </TitlesOfParts>
  <Company>Ohio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Biotechnology and Genetic Engineering-PBIO 450/550</dc:title>
  <dc:creator>showalte</dc:creator>
  <cp:lastModifiedBy>Acer</cp:lastModifiedBy>
  <cp:revision>110</cp:revision>
  <cp:lastPrinted>2012-11-06T15:50:59Z</cp:lastPrinted>
  <dcterms:created xsi:type="dcterms:W3CDTF">2003-09-08T15:48:03Z</dcterms:created>
  <dcterms:modified xsi:type="dcterms:W3CDTF">2020-04-22T09:03:49Z</dcterms:modified>
</cp:coreProperties>
</file>