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4" r:id="rId9"/>
    <p:sldId id="265" r:id="rId10"/>
    <p:sldId id="256" r:id="rId11"/>
    <p:sldId id="266" r:id="rId12"/>
    <p:sldId id="263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CCFF"/>
    <a:srgbClr val="FF00FF"/>
    <a:srgbClr val="CCFFFF"/>
    <a:srgbClr val="0099CC"/>
    <a:srgbClr val="CC00FF"/>
    <a:srgbClr val="CC33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1" autoAdjust="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B1D8F2-F529-485E-9C56-A1AC210AE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23B2D-C99E-42F5-A3BC-B7A43F359539}" type="slidenum">
              <a:rPr lang="en-GB"/>
              <a:pPr/>
              <a:t>1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1F5A8-EE33-4071-995A-3A576B449C86}" type="slidenum">
              <a:rPr lang="en-GB"/>
              <a:pPr/>
              <a:t>10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04F28-D867-48A3-B506-E4DE4C37B8B2}" type="slidenum">
              <a:rPr lang="en-GB"/>
              <a:pPr/>
              <a:t>11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79161-D1C1-43A1-B181-4A47A97C8849}" type="slidenum">
              <a:rPr lang="en-GB"/>
              <a:pPr/>
              <a:t>12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B52EC-135A-4759-920E-7C8FF77BE523}" type="slidenum">
              <a:rPr lang="en-GB"/>
              <a:pPr/>
              <a:t>13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2E049-A614-488B-9195-500546E3D716}" type="slidenum">
              <a:rPr lang="en-GB"/>
              <a:pPr/>
              <a:t>14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9E346-1945-4DBE-9BF5-1C6D68BF8898}" type="slidenum">
              <a:rPr lang="en-GB"/>
              <a:pPr/>
              <a:t>15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641FD-8038-46D9-ADFB-510ECFAF8579}" type="slidenum">
              <a:rPr lang="en-GB"/>
              <a:pPr/>
              <a:t>16</a:t>
            </a:fld>
            <a:endParaRPr lang="en-GB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35FEE-521B-4585-9F96-694436958DF1}" type="slidenum">
              <a:rPr lang="en-GB"/>
              <a:pPr/>
              <a:t>17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6FD71-DA1E-4113-BE0E-8C811AD90E69}" type="slidenum">
              <a:rPr lang="en-GB"/>
              <a:pPr/>
              <a:t>2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2DE77-1AB0-4D4B-ADCD-7E667EDA1B3E}" type="slidenum">
              <a:rPr lang="en-GB"/>
              <a:pPr/>
              <a:t>3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CE625-A59F-440B-A05E-E40ECA8331E1}" type="slidenum">
              <a:rPr lang="en-GB"/>
              <a:pPr/>
              <a:t>4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EB524-A2EB-49E1-BD48-543CA93DFD59}" type="slidenum">
              <a:rPr lang="en-GB"/>
              <a:pPr/>
              <a:t>5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3B44F-64F3-42BA-AB42-8D41D08F05B4}" type="slidenum">
              <a:rPr lang="en-GB"/>
              <a:pPr/>
              <a:t>6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50DAD-79D0-4279-B23D-B91C6A8A95A7}" type="slidenum">
              <a:rPr lang="en-GB"/>
              <a:pPr/>
              <a:t>7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4FE5-FE24-4FFF-A5E9-6AE04C120445}" type="slidenum">
              <a:rPr lang="en-GB"/>
              <a:pPr/>
              <a:t>8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64FDE-1A06-4949-A773-E8F1E25407C1}" type="slidenum">
              <a:rPr lang="en-GB"/>
              <a:pPr/>
              <a:t>9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78839-9125-4147-AC92-F94D2AE3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14997-A1D9-4940-B769-B13794B4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E9B0-D27C-49CB-B981-677B4EB0D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71BEB-540E-4926-A5D0-B6CD1D307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4F367-E971-4D21-8838-11987F25A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51EA-81AA-4E05-B5E1-6228FDEF6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A0A35-1807-4A21-B987-B732FADD3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4441A-6C77-4E75-A33A-C6353EAB9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E8411-205B-465C-8474-8084B1A48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40422-F8AA-40F4-958C-05014B950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49A39-B807-4739-93AA-B6954D70D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FFDC45E-9D1C-4D48-A12A-113893443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manasinc.com/webcontent/animations/content/pcr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alc.org/ddnalc/resources/electrophoresi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3300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Genetic Engineering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Genetic Engineers can alter the DNA code of living organisms.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Selective Breeding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Recombinant DNA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PCR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Gel Electrophoresis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Transgenic Organisms</a:t>
            </a:r>
          </a:p>
        </p:txBody>
      </p:sp>
      <p:pic>
        <p:nvPicPr>
          <p:cNvPr id="5127" name="Picture 7" descr="dna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86200"/>
            <a:ext cx="27432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build="p"/>
      <p:bldP spid="512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CC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447800" y="556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Human DNA in a Goat Cell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105400" y="4876800"/>
            <a:ext cx="3429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This goat contains a human gene that codes for a blood clotting agent.  The blood clotting agent can be harvested in the goat’s milk.</a:t>
            </a:r>
          </a:p>
        </p:txBody>
      </p:sp>
      <p:sp>
        <p:nvSpPr>
          <p:cNvPr id="11269" name="Text Box 12"/>
          <p:cNvSpPr txBox="1">
            <a:spLocks noChangeArrowheads="1"/>
          </p:cNvSpPr>
          <p:nvPr/>
        </p:nvSpPr>
        <p:spPr bwMode="auto">
          <a:xfrm>
            <a:off x="6461125" y="4684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.</a:t>
            </a:r>
          </a:p>
        </p:txBody>
      </p:sp>
      <p:pic>
        <p:nvPicPr>
          <p:cNvPr id="2061" name="Picture 13" descr="intro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676400"/>
            <a:ext cx="4038600" cy="3589338"/>
          </a:xfrm>
          <a:noFill/>
        </p:spPr>
      </p:pic>
      <p:pic>
        <p:nvPicPr>
          <p:cNvPr id="2062" name="Picture 14" descr="_41371368_atryn_goat_bbc_20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257800" y="2057400"/>
            <a:ext cx="3048000" cy="2282825"/>
          </a:xfrm>
          <a:noFill/>
        </p:spPr>
      </p:pic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1143000" y="3048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8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276475" y="407988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Transgenic Goat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9" grpId="0"/>
      <p:bldP spid="20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transgencal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3859213" cy="499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6537325" y="1109663"/>
            <a:ext cx="1844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5334000" y="2286000"/>
            <a:ext cx="3124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Desired DNA is </a:t>
            </a:r>
          </a:p>
          <a:p>
            <a:pPr algn="ctr"/>
            <a:r>
              <a:rPr lang="en-US"/>
              <a:t>added to an egg cell.</a:t>
            </a:r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How to Create a </a:t>
            </a:r>
            <a:br>
              <a:rPr lang="en-US" sz="4000" b="1" smtClean="0"/>
            </a:br>
            <a:r>
              <a:rPr lang="en-US" sz="4000" b="1" smtClean="0"/>
              <a:t>Transgenic Animal</a:t>
            </a:r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/>
      <p:bldP spid="2254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3A2C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Ha Ha Ha!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5365" name="Picture 5" descr="shr0200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981200"/>
            <a:ext cx="3076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Genetic Engineering and </a:t>
            </a:r>
            <a:br>
              <a:rPr lang="en-US" sz="4000" b="1" smtClean="0"/>
            </a:br>
            <a:r>
              <a:rPr lang="en-US" sz="4000" b="1" smtClean="0"/>
              <a:t>Crime Scenes……</a:t>
            </a:r>
          </a:p>
        </p:txBody>
      </p:sp>
      <p:pic>
        <p:nvPicPr>
          <p:cNvPr id="23560" name="Picture 8" descr="lemontre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05000"/>
            <a:ext cx="67437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Polymerase Chain Reaction</a:t>
            </a:r>
            <a:br>
              <a:rPr lang="en-US" sz="4000" b="1" smtClean="0"/>
            </a:br>
            <a:r>
              <a:rPr lang="en-US" sz="4000" b="1" smtClean="0"/>
              <a:t>PCR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/>
              <a:t>PCR allows scientists to make many copies of  a piece of DNA.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Heat the DNA so it “unzips”.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2.  Add the complementary nitrogenous bases.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3.  Allow DNA to cool so the complementary strands can “zip” together.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400" smtClean="0"/>
          </a:p>
        </p:txBody>
      </p:sp>
      <p:pic>
        <p:nvPicPr>
          <p:cNvPr id="31751" name="Picture 7" descr="biol_03_img035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600200"/>
            <a:ext cx="24003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Gel </a:t>
            </a:r>
            <a:r>
              <a:rPr lang="en-US" sz="4000" b="1" smtClean="0"/>
              <a:t>Electrophoresis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technology allows scientists to identify someone’s DNA!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3799" name="Picture 7" descr="gel_plate_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3086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E5F2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Steps Involved in Gel Electrophoresis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1.   “Cut” DNA sample with restriction enzymes.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2.   Run the DNA fragments through a gel.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3.   Bands will form in the gel.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4.   Everyone’s DNA bands are unique and can be used to identify a person.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5.   DNA bands are like “genetic fingerprints”.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000" smtClean="0"/>
          </a:p>
        </p:txBody>
      </p:sp>
      <p:pic>
        <p:nvPicPr>
          <p:cNvPr id="35849" name="Picture 9" descr="I11-50-gelectrophoresi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981200"/>
            <a:ext cx="4572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cs typeface="Arial" charset="0"/>
              </a:rPr>
              <a:t>This powerpoint was kindly donated to </a:t>
            </a:r>
            <a:r>
              <a:rPr lang="en-GB" sz="2400">
                <a:cs typeface="Arial" charset="0"/>
                <a:hlinkClick r:id="rId3"/>
              </a:rPr>
              <a:t>www.worldofteaching.com</a:t>
            </a:r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  <a:p>
            <a:endParaRPr lang="en-GB" sz="2400">
              <a:cs typeface="Arial" charset="0"/>
            </a:endParaRPr>
          </a:p>
          <a:p>
            <a:r>
              <a:rPr lang="en-GB" sz="2400">
                <a:cs typeface="Arial" charset="0"/>
                <a:hlinkClick r:id="rId3"/>
              </a:rPr>
              <a:t>http://www.worldofteaching.com</a:t>
            </a:r>
            <a:r>
              <a:rPr lang="en-GB" sz="2400"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FF"/>
            </a:gs>
            <a:gs pos="100000">
              <a:srgbClr val="EFA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Selective Breeding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Breed only those plants or animals with desirable traits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People have been using selective breeding for 1000’s of years with farm crops and domesticated animals.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pic>
        <p:nvPicPr>
          <p:cNvPr id="7175" name="Picture 7" descr="bio_dog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447800"/>
            <a:ext cx="3048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daffadil2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200400"/>
            <a:ext cx="20574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CaulliDM_468x5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4876800"/>
            <a:ext cx="16779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 descr="300px-Jersey_cattle_in_Jerse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352800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475E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Recombinant DNA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ability to combine the DNA of one organism with the DNA of another organism.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Recombinant DNA technology was first used in the 1970’s with bacteria.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pic>
        <p:nvPicPr>
          <p:cNvPr id="9223" name="Picture 7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0020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Recombinant Bacteria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160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Remove bacterial DNA (plasmid).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18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Cut the Bacterial DNA with “</a:t>
            </a:r>
            <a:r>
              <a:rPr lang="en-US" sz="1800" smtClean="0">
                <a:solidFill>
                  <a:srgbClr val="FF0066"/>
                </a:solidFill>
              </a:rPr>
              <a:t>restriction enzymes</a:t>
            </a:r>
            <a:r>
              <a:rPr lang="en-US" sz="1800" smtClean="0"/>
              <a:t>”.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18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Cut the DNA from another organism with “</a:t>
            </a:r>
            <a:r>
              <a:rPr lang="en-US" sz="1800" smtClean="0">
                <a:solidFill>
                  <a:srgbClr val="FF0066"/>
                </a:solidFill>
              </a:rPr>
              <a:t>restriction enzymes”.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1800" smtClean="0">
              <a:solidFill>
                <a:srgbClr val="FF0066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Combine the cut pieces of DNA together with another enzyme and insert them into bacteria.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18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Reproduce the recombinant bacteria.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18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The foreign genes will be expressed in the bacteria.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18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1800" smtClean="0"/>
          </a:p>
        </p:txBody>
      </p:sp>
      <p:pic>
        <p:nvPicPr>
          <p:cNvPr id="11272" name="Picture 8" descr="DNAtw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057400"/>
            <a:ext cx="42862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FFDFB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Benefits of Recombinant Bacteria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Bacteria can make human insulin or human growth hormone.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Bacteria can be engineered to “eat” oil spills.</a:t>
            </a:r>
          </a:p>
        </p:txBody>
      </p:sp>
      <p:pic>
        <p:nvPicPr>
          <p:cNvPr id="13317" name="Picture 5" descr="3469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2672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The DNA of plants and animals</a:t>
            </a:r>
            <a:br>
              <a:rPr lang="en-US" sz="3600" b="1" smtClean="0"/>
            </a:br>
            <a:r>
              <a:rPr lang="en-US" sz="3600" b="1" smtClean="0"/>
              <a:t> can also be altered.</a:t>
            </a:r>
            <a:br>
              <a:rPr lang="en-US" sz="3600" b="1" smtClean="0"/>
            </a:br>
            <a:endParaRPr lang="en-US" sz="3600" b="1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038600" cy="4525963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9900"/>
                </a:solidFill>
              </a:rPr>
              <a:t>PLANTS</a:t>
            </a: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endParaRPr lang="en-US" sz="3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solidFill>
                  <a:srgbClr val="009900"/>
                </a:solidFill>
              </a:rPr>
              <a:t>disease-resistant and insect-resistant crops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0099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2.   Hardier fruit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0099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3.   70-75% of food in supermarket is </a:t>
            </a:r>
            <a:r>
              <a:rPr lang="en-US" sz="2400" smtClean="0">
                <a:solidFill>
                  <a:srgbClr val="FF0066"/>
                </a:solidFill>
              </a:rPr>
              <a:t>genetically modified</a:t>
            </a:r>
            <a:r>
              <a:rPr lang="en-US" sz="24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smtClean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  <p:pic>
        <p:nvPicPr>
          <p:cNvPr id="14345" name="Picture 9" descr="food-genetically_modified_organisms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1492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_128926_gm_food_300_(08-07-98)_gra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572000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persp18_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514600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How to Create a Genetically </a:t>
            </a:r>
            <a:br>
              <a:rPr lang="en-US" sz="3600" b="1" smtClean="0"/>
            </a:br>
            <a:r>
              <a:rPr lang="en-US" sz="3600" b="1" smtClean="0"/>
              <a:t>Modified Plant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1.Create recombinant   bacteria with desired gene.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Allow the bacteria to “infect" the plant cells.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 Desired gene is inserted into plant chromosomes.</a:t>
            </a:r>
          </a:p>
        </p:txBody>
      </p:sp>
      <p:pic>
        <p:nvPicPr>
          <p:cNvPr id="28680" name="Picture 8" descr="transgeniccr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0"/>
            <a:ext cx="37623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A3FFA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What do you think about eating genetically modified foods?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8437" name="Picture 5" descr="nrg0301_217a_i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971800"/>
            <a:ext cx="2857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shr0795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209800"/>
            <a:ext cx="3448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DADAD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Genetically modified organisms are called </a:t>
            </a:r>
            <a:r>
              <a:rPr lang="en-US" sz="3600" b="1" smtClean="0">
                <a:solidFill>
                  <a:srgbClr val="FF0066"/>
                </a:solidFill>
              </a:rPr>
              <a:t>transgenic organisms</a:t>
            </a:r>
            <a:r>
              <a:rPr lang="en-US" sz="4000" smtClean="0"/>
              <a:t>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rgbClr val="0000FF"/>
              </a:solidFill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TRANSGENIC ANIMALS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0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Mice – used to study human immune system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Chickens – more resistant to infections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Cows – increase milk supply and leaner meat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4.   Goats, sheep and pigs – produce human proteins in their milk</a:t>
            </a:r>
          </a:p>
        </p:txBody>
      </p:sp>
      <p:sp>
        <p:nvSpPr>
          <p:cNvPr id="10244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000" smtClean="0"/>
          </a:p>
        </p:txBody>
      </p:sp>
      <p:pic>
        <p:nvPicPr>
          <p:cNvPr id="20491" name="Picture 11" descr="chicken1601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133600"/>
            <a:ext cx="1905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3" descr="transgenic_mi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505200"/>
            <a:ext cx="18097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519</Words>
  <Application>Microsoft Office PowerPoint</Application>
  <PresentationFormat>On-screen Show (4:3)</PresentationFormat>
  <Paragraphs>115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Genetic Engineering</vt:lpstr>
      <vt:lpstr>Selective Breeding</vt:lpstr>
      <vt:lpstr>Recombinant DNA</vt:lpstr>
      <vt:lpstr>Recombinant Bacteria</vt:lpstr>
      <vt:lpstr>Benefits of Recombinant Bacteria</vt:lpstr>
      <vt:lpstr>The DNA of plants and animals  can also be altered. </vt:lpstr>
      <vt:lpstr>How to Create a Genetically  Modified Plant</vt:lpstr>
      <vt:lpstr>What do you think about eating genetically modified foods?</vt:lpstr>
      <vt:lpstr>Genetically modified organisms are called transgenic organisms.</vt:lpstr>
      <vt:lpstr> </vt:lpstr>
      <vt:lpstr>How to Create a  Transgenic Animal</vt:lpstr>
      <vt:lpstr>Ha Ha Ha!</vt:lpstr>
      <vt:lpstr>Genetic Engineering and  Crime Scenes……</vt:lpstr>
      <vt:lpstr>Polymerase Chain Reaction PCR</vt:lpstr>
      <vt:lpstr>Gel Electrophoresis</vt:lpstr>
      <vt:lpstr>Steps Involved in Gel Electrophoresis</vt:lpstr>
      <vt:lpstr>Slide 17</vt:lpstr>
    </vt:vector>
  </TitlesOfParts>
  <Company>Syracuse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Engineering</dc:title>
  <dc:creator>Tim Lally</dc:creator>
  <cp:lastModifiedBy>Acer</cp:lastModifiedBy>
  <cp:revision>101</cp:revision>
  <dcterms:created xsi:type="dcterms:W3CDTF">2009-01-28T22:09:59Z</dcterms:created>
  <dcterms:modified xsi:type="dcterms:W3CDTF">2020-03-27T03:48:09Z</dcterms:modified>
</cp:coreProperties>
</file>