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1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337" r:id="rId11"/>
    <p:sldId id="339" r:id="rId12"/>
    <p:sldId id="266" r:id="rId13"/>
    <p:sldId id="267" r:id="rId14"/>
    <p:sldId id="277" r:id="rId15"/>
    <p:sldId id="335" r:id="rId16"/>
    <p:sldId id="347" r:id="rId17"/>
    <p:sldId id="268" r:id="rId18"/>
    <p:sldId id="269" r:id="rId19"/>
    <p:sldId id="279" r:id="rId20"/>
    <p:sldId id="346" r:id="rId21"/>
    <p:sldId id="271" r:id="rId22"/>
    <p:sldId id="272" r:id="rId23"/>
    <p:sldId id="273" r:id="rId24"/>
    <p:sldId id="338" r:id="rId25"/>
    <p:sldId id="278" r:id="rId26"/>
    <p:sldId id="281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345" r:id="rId35"/>
    <p:sldId id="295" r:id="rId36"/>
    <p:sldId id="296" r:id="rId37"/>
    <p:sldId id="297" r:id="rId38"/>
    <p:sldId id="343" r:id="rId39"/>
    <p:sldId id="298" r:id="rId40"/>
    <p:sldId id="299" r:id="rId41"/>
    <p:sldId id="302" r:id="rId42"/>
    <p:sldId id="303" r:id="rId43"/>
    <p:sldId id="304" r:id="rId44"/>
    <p:sldId id="340" r:id="rId45"/>
    <p:sldId id="342" r:id="rId46"/>
    <p:sldId id="305" r:id="rId47"/>
    <p:sldId id="306" r:id="rId48"/>
    <p:sldId id="308" r:id="rId49"/>
    <p:sldId id="310" r:id="rId50"/>
    <p:sldId id="315" r:id="rId51"/>
    <p:sldId id="316" r:id="rId52"/>
    <p:sldId id="317" r:id="rId53"/>
    <p:sldId id="318" r:id="rId54"/>
    <p:sldId id="319" r:id="rId55"/>
    <p:sldId id="320" r:id="rId56"/>
    <p:sldId id="322" r:id="rId57"/>
    <p:sldId id="323" r:id="rId58"/>
    <p:sldId id="325" r:id="rId59"/>
    <p:sldId id="341" r:id="rId6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  <a:srgbClr val="000000"/>
    <a:srgbClr val="C864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341" autoAdjust="0"/>
    <p:restoredTop sz="90929"/>
  </p:normalViewPr>
  <p:slideViewPr>
    <p:cSldViewPr>
      <p:cViewPr varScale="1">
        <p:scale>
          <a:sx n="60" d="100"/>
          <a:sy n="60" d="100"/>
        </p:scale>
        <p:origin x="-125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B18043D-F477-41C7-9641-286D3C66332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FEF622-0A4D-49D6-B06D-1CC421F8BAAC}" type="slidenum">
              <a:rPr lang="en-US"/>
              <a:pPr/>
              <a:t>1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66ABA3-ED31-4BC7-BFAE-2737D994BF31}" type="slidenum">
              <a:rPr lang="en-US"/>
              <a:pPr/>
              <a:t>10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C059B3-73F1-4570-AD67-CD196A4ADC4C}" type="slidenum">
              <a:rPr lang="en-US"/>
              <a:pPr/>
              <a:t>12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B85F8C-D32D-47FA-8FC4-4B6406667649}" type="slidenum">
              <a:rPr lang="en-US"/>
              <a:pPr/>
              <a:t>13</a:t>
            </a:fld>
            <a:endParaRPr 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0975A5-7939-4671-82B2-2C405056E189}" type="slidenum">
              <a:rPr lang="en-US"/>
              <a:pPr/>
              <a:t>14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28" charset="-128"/>
            </a:endParaRP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2348BF-F2B9-46A6-8DD5-6966C697B713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11AD918-CB6B-46F5-9E0C-3F2AAC49EB10}" type="slidenum">
              <a:rPr lang="en-US" sz="1200"/>
              <a:pPr algn="r"/>
              <a:t>16</a:t>
            </a:fld>
            <a:endParaRPr lang="en-US" sz="1200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1F23B4-AAFC-4C35-9A05-499FAEDE1CBB}" type="slidenum">
              <a:rPr lang="en-US"/>
              <a:pPr/>
              <a:t>17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78294A-9AD7-4C18-B1B8-1E3D795870F6}" type="slidenum">
              <a:rPr lang="en-US"/>
              <a:pPr/>
              <a:t>18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5D7109-DD93-438F-AB9D-6E90AD5DDEAB}" type="slidenum">
              <a:rPr lang="en-US"/>
              <a:pPr/>
              <a:t>19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5B06D8-2A0C-4575-8010-491EED57E96B}" type="slidenum">
              <a:rPr lang="en-US"/>
              <a:pPr/>
              <a:t>2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3156085-E070-4AE6-82A1-28D3088C9000}" type="slidenum">
              <a:rPr lang="en-US" sz="1200"/>
              <a:pPr algn="r"/>
              <a:t>20</a:t>
            </a:fld>
            <a:endParaRPr lang="en-US" sz="1200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641D84-D91A-436D-B9A9-81C7C9A2FB32}" type="slidenum">
              <a:rPr lang="en-US"/>
              <a:pPr/>
              <a:t>21</a:t>
            </a:fld>
            <a:endParaRPr 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2481DE-A75B-49DE-8E4A-D558B6FE90B0}" type="slidenum">
              <a:rPr lang="en-US"/>
              <a:pPr/>
              <a:t>22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49F147-2A10-496F-8E03-5B0D4AD8FFB2}" type="slidenum">
              <a:rPr lang="en-US"/>
              <a:pPr/>
              <a:t>23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AD89438-ED45-44E3-8FE3-F5DE19B11DEA}" type="slidenum">
              <a:rPr lang="en-US" sz="1200"/>
              <a:pPr algn="r"/>
              <a:t>24</a:t>
            </a:fld>
            <a:endParaRPr lang="en-US" sz="1200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E21135-A44B-4D56-9911-3365339B356C}" type="slidenum">
              <a:rPr lang="en-US"/>
              <a:pPr/>
              <a:t>25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B016AA-A46F-4155-85B9-5C1141681F75}" type="slidenum">
              <a:rPr lang="en-US"/>
              <a:pPr/>
              <a:t>26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2972D1-35D5-498F-BDF0-9F6C3CA940D3}" type="slidenum">
              <a:rPr lang="en-US"/>
              <a:pPr/>
              <a:t>27</a:t>
            </a:fld>
            <a:endParaRPr 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521043-0404-4C81-B78E-4A5F9450FC32}" type="slidenum">
              <a:rPr lang="en-US"/>
              <a:pPr/>
              <a:t>28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D80248-BC7C-4E73-84F0-6A9ABF15EBA8}" type="slidenum">
              <a:rPr lang="en-US"/>
              <a:pPr/>
              <a:t>29</a:t>
            </a:fld>
            <a:endParaRPr 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FDA045-CBC1-44A7-AC4E-F9B23FCD5F67}" type="slidenum">
              <a:rPr lang="en-US"/>
              <a:pPr/>
              <a:t>3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BD185E-E4E1-40EE-905F-6A15C81696A8}" type="slidenum">
              <a:rPr lang="en-US"/>
              <a:pPr/>
              <a:t>30</a:t>
            </a:fld>
            <a:endParaRPr 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FFE86B-C5A6-4634-A265-017239187329}" type="slidenum">
              <a:rPr lang="en-US"/>
              <a:pPr/>
              <a:t>31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D91E75-E2B7-4C7F-AFD9-6BA028349E35}" type="slidenum">
              <a:rPr lang="en-US"/>
              <a:pPr/>
              <a:t>32</a:t>
            </a:fld>
            <a:endParaRPr lang="en-US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6DF19C-170B-488D-8191-6A5E6D8C35AF}" type="slidenum">
              <a:rPr lang="en-US"/>
              <a:pPr/>
              <a:t>33</a:t>
            </a:fld>
            <a:endParaRPr lang="en-US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6BB389F-98D1-4B74-BE19-754065329E48}" type="slidenum">
              <a:rPr lang="en-US" sz="1200"/>
              <a:pPr algn="r"/>
              <a:t>34</a:t>
            </a:fld>
            <a:endParaRPr lang="en-US" sz="120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1FAA47-E058-4A38-AD1D-376CD868294F}" type="slidenum">
              <a:rPr lang="en-US"/>
              <a:pPr/>
              <a:t>35</a:t>
            </a:fld>
            <a:endParaRPr lang="en-US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3596CE-D229-4AB4-973F-F22D04E8EC04}" type="slidenum">
              <a:rPr lang="en-US"/>
              <a:pPr/>
              <a:t>36</a:t>
            </a:fld>
            <a:endParaRPr lang="en-US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5E2FFE-DC33-4A9E-B088-726FCD36FAA9}" type="slidenum">
              <a:rPr lang="en-US"/>
              <a:pPr/>
              <a:t>37</a:t>
            </a:fld>
            <a:endParaRPr lang="en-US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992F77-A7B5-49CA-BE70-F0C11DCC0819}" type="slidenum">
              <a:rPr lang="en-US"/>
              <a:pPr/>
              <a:t>39</a:t>
            </a:fld>
            <a:endParaRPr lang="en-US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B98CB5-24DE-4E60-83C6-542974864A33}" type="slidenum">
              <a:rPr lang="en-US"/>
              <a:pPr/>
              <a:t>4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AEBD7E-6A2F-47F9-A0CF-E7725D55E4A2}" type="slidenum">
              <a:rPr lang="en-US"/>
              <a:pPr/>
              <a:t>40</a:t>
            </a:fld>
            <a:endParaRPr 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446BBA-B86A-455A-86EA-06A43F79ECE7}" type="slidenum">
              <a:rPr lang="en-US"/>
              <a:pPr/>
              <a:t>41</a:t>
            </a:fld>
            <a:endParaRPr lang="en-US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94A900-5417-4F3B-8B85-8AC838A6A982}" type="slidenum">
              <a:rPr lang="en-US"/>
              <a:pPr/>
              <a:t>42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115A96-EFB1-405F-9169-FA69E60DAA68}" type="slidenum">
              <a:rPr lang="en-US"/>
              <a:pPr/>
              <a:t>43</a:t>
            </a:fld>
            <a:endParaRPr lang="en-US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600A00-C90F-4526-857D-FADEB72067BB}" type="slidenum">
              <a:rPr lang="en-US"/>
              <a:pPr/>
              <a:t>46</a:t>
            </a:fld>
            <a:endParaRPr lang="en-US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3E301A-982C-4A39-A27C-EB9975FDB21B}" type="slidenum">
              <a:rPr lang="en-US"/>
              <a:pPr/>
              <a:t>47</a:t>
            </a:fld>
            <a:endParaRPr lang="en-US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B32F48-B8EF-4151-A862-2CDA331AD55F}" type="slidenum">
              <a:rPr lang="en-US"/>
              <a:pPr/>
              <a:t>48</a:t>
            </a:fld>
            <a:endParaRPr lang="en-US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62B346-CE66-4EBB-949D-5FB8CC934BBA}" type="slidenum">
              <a:rPr lang="en-US"/>
              <a:pPr/>
              <a:t>49</a:t>
            </a:fld>
            <a:endParaRPr lang="en-US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3A2958-F69A-463B-AFA2-ED3C300A7C78}" type="slidenum">
              <a:rPr lang="en-US"/>
              <a:pPr/>
              <a:t>5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E20958-6B06-4E63-A140-3DF5EDDD8621}" type="slidenum">
              <a:rPr lang="en-US"/>
              <a:pPr/>
              <a:t>50</a:t>
            </a:fld>
            <a:endParaRPr lang="en-US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5C854C-123F-437E-B5DD-36B1CE9BDB66}" type="slidenum">
              <a:rPr lang="en-US"/>
              <a:pPr/>
              <a:t>51</a:t>
            </a:fld>
            <a:endParaRPr lang="en-US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9FA232-0792-4E6D-8272-FB8629E0B195}" type="slidenum">
              <a:rPr lang="en-US"/>
              <a:pPr/>
              <a:t>52</a:t>
            </a:fld>
            <a:endParaRPr lang="en-US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11F0D3-99AA-4E20-9642-7930ED45BDD1}" type="slidenum">
              <a:rPr lang="en-US"/>
              <a:pPr/>
              <a:t>53</a:t>
            </a:fld>
            <a:endParaRPr lang="en-US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D33F3F-E3ED-48B2-A526-F6B0ACBA4BC5}" type="slidenum">
              <a:rPr lang="en-US"/>
              <a:pPr/>
              <a:t>54</a:t>
            </a:fld>
            <a:endParaRPr lang="en-US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0E000E-B06D-4DD0-BE54-7FDDC6C856EC}" type="slidenum">
              <a:rPr lang="en-US"/>
              <a:pPr/>
              <a:t>55</a:t>
            </a:fld>
            <a:endParaRPr lang="en-US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8854C3-A4F5-46DF-8A21-8607CB76FA15}" type="slidenum">
              <a:rPr lang="en-US"/>
              <a:pPr/>
              <a:t>56</a:t>
            </a:fld>
            <a:endParaRPr lang="en-US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97C222-8729-4698-9FBD-C43A7BE275FF}" type="slidenum">
              <a:rPr lang="en-US"/>
              <a:pPr/>
              <a:t>57</a:t>
            </a:fld>
            <a:endParaRPr lang="en-US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82C8C8-6369-426F-B2E0-02AE61EF96D8}" type="slidenum">
              <a:rPr lang="en-US"/>
              <a:pPr/>
              <a:t>58</a:t>
            </a:fld>
            <a:endParaRPr lang="en-US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F11C9B-4EF5-4FC5-8D4A-9826BB31DFB9}" type="slidenum">
              <a:rPr lang="en-US"/>
              <a:pPr/>
              <a:t>6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7F13C9-8F9C-401F-8DEE-3C89D2F96FBC}" type="slidenum">
              <a:rPr lang="en-US"/>
              <a:pPr/>
              <a:t>7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97EEE1-2E32-43CB-A5A0-1F13F9996E5C}" type="slidenum">
              <a:rPr lang="en-US"/>
              <a:pPr/>
              <a:t>8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38CA0D-BF95-4FDC-93F1-D18DD4D4DFB3}" type="slidenum">
              <a:rPr lang="en-US"/>
              <a:pPr/>
              <a:t>9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John Wiley &amp; Sons, Inc.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089BED-2071-456D-A56C-A21AC5BB93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John Wiley &amp; Sons, Inc.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DB4DE7-0A7A-4FA8-8AD0-3D1E8DDC8A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John Wiley &amp; Sons, Inc.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195BAE-CC1F-4848-9ECF-918532B824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John Wiley &amp; Sons, Inc.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091AE7-15D7-4837-A5C0-21A655A115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John Wiley &amp; Sons, Inc.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3DE4D4-4C0B-4D4F-8BDD-7C599E28D4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John Wiley &amp; Sons, Inc.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AC3AF7-D92C-4159-82AC-8DC2DBACFF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John Wiley &amp; Sons, Inc.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96A6D2-3D03-49D7-A86F-027037DF3D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John Wiley &amp; Sons, Inc.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08091F-F35B-47E5-83E7-7146589B26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John Wiley &amp; Sons, Inc.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4C6FE1-5CCF-415D-8B33-0E711B9397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John Wiley &amp; Sons, Inc.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0A9474-C5B4-4DDA-A219-BB17078E8A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John Wiley &amp; Sons, Inc.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6C95B8-DA51-4DFC-B888-A4D5306E8D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John Wiley &amp; Sons, Inc.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6290D2-995C-4B86-8EAE-86D1B42F28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John Wiley &amp; Sons, Inc.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74F107-87BB-41EE-BCF9-56A5C0CD0D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John Wiley &amp; Sons, Inc.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141F39-7CA5-486C-8CAD-1AAAF8652C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Helvetica" pitchFamily="28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Helvetica" pitchFamily="64" charset="0"/>
                <a:ea typeface="ＭＳ Ｐゴシック" pitchFamily="64" charset="-128"/>
              </a:defRPr>
            </a:lvl1pPr>
          </a:lstStyle>
          <a:p>
            <a:pPr>
              <a:defRPr/>
            </a:pPr>
            <a:r>
              <a:rPr lang="en-US"/>
              <a:t>© John Wiley &amp; Sons, Inc.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Helvetica" pitchFamily="28" charset="0"/>
              </a:defRPr>
            </a:lvl1pPr>
          </a:lstStyle>
          <a:p>
            <a:fld id="{BE10B49D-FFA7-4227-8B48-9B1191422EC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64" charset="0"/>
          <a:ea typeface="ＭＳ Ｐゴシック" pitchFamily="6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64" charset="0"/>
          <a:ea typeface="ＭＳ Ｐゴシック" pitchFamily="6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64" charset="0"/>
          <a:ea typeface="ＭＳ Ｐゴシック" pitchFamily="6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64" charset="0"/>
          <a:ea typeface="ＭＳ Ｐゴシック" pitchFamily="6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64" charset="0"/>
          <a:ea typeface="ＭＳ Ｐゴシック" pitchFamily="6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64" charset="0"/>
          <a:ea typeface="ＭＳ Ｐゴシック" pitchFamily="6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64" charset="0"/>
          <a:ea typeface="ＭＳ Ｐゴシック" pitchFamily="6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64" charset="0"/>
          <a:ea typeface="ＭＳ Ｐゴシック" pitchFamily="6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ebdings" pitchFamily="28" charset="2"/>
        <a:buChar char="4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en.wikipedia.org/wiki/Neuraminidase" TargetMode="External"/><Relationship Id="rId4" Type="http://schemas.openxmlformats.org/officeDocument/2006/relationships/hyperlink" Target="http://en.wikipedia.org/wiki/Hemagglutinin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Relationship Id="rId4" Type="http://schemas.openxmlformats.org/officeDocument/2006/relationships/image" Target="Macintosh%20HD:Applications:Microsoft%20Office%202004:Office:PPT_IB_SupportFiles:Images:40632_Ch22_Fig18.jp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981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339966"/>
                </a:solidFill>
              </a:rPr>
              <a:t>Chapter 17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>
                <a:solidFill>
                  <a:srgbClr val="0070C0"/>
                </a:solidFill>
              </a:rPr>
              <a:t>Transposable Genetic Elements</a:t>
            </a:r>
          </a:p>
        </p:txBody>
      </p:sp>
      <p:sp>
        <p:nvSpPr>
          <p:cNvPr id="205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04800"/>
          </a:xfrm>
          <a:noFill/>
        </p:spPr>
        <p:txBody>
          <a:bodyPr/>
          <a:lstStyle/>
          <a:p>
            <a:r>
              <a:rPr lang="en-US">
                <a:latin typeface="Helvetica" pitchFamily="28" charset="0"/>
                <a:ea typeface="ＭＳ Ｐゴシック" pitchFamily="28" charset="-128"/>
              </a:rPr>
              <a:t>© John Wiley &amp; Sons, Inc.</a:t>
            </a:r>
          </a:p>
        </p:txBody>
      </p:sp>
      <p:pic>
        <p:nvPicPr>
          <p:cNvPr id="2052" name="Picture 2" descr="snu6_figun_17_p477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676400" y="2286000"/>
            <a:ext cx="5964238" cy="4114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70C0"/>
                </a:solidFill>
              </a:rPr>
              <a:t>The IS</a:t>
            </a:r>
            <a:r>
              <a:rPr lang="en-US" i="1" smtClean="0">
                <a:solidFill>
                  <a:srgbClr val="0070C0"/>
                </a:solidFill>
              </a:rPr>
              <a:t>50</a:t>
            </a:r>
            <a:r>
              <a:rPr lang="en-US" smtClean="0">
                <a:solidFill>
                  <a:srgbClr val="0070C0"/>
                </a:solidFill>
              </a:rPr>
              <a:t> Element</a:t>
            </a:r>
          </a:p>
        </p:txBody>
      </p:sp>
      <p:sp>
        <p:nvSpPr>
          <p:cNvPr id="1126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Helvetica" pitchFamily="28" charset="0"/>
                <a:ea typeface="ＭＳ Ｐゴシック" pitchFamily="28" charset="-128"/>
              </a:rPr>
              <a:t>© John Wiley &amp; Sons, Inc.</a:t>
            </a:r>
          </a:p>
        </p:txBody>
      </p:sp>
      <p:pic>
        <p:nvPicPr>
          <p:cNvPr id="11268" name="Picture 2" descr="snu6_fig_17_0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990600"/>
            <a:ext cx="9144000" cy="5181600"/>
          </a:xfrm>
          <a:noFill/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6248400" y="5867400"/>
            <a:ext cx="2279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339966"/>
                </a:solidFill>
                <a:latin typeface="Helvetica" pitchFamily="28" charset="0"/>
              </a:rPr>
              <a:t>transposase</a:t>
            </a:r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 flipH="1" flipV="1">
            <a:off x="5486400" y="5943600"/>
            <a:ext cx="60960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6" name="Rectangle 1028"/>
          <p:cNvSpPr>
            <a:spLocks noChangeArrowheads="1"/>
          </p:cNvSpPr>
          <p:nvPr/>
        </p:nvSpPr>
        <p:spPr bwMode="auto">
          <a:xfrm>
            <a:off x="492125" y="1676400"/>
            <a:ext cx="8158163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i="1">
                <a:solidFill>
                  <a:srgbClr val="000000"/>
                </a:solidFill>
                <a:latin typeface="Helvetica" pitchFamily="28" charset="0"/>
              </a:rPr>
              <a:t>Bacterial transposons</a:t>
            </a:r>
            <a:r>
              <a:rPr lang="en-US" sz="3200" i="1">
                <a:solidFill>
                  <a:srgbClr val="000000"/>
                </a:solidFill>
                <a:latin typeface="Helvetica" pitchFamily="28" charset="0"/>
              </a:rPr>
              <a:t> are </a:t>
            </a:r>
            <a:r>
              <a:rPr lang="en-US" sz="3200" i="1" u="sng">
                <a:solidFill>
                  <a:srgbClr val="000000"/>
                </a:solidFill>
                <a:latin typeface="Helvetica" pitchFamily="28" charset="0"/>
              </a:rPr>
              <a:t>demarcated</a:t>
            </a:r>
            <a:r>
              <a:rPr lang="en-US" sz="3200" i="1">
                <a:solidFill>
                  <a:srgbClr val="000000"/>
                </a:solidFill>
                <a:latin typeface="Helvetica" pitchFamily="28" charset="0"/>
              </a:rPr>
              <a:t> by </a:t>
            </a:r>
          </a:p>
          <a:p>
            <a:r>
              <a:rPr lang="en-US" sz="3200" i="1">
                <a:solidFill>
                  <a:srgbClr val="000000"/>
                </a:solidFill>
                <a:latin typeface="Helvetica" pitchFamily="28" charset="0"/>
              </a:rPr>
              <a:t>inverted terminal repeats; </a:t>
            </a:r>
          </a:p>
          <a:p>
            <a:r>
              <a:rPr lang="en-US" sz="3200" i="1">
                <a:solidFill>
                  <a:srgbClr val="000000"/>
                </a:solidFill>
                <a:latin typeface="Helvetica" pitchFamily="28" charset="0"/>
              </a:rPr>
              <a:t>When they insert into a DNA molecule, they </a:t>
            </a:r>
          </a:p>
          <a:p>
            <a:r>
              <a:rPr lang="en-US" sz="3200" i="1">
                <a:solidFill>
                  <a:srgbClr val="000000"/>
                </a:solidFill>
                <a:latin typeface="Helvetica" pitchFamily="28" charset="0"/>
              </a:rPr>
              <a:t>create a  duplication of sequences at the </a:t>
            </a:r>
          </a:p>
          <a:p>
            <a:r>
              <a:rPr lang="en-US" sz="3200" i="1" u="sng">
                <a:solidFill>
                  <a:srgbClr val="000000"/>
                </a:solidFill>
                <a:latin typeface="Helvetica" pitchFamily="28" charset="0"/>
              </a:rPr>
              <a:t>insertion site</a:t>
            </a:r>
            <a:r>
              <a:rPr lang="en-US" sz="3200" i="1">
                <a:solidFill>
                  <a:srgbClr val="000000"/>
                </a:solidFill>
                <a:latin typeface="Helvetica" pitchFamily="28" charset="0"/>
              </a:rPr>
              <a:t> (a target site duplication).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0668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0070C0"/>
                </a:solidFill>
              </a:rPr>
              <a:t>Insertion of an IS Element Causes Target Site Duplication</a:t>
            </a:r>
          </a:p>
        </p:txBody>
      </p:sp>
      <p:sp>
        <p:nvSpPr>
          <p:cNvPr id="1229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381000"/>
          </a:xfrm>
          <a:noFill/>
        </p:spPr>
        <p:txBody>
          <a:bodyPr/>
          <a:lstStyle/>
          <a:p>
            <a:r>
              <a:rPr lang="en-US">
                <a:latin typeface="Helvetica" pitchFamily="28" charset="0"/>
                <a:ea typeface="ＭＳ Ｐゴシック" pitchFamily="28" charset="-128"/>
              </a:rPr>
              <a:t>© John Wiley &amp; Sons, Inc.</a:t>
            </a:r>
          </a:p>
        </p:txBody>
      </p:sp>
      <p:pic>
        <p:nvPicPr>
          <p:cNvPr id="12292" name="Picture 2" descr="snu6_fig_17_0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371600"/>
            <a:ext cx="4800600" cy="5105400"/>
          </a:xfrm>
          <a:noFill/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4953000" y="2133600"/>
            <a:ext cx="41910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Two different way to cut DNA by</a:t>
            </a:r>
          </a:p>
          <a:p>
            <a:r>
              <a:rPr lang="en-US" b="1">
                <a:solidFill>
                  <a:srgbClr val="000000"/>
                </a:solidFill>
              </a:rPr>
              <a:t>restriction enzymes:</a:t>
            </a:r>
          </a:p>
          <a:p>
            <a:r>
              <a:rPr lang="en-US" b="1">
                <a:solidFill>
                  <a:srgbClr val="000000"/>
                </a:solidFill>
              </a:rPr>
              <a:t>-blunt ends</a:t>
            </a:r>
          </a:p>
          <a:p>
            <a:r>
              <a:rPr lang="en-US" b="1">
                <a:solidFill>
                  <a:srgbClr val="000000"/>
                </a:solidFill>
              </a:rPr>
              <a:t>-over hanging ends -(sticky ends)</a:t>
            </a:r>
            <a:endParaRPr lang="en-US" b="1">
              <a:solidFill>
                <a:srgbClr val="0A21C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6858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70C0"/>
                </a:solidFill>
              </a:rPr>
              <a:t>Multiple IS Elements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7772400" cy="41148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000000"/>
                </a:solidFill>
              </a:rPr>
              <a:t>The bacterial chromosome may contain several copies of an IS element.</a:t>
            </a:r>
          </a:p>
          <a:p>
            <a:pPr eaLnBrk="1" hangingPunct="1"/>
            <a:endParaRPr lang="en-US" sz="2800" smtClean="0">
              <a:solidFill>
                <a:srgbClr val="000000"/>
              </a:solidFill>
            </a:endParaRPr>
          </a:p>
          <a:p>
            <a:pPr eaLnBrk="1" hangingPunct="1"/>
            <a:r>
              <a:rPr lang="en-US" sz="2800" smtClean="0">
                <a:solidFill>
                  <a:srgbClr val="000000"/>
                </a:solidFill>
              </a:rPr>
              <a:t>Plasmids may also contain IS elements.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>
                <a:solidFill>
                  <a:srgbClr val="000000"/>
                </a:solidFill>
              </a:rPr>
              <a:t>When a particular IS element is found on both a plasmid and a chromosome, </a:t>
            </a:r>
            <a:r>
              <a:rPr lang="en-US" sz="2800" u="sng" smtClean="0">
                <a:solidFill>
                  <a:srgbClr val="000000"/>
                </a:solidFill>
              </a:rPr>
              <a:t>homologous recombination may occur.</a:t>
            </a:r>
          </a:p>
        </p:txBody>
      </p:sp>
      <p:sp>
        <p:nvSpPr>
          <p:cNvPr id="1331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Helvetica" pitchFamily="28" charset="0"/>
                <a:ea typeface="ＭＳ Ｐゴシック" pitchFamily="28" charset="-128"/>
              </a:rPr>
              <a:t>© John Wiley &amp; Sons,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70C0"/>
                </a:solidFill>
              </a:rPr>
              <a:t>Conjugative R Plasmids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solidFill>
                  <a:srgbClr val="000000"/>
                </a:solidFill>
              </a:rPr>
              <a:t>Conjugative R plasmids have spread multiple drug resistance in bacterial populations.</a:t>
            </a:r>
          </a:p>
          <a:p>
            <a:pPr eaLnBrk="1" hangingPunct="1"/>
            <a:endParaRPr lang="en-US" sz="2800" smtClean="0">
              <a:solidFill>
                <a:srgbClr val="000000"/>
              </a:solidFill>
            </a:endParaRPr>
          </a:p>
          <a:p>
            <a:pPr eaLnBrk="1" hangingPunct="1"/>
            <a:r>
              <a:rPr lang="en-US" sz="2800" smtClean="0">
                <a:solidFill>
                  <a:srgbClr val="000000"/>
                </a:solidFill>
              </a:rPr>
              <a:t>These plasmids have two components.</a:t>
            </a:r>
          </a:p>
          <a:p>
            <a:pPr lvl="1" eaLnBrk="1" hangingPunct="1"/>
            <a:r>
              <a:rPr lang="en-US" sz="2400" smtClean="0">
                <a:solidFill>
                  <a:srgbClr val="000000"/>
                </a:solidFill>
              </a:rPr>
              <a:t>The resistance transfer factor (RTF) contains </a:t>
            </a:r>
            <a:r>
              <a:rPr lang="en-US" sz="2400" u="sng" smtClean="0">
                <a:solidFill>
                  <a:srgbClr val="000000"/>
                </a:solidFill>
              </a:rPr>
              <a:t>genes required for conjugative transfer</a:t>
            </a:r>
            <a:r>
              <a:rPr lang="en-US" sz="2400" smtClean="0">
                <a:solidFill>
                  <a:srgbClr val="000000"/>
                </a:solidFill>
              </a:rPr>
              <a:t> between cells.</a:t>
            </a:r>
          </a:p>
          <a:p>
            <a:pPr lvl="1" eaLnBrk="1" hangingPunct="1"/>
            <a:r>
              <a:rPr lang="en-US" sz="2400" smtClean="0">
                <a:solidFill>
                  <a:srgbClr val="000000"/>
                </a:solidFill>
              </a:rPr>
              <a:t>The R-determinant contains the genes for antibiotic resistance.</a:t>
            </a:r>
          </a:p>
        </p:txBody>
      </p:sp>
      <p:sp>
        <p:nvSpPr>
          <p:cNvPr id="1434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Helvetica" pitchFamily="28" charset="0"/>
                <a:ea typeface="ＭＳ Ｐゴシック" pitchFamily="28" charset="-128"/>
              </a:rPr>
              <a:t>© John Wiley &amp; Sons, Inc.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65125" y="1162050"/>
            <a:ext cx="8709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Bacteria mating                                    A non-chromosomal circular DNA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3108325" y="1543050"/>
            <a:ext cx="1525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Resistance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pPr algn="l" eaLnBrk="1" hangingPunct="1"/>
            <a:r>
              <a:rPr lang="en-US" sz="3600" b="1" smtClean="0">
                <a:solidFill>
                  <a:srgbClr val="0070C0"/>
                </a:solidFill>
              </a:rPr>
              <a:t>Formation of Conjugative R Plasmid by Recombination of IS Elements</a:t>
            </a:r>
            <a:endParaRPr lang="en-US" sz="3600" smtClean="0">
              <a:solidFill>
                <a:srgbClr val="0070C0"/>
              </a:solidFill>
            </a:endParaRPr>
          </a:p>
        </p:txBody>
      </p:sp>
      <p:sp>
        <p:nvSpPr>
          <p:cNvPr id="1536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04800"/>
          </a:xfrm>
          <a:noFill/>
        </p:spPr>
        <p:txBody>
          <a:bodyPr/>
          <a:lstStyle/>
          <a:p>
            <a:r>
              <a:rPr lang="en-US">
                <a:latin typeface="Helvetica" pitchFamily="28" charset="0"/>
                <a:ea typeface="ＭＳ Ｐゴシック" pitchFamily="28" charset="-128"/>
              </a:rPr>
              <a:t>© John Wiley &amp; Sons, Inc.</a:t>
            </a:r>
          </a:p>
        </p:txBody>
      </p:sp>
      <p:pic>
        <p:nvPicPr>
          <p:cNvPr id="15364" name="Picture 2" descr="snu6_fig_17_0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54088" y="1676400"/>
            <a:ext cx="7234237" cy="2438400"/>
          </a:xfrm>
          <a:noFill/>
        </p:spPr>
      </p:pic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0" y="4419600"/>
            <a:ext cx="4876800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F-plasmid-tra gene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R-plasmid- ?tra and  other genes?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Col-plasmid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Virulence-plasmid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Degradative-plasmid</a:t>
            </a: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5318125" y="4438650"/>
            <a:ext cx="2454275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Satphylococcus</a:t>
            </a:r>
          </a:p>
          <a:p>
            <a:r>
              <a:rPr lang="en-US" b="1">
                <a:solidFill>
                  <a:srgbClr val="000000"/>
                </a:solidFill>
              </a:rPr>
              <a:t>Enterptococcus</a:t>
            </a:r>
          </a:p>
          <a:p>
            <a:r>
              <a:rPr lang="en-US" b="1">
                <a:solidFill>
                  <a:srgbClr val="000000"/>
                </a:solidFill>
              </a:rPr>
              <a:t>Neisseria</a:t>
            </a:r>
          </a:p>
          <a:p>
            <a:r>
              <a:rPr lang="en-US" b="1">
                <a:solidFill>
                  <a:srgbClr val="000000"/>
                </a:solidFill>
              </a:rPr>
              <a:t>Shigella</a:t>
            </a:r>
          </a:p>
          <a:p>
            <a:r>
              <a:rPr lang="en-US" b="1">
                <a:solidFill>
                  <a:srgbClr val="000000"/>
                </a:solidFill>
              </a:rPr>
              <a:t>Salmonella</a:t>
            </a:r>
          </a:p>
          <a:p>
            <a:r>
              <a:rPr lang="en-US" b="1">
                <a:solidFill>
                  <a:srgbClr val="000000"/>
                </a:solidFill>
              </a:rPr>
              <a:t>Pseudomonas</a:t>
            </a:r>
          </a:p>
          <a:p>
            <a:endParaRPr lang="en-US" b="1">
              <a:solidFill>
                <a:srgbClr val="000000"/>
              </a:solidFill>
            </a:endParaRPr>
          </a:p>
          <a:p>
            <a:endParaRPr lang="en-US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b="1" u="sng" smtClean="0">
                <a:solidFill>
                  <a:srgbClr val="0070C0"/>
                </a:solidFill>
              </a:rPr>
              <a:t>Bacterial Transposons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E41711"/>
                </a:solidFill>
              </a:rPr>
              <a:t>Insertion Sequences (IS Elements)</a:t>
            </a:r>
            <a:endParaRPr lang="en-US" b="1" smtClean="0">
              <a:solidFill>
                <a:srgbClr val="000000"/>
              </a:solidFill>
            </a:endParaRPr>
          </a:p>
          <a:p>
            <a:pPr eaLnBrk="1" hangingPunct="1"/>
            <a:endParaRPr lang="en-US" b="1" smtClean="0">
              <a:solidFill>
                <a:srgbClr val="000000"/>
              </a:solidFill>
            </a:endParaRPr>
          </a:p>
          <a:p>
            <a:pPr eaLnBrk="1" hangingPunct="1"/>
            <a:r>
              <a:rPr lang="en-US" b="1" smtClean="0">
                <a:solidFill>
                  <a:srgbClr val="000000"/>
                </a:solidFill>
              </a:rPr>
              <a:t>Composite Transposons</a:t>
            </a:r>
          </a:p>
          <a:p>
            <a:pPr eaLnBrk="1" hangingPunct="1"/>
            <a:endParaRPr lang="en-US" b="1" smtClean="0">
              <a:solidFill>
                <a:srgbClr val="000000"/>
              </a:solidFill>
            </a:endParaRPr>
          </a:p>
          <a:p>
            <a:pPr eaLnBrk="1" hangingPunct="1"/>
            <a:r>
              <a:rPr lang="en-US" b="1" smtClean="0">
                <a:solidFill>
                  <a:srgbClr val="000000"/>
                </a:solidFill>
              </a:rPr>
              <a:t>Tn</a:t>
            </a:r>
            <a:r>
              <a:rPr lang="en-US" b="1" i="1" smtClean="0">
                <a:solidFill>
                  <a:srgbClr val="000000"/>
                </a:solidFill>
              </a:rPr>
              <a:t>3</a:t>
            </a:r>
            <a:r>
              <a:rPr lang="en-US" b="1" smtClean="0">
                <a:solidFill>
                  <a:srgbClr val="000000"/>
                </a:solidFill>
              </a:rPr>
              <a:t> Elements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2820" name="Footer Placeholder 3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>
                <a:latin typeface="Helvetica" pitchFamily="28" charset="0"/>
              </a:rPr>
              <a:t>© John Wiley &amp; Sons,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pPr eaLnBrk="1" hangingPunct="1"/>
            <a:r>
              <a:rPr lang="en-US" b="1" u="sng" smtClean="0">
                <a:solidFill>
                  <a:schemeClr val="folHlink"/>
                </a:solidFill>
              </a:rPr>
              <a:t>Composite Transposons</a:t>
            </a:r>
            <a:endParaRPr lang="en-US" b="1" smtClean="0">
              <a:solidFill>
                <a:schemeClr val="folHlink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41148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0000"/>
                </a:solidFill>
              </a:rPr>
              <a:t>Composite </a:t>
            </a:r>
            <a:r>
              <a:rPr lang="en-US" b="1" dirty="0" err="1" smtClean="0">
                <a:solidFill>
                  <a:srgbClr val="000000"/>
                </a:solidFill>
              </a:rPr>
              <a:t>transposons</a:t>
            </a:r>
            <a:r>
              <a:rPr lang="en-US" b="1" dirty="0" smtClean="0">
                <a:solidFill>
                  <a:srgbClr val="000000"/>
                </a:solidFill>
              </a:rPr>
              <a:t> are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--bacterial cut-and-paste </a:t>
            </a:r>
            <a:r>
              <a:rPr lang="en-US" dirty="0" err="1" smtClean="0">
                <a:solidFill>
                  <a:srgbClr val="000000"/>
                </a:solidFill>
              </a:rPr>
              <a:t>transposons</a:t>
            </a:r>
            <a:endParaRPr lang="en-US" dirty="0" smtClean="0">
              <a:solidFill>
                <a:srgbClr val="000000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--denoted by the symbol Tn.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--are created when two IS elements insert near each other.</a:t>
            </a:r>
          </a:p>
        </p:txBody>
      </p:sp>
      <p:sp>
        <p:nvSpPr>
          <p:cNvPr id="1638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Helvetica" pitchFamily="28" charset="0"/>
                <a:ea typeface="ＭＳ Ｐゴシック" pitchFamily="28" charset="-128"/>
              </a:rPr>
              <a:t>© John Wiley &amp; Sons,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000000"/>
                </a:solidFill>
              </a:rPr>
              <a:t>Genetic Organization of Composite Transposons</a:t>
            </a:r>
          </a:p>
        </p:txBody>
      </p:sp>
      <p:sp>
        <p:nvSpPr>
          <p:cNvPr id="174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04800"/>
          </a:xfrm>
          <a:noFill/>
        </p:spPr>
        <p:txBody>
          <a:bodyPr/>
          <a:lstStyle/>
          <a:p>
            <a:r>
              <a:rPr lang="en-US">
                <a:latin typeface="Helvetica" pitchFamily="28" charset="0"/>
                <a:ea typeface="ＭＳ Ｐゴシック" pitchFamily="28" charset="-128"/>
              </a:rPr>
              <a:t>© John Wiley &amp; Sons, Inc.</a:t>
            </a:r>
          </a:p>
        </p:txBody>
      </p:sp>
      <p:pic>
        <p:nvPicPr>
          <p:cNvPr id="17412" name="Picture 2" descr="snu6_fig_17_0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371600"/>
            <a:ext cx="4724400" cy="4803775"/>
          </a:xfrm>
          <a:noFill/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5089525" y="1466850"/>
            <a:ext cx="2767013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Cam: Chloramphenicol</a:t>
            </a:r>
          </a:p>
          <a:p>
            <a:r>
              <a:rPr lang="en-US"/>
              <a:t>Kan: Kanamycin</a:t>
            </a:r>
          </a:p>
          <a:p>
            <a:r>
              <a:rPr lang="en-US"/>
              <a:t>Str: Streptmycin</a:t>
            </a:r>
          </a:p>
          <a:p>
            <a:r>
              <a:rPr lang="en-US"/>
              <a:t>Tet: tetracycline</a:t>
            </a:r>
          </a:p>
          <a:p>
            <a:r>
              <a:rPr lang="en-US"/>
              <a:t>Ble: bleomycin</a:t>
            </a:r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3429000"/>
            <a:ext cx="3175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4800600" y="5410200"/>
            <a:ext cx="37560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Helvetica" pitchFamily="28" charset="0"/>
              </a:rPr>
              <a:t>protein synthesis inhibitors</a:t>
            </a:r>
            <a:r>
              <a:rPr lang="en-US" sz="1200">
                <a:solidFill>
                  <a:srgbClr val="000000"/>
                </a:solidFill>
                <a:latin typeface="Helvetica" pitchFamily="28" charset="0"/>
              </a:rPr>
              <a:t> (affecting the binding of</a:t>
            </a:r>
          </a:p>
          <a:p>
            <a:r>
              <a:rPr lang="en-US" sz="1200">
                <a:solidFill>
                  <a:srgbClr val="000000"/>
                </a:solidFill>
                <a:latin typeface="Helvetica" pitchFamily="28" charset="0"/>
              </a:rPr>
              <a:t> aminoacyl-tRNA  to the mRNA-ribosome complex)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209800"/>
            <a:ext cx="8001000" cy="4419600"/>
          </a:xfrm>
        </p:spPr>
        <p:txBody>
          <a:bodyPr/>
          <a:lstStyle/>
          <a:p>
            <a:pPr eaLnBrk="1" hangingPunct="1">
              <a:buClr>
                <a:srgbClr val="00B0F0"/>
              </a:buClr>
              <a:buFont typeface="Arial" charset="0"/>
              <a:buChar char="•"/>
            </a:pPr>
            <a:r>
              <a:rPr lang="en-US" i="1" u="sng" smtClean="0">
                <a:solidFill>
                  <a:srgbClr val="000000"/>
                </a:solidFill>
              </a:rPr>
              <a:t>Composite transposons</a:t>
            </a:r>
            <a:r>
              <a:rPr lang="en-US" i="1" smtClean="0">
                <a:solidFill>
                  <a:srgbClr val="000000"/>
                </a:solidFill>
              </a:rPr>
              <a:t> consist of two IS elements flanking a region that contains one or more genes for antibiotic resistance.</a:t>
            </a:r>
          </a:p>
          <a:p>
            <a:pPr eaLnBrk="1" hangingPunct="1">
              <a:buClr>
                <a:srgbClr val="00B0F0"/>
              </a:buClr>
              <a:buFont typeface="Arial" charset="0"/>
              <a:buChar char="•"/>
            </a:pPr>
            <a:endParaRPr lang="en-US" i="1" smtClean="0">
              <a:solidFill>
                <a:srgbClr val="000000"/>
              </a:solidFill>
            </a:endParaRPr>
          </a:p>
          <a:p>
            <a:pPr eaLnBrk="1" hangingPunct="1">
              <a:buClr>
                <a:srgbClr val="00B0F0"/>
              </a:buClr>
              <a:buFont typeface="Arial" charset="0"/>
              <a:buChar char="•"/>
            </a:pPr>
            <a:endParaRPr lang="en-US" i="1" smtClean="0">
              <a:solidFill>
                <a:srgbClr val="000000"/>
              </a:solidFill>
            </a:endParaRPr>
          </a:p>
          <a:p>
            <a:pPr eaLnBrk="1" hangingPunct="1"/>
            <a:endParaRPr lang="en-US" smtClean="0"/>
          </a:p>
        </p:txBody>
      </p:sp>
      <p:sp>
        <p:nvSpPr>
          <p:cNvPr id="2253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Helvetica" pitchFamily="28" charset="0"/>
                <a:ea typeface="ＭＳ Ｐゴシック" pitchFamily="28" charset="-128"/>
              </a:rPr>
              <a:t>© John Wiley &amp; Sons,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70C0"/>
                </a:solidFill>
              </a:rPr>
              <a:t>Objectives</a:t>
            </a:r>
            <a:endParaRPr lang="en-US" dirty="0" smtClean="0">
              <a:solidFill>
                <a:srgbClr val="0070C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41148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000000"/>
                </a:solidFill>
              </a:rPr>
              <a:t>What are Transposable </a:t>
            </a:r>
            <a:r>
              <a:rPr lang="en-US" sz="2800" dirty="0" smtClean="0">
                <a:solidFill>
                  <a:srgbClr val="000000"/>
                </a:solidFill>
              </a:rPr>
              <a:t>Elements: </a:t>
            </a:r>
          </a:p>
          <a:p>
            <a:pPr eaLnBrk="1" hangingPunct="1">
              <a:buFont typeface="Webdings" pitchFamily="28" charset="2"/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		An Overview</a:t>
            </a:r>
          </a:p>
          <a:p>
            <a:pPr eaLnBrk="1" hangingPunct="1">
              <a:buFont typeface="Webdings" pitchFamily="28" charset="2"/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		in Bacteria</a:t>
            </a:r>
          </a:p>
          <a:p>
            <a:pPr eaLnBrk="1" hangingPunct="1">
              <a:buFont typeface="Webdings" pitchFamily="28" charset="2"/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		in Eukaryotes</a:t>
            </a:r>
          </a:p>
          <a:p>
            <a:pPr eaLnBrk="1" hangingPunct="1"/>
            <a:r>
              <a:rPr lang="en-US" sz="2800" dirty="0" smtClean="0">
                <a:solidFill>
                  <a:srgbClr val="000000"/>
                </a:solidFill>
              </a:rPr>
              <a:t>Retroviruses and </a:t>
            </a:r>
            <a:r>
              <a:rPr lang="en-US" sz="2800" dirty="0" err="1" smtClean="0">
                <a:solidFill>
                  <a:srgbClr val="000000"/>
                </a:solidFill>
              </a:rPr>
              <a:t>Retrotransposons</a:t>
            </a:r>
            <a:endParaRPr lang="en-US" sz="2800" dirty="0" smtClean="0">
              <a:solidFill>
                <a:srgbClr val="000000"/>
              </a:solidFill>
            </a:endParaRPr>
          </a:p>
          <a:p>
            <a:pPr eaLnBrk="1" hangingPunct="1"/>
            <a:r>
              <a:rPr lang="en-US" sz="2800" dirty="0" smtClean="0">
                <a:solidFill>
                  <a:srgbClr val="000000"/>
                </a:solidFill>
              </a:rPr>
              <a:t>Transposable Elements in Humans</a:t>
            </a:r>
          </a:p>
          <a:p>
            <a:pPr eaLnBrk="1" hangingPunct="1"/>
            <a:r>
              <a:rPr lang="en-US" sz="2800" dirty="0" smtClean="0">
                <a:solidFill>
                  <a:srgbClr val="000000"/>
                </a:solidFill>
              </a:rPr>
              <a:t>The Genetic and Evolutionary Significance of Transposable Elements</a:t>
            </a:r>
          </a:p>
        </p:txBody>
      </p:sp>
      <p:sp>
        <p:nvSpPr>
          <p:cNvPr id="307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Helvetica" pitchFamily="28" charset="0"/>
                <a:ea typeface="ＭＳ Ｐゴシック" pitchFamily="28" charset="-128"/>
              </a:rPr>
              <a:t>© John Wiley &amp; Sons,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b="1" u="sng" smtClean="0">
                <a:solidFill>
                  <a:srgbClr val="0070C0"/>
                </a:solidFill>
              </a:rPr>
              <a:t>Bacterial Transposons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000000"/>
                </a:solidFill>
              </a:rPr>
              <a:t>Insertion Sequences (IS Elements)</a:t>
            </a:r>
          </a:p>
          <a:p>
            <a:pPr eaLnBrk="1" hangingPunct="1"/>
            <a:endParaRPr lang="en-US" b="1" smtClean="0">
              <a:solidFill>
                <a:srgbClr val="000000"/>
              </a:solidFill>
            </a:endParaRPr>
          </a:p>
          <a:p>
            <a:pPr eaLnBrk="1" hangingPunct="1"/>
            <a:r>
              <a:rPr lang="en-US" b="1" smtClean="0">
                <a:solidFill>
                  <a:srgbClr val="000000"/>
                </a:solidFill>
              </a:rPr>
              <a:t>Composite Transposons</a:t>
            </a:r>
          </a:p>
          <a:p>
            <a:pPr eaLnBrk="1" hangingPunct="1"/>
            <a:endParaRPr lang="en-US" b="1" smtClean="0">
              <a:solidFill>
                <a:srgbClr val="000000"/>
              </a:solidFill>
            </a:endParaRPr>
          </a:p>
          <a:p>
            <a:pPr eaLnBrk="1" hangingPunct="1"/>
            <a:r>
              <a:rPr lang="en-US" b="1" smtClean="0"/>
              <a:t>Tn</a:t>
            </a:r>
            <a:r>
              <a:rPr lang="en-US" b="1" i="1" smtClean="0"/>
              <a:t>3</a:t>
            </a:r>
            <a:r>
              <a:rPr lang="en-US" b="1" smtClean="0"/>
              <a:t> Elements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0772" name="Footer Placeholder 3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>
                <a:latin typeface="Helvetica" pitchFamily="28" charset="0"/>
              </a:rPr>
              <a:t>© John Wiley &amp; Sons,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E41711"/>
                </a:solidFill>
              </a:rPr>
              <a:t>Tn</a:t>
            </a:r>
            <a:r>
              <a:rPr lang="en-US" b="1" i="1" smtClean="0">
                <a:solidFill>
                  <a:srgbClr val="E41711"/>
                </a:solidFill>
              </a:rPr>
              <a:t>3</a:t>
            </a:r>
            <a:r>
              <a:rPr lang="en-US" b="1" smtClean="0">
                <a:solidFill>
                  <a:srgbClr val="E41711"/>
                </a:solidFill>
              </a:rPr>
              <a:t> Elements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000000"/>
                </a:solidFill>
              </a:rPr>
              <a:t>Tn</a:t>
            </a:r>
            <a:r>
              <a:rPr lang="en-US" sz="2800" i="1" smtClean="0">
                <a:solidFill>
                  <a:srgbClr val="000000"/>
                </a:solidFill>
              </a:rPr>
              <a:t>3</a:t>
            </a:r>
            <a:r>
              <a:rPr lang="en-US" sz="2800" smtClean="0">
                <a:solidFill>
                  <a:srgbClr val="000000"/>
                </a:solidFill>
              </a:rPr>
              <a:t> elements are larger than the IS elements.</a:t>
            </a:r>
          </a:p>
          <a:p>
            <a:pPr eaLnBrk="1" hangingPunct="1">
              <a:lnSpc>
                <a:spcPct val="90000"/>
              </a:lnSpc>
            </a:pPr>
            <a:endParaRPr lang="en-US" sz="280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000000"/>
                </a:solidFill>
              </a:rPr>
              <a:t>Tn</a:t>
            </a:r>
            <a:r>
              <a:rPr lang="en-US" sz="2800" i="1" smtClean="0">
                <a:solidFill>
                  <a:srgbClr val="000000"/>
                </a:solidFill>
              </a:rPr>
              <a:t>3</a:t>
            </a:r>
            <a:r>
              <a:rPr lang="en-US" sz="2800" smtClean="0">
                <a:solidFill>
                  <a:srgbClr val="000000"/>
                </a:solidFill>
              </a:rPr>
              <a:t> elements (like composite transposons) contain </a:t>
            </a:r>
            <a:r>
              <a:rPr lang="en-US" sz="2800" u="sng" smtClean="0">
                <a:solidFill>
                  <a:srgbClr val="000000"/>
                </a:solidFill>
              </a:rPr>
              <a:t>genes that are not required for transposition</a:t>
            </a:r>
            <a:r>
              <a:rPr lang="en-US" sz="2800" smtClean="0">
                <a:solidFill>
                  <a:srgbClr val="000000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US" sz="280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000000"/>
                </a:solidFill>
              </a:rPr>
              <a:t>Tn</a:t>
            </a:r>
            <a:r>
              <a:rPr lang="en-US" sz="2800" i="1" smtClean="0">
                <a:solidFill>
                  <a:srgbClr val="000000"/>
                </a:solidFill>
              </a:rPr>
              <a:t>3</a:t>
            </a:r>
            <a:r>
              <a:rPr lang="en-US" sz="2800" smtClean="0">
                <a:solidFill>
                  <a:srgbClr val="000000"/>
                </a:solidFill>
              </a:rPr>
              <a:t> elements have simple </a:t>
            </a:r>
            <a:r>
              <a:rPr lang="en-US" sz="2800" u="sng" smtClean="0">
                <a:solidFill>
                  <a:srgbClr val="000000"/>
                </a:solidFill>
              </a:rPr>
              <a:t>inverted repeats</a:t>
            </a:r>
            <a:r>
              <a:rPr lang="en-US" sz="2800" smtClean="0">
                <a:solidFill>
                  <a:srgbClr val="000000"/>
                </a:solidFill>
              </a:rPr>
              <a:t> at each end (not IS elements).</a:t>
            </a:r>
          </a:p>
          <a:p>
            <a:pPr eaLnBrk="1" hangingPunct="1">
              <a:lnSpc>
                <a:spcPct val="90000"/>
              </a:lnSpc>
            </a:pPr>
            <a:endParaRPr lang="en-US" sz="280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000000"/>
                </a:solidFill>
              </a:rPr>
              <a:t>Tn</a:t>
            </a:r>
            <a:r>
              <a:rPr lang="en-US" sz="2800" i="1" smtClean="0">
                <a:solidFill>
                  <a:srgbClr val="000000"/>
                </a:solidFill>
              </a:rPr>
              <a:t>3</a:t>
            </a:r>
            <a:r>
              <a:rPr lang="en-US" sz="2800" smtClean="0">
                <a:solidFill>
                  <a:srgbClr val="000000"/>
                </a:solidFill>
              </a:rPr>
              <a:t> elements produce </a:t>
            </a:r>
            <a:r>
              <a:rPr lang="en-US" sz="2800" u="sng" smtClean="0">
                <a:solidFill>
                  <a:srgbClr val="000000"/>
                </a:solidFill>
              </a:rPr>
              <a:t>target site duplication</a:t>
            </a:r>
            <a:r>
              <a:rPr lang="en-US" sz="2800" smtClean="0">
                <a:solidFill>
                  <a:srgbClr val="000000"/>
                </a:solidFill>
              </a:rPr>
              <a:t> when they transpose.</a:t>
            </a:r>
          </a:p>
        </p:txBody>
      </p:sp>
      <p:sp>
        <p:nvSpPr>
          <p:cNvPr id="1843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Helvetica" pitchFamily="28" charset="0"/>
                <a:ea typeface="ＭＳ Ｐゴシック" pitchFamily="28" charset="-128"/>
              </a:rPr>
              <a:t>© John Wiley &amp; Sons,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772400" cy="9144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E41711"/>
                </a:solidFill>
              </a:rPr>
              <a:t>Genetic Organization of Tn</a:t>
            </a:r>
            <a:r>
              <a:rPr lang="en-US" b="1" i="1" smtClean="0">
                <a:solidFill>
                  <a:srgbClr val="E41711"/>
                </a:solidFill>
              </a:rPr>
              <a:t>3</a:t>
            </a:r>
            <a:endParaRPr lang="en-US" b="1" smtClean="0">
              <a:solidFill>
                <a:srgbClr val="0070C0"/>
              </a:solidFill>
            </a:endParaRPr>
          </a:p>
        </p:txBody>
      </p:sp>
      <p:sp>
        <p:nvSpPr>
          <p:cNvPr id="1945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Helvetica" pitchFamily="28" charset="0"/>
                <a:ea typeface="ＭＳ Ｐゴシック" pitchFamily="28" charset="-128"/>
              </a:rPr>
              <a:t>© John Wiley &amp; Sons, Inc.</a:t>
            </a:r>
          </a:p>
        </p:txBody>
      </p:sp>
      <p:pic>
        <p:nvPicPr>
          <p:cNvPr id="19460" name="Picture 2" descr="snu6_fig_17_05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04800" y="1752600"/>
            <a:ext cx="8451850" cy="4232275"/>
          </a:xfrm>
          <a:noFill/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6384925" y="5200650"/>
            <a:ext cx="23161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Resistance to Amp</a:t>
            </a:r>
          </a:p>
          <a:p>
            <a:r>
              <a:rPr lang="en-US"/>
              <a:t> (ampicillin)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0070C0"/>
                </a:solidFill>
              </a:rPr>
              <a:t>Transposition of Tn</a:t>
            </a:r>
            <a:r>
              <a:rPr lang="en-US" b="1" i="1" smtClean="0">
                <a:solidFill>
                  <a:srgbClr val="0070C0"/>
                </a:solidFill>
              </a:rPr>
              <a:t>3</a:t>
            </a:r>
            <a:endParaRPr lang="en-US" b="1" smtClean="0">
              <a:solidFill>
                <a:srgbClr val="0070C0"/>
              </a:solidFill>
            </a:endParaRPr>
          </a:p>
        </p:txBody>
      </p:sp>
      <p:sp>
        <p:nvSpPr>
          <p:cNvPr id="2048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04800"/>
          </a:xfrm>
          <a:noFill/>
        </p:spPr>
        <p:txBody>
          <a:bodyPr/>
          <a:lstStyle/>
          <a:p>
            <a:r>
              <a:rPr lang="en-US">
                <a:latin typeface="Helvetica" pitchFamily="28" charset="0"/>
                <a:ea typeface="ＭＳ Ｐゴシック" pitchFamily="28" charset="-128"/>
              </a:rPr>
              <a:t>© John Wiley &amp; Sons, Inc.</a:t>
            </a:r>
          </a:p>
        </p:txBody>
      </p:sp>
      <p:pic>
        <p:nvPicPr>
          <p:cNvPr id="20484" name="Picture 2" descr="snu6_fig_17_06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990600"/>
            <a:ext cx="3962400" cy="5257800"/>
          </a:xfrm>
          <a:noFill/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4191000" y="1066800"/>
            <a:ext cx="475615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--Association, Replication, Integration</a:t>
            </a:r>
          </a:p>
          <a:p>
            <a:endParaRPr lang="en-US" b="1">
              <a:solidFill>
                <a:srgbClr val="000000"/>
              </a:solidFill>
            </a:endParaRPr>
          </a:p>
          <a:p>
            <a:r>
              <a:rPr lang="en-US" b="1">
                <a:solidFill>
                  <a:srgbClr val="000000"/>
                </a:solidFill>
              </a:rPr>
              <a:t>----transposase (integrase)</a:t>
            </a:r>
          </a:p>
          <a:p>
            <a:endParaRPr lang="en-US" b="1">
              <a:solidFill>
                <a:srgbClr val="000000"/>
              </a:solidFill>
            </a:endParaRPr>
          </a:p>
          <a:p>
            <a:endParaRPr lang="en-US" b="1">
              <a:solidFill>
                <a:srgbClr val="000000"/>
              </a:solidFill>
            </a:endParaRPr>
          </a:p>
          <a:p>
            <a:endParaRPr lang="en-US" b="1">
              <a:solidFill>
                <a:srgbClr val="000000"/>
              </a:solidFill>
            </a:endParaRPr>
          </a:p>
          <a:p>
            <a:endParaRPr lang="en-US" b="1">
              <a:solidFill>
                <a:srgbClr val="000000"/>
              </a:solidFill>
            </a:endParaRPr>
          </a:p>
          <a:p>
            <a:endParaRPr lang="en-US" b="1">
              <a:solidFill>
                <a:srgbClr val="000000"/>
              </a:solidFill>
            </a:endParaRPr>
          </a:p>
          <a:p>
            <a:endParaRPr lang="en-US" b="1">
              <a:solidFill>
                <a:srgbClr val="000000"/>
              </a:solidFill>
            </a:endParaRPr>
          </a:p>
          <a:p>
            <a:r>
              <a:rPr lang="en-US" b="1">
                <a:solidFill>
                  <a:srgbClr val="000000"/>
                </a:solidFill>
              </a:rPr>
              <a:t>--Resolution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1143000" y="533400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20488" name="Oval 8"/>
          <p:cNvSpPr>
            <a:spLocks noChangeArrowheads="1"/>
          </p:cNvSpPr>
          <p:nvPr/>
        </p:nvSpPr>
        <p:spPr bwMode="auto">
          <a:xfrm>
            <a:off x="1752600" y="1143000"/>
            <a:ext cx="762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0493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2133600"/>
            <a:ext cx="4876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5" name="Picture 15" descr="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4100513"/>
            <a:ext cx="2286000" cy="2074862"/>
          </a:xfrm>
          <a:prstGeom prst="rect">
            <a:avLst/>
          </a:prstGeom>
          <a:noFill/>
        </p:spPr>
      </p:pic>
      <p:sp>
        <p:nvSpPr>
          <p:cNvPr id="20496" name="Oval 16"/>
          <p:cNvSpPr>
            <a:spLocks noChangeArrowheads="1"/>
          </p:cNvSpPr>
          <p:nvPr/>
        </p:nvSpPr>
        <p:spPr bwMode="auto">
          <a:xfrm>
            <a:off x="762000" y="5638800"/>
            <a:ext cx="762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97" name="Oval 17"/>
          <p:cNvSpPr>
            <a:spLocks noChangeArrowheads="1"/>
          </p:cNvSpPr>
          <p:nvPr/>
        </p:nvSpPr>
        <p:spPr bwMode="auto">
          <a:xfrm>
            <a:off x="1219200" y="4876800"/>
            <a:ext cx="762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219200"/>
            <a:ext cx="80010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00B0F0"/>
              </a:buClr>
              <a:buFont typeface="Arial" charset="0"/>
              <a:buChar char="•"/>
            </a:pPr>
            <a:endParaRPr lang="en-US" sz="2800" i="1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00B0F0"/>
              </a:buClr>
              <a:buFont typeface="Arial" charset="0"/>
              <a:buChar char="•"/>
            </a:pPr>
            <a:r>
              <a:rPr lang="en-US" sz="2800" i="1" smtClean="0">
                <a:solidFill>
                  <a:srgbClr val="000000"/>
                </a:solidFill>
              </a:rPr>
              <a:t>Tn3 is a </a:t>
            </a:r>
            <a:r>
              <a:rPr lang="en-US" sz="2800" i="1" u="sng" smtClean="0">
                <a:solidFill>
                  <a:srgbClr val="000000"/>
                </a:solidFill>
              </a:rPr>
              <a:t>replicative transposon</a:t>
            </a:r>
            <a:r>
              <a:rPr lang="en-US" sz="2800" i="1" smtClean="0">
                <a:solidFill>
                  <a:srgbClr val="000000"/>
                </a:solidFill>
              </a:rPr>
              <a:t> that transposes by temporarily fusing DNA molecules into a </a:t>
            </a:r>
            <a:r>
              <a:rPr lang="en-US" sz="2800" i="1" u="sng" smtClean="0">
                <a:solidFill>
                  <a:srgbClr val="000000"/>
                </a:solidFill>
              </a:rPr>
              <a:t>cointegrate</a:t>
            </a:r>
            <a:r>
              <a:rPr lang="en-US" sz="2800" i="1" smtClean="0">
                <a:solidFill>
                  <a:srgbClr val="000000"/>
                </a:solidFill>
              </a:rPr>
              <a:t>; when the cointegrate is </a:t>
            </a:r>
            <a:r>
              <a:rPr lang="en-US" sz="2800" i="1" u="sng" smtClean="0">
                <a:solidFill>
                  <a:srgbClr val="000000"/>
                </a:solidFill>
              </a:rPr>
              <a:t>resolved</a:t>
            </a:r>
            <a:r>
              <a:rPr lang="en-US" sz="2800" i="1" smtClean="0">
                <a:solidFill>
                  <a:srgbClr val="000000"/>
                </a:solidFill>
              </a:rPr>
              <a:t>, each of the constituent DNA molecules emerges with a copy of Tn3.</a:t>
            </a: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</p:txBody>
      </p:sp>
      <p:sp>
        <p:nvSpPr>
          <p:cNvPr id="144387" name="Footer Placeholder 3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>
                <a:latin typeface="Helvetica" pitchFamily="28" charset="0"/>
              </a:rPr>
              <a:t>© John Wiley &amp; Sons,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00B0F0"/>
              </a:buClr>
              <a:buFont typeface="Arial" charset="0"/>
              <a:buChar char="•"/>
            </a:pPr>
            <a:r>
              <a:rPr lang="en-US" sz="2800" i="1" smtClean="0">
                <a:solidFill>
                  <a:srgbClr val="000000"/>
                </a:solidFill>
              </a:rPr>
              <a:t>Insertion sequences (IS elements) are cut-and-paste transposons that reside in </a:t>
            </a:r>
            <a:r>
              <a:rPr lang="en-US" sz="2800" i="1" u="sng" smtClean="0">
                <a:solidFill>
                  <a:srgbClr val="000000"/>
                </a:solidFill>
              </a:rPr>
              <a:t>bacterial chromosomes and plasmids.</a:t>
            </a:r>
          </a:p>
          <a:p>
            <a:pPr eaLnBrk="1" hangingPunct="1">
              <a:lnSpc>
                <a:spcPct val="90000"/>
              </a:lnSpc>
              <a:buClr>
                <a:srgbClr val="00B0F0"/>
              </a:buClr>
              <a:buFont typeface="Arial" charset="0"/>
              <a:buChar char="•"/>
            </a:pPr>
            <a:endParaRPr lang="en-US" sz="2800" i="1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00B0F0"/>
              </a:buClr>
              <a:buFont typeface="Arial" charset="0"/>
              <a:buChar char="•"/>
            </a:pPr>
            <a:r>
              <a:rPr lang="en-US" sz="2800" i="1" smtClean="0">
                <a:solidFill>
                  <a:srgbClr val="000000"/>
                </a:solidFill>
              </a:rPr>
              <a:t>IS elements can mediate </a:t>
            </a:r>
            <a:r>
              <a:rPr lang="en-US" sz="2800" i="1" u="sng" smtClean="0">
                <a:solidFill>
                  <a:srgbClr val="000000"/>
                </a:solidFill>
              </a:rPr>
              <a:t>recombination </a:t>
            </a:r>
            <a:r>
              <a:rPr lang="en-US" sz="2800" i="1" smtClean="0">
                <a:solidFill>
                  <a:srgbClr val="000000"/>
                </a:solidFill>
              </a:rPr>
              <a:t>between different DNA molecules.</a:t>
            </a:r>
          </a:p>
          <a:p>
            <a:pPr eaLnBrk="1" hangingPunct="1">
              <a:lnSpc>
                <a:spcPct val="90000"/>
              </a:lnSpc>
              <a:buClr>
                <a:srgbClr val="00B0F0"/>
              </a:buClr>
              <a:buFont typeface="Arial" charset="0"/>
              <a:buChar char="•"/>
            </a:pPr>
            <a:endParaRPr lang="en-US" sz="2800" i="1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00B0F0"/>
              </a:buClr>
              <a:buFont typeface="Arial" charset="0"/>
              <a:buChar char="•"/>
            </a:pPr>
            <a:r>
              <a:rPr lang="en-US" sz="2800" i="1" u="sng" smtClean="0">
                <a:solidFill>
                  <a:srgbClr val="000000"/>
                </a:solidFill>
              </a:rPr>
              <a:t>Conjugative plasmids</a:t>
            </a:r>
            <a:r>
              <a:rPr lang="en-US" sz="2800" i="1" smtClean="0">
                <a:solidFill>
                  <a:srgbClr val="000000"/>
                </a:solidFill>
              </a:rPr>
              <a:t> can move transposons that contain genes for antibiotic resistance from one bacterial cell to another.</a:t>
            </a: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</p:txBody>
      </p:sp>
      <p:sp>
        <p:nvSpPr>
          <p:cNvPr id="2150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Helvetica" pitchFamily="28" charset="0"/>
                <a:ea typeface="ＭＳ Ｐゴシック" pitchFamily="28" charset="-128"/>
              </a:rPr>
              <a:t>© John Wiley &amp; Sons,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21336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70C0"/>
                </a:solidFill>
              </a:rPr>
              <a:t>Cut-and-Paste Transposons in Eukaryotes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133600"/>
            <a:ext cx="6400800" cy="21336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339966"/>
                </a:solidFill>
              </a:rPr>
              <a:t>Transposable elements were discovered by analyzing genetic instabilities in </a:t>
            </a:r>
            <a:r>
              <a:rPr lang="en-US" b="1" smtClean="0">
                <a:solidFill>
                  <a:srgbClr val="339966"/>
                </a:solidFill>
              </a:rPr>
              <a:t>maize</a:t>
            </a:r>
            <a:r>
              <a:rPr lang="en-US" smtClean="0">
                <a:solidFill>
                  <a:srgbClr val="339966"/>
                </a:solidFill>
              </a:rPr>
              <a:t>; genetic analyses have also revealed transposable elements in </a:t>
            </a:r>
            <a:r>
              <a:rPr lang="en-US" b="1" i="1" smtClean="0">
                <a:solidFill>
                  <a:srgbClr val="339966"/>
                </a:solidFill>
              </a:rPr>
              <a:t>Drosophila</a:t>
            </a:r>
            <a:r>
              <a:rPr lang="en-US" smtClean="0">
                <a:solidFill>
                  <a:srgbClr val="339966"/>
                </a:solidFill>
              </a:rPr>
              <a:t>.</a:t>
            </a:r>
          </a:p>
        </p:txBody>
      </p:sp>
      <p:sp>
        <p:nvSpPr>
          <p:cNvPr id="2458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381000"/>
          </a:xfrm>
          <a:noFill/>
        </p:spPr>
        <p:txBody>
          <a:bodyPr/>
          <a:lstStyle/>
          <a:p>
            <a:r>
              <a:rPr lang="en-US">
                <a:latin typeface="Helvetica" pitchFamily="28" charset="0"/>
                <a:ea typeface="ＭＳ Ｐゴシック" pitchFamily="28" charset="-128"/>
              </a:rPr>
              <a:t>© John Wiley &amp; Sons, Inc.</a:t>
            </a:r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>
            <a:off x="2286000" y="3429000"/>
            <a:ext cx="0" cy="2590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371600" y="6019800"/>
            <a:ext cx="300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Chromosome breakage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04800"/>
          </a:xfrm>
          <a:noFill/>
        </p:spPr>
        <p:txBody>
          <a:bodyPr/>
          <a:lstStyle/>
          <a:p>
            <a:r>
              <a:rPr lang="en-US">
                <a:latin typeface="Helvetica" pitchFamily="28" charset="0"/>
                <a:ea typeface="ＭＳ Ｐゴシック" pitchFamily="28" charset="-128"/>
              </a:rPr>
              <a:t>© John Wiley &amp; Sons, Inc.</a:t>
            </a:r>
          </a:p>
        </p:txBody>
      </p:sp>
      <p:pic>
        <p:nvPicPr>
          <p:cNvPr id="27651" name="Picture 2" descr="snu6_fig_17_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609600"/>
            <a:ext cx="4191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Rectangle 2"/>
          <p:cNvSpPr>
            <a:spLocks noChangeArrowheads="1"/>
          </p:cNvSpPr>
          <p:nvPr/>
        </p:nvSpPr>
        <p:spPr bwMode="auto">
          <a:xfrm>
            <a:off x="0" y="0"/>
            <a:ext cx="4572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b="1" i="1" u="sng">
                <a:solidFill>
                  <a:srgbClr val="000000"/>
                </a:solidFill>
                <a:latin typeface="Helvetica" pitchFamily="28" charset="0"/>
              </a:rPr>
              <a:t>Ac</a:t>
            </a:r>
            <a:r>
              <a:rPr lang="en-US" b="1" u="sng">
                <a:solidFill>
                  <a:srgbClr val="000000"/>
                </a:solidFill>
                <a:latin typeface="Helvetica" pitchFamily="28" charset="0"/>
              </a:rPr>
              <a:t> and </a:t>
            </a:r>
            <a:r>
              <a:rPr lang="en-US" b="1" i="1" u="sng">
                <a:solidFill>
                  <a:srgbClr val="000000"/>
                </a:solidFill>
                <a:latin typeface="Helvetica" pitchFamily="28" charset="0"/>
              </a:rPr>
              <a:t>Ds</a:t>
            </a:r>
            <a:r>
              <a:rPr lang="en-US" b="1" u="sng">
                <a:solidFill>
                  <a:srgbClr val="000000"/>
                </a:solidFill>
                <a:latin typeface="Helvetica" pitchFamily="28" charset="0"/>
              </a:rPr>
              <a:t> Elements in Maize</a:t>
            </a:r>
            <a:endParaRPr lang="en-US" b="1" i="1">
              <a:solidFill>
                <a:srgbClr val="000000"/>
              </a:solidFill>
              <a:latin typeface="Helvetica" pitchFamily="28" charset="0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914400"/>
            <a:ext cx="4800600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ebdings" pitchFamily="28" charset="2"/>
              <a:buChar char="4"/>
            </a:pPr>
            <a:r>
              <a:rPr lang="en-US">
                <a:solidFill>
                  <a:srgbClr val="000000"/>
                </a:solidFill>
                <a:latin typeface="Helvetica" pitchFamily="28" charset="0"/>
              </a:rPr>
              <a:t>Aleurone color is affected by 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ebdings" pitchFamily="28" charset="2"/>
              <a:buNone/>
            </a:pPr>
            <a:r>
              <a:rPr lang="en-US">
                <a:solidFill>
                  <a:srgbClr val="000000"/>
                </a:solidFill>
                <a:latin typeface="Helvetica" pitchFamily="28" charset="0"/>
              </a:rPr>
              <a:t>the </a:t>
            </a:r>
            <a:r>
              <a:rPr lang="en-US" i="1">
                <a:solidFill>
                  <a:srgbClr val="000000"/>
                </a:solidFill>
                <a:latin typeface="Helvetica" pitchFamily="28" charset="0"/>
              </a:rPr>
              <a:t>C</a:t>
            </a:r>
            <a:r>
              <a:rPr lang="en-US" i="1" baseline="30000">
                <a:solidFill>
                  <a:srgbClr val="000000"/>
                </a:solidFill>
                <a:latin typeface="Helvetica" pitchFamily="28" charset="0"/>
              </a:rPr>
              <a:t>l</a:t>
            </a:r>
            <a:r>
              <a:rPr lang="en-US">
                <a:solidFill>
                  <a:srgbClr val="000000"/>
                </a:solidFill>
                <a:latin typeface="Helvetica" pitchFamily="28" charset="0"/>
              </a:rPr>
              <a:t> allele, which encodes dominant 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ebdings" pitchFamily="28" charset="2"/>
              <a:buNone/>
            </a:pPr>
            <a:r>
              <a:rPr lang="en-US">
                <a:solidFill>
                  <a:srgbClr val="000000"/>
                </a:solidFill>
                <a:latin typeface="Helvetica" pitchFamily="28" charset="0"/>
              </a:rPr>
              <a:t>inhibitor of aleurone coloration.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ebdings" pitchFamily="28" charset="2"/>
              <a:buChar char="4"/>
            </a:pPr>
            <a:endParaRPr lang="en-US">
              <a:solidFill>
                <a:srgbClr val="000000"/>
              </a:solidFill>
              <a:latin typeface="Helvetica" pitchFamily="28" charset="0"/>
            </a:endParaRP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ebdings" pitchFamily="28" charset="2"/>
              <a:buChar char="4"/>
            </a:pPr>
            <a:r>
              <a:rPr lang="en-US">
                <a:solidFill>
                  <a:srgbClr val="000000"/>
                </a:solidFill>
                <a:latin typeface="Helvetica" pitchFamily="28" charset="0"/>
              </a:rPr>
              <a:t>Mosaics with pigmented patches were 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ebdings" pitchFamily="28" charset="2"/>
              <a:buNone/>
            </a:pPr>
            <a:r>
              <a:rPr lang="en-US">
                <a:solidFill>
                  <a:srgbClr val="000000"/>
                </a:solidFill>
                <a:latin typeface="Helvetica" pitchFamily="28" charset="0"/>
              </a:rPr>
              <a:t>caused by loss of the </a:t>
            </a:r>
            <a:r>
              <a:rPr lang="en-US" i="1">
                <a:solidFill>
                  <a:srgbClr val="000000"/>
                </a:solidFill>
                <a:latin typeface="Helvetica" pitchFamily="28" charset="0"/>
              </a:rPr>
              <a:t>C</a:t>
            </a:r>
            <a:r>
              <a:rPr lang="en-US" i="1" baseline="30000">
                <a:solidFill>
                  <a:srgbClr val="000000"/>
                </a:solidFill>
                <a:latin typeface="Helvetica" pitchFamily="28" charset="0"/>
              </a:rPr>
              <a:t>l</a:t>
            </a:r>
            <a:r>
              <a:rPr lang="en-US">
                <a:solidFill>
                  <a:srgbClr val="000000"/>
                </a:solidFill>
                <a:latin typeface="Helvetica" pitchFamily="28" charset="0"/>
              </a:rPr>
              <a:t> allele.</a:t>
            </a:r>
            <a:endParaRPr lang="en-US" sz="2400">
              <a:solidFill>
                <a:srgbClr val="000000"/>
              </a:solidFill>
              <a:latin typeface="Helvetica" pitchFamily="28" charset="0"/>
            </a:endParaRP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4246563" y="0"/>
            <a:ext cx="4897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(Triploid endosperm nucleus  in maize)</a:t>
            </a:r>
            <a:endParaRPr lang="en-US" b="1"/>
          </a:p>
        </p:txBody>
      </p:sp>
      <p:pic>
        <p:nvPicPr>
          <p:cNvPr id="27655" name="Picture 2" descr="snu6_fig_17_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3810000"/>
            <a:ext cx="2590800" cy="139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E41711"/>
                </a:solidFill>
              </a:rPr>
              <a:t>The </a:t>
            </a:r>
            <a:r>
              <a:rPr lang="en-US" b="1" i="1" smtClean="0">
                <a:solidFill>
                  <a:srgbClr val="E41711"/>
                </a:solidFill>
              </a:rPr>
              <a:t>Ac/Ds</a:t>
            </a:r>
            <a:r>
              <a:rPr lang="en-US" b="1" smtClean="0">
                <a:solidFill>
                  <a:srgbClr val="E41711"/>
                </a:solidFill>
              </a:rPr>
              <a:t> System</a:t>
            </a:r>
            <a:endParaRPr lang="en-US" b="1" smtClean="0">
              <a:solidFill>
                <a:srgbClr val="000000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000000"/>
                </a:solidFill>
              </a:rPr>
              <a:t>The Dissociation Factor (</a:t>
            </a:r>
            <a:r>
              <a:rPr lang="en-US" sz="2800" i="1" smtClean="0">
                <a:solidFill>
                  <a:srgbClr val="000000"/>
                </a:solidFill>
              </a:rPr>
              <a:t>Ds</a:t>
            </a:r>
            <a:r>
              <a:rPr lang="en-US" sz="2800" smtClean="0">
                <a:solidFill>
                  <a:srgbClr val="000000"/>
                </a:solidFill>
              </a:rPr>
              <a:t>) is located at a site on chromosome 9 in mosaic kernels where chromosome breakage occurs.</a:t>
            </a:r>
          </a:p>
          <a:p>
            <a:pPr eaLnBrk="1" hangingPunct="1">
              <a:lnSpc>
                <a:spcPct val="90000"/>
              </a:lnSpc>
            </a:pPr>
            <a:endParaRPr lang="en-US" sz="280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280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i="1" smtClean="0">
                <a:solidFill>
                  <a:srgbClr val="000000"/>
                </a:solidFill>
              </a:rPr>
              <a:t>Ds</a:t>
            </a:r>
            <a:r>
              <a:rPr lang="en-US" sz="2800" smtClean="0">
                <a:solidFill>
                  <a:srgbClr val="000000"/>
                </a:solidFill>
              </a:rPr>
              <a:t> cannot induce chromosome breakage by itself.</a:t>
            </a:r>
          </a:p>
          <a:p>
            <a:pPr eaLnBrk="1" hangingPunct="1">
              <a:lnSpc>
                <a:spcPct val="90000"/>
              </a:lnSpc>
            </a:pPr>
            <a:endParaRPr lang="en-US" sz="280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280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000000"/>
                </a:solidFill>
              </a:rPr>
              <a:t>The Activator Factor (</a:t>
            </a:r>
            <a:r>
              <a:rPr lang="en-US" sz="2800" i="1" smtClean="0">
                <a:solidFill>
                  <a:srgbClr val="000000"/>
                </a:solidFill>
              </a:rPr>
              <a:t>Ac</a:t>
            </a:r>
            <a:r>
              <a:rPr lang="en-US" sz="2800" smtClean="0">
                <a:solidFill>
                  <a:srgbClr val="000000"/>
                </a:solidFill>
              </a:rPr>
              <a:t>) stimulates chromosome breakage at the site of </a:t>
            </a:r>
            <a:r>
              <a:rPr lang="en-US" sz="2800" i="1" smtClean="0">
                <a:solidFill>
                  <a:srgbClr val="000000"/>
                </a:solidFill>
              </a:rPr>
              <a:t>Ds</a:t>
            </a:r>
            <a:r>
              <a:rPr lang="en-US" sz="2800" smtClean="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04800"/>
          </a:xfrm>
          <a:noFill/>
        </p:spPr>
        <p:txBody>
          <a:bodyPr/>
          <a:lstStyle/>
          <a:p>
            <a:r>
              <a:rPr lang="en-US">
                <a:latin typeface="Helvetica" pitchFamily="28" charset="0"/>
                <a:ea typeface="ＭＳ Ｐゴシック" pitchFamily="28" charset="-128"/>
              </a:rPr>
              <a:t>© John Wiley &amp; Sons, Inc.</a:t>
            </a:r>
          </a:p>
        </p:txBody>
      </p:sp>
      <p:pic>
        <p:nvPicPr>
          <p:cNvPr id="28675" name="Picture 2" descr="snu6_fig_17_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304800"/>
            <a:ext cx="5354638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6477000" y="1295400"/>
            <a:ext cx="17922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E41711"/>
                </a:solidFill>
              </a:rPr>
              <a:t>Essential for </a:t>
            </a:r>
          </a:p>
          <a:p>
            <a:r>
              <a:rPr lang="en-US" b="1">
                <a:solidFill>
                  <a:srgbClr val="E41711"/>
                </a:solidFill>
              </a:rPr>
              <a:t>transposition</a:t>
            </a:r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>
            <a:off x="5257800" y="1219200"/>
            <a:ext cx="121920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>
            <a:off x="6324600" y="2286000"/>
            <a:ext cx="0" cy="403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6705600" y="3886200"/>
            <a:ext cx="1412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E41711"/>
                </a:solidFill>
              </a:rPr>
              <a:t>Variations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70C0"/>
                </a:solidFill>
              </a:rPr>
              <a:t>Transposable Elements:</a:t>
            </a:r>
            <a:br>
              <a:rPr lang="en-US" smtClean="0">
                <a:solidFill>
                  <a:srgbClr val="0070C0"/>
                </a:solidFill>
              </a:rPr>
            </a:br>
            <a:r>
              <a:rPr lang="en-US" smtClean="0">
                <a:solidFill>
                  <a:srgbClr val="0070C0"/>
                </a:solidFill>
              </a:rPr>
              <a:t>An Overview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714500"/>
            <a:ext cx="9144000" cy="3429000"/>
          </a:xfrm>
        </p:spPr>
        <p:txBody>
          <a:bodyPr/>
          <a:lstStyle/>
          <a:p>
            <a:pPr algn="l" eaLnBrk="1" hangingPunct="1"/>
            <a:r>
              <a:rPr lang="en-US" smtClean="0">
                <a:solidFill>
                  <a:srgbClr val="339966"/>
                </a:solidFill>
              </a:rPr>
              <a:t>Transposable elements: </a:t>
            </a:r>
            <a:r>
              <a:rPr lang="en-US" b="1" smtClean="0">
                <a:solidFill>
                  <a:srgbClr val="339966"/>
                </a:solidFill>
              </a:rPr>
              <a:t>-</a:t>
            </a:r>
            <a:r>
              <a:rPr lang="en-US" b="1" smtClean="0">
                <a:solidFill>
                  <a:srgbClr val="E41711"/>
                </a:solidFill>
              </a:rPr>
              <a:t>transposons</a:t>
            </a:r>
            <a:r>
              <a:rPr lang="en-US" b="1" smtClean="0">
                <a:solidFill>
                  <a:srgbClr val="339966"/>
                </a:solidFill>
              </a:rPr>
              <a:t>- </a:t>
            </a:r>
            <a:r>
              <a:rPr lang="en-US" smtClean="0">
                <a:solidFill>
                  <a:srgbClr val="339966"/>
                </a:solidFill>
              </a:rPr>
              <a:t>(~40% of the genomic DNA)</a:t>
            </a:r>
            <a:endParaRPr lang="en-US" b="1" smtClean="0">
              <a:solidFill>
                <a:srgbClr val="339966"/>
              </a:solidFill>
            </a:endParaRPr>
          </a:p>
          <a:p>
            <a:pPr algn="l" eaLnBrk="1" hangingPunct="1"/>
            <a:r>
              <a:rPr lang="en-US" smtClean="0">
                <a:solidFill>
                  <a:srgbClr val="339966"/>
                </a:solidFill>
              </a:rPr>
              <a:t>They are  “</a:t>
            </a:r>
            <a:r>
              <a:rPr lang="en-US" b="1" smtClean="0">
                <a:solidFill>
                  <a:srgbClr val="E41711"/>
                </a:solidFill>
              </a:rPr>
              <a:t>specific</a:t>
            </a:r>
            <a:r>
              <a:rPr lang="en-US" smtClean="0">
                <a:solidFill>
                  <a:srgbClr val="339966"/>
                </a:solidFill>
              </a:rPr>
              <a:t>” sequence of DNA.</a:t>
            </a:r>
          </a:p>
          <a:p>
            <a:pPr algn="l" eaLnBrk="1" hangingPunct="1"/>
            <a:r>
              <a:rPr lang="en-US" smtClean="0">
                <a:solidFill>
                  <a:srgbClr val="339966"/>
                </a:solidFill>
              </a:rPr>
              <a:t>They are found in the genomes of many kinds of organisms.</a:t>
            </a:r>
          </a:p>
          <a:p>
            <a:pPr algn="l" eaLnBrk="1" hangingPunct="1"/>
            <a:r>
              <a:rPr lang="en-US" smtClean="0">
                <a:solidFill>
                  <a:srgbClr val="339966"/>
                </a:solidFill>
              </a:rPr>
              <a:t>They are structurally and functionally diverse.</a:t>
            </a: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Helvetica" pitchFamily="28" charset="0"/>
                <a:ea typeface="ＭＳ Ｐゴシック" pitchFamily="28" charset="-128"/>
              </a:rPr>
              <a:t>© John Wiley &amp; Sons,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solidFill>
                  <a:srgbClr val="E41711"/>
                </a:solidFill>
              </a:rPr>
              <a:t>Activities of the </a:t>
            </a:r>
            <a:r>
              <a:rPr lang="en-US" sz="4000" i="1" smtClean="0">
                <a:solidFill>
                  <a:srgbClr val="E41711"/>
                </a:solidFill>
              </a:rPr>
              <a:t>Ac/Ds</a:t>
            </a:r>
            <a:r>
              <a:rPr lang="en-US" sz="4000" smtClean="0">
                <a:solidFill>
                  <a:srgbClr val="E41711"/>
                </a:solidFill>
              </a:rPr>
              <a:t> Elements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9913" y="1600200"/>
            <a:ext cx="8001000" cy="50292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000000"/>
                </a:solidFill>
              </a:rPr>
              <a:t>The </a:t>
            </a:r>
            <a:r>
              <a:rPr lang="en-US" sz="2800" b="1" i="1" smtClean="0">
                <a:solidFill>
                  <a:srgbClr val="000000"/>
                </a:solidFill>
              </a:rPr>
              <a:t>Ac</a:t>
            </a:r>
            <a:r>
              <a:rPr lang="en-US" sz="2800" b="1" smtClean="0">
                <a:solidFill>
                  <a:srgbClr val="000000"/>
                </a:solidFill>
              </a:rPr>
              <a:t> element</a:t>
            </a:r>
            <a:r>
              <a:rPr lang="en-US" sz="2800" smtClean="0">
                <a:solidFill>
                  <a:srgbClr val="000000"/>
                </a:solidFill>
              </a:rPr>
              <a:t> encodes a </a:t>
            </a:r>
            <a:r>
              <a:rPr lang="en-US" sz="2800" b="1" smtClean="0">
                <a:solidFill>
                  <a:srgbClr val="000000"/>
                </a:solidFill>
              </a:rPr>
              <a:t>transposase</a:t>
            </a:r>
            <a:r>
              <a:rPr lang="en-US" sz="2800" smtClean="0">
                <a:solidFill>
                  <a:srgbClr val="000000"/>
                </a:solidFill>
              </a:rPr>
              <a:t> that is responsible for excision, transposition, mutation, and chromosome breakage.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>
                <a:solidFill>
                  <a:srgbClr val="000000"/>
                </a:solidFill>
              </a:rPr>
              <a:t>The </a:t>
            </a:r>
            <a:r>
              <a:rPr lang="en-US" sz="2800" b="1" i="1" smtClean="0">
                <a:solidFill>
                  <a:srgbClr val="000000"/>
                </a:solidFill>
              </a:rPr>
              <a:t>Ac</a:t>
            </a:r>
            <a:r>
              <a:rPr lang="en-US" sz="2800" b="1" smtClean="0">
                <a:solidFill>
                  <a:srgbClr val="000000"/>
                </a:solidFill>
              </a:rPr>
              <a:t> transposase</a:t>
            </a:r>
            <a:r>
              <a:rPr lang="en-US" sz="2800" smtClean="0">
                <a:solidFill>
                  <a:srgbClr val="000000"/>
                </a:solidFill>
              </a:rPr>
              <a:t> interacts with sequences at the ends of </a:t>
            </a:r>
            <a:r>
              <a:rPr lang="en-US" sz="2800" i="1" smtClean="0">
                <a:solidFill>
                  <a:srgbClr val="000000"/>
                </a:solidFill>
              </a:rPr>
              <a:t>Ac</a:t>
            </a:r>
            <a:r>
              <a:rPr lang="en-US" sz="2800" smtClean="0">
                <a:solidFill>
                  <a:srgbClr val="000000"/>
                </a:solidFill>
              </a:rPr>
              <a:t> and </a:t>
            </a:r>
            <a:r>
              <a:rPr lang="en-US" sz="2800" i="1" smtClean="0">
                <a:solidFill>
                  <a:srgbClr val="000000"/>
                </a:solidFill>
              </a:rPr>
              <a:t>Ds</a:t>
            </a:r>
            <a:r>
              <a:rPr lang="en-US" sz="2800" smtClean="0">
                <a:solidFill>
                  <a:srgbClr val="000000"/>
                </a:solidFill>
              </a:rPr>
              <a:t> elements and catalyzes their movement.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b="1" smtClean="0">
                <a:solidFill>
                  <a:srgbClr val="000000"/>
                </a:solidFill>
              </a:rPr>
              <a:t>Deletions or mutations</a:t>
            </a:r>
            <a:r>
              <a:rPr lang="en-US" sz="2800" smtClean="0">
                <a:solidFill>
                  <a:srgbClr val="000000"/>
                </a:solidFill>
              </a:rPr>
              <a:t> in the </a:t>
            </a:r>
            <a:r>
              <a:rPr lang="en-US" sz="2800" i="1" smtClean="0">
                <a:solidFill>
                  <a:srgbClr val="000000"/>
                </a:solidFill>
              </a:rPr>
              <a:t>Ac</a:t>
            </a:r>
            <a:r>
              <a:rPr lang="en-US" sz="2800" smtClean="0">
                <a:solidFill>
                  <a:srgbClr val="000000"/>
                </a:solidFill>
              </a:rPr>
              <a:t> gene abolish its catalytic function.</a:t>
            </a:r>
          </a:p>
        </p:txBody>
      </p:sp>
      <p:sp>
        <p:nvSpPr>
          <p:cNvPr id="2970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04800"/>
          </a:xfrm>
          <a:noFill/>
        </p:spPr>
        <p:txBody>
          <a:bodyPr/>
          <a:lstStyle/>
          <a:p>
            <a:r>
              <a:rPr lang="en-US">
                <a:latin typeface="Helvetica" pitchFamily="28" charset="0"/>
                <a:ea typeface="ＭＳ Ｐゴシック" pitchFamily="28" charset="-128"/>
              </a:rPr>
              <a:t>© John Wiley &amp; Sons,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b="1" i="1" smtClean="0">
                <a:solidFill>
                  <a:srgbClr val="0070C0"/>
                </a:solidFill>
              </a:rPr>
              <a:t>P</a:t>
            </a:r>
            <a:r>
              <a:rPr lang="en-US" sz="4000" b="1" smtClean="0">
                <a:solidFill>
                  <a:srgbClr val="0070C0"/>
                </a:solidFill>
              </a:rPr>
              <a:t> elements and Hybrid Dysgenesis in </a:t>
            </a:r>
            <a:r>
              <a:rPr lang="en-US" sz="4000" b="1" i="1" smtClean="0">
                <a:solidFill>
                  <a:srgbClr val="0070C0"/>
                </a:solidFill>
              </a:rPr>
              <a:t>Drosophila</a:t>
            </a:r>
            <a:endParaRPr lang="en-US" sz="4000" b="1" smtClean="0">
              <a:solidFill>
                <a:srgbClr val="0070C0"/>
              </a:solidFill>
            </a:endParaRPr>
          </a:p>
        </p:txBody>
      </p:sp>
      <p:sp>
        <p:nvSpPr>
          <p:cNvPr id="307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381000"/>
          </a:xfrm>
          <a:noFill/>
        </p:spPr>
        <p:txBody>
          <a:bodyPr/>
          <a:lstStyle/>
          <a:p>
            <a:r>
              <a:rPr lang="en-US">
                <a:latin typeface="Helvetica" pitchFamily="28" charset="0"/>
                <a:ea typeface="ＭＳ Ｐゴシック" pitchFamily="28" charset="-128"/>
              </a:rPr>
              <a:t>© John Wiley &amp; Sons, Inc.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0" y="1524000"/>
            <a:ext cx="9007475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Drosophila crossing produced assorted aberrant traits…</a:t>
            </a:r>
          </a:p>
          <a:p>
            <a:r>
              <a:rPr lang="en-US">
                <a:solidFill>
                  <a:srgbClr val="000000"/>
                </a:solidFill>
              </a:rPr>
              <a:t>Deletions,</a:t>
            </a:r>
          </a:p>
          <a:p>
            <a:r>
              <a:rPr lang="en-US">
                <a:solidFill>
                  <a:srgbClr val="000000"/>
                </a:solidFill>
              </a:rPr>
              <a:t>Insertions,</a:t>
            </a:r>
          </a:p>
          <a:p>
            <a:r>
              <a:rPr lang="en-US">
                <a:solidFill>
                  <a:srgbClr val="000000"/>
                </a:solidFill>
              </a:rPr>
              <a:t>Mutations,</a:t>
            </a:r>
          </a:p>
          <a:p>
            <a:r>
              <a:rPr lang="en-US">
                <a:solidFill>
                  <a:srgbClr val="000000"/>
                </a:solidFill>
              </a:rPr>
              <a:t>Chromosome breakage </a:t>
            </a:r>
          </a:p>
          <a:p>
            <a:r>
              <a:rPr lang="en-US">
                <a:solidFill>
                  <a:srgbClr val="000000"/>
                </a:solidFill>
              </a:rPr>
              <a:t>Chromosome abnormalities (</a:t>
            </a:r>
            <a:r>
              <a:rPr lang="en-US" i="1">
                <a:solidFill>
                  <a:srgbClr val="000000"/>
                </a:solidFill>
              </a:rPr>
              <a:t>dysgenesis</a:t>
            </a:r>
            <a:r>
              <a:rPr lang="en-US">
                <a:solidFill>
                  <a:srgbClr val="000000"/>
                </a:solidFill>
              </a:rPr>
              <a:t>)</a:t>
            </a:r>
          </a:p>
          <a:p>
            <a:r>
              <a:rPr lang="en-US">
                <a:solidFill>
                  <a:srgbClr val="000000"/>
                </a:solidFill>
              </a:rPr>
              <a:t>Chromosome  Instability</a:t>
            </a:r>
          </a:p>
          <a:p>
            <a:r>
              <a:rPr lang="en-US">
                <a:solidFill>
                  <a:srgbClr val="000000"/>
                </a:solidFill>
              </a:rPr>
              <a:t>Sterility</a:t>
            </a:r>
          </a:p>
          <a:p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Two types of strains: </a:t>
            </a:r>
            <a:r>
              <a:rPr lang="en-US" b="1">
                <a:solidFill>
                  <a:srgbClr val="000000"/>
                </a:solidFill>
              </a:rPr>
              <a:t>M and P strains</a:t>
            </a:r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  <a:latin typeface="Helvetica" pitchFamily="28" charset="0"/>
              </a:rPr>
              <a:t>The chromosomes of </a:t>
            </a:r>
            <a:r>
              <a:rPr lang="en-US" u="sng">
                <a:solidFill>
                  <a:srgbClr val="000000"/>
                </a:solidFill>
                <a:latin typeface="Helvetica" pitchFamily="28" charset="0"/>
              </a:rPr>
              <a:t>P strains carry genetic factors</a:t>
            </a:r>
            <a:r>
              <a:rPr lang="en-US">
                <a:solidFill>
                  <a:srgbClr val="000000"/>
                </a:solidFill>
                <a:latin typeface="Helvetica" pitchFamily="28" charset="0"/>
              </a:rPr>
              <a:t> that are activated in the </a:t>
            </a:r>
          </a:p>
          <a:p>
            <a:r>
              <a:rPr lang="en-US">
                <a:solidFill>
                  <a:srgbClr val="000000"/>
                </a:solidFill>
                <a:latin typeface="Helvetica" pitchFamily="28" charset="0"/>
              </a:rPr>
              <a:t>eggs of </a:t>
            </a:r>
            <a:r>
              <a:rPr lang="en-US" u="sng">
                <a:solidFill>
                  <a:srgbClr val="000000"/>
                </a:solidFill>
                <a:latin typeface="Helvetica" pitchFamily="28" charset="0"/>
              </a:rPr>
              <a:t>M females</a:t>
            </a:r>
            <a:r>
              <a:rPr lang="en-US">
                <a:solidFill>
                  <a:srgbClr val="000000"/>
                </a:solidFill>
                <a:latin typeface="Helvetica" pitchFamily="28" charset="0"/>
              </a:rPr>
              <a:t>;  these factors cause mutations and chromosome breakage</a:t>
            </a:r>
            <a:endParaRPr lang="en-US" sz="2800">
              <a:solidFill>
                <a:srgbClr val="000000"/>
              </a:solidFill>
              <a:latin typeface="Helvetica" pitchFamily="2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smtClean="0">
                <a:solidFill>
                  <a:srgbClr val="000000"/>
                </a:solidFill>
              </a:rPr>
              <a:t>P</a:t>
            </a:r>
            <a:r>
              <a:rPr lang="en-US" smtClean="0">
                <a:solidFill>
                  <a:srgbClr val="000000"/>
                </a:solidFill>
              </a:rPr>
              <a:t> Elements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The chromosomal element in P strains is called a </a:t>
            </a:r>
            <a:r>
              <a:rPr lang="en-US" i="1" smtClean="0">
                <a:solidFill>
                  <a:srgbClr val="000000"/>
                </a:solidFill>
              </a:rPr>
              <a:t>P</a:t>
            </a:r>
            <a:r>
              <a:rPr lang="en-US" smtClean="0">
                <a:solidFill>
                  <a:srgbClr val="000000"/>
                </a:solidFill>
              </a:rPr>
              <a:t> element ( DNA sequence).</a:t>
            </a:r>
          </a:p>
          <a:p>
            <a:pPr eaLnBrk="1" hangingPunct="1"/>
            <a:r>
              <a:rPr lang="en-US" i="1" smtClean="0">
                <a:solidFill>
                  <a:srgbClr val="000000"/>
                </a:solidFill>
              </a:rPr>
              <a:t>P</a:t>
            </a:r>
            <a:r>
              <a:rPr lang="en-US" smtClean="0">
                <a:solidFill>
                  <a:srgbClr val="000000"/>
                </a:solidFill>
              </a:rPr>
              <a:t> elements are </a:t>
            </a:r>
            <a:r>
              <a:rPr lang="en-US" b="1" smtClean="0">
                <a:solidFill>
                  <a:srgbClr val="000000"/>
                </a:solidFill>
              </a:rPr>
              <a:t>transposons</a:t>
            </a:r>
            <a:r>
              <a:rPr lang="en-US" smtClean="0">
                <a:solidFill>
                  <a:srgbClr val="000000"/>
                </a:solidFill>
              </a:rPr>
              <a:t> that are present in multiple copies and at different locations in the genomes of P strains but are absent from the genomes of M strains.</a:t>
            </a:r>
          </a:p>
        </p:txBody>
      </p:sp>
      <p:sp>
        <p:nvSpPr>
          <p:cNvPr id="3174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Helvetica" pitchFamily="28" charset="0"/>
                <a:ea typeface="ＭＳ Ｐゴシック" pitchFamily="28" charset="-128"/>
              </a:rPr>
              <a:t>© John Wiley &amp; Sons,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70C0"/>
                </a:solidFill>
              </a:rPr>
              <a:t>The Structure of </a:t>
            </a:r>
            <a:r>
              <a:rPr lang="en-US" i="1" smtClean="0">
                <a:solidFill>
                  <a:srgbClr val="0070C0"/>
                </a:solidFill>
              </a:rPr>
              <a:t>P</a:t>
            </a:r>
            <a:r>
              <a:rPr lang="en-US" smtClean="0">
                <a:solidFill>
                  <a:srgbClr val="0070C0"/>
                </a:solidFill>
              </a:rPr>
              <a:t> Elements</a:t>
            </a:r>
          </a:p>
        </p:txBody>
      </p:sp>
      <p:sp>
        <p:nvSpPr>
          <p:cNvPr id="3277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381000"/>
          </a:xfrm>
          <a:noFill/>
        </p:spPr>
        <p:txBody>
          <a:bodyPr/>
          <a:lstStyle/>
          <a:p>
            <a:r>
              <a:rPr lang="en-US">
                <a:latin typeface="Helvetica" pitchFamily="28" charset="0"/>
                <a:ea typeface="ＭＳ Ｐゴシック" pitchFamily="28" charset="-128"/>
              </a:rPr>
              <a:t>© John Wiley &amp; Sons, Inc.</a:t>
            </a:r>
          </a:p>
        </p:txBody>
      </p:sp>
      <p:pic>
        <p:nvPicPr>
          <p:cNvPr id="32772" name="Picture 2" descr="snu6_fig_17_10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828800" y="1219200"/>
            <a:ext cx="5648325" cy="4740275"/>
          </a:xfrm>
          <a:noFill/>
        </p:spPr>
      </p:pic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3124200" y="6019800"/>
            <a:ext cx="2752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No transposase gene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Footer Placeholder 2"/>
          <p:cNvSpPr txBox="1">
            <a:spLocks noGrp="1"/>
          </p:cNvSpPr>
          <p:nvPr/>
        </p:nvSpPr>
        <p:spPr bwMode="auto">
          <a:xfrm>
            <a:off x="3124200" y="64008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>
                <a:latin typeface="Helvetica" pitchFamily="28" charset="0"/>
              </a:rPr>
              <a:t>© John Wiley &amp; Sons, Inc.</a:t>
            </a:r>
          </a:p>
        </p:txBody>
      </p:sp>
      <p:pic>
        <p:nvPicPr>
          <p:cNvPr id="152579" name="Picture 2" descr="snu6_tab_17_01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143000" y="381000"/>
            <a:ext cx="6996113" cy="5867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l" eaLnBrk="1" hangingPunct="1"/>
            <a:r>
              <a:rPr lang="en-US" sz="4000" b="1" smtClean="0">
                <a:solidFill>
                  <a:srgbClr val="000000"/>
                </a:solidFill>
              </a:rPr>
              <a:t>Retroviruses and Retrotransposons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1981200"/>
            <a:ext cx="7620000" cy="17526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339966"/>
                </a:solidFill>
              </a:rPr>
              <a:t>Retroviruses and related transposable elements utilize the enzyme </a:t>
            </a:r>
            <a:r>
              <a:rPr lang="en-US" b="1" smtClean="0">
                <a:solidFill>
                  <a:srgbClr val="339966"/>
                </a:solidFill>
              </a:rPr>
              <a:t>reverse transcriptase</a:t>
            </a:r>
            <a:r>
              <a:rPr lang="en-US" smtClean="0">
                <a:solidFill>
                  <a:srgbClr val="339966"/>
                </a:solidFill>
              </a:rPr>
              <a:t> to copy </a:t>
            </a:r>
            <a:r>
              <a:rPr lang="en-US" u="sng" smtClean="0">
                <a:solidFill>
                  <a:srgbClr val="339966"/>
                </a:solidFill>
              </a:rPr>
              <a:t>RNA into DNA</a:t>
            </a:r>
            <a:r>
              <a:rPr lang="en-US" smtClean="0">
                <a:solidFill>
                  <a:srgbClr val="339966"/>
                </a:solidFill>
              </a:rPr>
              <a:t>. The DNA copies of these entities are subsequently </a:t>
            </a:r>
            <a:r>
              <a:rPr lang="en-US" u="sng" smtClean="0">
                <a:solidFill>
                  <a:srgbClr val="339966"/>
                </a:solidFill>
              </a:rPr>
              <a:t>inserted at different positions in genomic DNA</a:t>
            </a:r>
            <a:r>
              <a:rPr lang="en-US" smtClean="0">
                <a:solidFill>
                  <a:srgbClr val="339966"/>
                </a:solidFill>
              </a:rPr>
              <a:t>.</a:t>
            </a:r>
          </a:p>
        </p:txBody>
      </p:sp>
      <p:sp>
        <p:nvSpPr>
          <p:cNvPr id="3584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Helvetica" pitchFamily="28" charset="0"/>
                <a:ea typeface="ＭＳ Ｐゴシック" pitchFamily="28" charset="-128"/>
              </a:rPr>
              <a:t>© John Wiley &amp; Sons,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70C0"/>
                </a:solidFill>
              </a:rPr>
              <a:t>Retroviruses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7772400" cy="41148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000000"/>
                </a:solidFill>
              </a:rPr>
              <a:t>Retroviruses possess an </a:t>
            </a:r>
            <a:r>
              <a:rPr lang="en-US" sz="2800" b="1" smtClean="0">
                <a:solidFill>
                  <a:srgbClr val="000000"/>
                </a:solidFill>
              </a:rPr>
              <a:t>RNA-dependent DNA polymerase</a:t>
            </a:r>
            <a:r>
              <a:rPr lang="en-US" sz="2800" smtClean="0">
                <a:solidFill>
                  <a:srgbClr val="000000"/>
                </a:solidFill>
              </a:rPr>
              <a:t> (</a:t>
            </a:r>
            <a:r>
              <a:rPr lang="en-US" sz="2800" b="1" smtClean="0">
                <a:solidFill>
                  <a:srgbClr val="339966"/>
                </a:solidFill>
              </a:rPr>
              <a:t>reverse transcriptase</a:t>
            </a:r>
            <a:r>
              <a:rPr lang="en-US" sz="2800" smtClean="0">
                <a:solidFill>
                  <a:srgbClr val="000000"/>
                </a:solidFill>
              </a:rPr>
              <a:t>), which allows them to synthesize DNA from an RNA transcript.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>
                <a:solidFill>
                  <a:srgbClr val="000000"/>
                </a:solidFill>
              </a:rPr>
              <a:t>The human immunodeficiency virus (HIV), which causes acquired immune deficiency syndrome (AIDS), is a retrovirus.</a:t>
            </a:r>
          </a:p>
        </p:txBody>
      </p:sp>
      <p:sp>
        <p:nvSpPr>
          <p:cNvPr id="3686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Helvetica" pitchFamily="28" charset="0"/>
                <a:ea typeface="ＭＳ Ｐゴシック" pitchFamily="28" charset="-128"/>
              </a:rPr>
              <a:t>© John Wiley &amp; Sons,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04" name="Group 16"/>
          <p:cNvGrpSpPr>
            <a:grpSpLocks/>
          </p:cNvGrpSpPr>
          <p:nvPr/>
        </p:nvGrpSpPr>
        <p:grpSpPr bwMode="auto">
          <a:xfrm>
            <a:off x="152400" y="392113"/>
            <a:ext cx="8991600" cy="6072187"/>
            <a:chOff x="96" y="240"/>
            <a:chExt cx="5664" cy="3825"/>
          </a:xfrm>
        </p:grpSpPr>
        <p:pic>
          <p:nvPicPr>
            <p:cNvPr id="37892" name="Picture 2" descr="snu6_fig_17_11_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6" y="480"/>
              <a:ext cx="5664" cy="3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893" name="Text Box 5"/>
            <p:cNvSpPr txBox="1">
              <a:spLocks noChangeArrowheads="1"/>
            </p:cNvSpPr>
            <p:nvPr/>
          </p:nvSpPr>
          <p:spPr bwMode="auto">
            <a:xfrm>
              <a:off x="1584" y="1344"/>
              <a:ext cx="67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1 x 10</a:t>
              </a:r>
              <a:r>
                <a:rPr lang="en-US" b="1" baseline="30000">
                  <a:solidFill>
                    <a:srgbClr val="000000"/>
                  </a:solidFill>
                </a:rPr>
                <a:t>12</a:t>
              </a:r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37894" name="Text Box 6"/>
            <p:cNvSpPr txBox="1">
              <a:spLocks noChangeArrowheads="1"/>
            </p:cNvSpPr>
            <p:nvPr/>
          </p:nvSpPr>
          <p:spPr bwMode="auto">
            <a:xfrm>
              <a:off x="2880" y="1056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7903" name="Rectangle 15"/>
            <p:cNvSpPr>
              <a:spLocks noChangeArrowheads="1"/>
            </p:cNvSpPr>
            <p:nvPr/>
          </p:nvSpPr>
          <p:spPr bwMode="auto">
            <a:xfrm>
              <a:off x="1708" y="240"/>
              <a:ext cx="234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  <a:latin typeface="Helvetica" pitchFamily="28" charset="0"/>
                </a:rPr>
                <a:t>The Life Cycle of HIV</a:t>
              </a:r>
            </a:p>
          </p:txBody>
        </p:sp>
      </p:grpSp>
      <p:grpSp>
        <p:nvGrpSpPr>
          <p:cNvPr id="37905" name="Group 17"/>
          <p:cNvGrpSpPr>
            <a:grpSpLocks/>
          </p:cNvGrpSpPr>
          <p:nvPr/>
        </p:nvGrpSpPr>
        <p:grpSpPr bwMode="auto">
          <a:xfrm>
            <a:off x="5715000" y="1066800"/>
            <a:ext cx="3224213" cy="1476375"/>
            <a:chOff x="3586" y="672"/>
            <a:chExt cx="2031" cy="930"/>
          </a:xfrm>
        </p:grpSpPr>
        <p:sp>
          <p:nvSpPr>
            <p:cNvPr id="37906" name="Text Box 18"/>
            <p:cNvSpPr txBox="1">
              <a:spLocks noChangeArrowheads="1"/>
            </p:cNvSpPr>
            <p:nvPr/>
          </p:nvSpPr>
          <p:spPr bwMode="auto">
            <a:xfrm>
              <a:off x="4656" y="672"/>
              <a:ext cx="96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endocytosis</a:t>
              </a:r>
            </a:p>
          </p:txBody>
        </p:sp>
        <p:grpSp>
          <p:nvGrpSpPr>
            <p:cNvPr id="37907" name="Group 19"/>
            <p:cNvGrpSpPr>
              <a:grpSpLocks/>
            </p:cNvGrpSpPr>
            <p:nvPr/>
          </p:nvGrpSpPr>
          <p:grpSpPr bwMode="auto">
            <a:xfrm>
              <a:off x="3586" y="1428"/>
              <a:ext cx="295" cy="174"/>
              <a:chOff x="3586" y="1428"/>
              <a:chExt cx="295" cy="174"/>
            </a:xfrm>
          </p:grpSpPr>
          <p:sp>
            <p:nvSpPr>
              <p:cNvPr id="37908" name="Freeform 20"/>
              <p:cNvSpPr>
                <a:spLocks/>
              </p:cNvSpPr>
              <p:nvPr/>
            </p:nvSpPr>
            <p:spPr bwMode="auto">
              <a:xfrm>
                <a:off x="3586" y="1428"/>
                <a:ext cx="295" cy="174"/>
              </a:xfrm>
              <a:custGeom>
                <a:avLst/>
                <a:gdLst/>
                <a:ahLst/>
                <a:cxnLst>
                  <a:cxn ang="0">
                    <a:pos x="0" y="89"/>
                  </a:cxn>
                  <a:cxn ang="0">
                    <a:pos x="76" y="76"/>
                  </a:cxn>
                  <a:cxn ang="0">
                    <a:pos x="83" y="131"/>
                  </a:cxn>
                  <a:cxn ang="0">
                    <a:pos x="145" y="151"/>
                  </a:cxn>
                  <a:cxn ang="0">
                    <a:pos x="248" y="151"/>
                  </a:cxn>
                  <a:cxn ang="0">
                    <a:pos x="269" y="62"/>
                  </a:cxn>
                  <a:cxn ang="0">
                    <a:pos x="207" y="41"/>
                  </a:cxn>
                  <a:cxn ang="0">
                    <a:pos x="186" y="34"/>
                  </a:cxn>
                  <a:cxn ang="0">
                    <a:pos x="186" y="0"/>
                  </a:cxn>
                </a:cxnLst>
                <a:rect l="0" t="0" r="r" b="b"/>
                <a:pathLst>
                  <a:path w="295" h="174">
                    <a:moveTo>
                      <a:pt x="0" y="89"/>
                    </a:moveTo>
                    <a:cubicBezTo>
                      <a:pt x="29" y="75"/>
                      <a:pt x="45" y="65"/>
                      <a:pt x="76" y="76"/>
                    </a:cubicBezTo>
                    <a:cubicBezTo>
                      <a:pt x="78" y="94"/>
                      <a:pt x="75" y="114"/>
                      <a:pt x="83" y="131"/>
                    </a:cubicBezTo>
                    <a:cubicBezTo>
                      <a:pt x="83" y="132"/>
                      <a:pt x="139" y="149"/>
                      <a:pt x="145" y="151"/>
                    </a:cubicBezTo>
                    <a:cubicBezTo>
                      <a:pt x="178" y="174"/>
                      <a:pt x="210" y="160"/>
                      <a:pt x="248" y="151"/>
                    </a:cubicBezTo>
                    <a:cubicBezTo>
                      <a:pt x="260" y="126"/>
                      <a:pt x="295" y="91"/>
                      <a:pt x="269" y="62"/>
                    </a:cubicBezTo>
                    <a:cubicBezTo>
                      <a:pt x="268" y="61"/>
                      <a:pt x="217" y="44"/>
                      <a:pt x="207" y="41"/>
                    </a:cubicBezTo>
                    <a:cubicBezTo>
                      <a:pt x="200" y="38"/>
                      <a:pt x="186" y="41"/>
                      <a:pt x="186" y="34"/>
                    </a:cubicBezTo>
                    <a:cubicBezTo>
                      <a:pt x="186" y="22"/>
                      <a:pt x="186" y="11"/>
                      <a:pt x="186" y="0"/>
                    </a:cubicBez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09" name="Oval 21"/>
              <p:cNvSpPr>
                <a:spLocks noChangeArrowheads="1"/>
              </p:cNvSpPr>
              <p:nvPr/>
            </p:nvSpPr>
            <p:spPr bwMode="auto">
              <a:xfrm>
                <a:off x="3696" y="144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10" name="Line 22"/>
              <p:cNvSpPr>
                <a:spLocks noChangeShapeType="1"/>
              </p:cNvSpPr>
              <p:nvPr/>
            </p:nvSpPr>
            <p:spPr bwMode="auto">
              <a:xfrm>
                <a:off x="3792" y="1536"/>
                <a:ext cx="48" cy="48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11" name="Line 23"/>
              <p:cNvSpPr>
                <a:spLocks noChangeShapeType="1"/>
              </p:cNvSpPr>
              <p:nvPr/>
            </p:nvSpPr>
            <p:spPr bwMode="auto">
              <a:xfrm flipV="1">
                <a:off x="3792" y="1488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12" name="Line 24"/>
              <p:cNvSpPr>
                <a:spLocks noChangeShapeType="1"/>
              </p:cNvSpPr>
              <p:nvPr/>
            </p:nvSpPr>
            <p:spPr bwMode="auto">
              <a:xfrm flipH="1">
                <a:off x="3744" y="1536"/>
                <a:ext cx="48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150531" name="Rectangle 102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50532" name="Picture 10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143000"/>
            <a:ext cx="8229600" cy="4951413"/>
          </a:xfrm>
          <a:prstGeom prst="rect">
            <a:avLst/>
          </a:prstGeom>
          <a:noFill/>
        </p:spPr>
      </p:pic>
      <p:sp>
        <p:nvSpPr>
          <p:cNvPr id="150533" name="Rectangle 1029"/>
          <p:cNvSpPr>
            <a:spLocks noGrp="1" noChangeArrowheads="1"/>
          </p:cNvSpPr>
          <p:nvPr/>
        </p:nvSpPr>
        <p:spPr bwMode="auto">
          <a:xfrm>
            <a:off x="1663700" y="152400"/>
            <a:ext cx="5815013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800">
                <a:solidFill>
                  <a:schemeClr val="tx2"/>
                </a:solidFill>
              </a:rPr>
              <a:t>Influenza Virus Must “Uncoat” in Cytoplasm</a:t>
            </a:r>
          </a:p>
        </p:txBody>
      </p:sp>
      <p:sp>
        <p:nvSpPr>
          <p:cNvPr id="150534" name="Text Box 1030"/>
          <p:cNvSpPr txBox="1">
            <a:spLocks noChangeArrowheads="1"/>
          </p:cNvSpPr>
          <p:nvPr/>
        </p:nvSpPr>
        <p:spPr bwMode="auto">
          <a:xfrm>
            <a:off x="438150" y="6248400"/>
            <a:ext cx="8248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H5N1 </a:t>
            </a:r>
            <a:r>
              <a:rPr lang="en-US" sz="2400" u="sng">
                <a:solidFill>
                  <a:srgbClr val="543B93"/>
                </a:solidFill>
                <a:latin typeface="Helvetica" pitchFamily="28" charset="0"/>
                <a:hlinkClick r:id="rId4"/>
              </a:rPr>
              <a:t>hemagglutinin</a:t>
            </a:r>
            <a:r>
              <a:rPr lang="en-US" sz="2400">
                <a:latin typeface="Helvetica" pitchFamily="28" charset="0"/>
              </a:rPr>
              <a:t>  (HA) type 5 and </a:t>
            </a:r>
            <a:r>
              <a:rPr lang="en-US" sz="2400">
                <a:solidFill>
                  <a:srgbClr val="0A32B3"/>
                </a:solidFill>
                <a:latin typeface="Helvetica" pitchFamily="28" charset="0"/>
                <a:hlinkClick r:id="rId5"/>
              </a:rPr>
              <a:t>neuraminidase</a:t>
            </a:r>
            <a:r>
              <a:rPr lang="en-US" sz="2400">
                <a:latin typeface="Helvetica" pitchFamily="28" charset="0"/>
              </a:rPr>
              <a:t> type 1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0070C0"/>
                </a:solidFill>
              </a:rPr>
              <a:t>Replication of the HIV Genome</a:t>
            </a:r>
          </a:p>
        </p:txBody>
      </p:sp>
      <p:sp>
        <p:nvSpPr>
          <p:cNvPr id="3891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Helvetica" pitchFamily="28" charset="0"/>
                <a:ea typeface="ＭＳ Ｐゴシック" pitchFamily="28" charset="-128"/>
              </a:rPr>
              <a:t>© John Wiley &amp; Sons, Inc.</a:t>
            </a:r>
          </a:p>
        </p:txBody>
      </p:sp>
      <p:pic>
        <p:nvPicPr>
          <p:cNvPr id="38916" name="Picture 2" descr="snu6_fig_17_12_0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371600" y="1219200"/>
            <a:ext cx="6276975" cy="4876800"/>
          </a:xfrm>
          <a:noFill/>
        </p:spPr>
      </p:pic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7848600" y="3886200"/>
            <a:ext cx="1214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Jump #1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70C0"/>
                </a:solidFill>
              </a:rPr>
              <a:t>Types of Transposition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4000" cy="4038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000000"/>
                </a:solidFill>
              </a:rPr>
              <a:t>In </a:t>
            </a:r>
            <a:r>
              <a:rPr lang="en-US" sz="2800" b="1" dirty="0" smtClean="0">
                <a:solidFill>
                  <a:srgbClr val="339966"/>
                </a:solidFill>
              </a:rPr>
              <a:t>cut-and-paste</a:t>
            </a:r>
            <a:r>
              <a:rPr lang="en-US" sz="2800" dirty="0" smtClean="0">
                <a:solidFill>
                  <a:srgbClr val="000000"/>
                </a:solidFill>
              </a:rPr>
              <a:t> transposition, an element is cut out of </a:t>
            </a:r>
            <a:r>
              <a:rPr lang="en-US" sz="2800" dirty="0" smtClean="0">
                <a:solidFill>
                  <a:srgbClr val="E41711"/>
                </a:solidFill>
              </a:rPr>
              <a:t>one site</a:t>
            </a:r>
            <a:r>
              <a:rPr lang="en-US" sz="2800" dirty="0" smtClean="0">
                <a:solidFill>
                  <a:srgbClr val="000000"/>
                </a:solidFill>
              </a:rPr>
              <a:t> in a chromosome and pasted into a </a:t>
            </a:r>
            <a:r>
              <a:rPr lang="en-US" sz="2800" dirty="0" smtClean="0">
                <a:solidFill>
                  <a:srgbClr val="E41711"/>
                </a:solidFill>
              </a:rPr>
              <a:t>new site.</a:t>
            </a:r>
            <a:endParaRPr lang="en-US" sz="28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000000"/>
                </a:solidFill>
              </a:rPr>
              <a:t>In </a:t>
            </a:r>
            <a:r>
              <a:rPr lang="en-US" sz="2800" b="1" dirty="0" err="1" smtClean="0">
                <a:solidFill>
                  <a:srgbClr val="339966"/>
                </a:solidFill>
              </a:rPr>
              <a:t>replicative</a:t>
            </a:r>
            <a:r>
              <a:rPr lang="en-US" sz="2800" b="1" dirty="0" smtClean="0">
                <a:solidFill>
                  <a:srgbClr val="339966"/>
                </a:solidFill>
              </a:rPr>
              <a:t> transposition</a:t>
            </a:r>
            <a:r>
              <a:rPr lang="en-US" sz="2800" dirty="0" smtClean="0">
                <a:solidFill>
                  <a:srgbClr val="000000"/>
                </a:solidFill>
              </a:rPr>
              <a:t>, an element is </a:t>
            </a:r>
            <a:r>
              <a:rPr lang="en-US" sz="2800" dirty="0" smtClean="0">
                <a:solidFill>
                  <a:srgbClr val="E41711"/>
                </a:solidFill>
              </a:rPr>
              <a:t>replicated</a:t>
            </a:r>
            <a:r>
              <a:rPr lang="en-US" sz="2800" dirty="0" smtClean="0">
                <a:solidFill>
                  <a:srgbClr val="000000"/>
                </a:solidFill>
              </a:rPr>
              <a:t>, and one copy is inserted at a new site; one copy also remains at the original site.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000000"/>
                </a:solidFill>
              </a:rPr>
              <a:t>In </a:t>
            </a:r>
            <a:r>
              <a:rPr lang="en-US" sz="2800" b="1" u="sng" dirty="0" err="1" smtClean="0">
                <a:solidFill>
                  <a:schemeClr val="folHlink"/>
                </a:solidFill>
              </a:rPr>
              <a:t>retro</a:t>
            </a:r>
            <a:r>
              <a:rPr lang="en-US" sz="2800" b="1" u="sng" dirty="0" err="1" smtClean="0">
                <a:solidFill>
                  <a:srgbClr val="339966"/>
                </a:solidFill>
              </a:rPr>
              <a:t>transposition</a:t>
            </a:r>
            <a:r>
              <a:rPr lang="en-US" sz="2800" dirty="0" smtClean="0">
                <a:solidFill>
                  <a:srgbClr val="000000"/>
                </a:solidFill>
              </a:rPr>
              <a:t>, an element’s RNA is used as a template to synthesize DNA molecules, which are inserted into new chromosomal sites.</a:t>
            </a:r>
          </a:p>
        </p:txBody>
      </p:sp>
      <p:sp>
        <p:nvSpPr>
          <p:cNvPr id="512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Helvetica" pitchFamily="28" charset="0"/>
                <a:ea typeface="ＭＳ Ｐゴシック" pitchFamily="28" charset="-128"/>
              </a:rPr>
              <a:t>© John Wiley &amp; Sons,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228600"/>
          </a:xfrm>
          <a:noFill/>
        </p:spPr>
        <p:txBody>
          <a:bodyPr/>
          <a:lstStyle/>
          <a:p>
            <a:r>
              <a:rPr lang="en-US">
                <a:latin typeface="Helvetica" pitchFamily="28" charset="0"/>
                <a:ea typeface="ＭＳ Ｐゴシック" pitchFamily="28" charset="-128"/>
              </a:rPr>
              <a:t>© John Wiley &amp; Sons, Inc.</a:t>
            </a:r>
          </a:p>
        </p:txBody>
      </p:sp>
      <p:pic>
        <p:nvPicPr>
          <p:cNvPr id="39939" name="Picture 2" descr="snu6_fig_17_12_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52400"/>
            <a:ext cx="6923088" cy="630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7848600" y="3886200"/>
            <a:ext cx="1214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Jump #2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29540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0070C0"/>
                </a:solidFill>
              </a:rPr>
              <a:t>Integration of the HIV Double-Stranded DNA into Chromosomal DNA</a:t>
            </a:r>
          </a:p>
        </p:txBody>
      </p:sp>
      <p:sp>
        <p:nvSpPr>
          <p:cNvPr id="4096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381000"/>
          </a:xfrm>
          <a:noFill/>
        </p:spPr>
        <p:txBody>
          <a:bodyPr/>
          <a:lstStyle/>
          <a:p>
            <a:r>
              <a:rPr lang="en-US">
                <a:latin typeface="Helvetica" pitchFamily="28" charset="0"/>
                <a:ea typeface="ＭＳ Ｐゴシック" pitchFamily="28" charset="-128"/>
              </a:rPr>
              <a:t>© John Wiley &amp; Sons, Inc.</a:t>
            </a:r>
          </a:p>
        </p:txBody>
      </p:sp>
      <p:pic>
        <p:nvPicPr>
          <p:cNvPr id="40964" name="Picture 2" descr="snu6_fig_17_13_0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43000" y="1524000"/>
            <a:ext cx="4405313" cy="47942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228600"/>
          </a:xfrm>
          <a:noFill/>
        </p:spPr>
        <p:txBody>
          <a:bodyPr/>
          <a:lstStyle/>
          <a:p>
            <a:r>
              <a:rPr lang="en-US">
                <a:latin typeface="Helvetica" pitchFamily="28" charset="0"/>
                <a:ea typeface="ＭＳ Ｐゴシック" pitchFamily="28" charset="-128"/>
              </a:rPr>
              <a:t>© John Wiley &amp; Sons, Inc.</a:t>
            </a:r>
          </a:p>
        </p:txBody>
      </p:sp>
      <p:pic>
        <p:nvPicPr>
          <p:cNvPr id="41987" name="Picture 2" descr="snu6_fig_17_13_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228600"/>
            <a:ext cx="53848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228600"/>
          </a:xfrm>
          <a:noFill/>
        </p:spPr>
        <p:txBody>
          <a:bodyPr/>
          <a:lstStyle/>
          <a:p>
            <a:r>
              <a:rPr lang="en-US">
                <a:latin typeface="Helvetica" pitchFamily="28" charset="0"/>
                <a:ea typeface="ＭＳ Ｐゴシック" pitchFamily="28" charset="-128"/>
              </a:rPr>
              <a:t>© John Wiley &amp; Sons, Inc.</a:t>
            </a:r>
          </a:p>
        </p:txBody>
      </p:sp>
      <p:pic>
        <p:nvPicPr>
          <p:cNvPr id="43011" name="Picture 2" descr="snu6_fig_17_13_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52400"/>
            <a:ext cx="6972300" cy="630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ChangeArrowheads="1"/>
          </p:cNvSpPr>
          <p:nvPr/>
        </p:nvSpPr>
        <p:spPr bwMode="auto">
          <a:xfrm>
            <a:off x="227013" y="292100"/>
            <a:ext cx="9021762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i="1">
                <a:solidFill>
                  <a:srgbClr val="000000"/>
                </a:solidFill>
                <a:latin typeface="Helvetica" pitchFamily="28" charset="0"/>
              </a:rPr>
              <a:t>Retrovirus genomes</a:t>
            </a:r>
            <a:r>
              <a:rPr lang="en-US" sz="2400" i="1">
                <a:solidFill>
                  <a:srgbClr val="000000"/>
                </a:solidFill>
                <a:latin typeface="Helvetica" pitchFamily="28" charset="0"/>
              </a:rPr>
              <a:t> are composed of single-stranded RNA </a:t>
            </a:r>
          </a:p>
          <a:p>
            <a:r>
              <a:rPr lang="en-US" sz="2400" i="1">
                <a:solidFill>
                  <a:srgbClr val="000000"/>
                </a:solidFill>
                <a:latin typeface="Helvetica" pitchFamily="28" charset="0"/>
              </a:rPr>
              <a:t>comprising at least three genes:</a:t>
            </a:r>
            <a:r>
              <a:rPr lang="en-US" sz="2800" i="1">
                <a:solidFill>
                  <a:srgbClr val="000000"/>
                </a:solidFill>
                <a:latin typeface="Helvetica" pitchFamily="28" charset="0"/>
              </a:rPr>
              <a:t> </a:t>
            </a:r>
          </a:p>
          <a:p>
            <a:endParaRPr lang="en-US" sz="2800" i="1">
              <a:solidFill>
                <a:srgbClr val="000000"/>
              </a:solidFill>
              <a:latin typeface="Helvetica" pitchFamily="28" charset="0"/>
            </a:endParaRPr>
          </a:p>
          <a:p>
            <a:r>
              <a:rPr lang="en-US" sz="2400" b="1" i="1">
                <a:solidFill>
                  <a:srgbClr val="000000"/>
                </a:solidFill>
                <a:latin typeface="Helvetica" pitchFamily="28" charset="0"/>
              </a:rPr>
              <a:t>gag </a:t>
            </a:r>
            <a:r>
              <a:rPr lang="en-US" sz="2400" i="1">
                <a:solidFill>
                  <a:srgbClr val="000000"/>
                </a:solidFill>
                <a:latin typeface="Helvetica" pitchFamily="28" charset="0"/>
              </a:rPr>
              <a:t>(coding for structural proteins of the viral particle- </a:t>
            </a:r>
            <a:r>
              <a:rPr lang="en-US"/>
              <a:t>structural </a:t>
            </a:r>
          </a:p>
          <a:p>
            <a:r>
              <a:rPr lang="en-US"/>
              <a:t>proteins in matrix, capsid, and nucleocapsid.</a:t>
            </a:r>
            <a:r>
              <a:rPr lang="en-US" sz="2400" i="1">
                <a:solidFill>
                  <a:srgbClr val="000000"/>
                </a:solidFill>
                <a:latin typeface="Helvetica" pitchFamily="28" charset="0"/>
              </a:rPr>
              <a:t>), </a:t>
            </a:r>
          </a:p>
          <a:p>
            <a:endParaRPr lang="en-US" sz="2400" i="1">
              <a:solidFill>
                <a:srgbClr val="000000"/>
              </a:solidFill>
              <a:latin typeface="Helvetica" pitchFamily="28" charset="0"/>
            </a:endParaRPr>
          </a:p>
          <a:p>
            <a:r>
              <a:rPr lang="en-US" sz="2400" b="1" i="1">
                <a:solidFill>
                  <a:srgbClr val="000000"/>
                </a:solidFill>
                <a:latin typeface="Helvetica" pitchFamily="28" charset="0"/>
              </a:rPr>
              <a:t>pol</a:t>
            </a:r>
            <a:r>
              <a:rPr lang="en-US" sz="2400" i="1">
                <a:solidFill>
                  <a:srgbClr val="000000"/>
                </a:solidFill>
                <a:latin typeface="Helvetica" pitchFamily="28" charset="0"/>
              </a:rPr>
              <a:t> (coding for a reverse transcriptase/integrase protein- </a:t>
            </a:r>
            <a:r>
              <a:rPr lang="en-US"/>
              <a:t>protease, </a:t>
            </a:r>
          </a:p>
          <a:p>
            <a:r>
              <a:rPr lang="en-US"/>
              <a:t>reverse transcriptase, and integrase.</a:t>
            </a:r>
            <a:r>
              <a:rPr lang="en-US" sz="2400" i="1">
                <a:solidFill>
                  <a:srgbClr val="000000"/>
                </a:solidFill>
                <a:latin typeface="Helvetica" pitchFamily="28" charset="0"/>
              </a:rPr>
              <a:t>), </a:t>
            </a:r>
          </a:p>
          <a:p>
            <a:endParaRPr lang="en-US" sz="2400" i="1">
              <a:solidFill>
                <a:srgbClr val="000000"/>
              </a:solidFill>
              <a:latin typeface="Helvetica" pitchFamily="28" charset="0"/>
            </a:endParaRPr>
          </a:p>
          <a:p>
            <a:r>
              <a:rPr lang="en-US" sz="2400" b="1" i="1">
                <a:solidFill>
                  <a:srgbClr val="000000"/>
                </a:solidFill>
                <a:latin typeface="Helvetica" pitchFamily="28" charset="0"/>
              </a:rPr>
              <a:t>env</a:t>
            </a:r>
            <a:r>
              <a:rPr lang="en-US" sz="2400" i="1">
                <a:solidFill>
                  <a:srgbClr val="000000"/>
                </a:solidFill>
                <a:latin typeface="Helvetica" pitchFamily="28" charset="0"/>
              </a:rPr>
              <a:t> (coding for a protein imbedded in the virus’ lipid envelope- </a:t>
            </a:r>
          </a:p>
          <a:p>
            <a:r>
              <a:rPr lang="en-US"/>
              <a:t>surface protein, transmembrane protein for recognition and fusion</a:t>
            </a:r>
            <a:r>
              <a:rPr lang="en-US" sz="2400" i="1">
                <a:solidFill>
                  <a:srgbClr val="000000"/>
                </a:solidFill>
                <a:latin typeface="Helvetica" pitchFamily="28" charset="0"/>
              </a:rPr>
              <a:t>).</a:t>
            </a:r>
          </a:p>
          <a:p>
            <a:endParaRPr lang="en-US" sz="2400" i="1">
              <a:solidFill>
                <a:srgbClr val="000000"/>
              </a:solidFill>
              <a:latin typeface="Helvetica" pitchFamily="28" charset="0"/>
            </a:endParaRPr>
          </a:p>
          <a:p>
            <a:r>
              <a:rPr lang="en-US" sz="2400" i="1">
                <a:solidFill>
                  <a:srgbClr val="000000"/>
                </a:solidFill>
                <a:latin typeface="Helvetica" pitchFamily="28" charset="0"/>
              </a:rPr>
              <a:t>Reverse Transcriptase:</a:t>
            </a:r>
          </a:p>
          <a:p>
            <a:r>
              <a:rPr lang="en-US">
                <a:solidFill>
                  <a:schemeClr val="tx2"/>
                </a:solidFill>
              </a:rPr>
              <a:t>       -RT converts RNA to DNA</a:t>
            </a:r>
          </a:p>
          <a:p>
            <a:r>
              <a:rPr lang="en-US">
                <a:solidFill>
                  <a:schemeClr val="tx2"/>
                </a:solidFill>
              </a:rPr>
              <a:t>       -RT shows DNA polymerase activity</a:t>
            </a:r>
          </a:p>
          <a:p>
            <a:r>
              <a:rPr lang="en-US">
                <a:solidFill>
                  <a:schemeClr val="tx2"/>
                </a:solidFill>
              </a:rPr>
              <a:t>       -RT has  RNAase H activity</a:t>
            </a:r>
          </a:p>
        </p:txBody>
      </p:sp>
      <p:sp>
        <p:nvSpPr>
          <p:cNvPr id="147459" name="Line 3"/>
          <p:cNvSpPr>
            <a:spLocks noChangeShapeType="1"/>
          </p:cNvSpPr>
          <p:nvPr/>
        </p:nvSpPr>
        <p:spPr bwMode="auto">
          <a:xfrm>
            <a:off x="6172200" y="3962400"/>
            <a:ext cx="213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8" name="Rectangle 1028"/>
          <p:cNvSpPr>
            <a:spLocks noChangeArrowheads="1"/>
          </p:cNvSpPr>
          <p:nvPr/>
        </p:nvSpPr>
        <p:spPr bwMode="auto">
          <a:xfrm>
            <a:off x="304800" y="609600"/>
            <a:ext cx="8229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ebdings" pitchFamily="28" charset="2"/>
              <a:buNone/>
            </a:pPr>
            <a:r>
              <a:rPr lang="en-US" sz="2800" dirty="0">
                <a:solidFill>
                  <a:srgbClr val="000000"/>
                </a:solidFill>
                <a:latin typeface="Helvetica" pitchFamily="28" charset="0"/>
              </a:rPr>
              <a:t>1-A retrovirus has </a:t>
            </a:r>
            <a:r>
              <a:rPr lang="en-US" sz="2800" b="1" dirty="0">
                <a:solidFill>
                  <a:srgbClr val="000000"/>
                </a:solidFill>
                <a:latin typeface="Helvetica" pitchFamily="28" charset="0"/>
              </a:rPr>
              <a:t>two copies</a:t>
            </a:r>
            <a:r>
              <a:rPr lang="en-US" sz="2800" dirty="0">
                <a:solidFill>
                  <a:srgbClr val="000000"/>
                </a:solidFill>
                <a:latin typeface="Helvetica" pitchFamily="28" charset="0"/>
              </a:rPr>
              <a:t> of its genome of single-stranded RNA.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ebdings" pitchFamily="28" charset="2"/>
              <a:buNone/>
            </a:pPr>
            <a:endParaRPr lang="en-US" sz="2800" dirty="0">
              <a:solidFill>
                <a:srgbClr val="000000"/>
              </a:solidFill>
              <a:latin typeface="Helvetica" pitchFamily="2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ebdings" pitchFamily="28" charset="2"/>
              <a:buNone/>
            </a:pPr>
            <a:r>
              <a:rPr lang="en-US" sz="2800" dirty="0">
                <a:solidFill>
                  <a:srgbClr val="000000"/>
                </a:solidFill>
                <a:latin typeface="Helvetica" pitchFamily="28" charset="0"/>
              </a:rPr>
              <a:t>2-An integrated provirus is a </a:t>
            </a:r>
            <a:r>
              <a:rPr lang="en-US" sz="2800" b="1" dirty="0">
                <a:solidFill>
                  <a:srgbClr val="000000"/>
                </a:solidFill>
                <a:latin typeface="Helvetica" pitchFamily="28" charset="0"/>
              </a:rPr>
              <a:t>double-stranded DNA</a:t>
            </a:r>
            <a:r>
              <a:rPr lang="en-US" sz="2800" dirty="0">
                <a:solidFill>
                  <a:srgbClr val="000000"/>
                </a:solidFill>
                <a:latin typeface="Helvetica" pitchFamily="28" charset="0"/>
              </a:rPr>
              <a:t> sequence.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ebdings" pitchFamily="28" charset="2"/>
              <a:buNone/>
            </a:pPr>
            <a:endParaRPr lang="en-US" sz="2800" dirty="0">
              <a:solidFill>
                <a:srgbClr val="000000"/>
              </a:solidFill>
              <a:latin typeface="Helvetica" pitchFamily="2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ebdings" pitchFamily="28" charset="2"/>
              <a:buNone/>
            </a:pPr>
            <a:r>
              <a:rPr lang="en-US" sz="2800" dirty="0">
                <a:solidFill>
                  <a:srgbClr val="000000"/>
                </a:solidFill>
                <a:latin typeface="Helvetica" pitchFamily="28" charset="0"/>
              </a:rPr>
              <a:t>3-Polyproteins are initially produced and then processed (</a:t>
            </a:r>
            <a:r>
              <a:rPr lang="en-US" sz="2800" b="1" dirty="0">
                <a:solidFill>
                  <a:srgbClr val="000000"/>
                </a:solidFill>
                <a:latin typeface="Helvetica" pitchFamily="28" charset="0"/>
              </a:rPr>
              <a:t>proteases</a:t>
            </a:r>
            <a:r>
              <a:rPr lang="en-US" sz="2800" dirty="0">
                <a:solidFill>
                  <a:srgbClr val="000000"/>
                </a:solidFill>
                <a:latin typeface="Helvetica" pitchFamily="28" charset="0"/>
              </a:rPr>
              <a:t>) to give all the viral protein products necessary for retrovirus reproduction.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ebdings" pitchFamily="28" charset="2"/>
              <a:buNone/>
            </a:pPr>
            <a:endParaRPr lang="en-US" sz="2800" dirty="0">
              <a:solidFill>
                <a:srgbClr val="000000"/>
              </a:solidFill>
              <a:latin typeface="Helvetica" pitchFamily="2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ebdings" pitchFamily="28" charset="2"/>
              <a:buNone/>
            </a:pPr>
            <a:r>
              <a:rPr lang="en-US" sz="2800" dirty="0">
                <a:solidFill>
                  <a:srgbClr val="000000"/>
                </a:solidFill>
                <a:latin typeface="Helvetica" pitchFamily="28" charset="0"/>
              </a:rPr>
              <a:t>4- U3 region of each LTR carries a </a:t>
            </a:r>
            <a:r>
              <a:rPr lang="en-US" sz="2800" u="sng" dirty="0">
                <a:solidFill>
                  <a:srgbClr val="000000"/>
                </a:solidFill>
                <a:latin typeface="Helvetica" pitchFamily="28" charset="0"/>
              </a:rPr>
              <a:t>promoter </a:t>
            </a:r>
            <a:r>
              <a:rPr lang="en-US" sz="2800" dirty="0">
                <a:solidFill>
                  <a:srgbClr val="000000"/>
                </a:solidFill>
                <a:latin typeface="Helvetica" pitchFamily="28" charset="0"/>
              </a:rPr>
              <a:t>and </a:t>
            </a:r>
            <a:r>
              <a:rPr lang="en-US" sz="2800" u="sng" dirty="0">
                <a:solidFill>
                  <a:srgbClr val="000000"/>
                </a:solidFill>
                <a:latin typeface="Helvetica" pitchFamily="28" charset="0"/>
              </a:rPr>
              <a:t>enhancer </a:t>
            </a:r>
            <a:r>
              <a:rPr lang="en-US" sz="2800" dirty="0">
                <a:solidFill>
                  <a:srgbClr val="000000"/>
                </a:solidFill>
                <a:latin typeface="Helvetica" pitchFamily="28" charset="0"/>
              </a:rPr>
              <a:t>(initiates transcription)</a:t>
            </a:r>
            <a:endParaRPr lang="en-US" sz="1800" b="1" i="1" dirty="0">
              <a:latin typeface="Times New Roman" pitchFamily="28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000000"/>
                </a:solidFill>
              </a:rPr>
              <a:t>Retrotransposons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u="sng" smtClean="0">
                <a:solidFill>
                  <a:srgbClr val="000000"/>
                </a:solidFill>
              </a:rPr>
              <a:t>Retroviruslike elements</a:t>
            </a:r>
            <a:r>
              <a:rPr lang="en-US" smtClean="0">
                <a:solidFill>
                  <a:srgbClr val="000000"/>
                </a:solidFill>
              </a:rPr>
              <a:t> (LTR retrotransposons) resemble integrated retroviruses.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u="sng" smtClean="0">
                <a:solidFill>
                  <a:srgbClr val="000000"/>
                </a:solidFill>
              </a:rPr>
              <a:t>Retroposons</a:t>
            </a:r>
            <a:r>
              <a:rPr lang="en-US" smtClean="0">
                <a:solidFill>
                  <a:srgbClr val="000000"/>
                </a:solidFill>
              </a:rPr>
              <a:t> are DNA copies of polyadenylated RNA.</a:t>
            </a:r>
          </a:p>
        </p:txBody>
      </p:sp>
      <p:sp>
        <p:nvSpPr>
          <p:cNvPr id="4403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Helvetica" pitchFamily="28" charset="0"/>
                <a:ea typeface="ＭＳ Ｐゴシック" pitchFamily="28" charset="-128"/>
              </a:rPr>
              <a:t>© John Wiley &amp; Sons,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0070C0"/>
                </a:solidFill>
              </a:rPr>
              <a:t>Retroviruslike Elements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000000"/>
                </a:solidFill>
              </a:rPr>
              <a:t>Found in yeast, plants, and animals.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>
                <a:solidFill>
                  <a:srgbClr val="000000"/>
                </a:solidFill>
              </a:rPr>
              <a:t>Structure: central coding region flanked by long terminal repeats (LTRs) oriented in the same direction.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>
                <a:solidFill>
                  <a:srgbClr val="000000"/>
                </a:solidFill>
              </a:rPr>
              <a:t>The coding region contains homologues of the </a:t>
            </a:r>
            <a:r>
              <a:rPr lang="en-US" sz="2800" i="1" smtClean="0">
                <a:solidFill>
                  <a:srgbClr val="000000"/>
                </a:solidFill>
              </a:rPr>
              <a:t>gag</a:t>
            </a:r>
            <a:r>
              <a:rPr lang="en-US" sz="2800" smtClean="0">
                <a:solidFill>
                  <a:srgbClr val="000000"/>
                </a:solidFill>
              </a:rPr>
              <a:t> and </a:t>
            </a:r>
            <a:r>
              <a:rPr lang="en-US" sz="2800" i="1" smtClean="0">
                <a:solidFill>
                  <a:srgbClr val="000000"/>
                </a:solidFill>
              </a:rPr>
              <a:t>pol</a:t>
            </a:r>
            <a:r>
              <a:rPr lang="en-US" sz="2800" smtClean="0">
                <a:solidFill>
                  <a:srgbClr val="000000"/>
                </a:solidFill>
              </a:rPr>
              <a:t> genes of retroviruses.</a:t>
            </a:r>
          </a:p>
        </p:txBody>
      </p:sp>
      <p:sp>
        <p:nvSpPr>
          <p:cNvPr id="4506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Helvetica" pitchFamily="28" charset="0"/>
                <a:ea typeface="ＭＳ Ｐゴシック" pitchFamily="28" charset="-128"/>
              </a:rPr>
              <a:t>© John Wiley &amp; Sons,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5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l" eaLnBrk="1" hangingPunct="1"/>
            <a:r>
              <a:rPr lang="en-US" sz="3600" b="1" smtClean="0">
                <a:solidFill>
                  <a:srgbClr val="E41711"/>
                </a:solidFill>
              </a:rPr>
              <a:t>Transposition</a:t>
            </a:r>
            <a:r>
              <a:rPr lang="en-US" sz="3600" smtClean="0">
                <a:solidFill>
                  <a:srgbClr val="E41711"/>
                </a:solidFill>
              </a:rPr>
              <a:t> of the Yeast T</a:t>
            </a:r>
            <a:r>
              <a:rPr lang="en-US" sz="3600" i="1" smtClean="0">
                <a:solidFill>
                  <a:srgbClr val="E41711"/>
                </a:solidFill>
              </a:rPr>
              <a:t>y1 </a:t>
            </a:r>
            <a:r>
              <a:rPr lang="en-US" sz="3600" smtClean="0">
                <a:solidFill>
                  <a:srgbClr val="E41711"/>
                </a:solidFill>
              </a:rPr>
              <a:t>Element</a:t>
            </a:r>
          </a:p>
        </p:txBody>
      </p:sp>
      <p:sp>
        <p:nvSpPr>
          <p:cNvPr id="4608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228600"/>
          </a:xfrm>
          <a:noFill/>
        </p:spPr>
        <p:txBody>
          <a:bodyPr/>
          <a:lstStyle/>
          <a:p>
            <a:r>
              <a:rPr lang="en-US">
                <a:latin typeface="Helvetica" pitchFamily="28" charset="0"/>
                <a:ea typeface="ＭＳ Ｐゴシック" pitchFamily="28" charset="-128"/>
              </a:rPr>
              <a:t>© John Wiley &amp; Sons, Inc.</a:t>
            </a:r>
          </a:p>
        </p:txBody>
      </p:sp>
      <p:pic>
        <p:nvPicPr>
          <p:cNvPr id="46084" name="Picture 2" descr="snu6_fig_17_1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600200"/>
            <a:ext cx="4191000" cy="5003800"/>
          </a:xfrm>
          <a:noFill/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4267200" y="3230563"/>
            <a:ext cx="4646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--Homologous to the gag and pol genes</a:t>
            </a: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4572000" y="4495800"/>
            <a:ext cx="39179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Drosophila</a:t>
            </a:r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--Copia ~ to Ty1 element</a:t>
            </a:r>
          </a:p>
          <a:p>
            <a:r>
              <a:rPr lang="en-US">
                <a:solidFill>
                  <a:srgbClr val="000000"/>
                </a:solidFill>
              </a:rPr>
              <a:t>--Gypsy~ to retrovirus (env gene)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algn="l" eaLnBrk="1" hangingPunct="1"/>
            <a:r>
              <a:rPr lang="en-US" sz="3200" b="1" smtClean="0">
                <a:solidFill>
                  <a:srgbClr val="E41711"/>
                </a:solidFill>
              </a:rPr>
              <a:t>Retroposons (non-LTR Retrotransposons)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78486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000000"/>
                </a:solidFill>
              </a:rPr>
              <a:t>Retrotransposons are a large and widely distributed class of retrotransposons.</a:t>
            </a: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000000"/>
                </a:solidFill>
              </a:rPr>
              <a:t>Retroposons move through an RNA molecule that is reverse transcribed into DNA.</a:t>
            </a: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000000"/>
                </a:solidFill>
              </a:rPr>
              <a:t>Retroposons have a homologous sequence of A:T base pairs at one end that is derived from the poly(A) tail of retroposon RNA.</a:t>
            </a:r>
          </a:p>
          <a:p>
            <a:pPr eaLnBrk="1" hangingPunct="1">
              <a:lnSpc>
                <a:spcPct val="90000"/>
              </a:lnSpc>
            </a:pPr>
            <a:endParaRPr lang="en-US" sz="280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u="sng" smtClean="0">
                <a:solidFill>
                  <a:srgbClr val="000000"/>
                </a:solidFill>
              </a:rPr>
              <a:t>In </a:t>
            </a:r>
            <a:r>
              <a:rPr lang="en-US" sz="2400" b="1" i="1" u="sng" smtClean="0">
                <a:solidFill>
                  <a:srgbClr val="000000"/>
                </a:solidFill>
              </a:rPr>
              <a:t>Drosophila</a:t>
            </a:r>
            <a:r>
              <a:rPr lang="en-US" sz="2400" smtClean="0">
                <a:solidFill>
                  <a:srgbClr val="000000"/>
                </a:solidFill>
              </a:rPr>
              <a:t>, the retroposons </a:t>
            </a:r>
            <a:r>
              <a:rPr lang="en-US" sz="2400" i="1" smtClean="0">
                <a:solidFill>
                  <a:srgbClr val="000000"/>
                </a:solidFill>
              </a:rPr>
              <a:t>HeT-A </a:t>
            </a:r>
            <a:r>
              <a:rPr lang="en-US" sz="2400" smtClean="0">
                <a:solidFill>
                  <a:srgbClr val="000000"/>
                </a:solidFill>
              </a:rPr>
              <a:t>and </a:t>
            </a:r>
            <a:r>
              <a:rPr lang="en-US" sz="2400" i="1" smtClean="0">
                <a:solidFill>
                  <a:srgbClr val="000000"/>
                </a:solidFill>
              </a:rPr>
              <a:t>TART</a:t>
            </a:r>
            <a:r>
              <a:rPr lang="en-US" sz="2400" smtClean="0">
                <a:solidFill>
                  <a:srgbClr val="000000"/>
                </a:solidFill>
              </a:rPr>
              <a:t> ( for telomere) are found at the telomeres of chromosomes and replenish DNA that is lost by incomplete chromosome replication.</a:t>
            </a:r>
          </a:p>
        </p:txBody>
      </p:sp>
      <p:sp>
        <p:nvSpPr>
          <p:cNvPr id="4710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477000" y="6400800"/>
            <a:ext cx="2895600" cy="457200"/>
          </a:xfrm>
          <a:noFill/>
        </p:spPr>
        <p:txBody>
          <a:bodyPr/>
          <a:lstStyle/>
          <a:p>
            <a:r>
              <a:rPr lang="en-US">
                <a:latin typeface="Helvetica" pitchFamily="28" charset="0"/>
                <a:ea typeface="ＭＳ Ｐゴシック" pitchFamily="28" charset="-128"/>
              </a:rPr>
              <a:t>© John Wiley &amp; Sons,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04800"/>
          </a:xfrm>
          <a:noFill/>
        </p:spPr>
        <p:txBody>
          <a:bodyPr/>
          <a:lstStyle/>
          <a:p>
            <a:r>
              <a:rPr lang="en-US">
                <a:latin typeface="Helvetica" pitchFamily="28" charset="0"/>
                <a:ea typeface="ＭＳ Ｐゴシック" pitchFamily="28" charset="-128"/>
              </a:rPr>
              <a:t>© John Wiley &amp; Sons, Inc.</a:t>
            </a:r>
          </a:p>
        </p:txBody>
      </p:sp>
      <p:pic>
        <p:nvPicPr>
          <p:cNvPr id="6147" name="Picture 2" descr="snu6_tab_17_01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1143000" y="381000"/>
            <a:ext cx="6996113" cy="5867400"/>
          </a:xfrm>
          <a:noFill/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723900" y="266700"/>
            <a:ext cx="7696200" cy="6324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381000"/>
            <a:ext cx="7772400" cy="13716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0070C0"/>
                </a:solidFill>
              </a:rPr>
              <a:t>Transposable Elements in Humans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1981200"/>
            <a:ext cx="6400800" cy="2286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339966"/>
                </a:solidFill>
              </a:rPr>
              <a:t>The human genome is populated by a diverse array of </a:t>
            </a:r>
            <a:r>
              <a:rPr lang="en-US" b="1" smtClean="0">
                <a:solidFill>
                  <a:srgbClr val="339966"/>
                </a:solidFill>
              </a:rPr>
              <a:t>transposable elements</a:t>
            </a:r>
            <a:r>
              <a:rPr lang="en-US" smtClean="0">
                <a:solidFill>
                  <a:srgbClr val="339966"/>
                </a:solidFill>
              </a:rPr>
              <a:t> that collectively account for 44 % of all human DNA.</a:t>
            </a:r>
          </a:p>
        </p:txBody>
      </p:sp>
      <p:sp>
        <p:nvSpPr>
          <p:cNvPr id="5222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Helvetica" pitchFamily="28" charset="0"/>
                <a:ea typeface="ＭＳ Ｐゴシック" pitchFamily="28" charset="-128"/>
              </a:rPr>
              <a:t>© John Wiley &amp; Sons,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E41711"/>
                </a:solidFill>
              </a:rPr>
              <a:t>The </a:t>
            </a:r>
            <a:r>
              <a:rPr lang="en-US" i="1" smtClean="0">
                <a:solidFill>
                  <a:srgbClr val="E41711"/>
                </a:solidFill>
              </a:rPr>
              <a:t>L1</a:t>
            </a:r>
            <a:r>
              <a:rPr lang="en-US" smtClean="0">
                <a:solidFill>
                  <a:srgbClr val="E41711"/>
                </a:solidFill>
              </a:rPr>
              <a:t> Element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000000"/>
                </a:solidFill>
              </a:rPr>
              <a:t>The </a:t>
            </a:r>
            <a:r>
              <a:rPr lang="en-US" sz="2400" i="1" smtClean="0">
                <a:solidFill>
                  <a:srgbClr val="000000"/>
                </a:solidFill>
              </a:rPr>
              <a:t>L1</a:t>
            </a:r>
            <a:r>
              <a:rPr lang="en-US" sz="2400" smtClean="0">
                <a:solidFill>
                  <a:srgbClr val="000000"/>
                </a:solidFill>
              </a:rPr>
              <a:t> element is a retroposon belonging to a class of sequences known as </a:t>
            </a:r>
            <a:r>
              <a:rPr lang="en-US" sz="2400" u="sng" smtClean="0">
                <a:solidFill>
                  <a:srgbClr val="000000"/>
                </a:solidFill>
              </a:rPr>
              <a:t>the long interspersed nuclear elements (</a:t>
            </a:r>
            <a:r>
              <a:rPr lang="en-US" sz="2400" b="1" u="sng" smtClean="0">
                <a:solidFill>
                  <a:srgbClr val="000000"/>
                </a:solidFill>
              </a:rPr>
              <a:t>LINEs).</a:t>
            </a:r>
            <a:endParaRPr lang="en-US" sz="240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000000"/>
                </a:solidFill>
              </a:rPr>
              <a:t>The human genome contains 3000-5000 complete </a:t>
            </a:r>
            <a:r>
              <a:rPr lang="en-US" sz="2400" i="1" smtClean="0">
                <a:solidFill>
                  <a:srgbClr val="000000"/>
                </a:solidFill>
              </a:rPr>
              <a:t>L1</a:t>
            </a:r>
            <a:r>
              <a:rPr lang="en-US" sz="2400" smtClean="0">
                <a:solidFill>
                  <a:srgbClr val="000000"/>
                </a:solidFill>
              </a:rPr>
              <a:t> elements and more than 500,000 truncated </a:t>
            </a:r>
            <a:r>
              <a:rPr lang="en-US" sz="2400" i="1" smtClean="0">
                <a:solidFill>
                  <a:srgbClr val="000000"/>
                </a:solidFill>
              </a:rPr>
              <a:t>L1</a:t>
            </a:r>
            <a:r>
              <a:rPr lang="en-US" sz="2400" smtClean="0">
                <a:solidFill>
                  <a:srgbClr val="000000"/>
                </a:solidFill>
              </a:rPr>
              <a:t> elements.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000000"/>
                </a:solidFill>
              </a:rPr>
              <a:t>Complete </a:t>
            </a:r>
            <a:r>
              <a:rPr lang="en-US" sz="2400" i="1" smtClean="0">
                <a:solidFill>
                  <a:srgbClr val="000000"/>
                </a:solidFill>
              </a:rPr>
              <a:t>L1</a:t>
            </a:r>
            <a:r>
              <a:rPr lang="en-US" sz="2400" smtClean="0">
                <a:solidFill>
                  <a:srgbClr val="000000"/>
                </a:solidFill>
              </a:rPr>
              <a:t> elements are about 6 kb long, have an internal </a:t>
            </a:r>
            <a:r>
              <a:rPr lang="en-US" sz="2400" b="1" smtClean="0">
                <a:solidFill>
                  <a:srgbClr val="000000"/>
                </a:solidFill>
              </a:rPr>
              <a:t>promoter</a:t>
            </a:r>
            <a:r>
              <a:rPr lang="en-US" sz="2400" smtClean="0">
                <a:solidFill>
                  <a:srgbClr val="000000"/>
                </a:solidFill>
              </a:rPr>
              <a:t>, and have two </a:t>
            </a:r>
            <a:r>
              <a:rPr lang="en-US" sz="2400" b="1" smtClean="0">
                <a:solidFill>
                  <a:srgbClr val="000000"/>
                </a:solidFill>
              </a:rPr>
              <a:t>open reading frames</a:t>
            </a:r>
            <a:r>
              <a:rPr lang="en-US" sz="2400" smtClean="0">
                <a:solidFill>
                  <a:srgbClr val="000000"/>
                </a:solidFill>
              </a:rPr>
              <a:t> that encode a nucleic-acid binding protein and a protein with </a:t>
            </a:r>
            <a:r>
              <a:rPr lang="en-US" sz="2400" u="sng" smtClean="0">
                <a:solidFill>
                  <a:srgbClr val="000000"/>
                </a:solidFill>
              </a:rPr>
              <a:t>endonuclease and reverse transcriptase activities.</a:t>
            </a: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5325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04800"/>
          </a:xfrm>
          <a:noFill/>
        </p:spPr>
        <p:txBody>
          <a:bodyPr/>
          <a:lstStyle/>
          <a:p>
            <a:r>
              <a:rPr lang="en-US">
                <a:latin typeface="Helvetica" pitchFamily="28" charset="0"/>
                <a:ea typeface="ＭＳ Ｐゴシック" pitchFamily="28" charset="-128"/>
              </a:rPr>
              <a:t>© John Wiley &amp; Sons,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Helvetica" pitchFamily="28" charset="0"/>
                <a:ea typeface="ＭＳ Ｐゴシック" pitchFamily="28" charset="-128"/>
              </a:rPr>
              <a:t>© John Wiley &amp; Sons, Inc.</a:t>
            </a:r>
          </a:p>
        </p:txBody>
      </p:sp>
      <p:pic>
        <p:nvPicPr>
          <p:cNvPr id="54275" name="Picture 2" descr="snu6_fig_17_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774700"/>
            <a:ext cx="8531225" cy="532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70C0"/>
                </a:solidFill>
              </a:rPr>
              <a:t>Short Interspersed Nuclear Elements (SINEs)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000000"/>
                </a:solidFill>
              </a:rPr>
              <a:t>SINEs retroposons are the second most abundant class of transposable elements in the human genome.  SINE families are the </a:t>
            </a:r>
            <a:r>
              <a:rPr lang="en-US" sz="2800" i="1" smtClean="0">
                <a:solidFill>
                  <a:srgbClr val="000000"/>
                </a:solidFill>
              </a:rPr>
              <a:t>Alu, MIR</a:t>
            </a:r>
            <a:r>
              <a:rPr lang="en-US" sz="2800" smtClean="0">
                <a:solidFill>
                  <a:srgbClr val="000000"/>
                </a:solidFill>
              </a:rPr>
              <a:t>, and </a:t>
            </a:r>
            <a:r>
              <a:rPr lang="en-US" sz="2800" i="1" smtClean="0">
                <a:solidFill>
                  <a:srgbClr val="000000"/>
                </a:solidFill>
              </a:rPr>
              <a:t>Ther2/MIR3</a:t>
            </a:r>
            <a:r>
              <a:rPr lang="en-US" sz="2800" smtClean="0">
                <a:solidFill>
                  <a:srgbClr val="000000"/>
                </a:solidFill>
              </a:rPr>
              <a:t> elements.</a:t>
            </a: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000000"/>
                </a:solidFill>
              </a:rPr>
              <a:t>SINEs are usually less than 400 base pairs long and </a:t>
            </a:r>
            <a:r>
              <a:rPr lang="en-US" sz="2800" u="sng" smtClean="0">
                <a:solidFill>
                  <a:srgbClr val="000000"/>
                </a:solidFill>
              </a:rPr>
              <a:t>do not encode proteins.</a:t>
            </a:r>
            <a:endParaRPr lang="en-US" sz="280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000000"/>
                </a:solidFill>
              </a:rPr>
              <a:t>The </a:t>
            </a:r>
            <a:r>
              <a:rPr lang="en-US" sz="2800" u="sng" smtClean="0">
                <a:solidFill>
                  <a:srgbClr val="000000"/>
                </a:solidFill>
              </a:rPr>
              <a:t>reverse transcriptase</a:t>
            </a:r>
            <a:r>
              <a:rPr lang="en-US" sz="2800" smtClean="0">
                <a:solidFill>
                  <a:srgbClr val="000000"/>
                </a:solidFill>
              </a:rPr>
              <a:t> required for SINE transposition is provided by a LINE-type element.</a:t>
            </a:r>
          </a:p>
        </p:txBody>
      </p:sp>
      <p:sp>
        <p:nvSpPr>
          <p:cNvPr id="5530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Helvetica" pitchFamily="28" charset="0"/>
                <a:ea typeface="ＭＳ Ｐゴシック" pitchFamily="28" charset="-128"/>
              </a:rPr>
              <a:t>© John Wiley &amp; Sons,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7772400" cy="4114800"/>
          </a:xfrm>
        </p:spPr>
        <p:txBody>
          <a:bodyPr/>
          <a:lstStyle/>
          <a:p>
            <a:pPr eaLnBrk="1" hangingPunct="1">
              <a:buClr>
                <a:srgbClr val="00B0F0"/>
              </a:buClr>
              <a:buFont typeface="Arial" charset="0"/>
              <a:buChar char="•"/>
            </a:pPr>
            <a:r>
              <a:rPr lang="en-US" sz="2800" i="1" smtClean="0">
                <a:solidFill>
                  <a:srgbClr val="000000"/>
                </a:solidFill>
              </a:rPr>
              <a:t>The human genome contains four basic types of transposable elements: LINEs, SINEs, retroviruslike elements, and cut-and-paste transposons ( and retrovirus).</a:t>
            </a:r>
          </a:p>
          <a:p>
            <a:pPr eaLnBrk="1" hangingPunct="1"/>
            <a:endParaRPr lang="en-US" sz="2800" smtClean="0"/>
          </a:p>
          <a:p>
            <a:pPr eaLnBrk="1" hangingPunct="1">
              <a:buClr>
                <a:srgbClr val="00B0F0"/>
              </a:buClr>
              <a:buFont typeface="Arial" charset="0"/>
              <a:buChar char="•"/>
            </a:pPr>
            <a:r>
              <a:rPr lang="en-US" sz="2800" i="1" smtClean="0">
                <a:solidFill>
                  <a:srgbClr val="000000"/>
                </a:solidFill>
              </a:rPr>
              <a:t>The L1 LINE and the Alu SINE are transpositionally active; other human transposons appear to be inactive.</a:t>
            </a:r>
          </a:p>
        </p:txBody>
      </p:sp>
      <p:sp>
        <p:nvSpPr>
          <p:cNvPr id="5632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Helvetica" pitchFamily="28" charset="0"/>
                <a:ea typeface="ＭＳ Ｐゴシック" pitchFamily="28" charset="-128"/>
              </a:rPr>
              <a:t>© John Wiley &amp; Sons,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20574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0070C0"/>
                </a:solidFill>
              </a:rPr>
              <a:t>The Genetic and Evolutionary Significance of Transposable Elements</a:t>
            </a:r>
            <a:endParaRPr lang="en-US" sz="4000" smtClean="0">
              <a:solidFill>
                <a:srgbClr val="0070C0"/>
              </a:solidFill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76300" y="2895600"/>
            <a:ext cx="7391400" cy="17526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Transposable elements are used to study </a:t>
            </a:r>
            <a:r>
              <a:rPr lang="en-US" u="sng" smtClean="0">
                <a:solidFill>
                  <a:srgbClr val="000000"/>
                </a:solidFill>
              </a:rPr>
              <a:t>spontaneous mutations</a:t>
            </a:r>
            <a:r>
              <a:rPr lang="en-US" smtClean="0">
                <a:solidFill>
                  <a:srgbClr val="000000"/>
                </a:solidFill>
              </a:rPr>
              <a:t> and </a:t>
            </a:r>
            <a:r>
              <a:rPr lang="en-US" b="1" smtClean="0">
                <a:latin typeface="Arial" charset="0"/>
              </a:rPr>
              <a:t>chromosome</a:t>
            </a:r>
            <a:r>
              <a:rPr lang="en-US" smtClean="0">
                <a:latin typeface="Arial" charset="0"/>
              </a:rPr>
              <a:t>-</a:t>
            </a:r>
            <a:r>
              <a:rPr lang="en-US" b="1" smtClean="0">
                <a:latin typeface="Arial" charset="0"/>
              </a:rPr>
              <a:t>breaking</a:t>
            </a:r>
            <a:r>
              <a:rPr lang="en-US" smtClean="0">
                <a:latin typeface="Arial" charset="0"/>
              </a:rPr>
              <a:t> activity</a:t>
            </a:r>
          </a:p>
        </p:txBody>
      </p:sp>
      <p:sp>
        <p:nvSpPr>
          <p:cNvPr id="5734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Helvetica" pitchFamily="28" charset="0"/>
                <a:ea typeface="ＭＳ Ｐゴシック" pitchFamily="28" charset="-128"/>
              </a:rPr>
              <a:t>© John Wiley &amp; Sons,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914400"/>
          </a:xfrm>
        </p:spPr>
        <p:txBody>
          <a:bodyPr/>
          <a:lstStyle/>
          <a:p>
            <a:pPr algn="l" eaLnBrk="1" hangingPunct="1"/>
            <a:r>
              <a:rPr lang="en-US" sz="3200" b="1" smtClean="0">
                <a:solidFill>
                  <a:srgbClr val="0070C0"/>
                </a:solidFill>
              </a:rPr>
              <a:t>Transposons and Chromosome Structure</a:t>
            </a:r>
            <a:endParaRPr lang="en-US" sz="3600" b="1" smtClean="0">
              <a:solidFill>
                <a:srgbClr val="0070C0"/>
              </a:solidFill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" y="1181100"/>
            <a:ext cx="86106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000000"/>
                </a:solidFill>
              </a:rPr>
              <a:t>Transposable elements have been implicated in the formation of chromosome rearrangements.</a:t>
            </a: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000000"/>
                </a:solidFill>
              </a:rPr>
              <a:t>Crossing over may occur between </a:t>
            </a:r>
            <a:r>
              <a:rPr lang="en-US" sz="2800" b="1" smtClean="0">
                <a:solidFill>
                  <a:srgbClr val="000000"/>
                </a:solidFill>
              </a:rPr>
              <a:t>homologous transposons</a:t>
            </a:r>
            <a:r>
              <a:rPr lang="en-US" sz="2800" smtClean="0">
                <a:solidFill>
                  <a:srgbClr val="000000"/>
                </a:solidFill>
              </a:rPr>
              <a:t> located at different positions on the same chromosome or on different chromosomes.</a:t>
            </a:r>
          </a:p>
          <a:p>
            <a:pPr eaLnBrk="1" hangingPunct="1">
              <a:lnSpc>
                <a:spcPct val="90000"/>
              </a:lnSpc>
            </a:pPr>
            <a:endParaRPr lang="en-US" sz="280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000000"/>
                </a:solidFill>
              </a:rPr>
              <a:t>  These events are referred to as </a:t>
            </a:r>
            <a:r>
              <a:rPr lang="en-US" sz="2800" b="1" smtClean="0">
                <a:solidFill>
                  <a:srgbClr val="339966"/>
                </a:solidFill>
              </a:rPr>
              <a:t>intrachromosomal exchanges</a:t>
            </a:r>
            <a:r>
              <a:rPr lang="en-US" sz="2800" smtClean="0">
                <a:solidFill>
                  <a:srgbClr val="339966"/>
                </a:solidFill>
              </a:rPr>
              <a:t> </a:t>
            </a:r>
            <a:r>
              <a:rPr lang="en-US" sz="2800" smtClean="0">
                <a:solidFill>
                  <a:srgbClr val="000000"/>
                </a:solidFill>
              </a:rPr>
              <a:t>or </a:t>
            </a:r>
            <a:r>
              <a:rPr lang="en-US" sz="2800" b="1" smtClean="0">
                <a:solidFill>
                  <a:srgbClr val="339966"/>
                </a:solidFill>
              </a:rPr>
              <a:t>interchromosomal exchanges</a:t>
            </a:r>
            <a:r>
              <a:rPr lang="en-US" sz="2800" smtClean="0">
                <a:solidFill>
                  <a:srgbClr val="000000"/>
                </a:solidFill>
              </a:rPr>
              <a:t>, respectively.</a:t>
            </a:r>
          </a:p>
        </p:txBody>
      </p:sp>
      <p:sp>
        <p:nvSpPr>
          <p:cNvPr id="5939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Helvetica" pitchFamily="28" charset="0"/>
                <a:ea typeface="ＭＳ Ｐゴシック" pitchFamily="28" charset="-128"/>
              </a:rPr>
              <a:t>© John Wiley &amp; Sons,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447800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rgbClr val="E41711"/>
                </a:solidFill>
              </a:rPr>
              <a:t>Intrachromosomal</a:t>
            </a:r>
            <a:r>
              <a:rPr lang="en-US" sz="3200" smtClean="0">
                <a:solidFill>
                  <a:srgbClr val="0070C0"/>
                </a:solidFill>
              </a:rPr>
              <a:t> Recombination Between Transposons in the Same Orientation Produces a Deletion</a:t>
            </a:r>
          </a:p>
        </p:txBody>
      </p:sp>
      <p:sp>
        <p:nvSpPr>
          <p:cNvPr id="6144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228600"/>
          </a:xfrm>
          <a:noFill/>
        </p:spPr>
        <p:txBody>
          <a:bodyPr/>
          <a:lstStyle/>
          <a:p>
            <a:r>
              <a:rPr lang="en-US">
                <a:latin typeface="Helvetica" pitchFamily="28" charset="0"/>
                <a:ea typeface="ＭＳ Ｐゴシック" pitchFamily="28" charset="-128"/>
              </a:rPr>
              <a:t>© John Wiley &amp; Sons, Inc.</a:t>
            </a:r>
          </a:p>
        </p:txBody>
      </p:sp>
      <p:pic>
        <p:nvPicPr>
          <p:cNvPr id="61444" name="Picture 2" descr="snu6_fig_17_17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52600" y="1828800"/>
            <a:ext cx="5699125" cy="4572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solidFill>
                  <a:srgbClr val="0070C0"/>
                </a:solidFill>
              </a:rPr>
              <a:t>Unequal Crossing Over Between Transposons on </a:t>
            </a:r>
            <a:r>
              <a:rPr lang="en-US" sz="3200" smtClean="0">
                <a:solidFill>
                  <a:srgbClr val="E41711"/>
                </a:solidFill>
              </a:rPr>
              <a:t>Sister Chromatids</a:t>
            </a:r>
            <a:r>
              <a:rPr lang="en-US" sz="3200" smtClean="0">
                <a:solidFill>
                  <a:srgbClr val="0070C0"/>
                </a:solidFill>
              </a:rPr>
              <a:t> Produces a Gene Duplication</a:t>
            </a:r>
          </a:p>
        </p:txBody>
      </p:sp>
      <p:sp>
        <p:nvSpPr>
          <p:cNvPr id="6246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Helvetica" pitchFamily="28" charset="0"/>
                <a:ea typeface="ＭＳ Ｐゴシック" pitchFamily="28" charset="-128"/>
              </a:rPr>
              <a:t>© John Wiley &amp; Sons, Inc.</a:t>
            </a:r>
          </a:p>
        </p:txBody>
      </p:sp>
      <p:pic>
        <p:nvPicPr>
          <p:cNvPr id="62468" name="Picture 2" descr="snu6_fig_17_18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81000" y="2057400"/>
            <a:ext cx="8366125" cy="38417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ext Box 2"/>
          <p:cNvSpPr txBox="1">
            <a:spLocks noChangeArrowheads="1"/>
          </p:cNvSpPr>
          <p:nvPr/>
        </p:nvSpPr>
        <p:spPr bwMode="auto">
          <a:xfrm>
            <a:off x="876300" y="228600"/>
            <a:ext cx="7391400" cy="301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>
                <a:solidFill>
                  <a:srgbClr val="000000"/>
                </a:solidFill>
              </a:rPr>
              <a:t>Transposons</a:t>
            </a:r>
            <a:endParaRPr lang="en-US" sz="3200" b="1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</a:rPr>
              <a:t>-move DNA within and between chromosomes</a:t>
            </a:r>
          </a:p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</a:rPr>
              <a:t>-reorganize and create chromosome rearrangements</a:t>
            </a:r>
          </a:p>
        </p:txBody>
      </p:sp>
      <p:pic>
        <p:nvPicPr>
          <p:cNvPr id="148483" name="Picture 3" descr="Macintosh HD:Applications:Microsoft Office 2004:Office:PPT_IB_SupportFiles:Images:40632_Ch22_Fig18.jpg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457200" y="3810000"/>
            <a:ext cx="8229600" cy="281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00B0F0"/>
              </a:buClr>
              <a:buFont typeface="Arial" charset="0"/>
              <a:buChar char="•"/>
            </a:pPr>
            <a:r>
              <a:rPr lang="en-US" sz="2400" b="1" i="1" smtClean="0">
                <a:solidFill>
                  <a:srgbClr val="000000"/>
                </a:solidFill>
              </a:rPr>
              <a:t>A cut-and-paste transposon</a:t>
            </a:r>
            <a:r>
              <a:rPr lang="en-US" sz="2400" i="1" smtClean="0">
                <a:solidFill>
                  <a:srgbClr val="000000"/>
                </a:solidFill>
              </a:rPr>
              <a:t> is excised from one genomic position and inserted into another by an enzyme, the </a:t>
            </a:r>
            <a:r>
              <a:rPr lang="en-US" sz="2400" b="1" i="1" smtClean="0">
                <a:solidFill>
                  <a:srgbClr val="E41711"/>
                </a:solidFill>
              </a:rPr>
              <a:t>transposase</a:t>
            </a:r>
            <a:r>
              <a:rPr lang="en-US" sz="2400" i="1" smtClean="0">
                <a:solidFill>
                  <a:srgbClr val="000000"/>
                </a:solidFill>
              </a:rPr>
              <a:t>, which is usually encoded by the transposon itself.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  <a:buClr>
                <a:srgbClr val="00B0F0"/>
              </a:buClr>
              <a:buFont typeface="Arial" charset="0"/>
              <a:buChar char="•"/>
            </a:pPr>
            <a:r>
              <a:rPr lang="en-US" sz="2400" i="1" smtClean="0">
                <a:solidFill>
                  <a:srgbClr val="000000"/>
                </a:solidFill>
              </a:rPr>
              <a:t>A </a:t>
            </a:r>
            <a:r>
              <a:rPr lang="en-US" sz="2400" b="1" i="1" smtClean="0">
                <a:solidFill>
                  <a:srgbClr val="000000"/>
                </a:solidFill>
              </a:rPr>
              <a:t>replicative transposon</a:t>
            </a:r>
            <a:r>
              <a:rPr lang="en-US" sz="2400" i="1" smtClean="0">
                <a:solidFill>
                  <a:srgbClr val="000000"/>
                </a:solidFill>
              </a:rPr>
              <a:t> is copied during the process of transposition.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  <a:buClr>
                <a:srgbClr val="00B0F0"/>
              </a:buClr>
              <a:buFont typeface="Arial" charset="0"/>
              <a:buChar char="•"/>
            </a:pPr>
            <a:r>
              <a:rPr lang="en-US" sz="2400" i="1" smtClean="0">
                <a:solidFill>
                  <a:srgbClr val="000000"/>
                </a:solidFill>
              </a:rPr>
              <a:t>A retrotransposon produces </a:t>
            </a:r>
            <a:r>
              <a:rPr lang="en-US" sz="2400" b="1" i="1" smtClean="0">
                <a:solidFill>
                  <a:srgbClr val="000000"/>
                </a:solidFill>
              </a:rPr>
              <a:t>RNA molecules</a:t>
            </a:r>
            <a:r>
              <a:rPr lang="en-US" sz="2400" i="1" smtClean="0">
                <a:solidFill>
                  <a:srgbClr val="000000"/>
                </a:solidFill>
              </a:rPr>
              <a:t> that are reverse-transcribed </a:t>
            </a:r>
            <a:r>
              <a:rPr lang="en-US" sz="2400" b="1" u="sng" smtClean="0">
                <a:solidFill>
                  <a:srgbClr val="000000"/>
                </a:solidFill>
              </a:rPr>
              <a:t>(by an enzyme-reverse transcriptase-)</a:t>
            </a:r>
            <a:r>
              <a:rPr lang="en-US" sz="2400" i="1" smtClean="0">
                <a:solidFill>
                  <a:srgbClr val="000000"/>
                </a:solidFill>
              </a:rPr>
              <a:t> into DNA molecules; these DNA molecules are subsequently inserted into new genomic positions.</a:t>
            </a:r>
          </a:p>
        </p:txBody>
      </p:sp>
      <p:sp>
        <p:nvSpPr>
          <p:cNvPr id="717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Helvetica" pitchFamily="28" charset="0"/>
                <a:ea typeface="ＭＳ Ｐゴシック" pitchFamily="28" charset="-128"/>
              </a:rPr>
              <a:t>© John Wiley &amp; Sons,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381000"/>
            <a:ext cx="7772400" cy="1524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70C0"/>
                </a:solidFill>
              </a:rPr>
              <a:t>Transposable Elements in Bacteria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981200"/>
            <a:ext cx="6400800" cy="17526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339966"/>
                </a:solidFill>
              </a:rPr>
              <a:t>Bacterial transposons move within and between </a:t>
            </a:r>
            <a:r>
              <a:rPr lang="en-US" u="sng" smtClean="0">
                <a:solidFill>
                  <a:srgbClr val="339966"/>
                </a:solidFill>
              </a:rPr>
              <a:t>chromosomes</a:t>
            </a:r>
            <a:r>
              <a:rPr lang="en-US" smtClean="0">
                <a:solidFill>
                  <a:srgbClr val="339966"/>
                </a:solidFill>
              </a:rPr>
              <a:t> and </a:t>
            </a:r>
            <a:r>
              <a:rPr lang="en-US" u="sng" smtClean="0">
                <a:solidFill>
                  <a:srgbClr val="339966"/>
                </a:solidFill>
              </a:rPr>
              <a:t>plasmids</a:t>
            </a:r>
            <a:r>
              <a:rPr lang="en-US" smtClean="0">
                <a:solidFill>
                  <a:srgbClr val="339966"/>
                </a:solidFill>
              </a:rPr>
              <a:t>.</a:t>
            </a:r>
          </a:p>
        </p:txBody>
      </p:sp>
      <p:sp>
        <p:nvSpPr>
          <p:cNvPr id="819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00400" y="6477000"/>
            <a:ext cx="2895600" cy="304800"/>
          </a:xfrm>
          <a:noFill/>
        </p:spPr>
        <p:txBody>
          <a:bodyPr/>
          <a:lstStyle/>
          <a:p>
            <a:r>
              <a:rPr lang="en-US">
                <a:latin typeface="Helvetica" pitchFamily="28" charset="0"/>
                <a:ea typeface="ＭＳ Ｐゴシック" pitchFamily="28" charset="-128"/>
              </a:rPr>
              <a:t>© John Wiley &amp; Sons, Inc.</a:t>
            </a:r>
          </a:p>
        </p:txBody>
      </p:sp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1981200" y="3962400"/>
            <a:ext cx="5562600" cy="1143000"/>
          </a:xfrm>
          <a:prstGeom prst="roundRect">
            <a:avLst>
              <a:gd name="adj" fmla="val 16667"/>
            </a:avLst>
          </a:prstGeom>
          <a:solidFill>
            <a:schemeClr val="accent1">
              <a:alpha val="39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8" name="Oval 6"/>
          <p:cNvSpPr>
            <a:spLocks noChangeArrowheads="1"/>
          </p:cNvSpPr>
          <p:nvPr/>
        </p:nvSpPr>
        <p:spPr bwMode="auto">
          <a:xfrm>
            <a:off x="6781800" y="4343400"/>
            <a:ext cx="381000" cy="381000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9" name="Freeform 7"/>
          <p:cNvSpPr>
            <a:spLocks/>
          </p:cNvSpPr>
          <p:nvPr/>
        </p:nvSpPr>
        <p:spPr bwMode="auto">
          <a:xfrm>
            <a:off x="2555875" y="4281488"/>
            <a:ext cx="3892550" cy="636587"/>
          </a:xfrm>
          <a:custGeom>
            <a:avLst/>
            <a:gdLst/>
            <a:ahLst/>
            <a:cxnLst>
              <a:cxn ang="0">
                <a:pos x="11" y="186"/>
              </a:cxn>
              <a:cxn ang="0">
                <a:pos x="4" y="131"/>
              </a:cxn>
              <a:cxn ang="0">
                <a:pos x="128" y="89"/>
              </a:cxn>
              <a:cxn ang="0">
                <a:pos x="411" y="96"/>
              </a:cxn>
              <a:cxn ang="0">
                <a:pos x="804" y="179"/>
              </a:cxn>
              <a:cxn ang="0">
                <a:pos x="1066" y="172"/>
              </a:cxn>
              <a:cxn ang="0">
                <a:pos x="1321" y="96"/>
              </a:cxn>
              <a:cxn ang="0">
                <a:pos x="1617" y="55"/>
              </a:cxn>
              <a:cxn ang="0">
                <a:pos x="1893" y="69"/>
              </a:cxn>
              <a:cxn ang="0">
                <a:pos x="2321" y="248"/>
              </a:cxn>
              <a:cxn ang="0">
                <a:pos x="2452" y="351"/>
              </a:cxn>
              <a:cxn ang="0">
                <a:pos x="2141" y="358"/>
              </a:cxn>
              <a:cxn ang="0">
                <a:pos x="1797" y="255"/>
              </a:cxn>
              <a:cxn ang="0">
                <a:pos x="1610" y="124"/>
              </a:cxn>
              <a:cxn ang="0">
                <a:pos x="1438" y="48"/>
              </a:cxn>
              <a:cxn ang="0">
                <a:pos x="1328" y="110"/>
              </a:cxn>
              <a:cxn ang="0">
                <a:pos x="1100" y="89"/>
              </a:cxn>
              <a:cxn ang="0">
                <a:pos x="942" y="34"/>
              </a:cxn>
              <a:cxn ang="0">
                <a:pos x="811" y="0"/>
              </a:cxn>
              <a:cxn ang="0">
                <a:pos x="624" y="158"/>
              </a:cxn>
              <a:cxn ang="0">
                <a:pos x="590" y="179"/>
              </a:cxn>
              <a:cxn ang="0">
                <a:pos x="452" y="220"/>
              </a:cxn>
              <a:cxn ang="0">
                <a:pos x="355" y="234"/>
              </a:cxn>
              <a:cxn ang="0">
                <a:pos x="183" y="220"/>
              </a:cxn>
              <a:cxn ang="0">
                <a:pos x="45" y="207"/>
              </a:cxn>
              <a:cxn ang="0">
                <a:pos x="11" y="186"/>
              </a:cxn>
            </a:cxnLst>
            <a:rect l="0" t="0" r="r" b="b"/>
            <a:pathLst>
              <a:path w="2452" h="401">
                <a:moveTo>
                  <a:pt x="11" y="186"/>
                </a:moveTo>
                <a:cubicBezTo>
                  <a:pt x="8" y="167"/>
                  <a:pt x="0" y="149"/>
                  <a:pt x="4" y="131"/>
                </a:cubicBezTo>
                <a:cubicBezTo>
                  <a:pt x="7" y="113"/>
                  <a:pt x="119" y="90"/>
                  <a:pt x="128" y="89"/>
                </a:cubicBezTo>
                <a:cubicBezTo>
                  <a:pt x="222" y="91"/>
                  <a:pt x="316" y="90"/>
                  <a:pt x="411" y="96"/>
                </a:cubicBezTo>
                <a:cubicBezTo>
                  <a:pt x="542" y="104"/>
                  <a:pt x="670" y="166"/>
                  <a:pt x="804" y="179"/>
                </a:cubicBezTo>
                <a:cubicBezTo>
                  <a:pt x="891" y="176"/>
                  <a:pt x="979" y="180"/>
                  <a:pt x="1066" y="172"/>
                </a:cubicBezTo>
                <a:cubicBezTo>
                  <a:pt x="1150" y="164"/>
                  <a:pt x="1241" y="121"/>
                  <a:pt x="1321" y="96"/>
                </a:cubicBezTo>
                <a:cubicBezTo>
                  <a:pt x="1415" y="65"/>
                  <a:pt x="1518" y="62"/>
                  <a:pt x="1617" y="55"/>
                </a:cubicBezTo>
                <a:cubicBezTo>
                  <a:pt x="1709" y="59"/>
                  <a:pt x="1801" y="60"/>
                  <a:pt x="1893" y="69"/>
                </a:cubicBezTo>
                <a:cubicBezTo>
                  <a:pt x="2050" y="83"/>
                  <a:pt x="2188" y="170"/>
                  <a:pt x="2321" y="248"/>
                </a:cubicBezTo>
                <a:cubicBezTo>
                  <a:pt x="2374" y="279"/>
                  <a:pt x="2422" y="294"/>
                  <a:pt x="2452" y="351"/>
                </a:cubicBezTo>
                <a:cubicBezTo>
                  <a:pt x="2336" y="401"/>
                  <a:pt x="2296" y="372"/>
                  <a:pt x="2141" y="358"/>
                </a:cubicBezTo>
                <a:cubicBezTo>
                  <a:pt x="2028" y="336"/>
                  <a:pt x="1899" y="309"/>
                  <a:pt x="1797" y="255"/>
                </a:cubicBezTo>
                <a:cubicBezTo>
                  <a:pt x="1729" y="219"/>
                  <a:pt x="1672" y="167"/>
                  <a:pt x="1610" y="124"/>
                </a:cubicBezTo>
                <a:cubicBezTo>
                  <a:pt x="1556" y="87"/>
                  <a:pt x="1498" y="68"/>
                  <a:pt x="1438" y="48"/>
                </a:cubicBezTo>
                <a:cubicBezTo>
                  <a:pt x="1397" y="58"/>
                  <a:pt x="1364" y="88"/>
                  <a:pt x="1328" y="110"/>
                </a:cubicBezTo>
                <a:cubicBezTo>
                  <a:pt x="1252" y="103"/>
                  <a:pt x="1175" y="100"/>
                  <a:pt x="1100" y="89"/>
                </a:cubicBezTo>
                <a:cubicBezTo>
                  <a:pt x="1060" y="82"/>
                  <a:pt x="981" y="45"/>
                  <a:pt x="942" y="34"/>
                </a:cubicBezTo>
                <a:cubicBezTo>
                  <a:pt x="897" y="21"/>
                  <a:pt x="854" y="15"/>
                  <a:pt x="811" y="0"/>
                </a:cubicBezTo>
                <a:cubicBezTo>
                  <a:pt x="736" y="27"/>
                  <a:pt x="697" y="111"/>
                  <a:pt x="624" y="158"/>
                </a:cubicBezTo>
                <a:cubicBezTo>
                  <a:pt x="612" y="165"/>
                  <a:pt x="603" y="176"/>
                  <a:pt x="590" y="179"/>
                </a:cubicBezTo>
                <a:cubicBezTo>
                  <a:pt x="539" y="189"/>
                  <a:pt x="504" y="212"/>
                  <a:pt x="452" y="220"/>
                </a:cubicBezTo>
                <a:cubicBezTo>
                  <a:pt x="419" y="224"/>
                  <a:pt x="355" y="234"/>
                  <a:pt x="355" y="234"/>
                </a:cubicBezTo>
                <a:cubicBezTo>
                  <a:pt x="297" y="229"/>
                  <a:pt x="240" y="224"/>
                  <a:pt x="183" y="220"/>
                </a:cubicBezTo>
                <a:cubicBezTo>
                  <a:pt x="136" y="215"/>
                  <a:pt x="45" y="207"/>
                  <a:pt x="45" y="207"/>
                </a:cubicBezTo>
                <a:cubicBezTo>
                  <a:pt x="19" y="190"/>
                  <a:pt x="31" y="196"/>
                  <a:pt x="11" y="186"/>
                </a:cubicBezTo>
                <a:close/>
              </a:path>
            </a:pathLst>
          </a:custGeom>
          <a:solidFill>
            <a:schemeClr val="accent1">
              <a:alpha val="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76200" y="5486400"/>
            <a:ext cx="679926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</a:rPr>
              <a:t>Are the extra circular chromosomal structures which are present in the bacterial cell</a:t>
            </a: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76200" y="5943600"/>
            <a:ext cx="66294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300" b="1">
                <a:solidFill>
                  <a:srgbClr val="000000"/>
                </a:solidFill>
              </a:rPr>
              <a:t>Contain and spread of antibiotic resistance genes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b="1" u="sng" smtClean="0">
                <a:solidFill>
                  <a:srgbClr val="0070C0"/>
                </a:solidFill>
              </a:rPr>
              <a:t>Bacterial Transposons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E41711"/>
                </a:solidFill>
              </a:rPr>
              <a:t>Insertion Sequences (IS Elements)</a:t>
            </a:r>
            <a:endParaRPr lang="en-US" b="1" smtClean="0">
              <a:solidFill>
                <a:srgbClr val="000000"/>
              </a:solidFill>
            </a:endParaRPr>
          </a:p>
          <a:p>
            <a:pPr eaLnBrk="1" hangingPunct="1"/>
            <a:endParaRPr lang="en-US" b="1" smtClean="0">
              <a:solidFill>
                <a:srgbClr val="000000"/>
              </a:solidFill>
            </a:endParaRPr>
          </a:p>
          <a:p>
            <a:pPr eaLnBrk="1" hangingPunct="1"/>
            <a:r>
              <a:rPr lang="en-US" b="1" smtClean="0">
                <a:solidFill>
                  <a:srgbClr val="000000"/>
                </a:solidFill>
              </a:rPr>
              <a:t>Composite Transposons</a:t>
            </a:r>
          </a:p>
          <a:p>
            <a:pPr eaLnBrk="1" hangingPunct="1"/>
            <a:endParaRPr lang="en-US" b="1" smtClean="0">
              <a:solidFill>
                <a:srgbClr val="000000"/>
              </a:solidFill>
            </a:endParaRPr>
          </a:p>
          <a:p>
            <a:pPr eaLnBrk="1" hangingPunct="1"/>
            <a:r>
              <a:rPr lang="en-US" b="1" smtClean="0">
                <a:solidFill>
                  <a:srgbClr val="000000"/>
                </a:solidFill>
              </a:rPr>
              <a:t>Tn</a:t>
            </a:r>
            <a:r>
              <a:rPr lang="en-US" b="1" i="1" smtClean="0">
                <a:solidFill>
                  <a:srgbClr val="000000"/>
                </a:solidFill>
              </a:rPr>
              <a:t>3</a:t>
            </a:r>
            <a:r>
              <a:rPr lang="en-US" b="1" smtClean="0">
                <a:solidFill>
                  <a:srgbClr val="000000"/>
                </a:solidFill>
              </a:rPr>
              <a:t> Elements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22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Helvetica" pitchFamily="28" charset="0"/>
                <a:ea typeface="ＭＳ Ｐゴシック" pitchFamily="28" charset="-128"/>
              </a:rPr>
              <a:t>© John Wiley &amp; Sons,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E41711"/>
                </a:solidFill>
              </a:rPr>
              <a:t>IS Elements</a:t>
            </a:r>
            <a:endParaRPr lang="en-US" smtClean="0">
              <a:solidFill>
                <a:srgbClr val="0070C0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76200" y="762000"/>
            <a:ext cx="91440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000000"/>
                </a:solidFill>
              </a:rPr>
              <a:t>Insertion Sequences (IS elements) are the simplest bacterial transposons (small DNA fragment).</a:t>
            </a:r>
          </a:p>
          <a:p>
            <a:pPr eaLnBrk="1" hangingPunct="1">
              <a:lnSpc>
                <a:spcPct val="90000"/>
              </a:lnSpc>
            </a:pPr>
            <a:endParaRPr lang="en-US" sz="280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000000"/>
                </a:solidFill>
              </a:rPr>
              <a:t>IS elements were first detected in certain </a:t>
            </a:r>
            <a:r>
              <a:rPr lang="en-US" sz="2800" i="1" smtClean="0">
                <a:solidFill>
                  <a:srgbClr val="000000"/>
                </a:solidFill>
              </a:rPr>
              <a:t>lac</a:t>
            </a:r>
            <a:r>
              <a:rPr lang="en-US" sz="2800" i="1" baseline="30000" smtClean="0">
                <a:solidFill>
                  <a:srgbClr val="000000"/>
                </a:solidFill>
              </a:rPr>
              <a:t>(-)</a:t>
            </a:r>
            <a:r>
              <a:rPr lang="en-US" sz="2800" smtClean="0">
                <a:solidFill>
                  <a:srgbClr val="000000"/>
                </a:solidFill>
              </a:rPr>
              <a:t> gene mutations of </a:t>
            </a:r>
            <a:r>
              <a:rPr lang="en-US" sz="2800" i="1" smtClean="0">
                <a:solidFill>
                  <a:srgbClr val="000000"/>
                </a:solidFill>
              </a:rPr>
              <a:t>E. coli </a:t>
            </a:r>
            <a:r>
              <a:rPr lang="en-US" sz="2800" smtClean="0">
                <a:solidFill>
                  <a:srgbClr val="000000"/>
                </a:solidFill>
              </a:rPr>
              <a:t>(it reverses the wild type phenotype).</a:t>
            </a:r>
            <a:endParaRPr lang="en-US" sz="2800" i="1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2800" i="1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000000"/>
                </a:solidFill>
              </a:rPr>
              <a:t>IS elements are </a:t>
            </a:r>
            <a:r>
              <a:rPr lang="en-US" sz="2800" b="1" smtClean="0">
                <a:solidFill>
                  <a:srgbClr val="E41711"/>
                </a:solidFill>
              </a:rPr>
              <a:t>compactly organized</a:t>
            </a:r>
            <a:r>
              <a:rPr lang="en-US" sz="2800" smtClean="0">
                <a:solidFill>
                  <a:srgbClr val="000000"/>
                </a:solidFill>
              </a:rPr>
              <a:t> (~2500 bp) and contain only </a:t>
            </a:r>
            <a:r>
              <a:rPr lang="en-US" sz="2800" b="1" smtClean="0">
                <a:solidFill>
                  <a:srgbClr val="E41711"/>
                </a:solidFill>
              </a:rPr>
              <a:t>genes</a:t>
            </a:r>
            <a:r>
              <a:rPr lang="en-US" sz="2800" smtClean="0">
                <a:solidFill>
                  <a:srgbClr val="000000"/>
                </a:solidFill>
              </a:rPr>
              <a:t> whose products are involved in </a:t>
            </a:r>
            <a:r>
              <a:rPr lang="en-US" sz="2800" b="1" smtClean="0">
                <a:solidFill>
                  <a:srgbClr val="E41711"/>
                </a:solidFill>
              </a:rPr>
              <a:t>transposition</a:t>
            </a:r>
            <a:r>
              <a:rPr lang="en-US" sz="2800" smtClean="0">
                <a:solidFill>
                  <a:srgbClr val="000000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US" sz="280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b="1" smtClean="0">
                <a:solidFill>
                  <a:srgbClr val="E41711"/>
                </a:solidFill>
              </a:rPr>
              <a:t>Inverted terminal repeats</a:t>
            </a:r>
            <a:r>
              <a:rPr lang="en-US" sz="2800" smtClean="0">
                <a:solidFill>
                  <a:srgbClr val="339966"/>
                </a:solidFill>
              </a:rPr>
              <a:t> </a:t>
            </a:r>
            <a:r>
              <a:rPr lang="en-US" sz="2800" smtClean="0">
                <a:solidFill>
                  <a:srgbClr val="000000"/>
                </a:solidFill>
              </a:rPr>
              <a:t>are found at the ends.</a:t>
            </a:r>
          </a:p>
          <a:p>
            <a:pPr eaLnBrk="1" hangingPunct="1">
              <a:lnSpc>
                <a:spcPct val="90000"/>
              </a:lnSpc>
            </a:pPr>
            <a:endParaRPr lang="en-US" sz="280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000000"/>
                </a:solidFill>
              </a:rPr>
              <a:t>Some IS elements encode</a:t>
            </a:r>
            <a:r>
              <a:rPr lang="en-US" sz="2800" smtClean="0">
                <a:solidFill>
                  <a:srgbClr val="339966"/>
                </a:solidFill>
              </a:rPr>
              <a:t> </a:t>
            </a:r>
            <a:r>
              <a:rPr lang="en-US" sz="2800" b="1" smtClean="0">
                <a:solidFill>
                  <a:srgbClr val="E41711"/>
                </a:solidFill>
              </a:rPr>
              <a:t>transposase</a:t>
            </a:r>
            <a:r>
              <a:rPr lang="en-US" sz="2800" b="1" smtClean="0">
                <a:solidFill>
                  <a:srgbClr val="339966"/>
                </a:solidFill>
              </a:rPr>
              <a:t>, </a:t>
            </a:r>
            <a:r>
              <a:rPr lang="en-US" sz="2800" smtClean="0">
                <a:solidFill>
                  <a:srgbClr val="000000"/>
                </a:solidFill>
              </a:rPr>
              <a:t>an enzyme.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nustadt presentation template">
  <a:themeElements>
    <a:clrScheme name="Snustadt presentation template 13">
      <a:dk1>
        <a:srgbClr val="FF7C11"/>
      </a:dk1>
      <a:lt1>
        <a:srgbClr val="FFFFFF"/>
      </a:lt1>
      <a:dk2>
        <a:srgbClr val="804000"/>
      </a:dk2>
      <a:lt2>
        <a:srgbClr val="008040"/>
      </a:lt2>
      <a:accent1>
        <a:srgbClr val="008040"/>
      </a:accent1>
      <a:accent2>
        <a:srgbClr val="FFFF00"/>
      </a:accent2>
      <a:accent3>
        <a:srgbClr val="FFFFFF"/>
      </a:accent3>
      <a:accent4>
        <a:srgbClr val="DA690D"/>
      </a:accent4>
      <a:accent5>
        <a:srgbClr val="AAC0AF"/>
      </a:accent5>
      <a:accent6>
        <a:srgbClr val="E7E700"/>
      </a:accent6>
      <a:hlink>
        <a:srgbClr val="800000"/>
      </a:hlink>
      <a:folHlink>
        <a:srgbClr val="FF6666"/>
      </a:folHlink>
    </a:clrScheme>
    <a:fontScheme name="Snustadt presentation template">
      <a:majorFont>
        <a:latin typeface="Helvetica"/>
        <a:ea typeface="ＭＳ Ｐゴシック"/>
        <a:cs typeface=""/>
      </a:majorFont>
      <a:minorFont>
        <a:latin typeface="Helvetic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64" charset="-128"/>
          </a:defRPr>
        </a:defPPr>
      </a:lstStyle>
    </a:lnDef>
  </a:objectDefaults>
  <a:extraClrSchemeLst>
    <a:extraClrScheme>
      <a:clrScheme name="Snustadt presentatio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nustadt presentatio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nustadt presentatio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nustadt presentatio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nustadt presentatio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nustadt presentatio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nustadt presentatio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nustadt presentatio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nustadt presentatio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nustadt presentatio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nustadt presentatio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nustadt presentatio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nustadt presentation template 13">
        <a:dk1>
          <a:srgbClr val="FF7C11"/>
        </a:dk1>
        <a:lt1>
          <a:srgbClr val="FFFFFF"/>
        </a:lt1>
        <a:dk2>
          <a:srgbClr val="804000"/>
        </a:dk2>
        <a:lt2>
          <a:srgbClr val="008040"/>
        </a:lt2>
        <a:accent1>
          <a:srgbClr val="008040"/>
        </a:accent1>
        <a:accent2>
          <a:srgbClr val="FFFF00"/>
        </a:accent2>
        <a:accent3>
          <a:srgbClr val="FFFFFF"/>
        </a:accent3>
        <a:accent4>
          <a:srgbClr val="DA690D"/>
        </a:accent4>
        <a:accent5>
          <a:srgbClr val="AAC0AF"/>
        </a:accent5>
        <a:accent6>
          <a:srgbClr val="E7E700"/>
        </a:accent6>
        <a:hlink>
          <a:srgbClr val="800000"/>
        </a:hlink>
        <a:folHlink>
          <a:srgbClr val="FF66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2004:Templates:My Templates:Snustadt presentation template.pot</Template>
  <TotalTime>2249</TotalTime>
  <Words>2313</Words>
  <Application>Microsoft Office PowerPoint</Application>
  <PresentationFormat>On-screen Show (4:3)</PresentationFormat>
  <Paragraphs>381</Paragraphs>
  <Slides>59</Slides>
  <Notes>59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Snustadt presentation template</vt:lpstr>
      <vt:lpstr>Chapter 17 Transposable Genetic Elements</vt:lpstr>
      <vt:lpstr>Objectives</vt:lpstr>
      <vt:lpstr>Transposable Elements: An Overview</vt:lpstr>
      <vt:lpstr>Types of Transposition</vt:lpstr>
      <vt:lpstr>Slide 5</vt:lpstr>
      <vt:lpstr>Slide 6</vt:lpstr>
      <vt:lpstr>Transposable Elements in Bacteria</vt:lpstr>
      <vt:lpstr>Bacterial Transposons</vt:lpstr>
      <vt:lpstr>IS Elements</vt:lpstr>
      <vt:lpstr>The IS50 Element</vt:lpstr>
      <vt:lpstr>Slide 11</vt:lpstr>
      <vt:lpstr>Insertion of an IS Element Causes Target Site Duplication</vt:lpstr>
      <vt:lpstr>Multiple IS Elements</vt:lpstr>
      <vt:lpstr>Conjugative R Plasmids</vt:lpstr>
      <vt:lpstr>Formation of Conjugative R Plasmid by Recombination of IS Elements</vt:lpstr>
      <vt:lpstr>Bacterial Transposons</vt:lpstr>
      <vt:lpstr>Composite Transposons</vt:lpstr>
      <vt:lpstr>Genetic Organization of Composite Transposons</vt:lpstr>
      <vt:lpstr>Slide 19</vt:lpstr>
      <vt:lpstr>Bacterial Transposons</vt:lpstr>
      <vt:lpstr>Tn3 Elements</vt:lpstr>
      <vt:lpstr>Genetic Organization of Tn3</vt:lpstr>
      <vt:lpstr>Transposition of Tn3</vt:lpstr>
      <vt:lpstr>Slide 24</vt:lpstr>
      <vt:lpstr>Slide 25</vt:lpstr>
      <vt:lpstr>Cut-and-Paste Transposons in Eukaryotes</vt:lpstr>
      <vt:lpstr>Slide 27</vt:lpstr>
      <vt:lpstr>The Ac/Ds System</vt:lpstr>
      <vt:lpstr>Slide 29</vt:lpstr>
      <vt:lpstr>Activities of the Ac/Ds Elements</vt:lpstr>
      <vt:lpstr>P elements and Hybrid Dysgenesis in Drosophila</vt:lpstr>
      <vt:lpstr>P Elements</vt:lpstr>
      <vt:lpstr>The Structure of P Elements</vt:lpstr>
      <vt:lpstr>Slide 34</vt:lpstr>
      <vt:lpstr>Retroviruses and Retrotransposons</vt:lpstr>
      <vt:lpstr>Retroviruses</vt:lpstr>
      <vt:lpstr>Slide 37</vt:lpstr>
      <vt:lpstr>Slide 38</vt:lpstr>
      <vt:lpstr>Replication of the HIV Genome</vt:lpstr>
      <vt:lpstr>Slide 40</vt:lpstr>
      <vt:lpstr>Integration of the HIV Double-Stranded DNA into Chromosomal DNA</vt:lpstr>
      <vt:lpstr>Slide 42</vt:lpstr>
      <vt:lpstr>Slide 43</vt:lpstr>
      <vt:lpstr>Slide 44</vt:lpstr>
      <vt:lpstr>Slide 45</vt:lpstr>
      <vt:lpstr>Retrotransposons</vt:lpstr>
      <vt:lpstr>Retroviruslike Elements</vt:lpstr>
      <vt:lpstr>Transposition of the Yeast Ty1 Element</vt:lpstr>
      <vt:lpstr>Retroposons (non-LTR Retrotransposons)</vt:lpstr>
      <vt:lpstr>Transposable Elements in Humans</vt:lpstr>
      <vt:lpstr>The L1 Element</vt:lpstr>
      <vt:lpstr>Slide 52</vt:lpstr>
      <vt:lpstr>Short Interspersed Nuclear Elements (SINEs)</vt:lpstr>
      <vt:lpstr>Slide 54</vt:lpstr>
      <vt:lpstr>The Genetic and Evolutionary Significance of Transposable Elements</vt:lpstr>
      <vt:lpstr>Transposons and Chromosome Structure</vt:lpstr>
      <vt:lpstr>Intrachromosomal Recombination Between Transposons in the Same Orientation Produces a Deletion</vt:lpstr>
      <vt:lpstr>Unequal Crossing Over Between Transposons on Sister Chromatids Produces a Gene Duplication</vt:lpstr>
      <vt:lpstr>Slide 59</vt:lpstr>
    </vt:vector>
  </TitlesOfParts>
  <Company>St. Louis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18 Transposable Elements</dc:title>
  <dc:creator>Laurie  Russell</dc:creator>
  <cp:lastModifiedBy>Acer</cp:lastModifiedBy>
  <cp:revision>140</cp:revision>
  <dcterms:created xsi:type="dcterms:W3CDTF">2008-07-31T18:28:03Z</dcterms:created>
  <dcterms:modified xsi:type="dcterms:W3CDTF">2020-04-08T10:18:16Z</dcterms:modified>
</cp:coreProperties>
</file>