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CFC548-973C-4F0C-9E7C-EE76D89D4063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DFA941-5BE3-457E-A0C8-0A03F920339D}">
      <dgm:prSet phldrT="[Text]" custT="1"/>
      <dgm:spPr/>
      <dgm:t>
        <a:bodyPr/>
        <a:lstStyle/>
        <a:p>
          <a:r>
            <a:rPr lang="en-US" sz="2800" dirty="0" smtClean="0">
              <a:solidFill>
                <a:srgbClr val="000066"/>
              </a:solidFill>
            </a:rPr>
            <a:t>DNA Codon</a:t>
          </a:r>
          <a:r>
            <a:rPr lang="en-US" sz="6500" dirty="0" smtClean="0">
              <a:solidFill>
                <a:srgbClr val="000066"/>
              </a:solidFill>
            </a:rPr>
            <a:t> </a:t>
          </a:r>
          <a:endParaRPr lang="en-US" sz="6500" dirty="0">
            <a:solidFill>
              <a:srgbClr val="000066"/>
            </a:solidFill>
          </a:endParaRPr>
        </a:p>
      </dgm:t>
    </dgm:pt>
    <dgm:pt modelId="{01CFD265-8B18-4844-82C4-11FE5AD15CC1}" type="parTrans" cxnId="{3EBC0F6E-9553-423C-B8A6-2ED291781474}">
      <dgm:prSet/>
      <dgm:spPr/>
      <dgm:t>
        <a:bodyPr/>
        <a:lstStyle/>
        <a:p>
          <a:endParaRPr lang="en-US"/>
        </a:p>
      </dgm:t>
    </dgm:pt>
    <dgm:pt modelId="{C480E44A-2530-46AC-A6FF-03DE7E2F7426}" type="sibTrans" cxnId="{3EBC0F6E-9553-423C-B8A6-2ED291781474}">
      <dgm:prSet/>
      <dgm:spPr/>
      <dgm:t>
        <a:bodyPr/>
        <a:lstStyle/>
        <a:p>
          <a:endParaRPr lang="en-US"/>
        </a:p>
      </dgm:t>
    </dgm:pt>
    <dgm:pt modelId="{8F185619-F67D-4382-8C8A-6A9DCB801D66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0066"/>
              </a:solidFill>
            </a:rPr>
            <a:t>RNA Codon</a:t>
          </a:r>
          <a:r>
            <a:rPr lang="en-US" sz="6500" dirty="0" smtClean="0">
              <a:solidFill>
                <a:srgbClr val="000066"/>
              </a:solidFill>
            </a:rPr>
            <a:t> </a:t>
          </a:r>
          <a:endParaRPr lang="en-US" sz="6500" dirty="0">
            <a:solidFill>
              <a:srgbClr val="000066"/>
            </a:solidFill>
          </a:endParaRPr>
        </a:p>
      </dgm:t>
    </dgm:pt>
    <dgm:pt modelId="{83DBB81D-AD23-4A7F-B046-0CA95B8EE1D4}" type="parTrans" cxnId="{F937BE27-A3CE-475D-811A-A4B81207A9BF}">
      <dgm:prSet/>
      <dgm:spPr/>
      <dgm:t>
        <a:bodyPr/>
        <a:lstStyle/>
        <a:p>
          <a:endParaRPr lang="en-US"/>
        </a:p>
      </dgm:t>
    </dgm:pt>
    <dgm:pt modelId="{2344FD3A-1CDA-46FA-9B4A-791169D2A62F}" type="sibTrans" cxnId="{F937BE27-A3CE-475D-811A-A4B81207A9BF}">
      <dgm:prSet/>
      <dgm:spPr/>
      <dgm:t>
        <a:bodyPr/>
        <a:lstStyle/>
        <a:p>
          <a:endParaRPr lang="en-US"/>
        </a:p>
      </dgm:t>
    </dgm:pt>
    <dgm:pt modelId="{42319DA8-44FA-4D3F-96FC-D7E0DDD38C59}" type="pres">
      <dgm:prSet presAssocID="{09CFC548-973C-4F0C-9E7C-EE76D89D4063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637E6EAF-B142-4BC8-9A86-794905ADC117}" type="pres">
      <dgm:prSet presAssocID="{AFDFA941-5BE3-457E-A0C8-0A03F920339D}" presName="composite" presStyleCnt="0">
        <dgm:presLayoutVars>
          <dgm:chMax val="1"/>
          <dgm:chPref val="1"/>
        </dgm:presLayoutVars>
      </dgm:prSet>
      <dgm:spPr/>
    </dgm:pt>
    <dgm:pt modelId="{819DDBE5-016C-4E55-BACE-C9806AEBD3DE}" type="pres">
      <dgm:prSet presAssocID="{AFDFA941-5BE3-457E-A0C8-0A03F920339D}" presName="Accent" presStyleLbl="trAlignAcc1" presStyleIdx="0" presStyleCnt="2">
        <dgm:presLayoutVars>
          <dgm:chMax val="0"/>
          <dgm:chPref val="0"/>
        </dgm:presLayoutVars>
      </dgm:prSet>
      <dgm:spPr/>
    </dgm:pt>
    <dgm:pt modelId="{F91A3B4D-67DF-4185-A13D-B7BE5BA1E2EB}" type="pres">
      <dgm:prSet presAssocID="{AFDFA941-5BE3-457E-A0C8-0A03F920339D}" presName="Image" presStyleLbl="alignImgPlace1" presStyleIdx="0" presStyleCnt="2" custScaleY="117942" custLinFactNeighborX="-1001" custLinFactNeighborY="9749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8F8426D-5EB6-4C04-BF07-3F3EDA140B04}" type="pres">
      <dgm:prSet presAssocID="{AFDFA941-5BE3-457E-A0C8-0A03F920339D}" presName="ChildComposite" presStyleCnt="0"/>
      <dgm:spPr/>
    </dgm:pt>
    <dgm:pt modelId="{94B43D91-DC79-4E5F-9C30-8086348836AD}" type="pres">
      <dgm:prSet presAssocID="{AFDFA941-5BE3-457E-A0C8-0A03F920339D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D4F8A22-67FA-4235-8559-C27E334390D2}" type="pres">
      <dgm:prSet presAssocID="{AFDFA941-5BE3-457E-A0C8-0A03F920339D}" presName="Parent" presStyleLbl="revTx" presStyleIdx="0" presStyleCnt="2" custScaleY="53060" custLinFactNeighborX="-1001" custLinFactNeighborY="1877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F1B7E-2783-4F3F-A03A-97B5266CF2AB}" type="pres">
      <dgm:prSet presAssocID="{C480E44A-2530-46AC-A6FF-03DE7E2F7426}" presName="sibTrans" presStyleCnt="0"/>
      <dgm:spPr/>
    </dgm:pt>
    <dgm:pt modelId="{ED9CB6B0-BCAD-4A9B-AACF-3677F5466ACD}" type="pres">
      <dgm:prSet presAssocID="{8F185619-F67D-4382-8C8A-6A9DCB801D66}" presName="composite" presStyleCnt="0">
        <dgm:presLayoutVars>
          <dgm:chMax val="1"/>
          <dgm:chPref val="1"/>
        </dgm:presLayoutVars>
      </dgm:prSet>
      <dgm:spPr/>
    </dgm:pt>
    <dgm:pt modelId="{3491F879-BBB6-44E4-9DC3-2118394ECEA2}" type="pres">
      <dgm:prSet presAssocID="{8F185619-F67D-4382-8C8A-6A9DCB801D66}" presName="Accent" presStyleLbl="trAlignAcc1" presStyleIdx="1" presStyleCnt="2">
        <dgm:presLayoutVars>
          <dgm:chMax val="0"/>
          <dgm:chPref val="0"/>
        </dgm:presLayoutVars>
      </dgm:prSet>
      <dgm:spPr/>
    </dgm:pt>
    <dgm:pt modelId="{7C9FEAA0-F9FB-4A28-A913-4D4A4294E90A}" type="pres">
      <dgm:prSet presAssocID="{8F185619-F67D-4382-8C8A-6A9DCB801D66}" presName="Image" presStyleLbl="alignImgPlace1" presStyleIdx="1" presStyleCnt="2" custScaleY="122315" custLinFactNeighborX="-201" custLinFactNeighborY="15911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CF62FAF-70AA-4BEF-A2C9-E83D8E2BB67A}" type="pres">
      <dgm:prSet presAssocID="{8F185619-F67D-4382-8C8A-6A9DCB801D66}" presName="ChildComposite" presStyleCnt="0"/>
      <dgm:spPr/>
    </dgm:pt>
    <dgm:pt modelId="{FB805AA7-EE62-4B3D-B960-323E5F5B0592}" type="pres">
      <dgm:prSet presAssocID="{8F185619-F67D-4382-8C8A-6A9DCB801D66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3497C9F-8ABA-4988-A823-46F23C17B322}" type="pres">
      <dgm:prSet presAssocID="{8F185619-F67D-4382-8C8A-6A9DCB801D66}" presName="Parent" presStyleLbl="revTx" presStyleIdx="1" presStyleCnt="2" custLinFactNeighborX="-201" custLinFactNeighborY="2438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BC0F6E-9553-423C-B8A6-2ED291781474}" srcId="{09CFC548-973C-4F0C-9E7C-EE76D89D4063}" destId="{AFDFA941-5BE3-457E-A0C8-0A03F920339D}" srcOrd="0" destOrd="0" parTransId="{01CFD265-8B18-4844-82C4-11FE5AD15CC1}" sibTransId="{C480E44A-2530-46AC-A6FF-03DE7E2F7426}"/>
    <dgm:cxn modelId="{899E12A4-F9B5-4E73-A809-2E82864364BE}" type="presOf" srcId="{8F185619-F67D-4382-8C8A-6A9DCB801D66}" destId="{23497C9F-8ABA-4988-A823-46F23C17B322}" srcOrd="0" destOrd="0" presId="urn:microsoft.com/office/officeart/2008/layout/CaptionedPictures"/>
    <dgm:cxn modelId="{F937BE27-A3CE-475D-811A-A4B81207A9BF}" srcId="{09CFC548-973C-4F0C-9E7C-EE76D89D4063}" destId="{8F185619-F67D-4382-8C8A-6A9DCB801D66}" srcOrd="1" destOrd="0" parTransId="{83DBB81D-AD23-4A7F-B046-0CA95B8EE1D4}" sibTransId="{2344FD3A-1CDA-46FA-9B4A-791169D2A62F}"/>
    <dgm:cxn modelId="{6AF9B36C-04F3-4871-ACB4-4AA95BAB63D6}" type="presOf" srcId="{09CFC548-973C-4F0C-9E7C-EE76D89D4063}" destId="{42319DA8-44FA-4D3F-96FC-D7E0DDD38C59}" srcOrd="0" destOrd="0" presId="urn:microsoft.com/office/officeart/2008/layout/CaptionedPictures"/>
    <dgm:cxn modelId="{638DB122-391C-4ADE-9FDD-C4E1A090FE10}" type="presOf" srcId="{AFDFA941-5BE3-457E-A0C8-0A03F920339D}" destId="{9D4F8A22-67FA-4235-8559-C27E334390D2}" srcOrd="0" destOrd="0" presId="urn:microsoft.com/office/officeart/2008/layout/CaptionedPictures"/>
    <dgm:cxn modelId="{638B099A-5B4F-4BB8-8179-957A91B00A75}" type="presParOf" srcId="{42319DA8-44FA-4D3F-96FC-D7E0DDD38C59}" destId="{637E6EAF-B142-4BC8-9A86-794905ADC117}" srcOrd="0" destOrd="0" presId="urn:microsoft.com/office/officeart/2008/layout/CaptionedPictures"/>
    <dgm:cxn modelId="{BA8B05A2-71D8-4C18-A3C0-7D241427D04B}" type="presParOf" srcId="{637E6EAF-B142-4BC8-9A86-794905ADC117}" destId="{819DDBE5-016C-4E55-BACE-C9806AEBD3DE}" srcOrd="0" destOrd="0" presId="urn:microsoft.com/office/officeart/2008/layout/CaptionedPictures"/>
    <dgm:cxn modelId="{DC90C90F-0611-44F3-A49D-BCC28E810092}" type="presParOf" srcId="{637E6EAF-B142-4BC8-9A86-794905ADC117}" destId="{F91A3B4D-67DF-4185-A13D-B7BE5BA1E2EB}" srcOrd="1" destOrd="0" presId="urn:microsoft.com/office/officeart/2008/layout/CaptionedPictures"/>
    <dgm:cxn modelId="{35FB2EFB-7E95-439B-8597-CADCD08445CF}" type="presParOf" srcId="{637E6EAF-B142-4BC8-9A86-794905ADC117}" destId="{98F8426D-5EB6-4C04-BF07-3F3EDA140B04}" srcOrd="2" destOrd="0" presId="urn:microsoft.com/office/officeart/2008/layout/CaptionedPictures"/>
    <dgm:cxn modelId="{96B6C802-9FFB-4191-9768-839E738B9052}" type="presParOf" srcId="{98F8426D-5EB6-4C04-BF07-3F3EDA140B04}" destId="{94B43D91-DC79-4E5F-9C30-8086348836AD}" srcOrd="0" destOrd="0" presId="urn:microsoft.com/office/officeart/2008/layout/CaptionedPictures"/>
    <dgm:cxn modelId="{272BE714-B860-41A3-BA52-5598A32ABF29}" type="presParOf" srcId="{98F8426D-5EB6-4C04-BF07-3F3EDA140B04}" destId="{9D4F8A22-67FA-4235-8559-C27E334390D2}" srcOrd="1" destOrd="0" presId="urn:microsoft.com/office/officeart/2008/layout/CaptionedPictures"/>
    <dgm:cxn modelId="{E1BF43B0-2675-4D28-BD13-3961CAA17D88}" type="presParOf" srcId="{42319DA8-44FA-4D3F-96FC-D7E0DDD38C59}" destId="{3A4F1B7E-2783-4F3F-A03A-97B5266CF2AB}" srcOrd="1" destOrd="0" presId="urn:microsoft.com/office/officeart/2008/layout/CaptionedPictures"/>
    <dgm:cxn modelId="{A0B6DC53-3E4A-4842-8004-3875E887F02B}" type="presParOf" srcId="{42319DA8-44FA-4D3F-96FC-D7E0DDD38C59}" destId="{ED9CB6B0-BCAD-4A9B-AACF-3677F5466ACD}" srcOrd="2" destOrd="0" presId="urn:microsoft.com/office/officeart/2008/layout/CaptionedPictures"/>
    <dgm:cxn modelId="{65F95BFB-D530-4C19-8A19-FC5AA22B000C}" type="presParOf" srcId="{ED9CB6B0-BCAD-4A9B-AACF-3677F5466ACD}" destId="{3491F879-BBB6-44E4-9DC3-2118394ECEA2}" srcOrd="0" destOrd="0" presId="urn:microsoft.com/office/officeart/2008/layout/CaptionedPictures"/>
    <dgm:cxn modelId="{06F4EBFF-2B10-45EC-8294-B4A63CB2F223}" type="presParOf" srcId="{ED9CB6B0-BCAD-4A9B-AACF-3677F5466ACD}" destId="{7C9FEAA0-F9FB-4A28-A913-4D4A4294E90A}" srcOrd="1" destOrd="0" presId="urn:microsoft.com/office/officeart/2008/layout/CaptionedPictures"/>
    <dgm:cxn modelId="{2B439E26-DD38-45FC-ADAD-70E327E2C7F2}" type="presParOf" srcId="{ED9CB6B0-BCAD-4A9B-AACF-3677F5466ACD}" destId="{BCF62FAF-70AA-4BEF-A2C9-E83D8E2BB67A}" srcOrd="2" destOrd="0" presId="urn:microsoft.com/office/officeart/2008/layout/CaptionedPictures"/>
    <dgm:cxn modelId="{E07AAC7E-640F-4C8F-8981-C6E8D35FD287}" type="presParOf" srcId="{BCF62FAF-70AA-4BEF-A2C9-E83D8E2BB67A}" destId="{FB805AA7-EE62-4B3D-B960-323E5F5B0592}" srcOrd="0" destOrd="0" presId="urn:microsoft.com/office/officeart/2008/layout/CaptionedPictures"/>
    <dgm:cxn modelId="{50CBE103-9114-401F-80AF-2CAFEF03EBF3}" type="presParOf" srcId="{BCF62FAF-70AA-4BEF-A2C9-E83D8E2BB67A}" destId="{23497C9F-8ABA-4988-A823-46F23C17B322}" srcOrd="1" destOrd="0" presId="urn:microsoft.com/office/officeart/2008/layout/CaptionedPictures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1C75-5D19-40AC-9D18-B0411AE2507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6118-6B53-4C6F-BCD2-57BD726F8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1C75-5D19-40AC-9D18-B0411AE2507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6118-6B53-4C6F-BCD2-57BD726F8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1C75-5D19-40AC-9D18-B0411AE2507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6118-6B53-4C6F-BCD2-57BD726F8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1C75-5D19-40AC-9D18-B0411AE2507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6118-6B53-4C6F-BCD2-57BD726F8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1C75-5D19-40AC-9D18-B0411AE2507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6118-6B53-4C6F-BCD2-57BD726F8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1C75-5D19-40AC-9D18-B0411AE2507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6118-6B53-4C6F-BCD2-57BD726F8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1C75-5D19-40AC-9D18-B0411AE2507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6118-6B53-4C6F-BCD2-57BD726F8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1C75-5D19-40AC-9D18-B0411AE2507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6118-6B53-4C6F-BCD2-57BD726F8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1C75-5D19-40AC-9D18-B0411AE2507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6118-6B53-4C6F-BCD2-57BD726F8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1C75-5D19-40AC-9D18-B0411AE2507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6118-6B53-4C6F-BCD2-57BD726F8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1C75-5D19-40AC-9D18-B0411AE2507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6118-6B53-4C6F-BCD2-57BD726F8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1C75-5D19-40AC-9D18-B0411AE2507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6118-6B53-4C6F-BCD2-57BD726F8D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upload.wikimedia.org/wikipedia/commons/7/76/En-us-bioinformatics.og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LadyofHats" TargetMode="External"/><Relationship Id="rId7" Type="http://schemas.openxmlformats.org/officeDocument/2006/relationships/hyperlink" Target="http://en.wikipedia.org/wiki/File:RNA-codons.png" TargetMode="External"/><Relationship Id="rId2" Type="http://schemas.openxmlformats.org/officeDocument/2006/relationships/hyperlink" Target="http://biocadmin.otago.ac.nz/fmi/xsl/bioc2/learnbitslecture.xsl?-db=BIOC2web.fp7&amp;-lay=Lectures&amp;-recid=4546&amp;-find=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Simple_transcription_elongation1.svg" TargetMode="External"/><Relationship Id="rId5" Type="http://schemas.openxmlformats.org/officeDocument/2006/relationships/hyperlink" Target="http://commons.wikimedia.org/wiki/User:Forluvoft" TargetMode="External"/><Relationship Id="rId4" Type="http://schemas.openxmlformats.org/officeDocument/2006/relationships/hyperlink" Target="http://en.wikipedia.org/wiki/File:Ribosome_mRNA_translation_en.svg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47A01-7019-4BB1-9953-F1E545193731}" type="slidenum">
              <a:rPr lang="ar-SA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468313" y="5861050"/>
            <a:ext cx="5761038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2"/>
                </a:solidFill>
              </a:rPr>
              <a:t> </a:t>
            </a: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966" name="TextBox 6"/>
          <p:cNvSpPr txBox="1">
            <a:spLocks noChangeArrowheads="1"/>
          </p:cNvSpPr>
          <p:nvPr/>
        </p:nvSpPr>
        <p:spPr bwMode="auto">
          <a:xfrm>
            <a:off x="0" y="5645150"/>
            <a:ext cx="33845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solidFill>
                  <a:schemeClr val="bg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Translation</a:t>
            </a:r>
            <a:r>
              <a:rPr lang="en-US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en-US" smtClean="0">
                <a:solidFill>
                  <a:schemeClr val="bg1"/>
                </a:solidFill>
                <a:latin typeface="Impact" pitchFamily="34" charset="0"/>
              </a:rPr>
            </a:b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E8135-EC0E-4E33-92FE-721CB64809D4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4198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600200"/>
            <a:ext cx="720090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sz="2400" dirty="0" smtClean="0">
              <a:solidFill>
                <a:srgbClr val="C00000"/>
              </a:solidFill>
              <a:cs typeface="+mj-cs"/>
            </a:endParaRPr>
          </a:p>
          <a:p>
            <a:pPr>
              <a:buSzPct val="150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Translation</a:t>
            </a:r>
            <a:r>
              <a:rPr lang="en-US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 the process by which ribosomes read the genetic message in the mRNA and produce a protein product according to the message's instruction.</a:t>
            </a:r>
          </a:p>
          <a:p>
            <a:pPr>
              <a:buSzPct val="150000"/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rgbClr val="000066"/>
              </a:solidFill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A1D64-8528-49A1-B946-0DDDAC706BF9}" type="slidenum">
              <a:rPr lang="ar-SA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Requirement for Translation</a:t>
            </a:r>
            <a:r>
              <a:rPr lang="en-US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t" hangingPunct="1">
              <a:spcBef>
                <a:spcPct val="0"/>
              </a:spcBef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b="1" smtClean="0">
                <a:solidFill>
                  <a:srgbClr val="000066"/>
                </a:solidFill>
              </a:rPr>
              <a:t>Ribosomes</a:t>
            </a:r>
            <a:endParaRPr lang="en-US" smtClean="0">
              <a:solidFill>
                <a:srgbClr val="000066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b="1" smtClean="0">
                <a:solidFill>
                  <a:srgbClr val="000066"/>
                </a:solidFill>
              </a:rPr>
              <a:t>tRNA</a:t>
            </a:r>
            <a:endParaRPr lang="en-US" smtClean="0">
              <a:solidFill>
                <a:srgbClr val="000066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smtClean="0">
                <a:solidFill>
                  <a:srgbClr val="000066"/>
                </a:solidFill>
              </a:rPr>
              <a:t>mRNA</a:t>
            </a:r>
          </a:p>
          <a:p>
            <a:pPr eaLnBrk="1" fontAlgn="t" hangingPunct="1">
              <a:spcBef>
                <a:spcPct val="0"/>
              </a:spcBef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smtClean="0">
                <a:solidFill>
                  <a:srgbClr val="000066"/>
                </a:solidFill>
              </a:rPr>
              <a:t> Amino acids </a:t>
            </a:r>
          </a:p>
          <a:p>
            <a:pPr eaLnBrk="1" fontAlgn="t" hangingPunct="1">
              <a:spcBef>
                <a:spcPct val="0"/>
              </a:spcBef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smtClean="0">
                <a:solidFill>
                  <a:srgbClr val="000066"/>
                </a:solidFill>
              </a:rPr>
              <a:t>Initiation factors </a:t>
            </a:r>
          </a:p>
          <a:p>
            <a:pPr eaLnBrk="1" fontAlgn="t" hangingPunct="1">
              <a:spcBef>
                <a:spcPct val="0"/>
              </a:spcBef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smtClean="0">
                <a:solidFill>
                  <a:srgbClr val="000066"/>
                </a:solidFill>
              </a:rPr>
              <a:t>Elongation factors </a:t>
            </a:r>
          </a:p>
          <a:p>
            <a:pPr eaLnBrk="1" fontAlgn="t" hangingPunct="1">
              <a:spcBef>
                <a:spcPct val="0"/>
              </a:spcBef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smtClean="0">
                <a:solidFill>
                  <a:srgbClr val="000066"/>
                </a:solidFill>
              </a:rPr>
              <a:t>Termination factors </a:t>
            </a:r>
          </a:p>
          <a:p>
            <a:pPr eaLnBrk="1" fontAlgn="t" hangingPunct="1">
              <a:spcBef>
                <a:spcPct val="0"/>
              </a:spcBef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smtClean="0">
                <a:solidFill>
                  <a:srgbClr val="000066"/>
                </a:solidFill>
              </a:rPr>
              <a:t>Aminoacyl tRNA synthetase enzymes: </a:t>
            </a:r>
          </a:p>
          <a:p>
            <a:pPr eaLnBrk="1" fontAlgn="t" hangingPunct="1">
              <a:spcBef>
                <a:spcPct val="0"/>
              </a:spcBef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smtClean="0">
                <a:solidFill>
                  <a:srgbClr val="000066"/>
                </a:solidFill>
              </a:rPr>
              <a:t>Energy source: 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B2230-274A-428D-B7CC-CC0BEF17BA99}" type="slidenum">
              <a:rPr lang="ar-SA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Ribosomes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50000"/>
              <a:buFont typeface="Wingdings" pitchFamily="2" charset="2"/>
              <a:buChar char="§"/>
              <a:defRPr/>
            </a:pPr>
            <a:endParaRPr lang="en-US" sz="2400" u="sng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150000"/>
              <a:buFont typeface="Wingdings" pitchFamily="2" charset="2"/>
              <a:buChar char="§"/>
              <a:defRPr/>
            </a:pPr>
            <a:r>
              <a:rPr lang="en-US" sz="2800" u="sng" dirty="0" smtClean="0">
                <a:solidFill>
                  <a:srgbClr val="800000"/>
                </a:solidFill>
                <a:latin typeface="Times New Roman" pitchFamily="18" charset="0"/>
                <a:cs typeface="+mj-cs"/>
              </a:rPr>
              <a:t>Eukaryotic </a:t>
            </a:r>
            <a:r>
              <a:rPr lang="en-US" sz="2800" u="sng" dirty="0">
                <a:solidFill>
                  <a:srgbClr val="800000"/>
                </a:solidFill>
                <a:latin typeface="Times New Roman" pitchFamily="18" charset="0"/>
                <a:cs typeface="+mj-cs"/>
              </a:rPr>
              <a:t>ribosomes</a:t>
            </a:r>
            <a:r>
              <a:rPr lang="en-US" sz="2800" dirty="0">
                <a:solidFill>
                  <a:srgbClr val="800000"/>
                </a:solidFill>
                <a:latin typeface="Times New Roman" pitchFamily="18" charset="0"/>
                <a:cs typeface="+mj-cs"/>
              </a:rPr>
              <a:t> are larger. They consist of two subunits, which come together to form an 80S </a:t>
            </a:r>
            <a:r>
              <a:rPr lang="en-US" sz="2800" dirty="0" smtClean="0">
                <a:solidFill>
                  <a:srgbClr val="800000"/>
                </a:solidFill>
                <a:latin typeface="Times New Roman" pitchFamily="18" charset="0"/>
                <a:cs typeface="+mj-cs"/>
              </a:rPr>
              <a:t>particle;</a:t>
            </a:r>
            <a:endParaRPr lang="en-US" sz="2800" dirty="0">
              <a:solidFill>
                <a:srgbClr val="800000"/>
              </a:solidFill>
              <a:latin typeface="Times New Roman" pitchFamily="18" charset="0"/>
              <a:cs typeface="+mj-cs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8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00066"/>
                </a:solidFill>
                <a:latin typeface="Times New Roman" pitchFamily="18" charset="0"/>
                <a:cs typeface="+mj-cs"/>
              </a:rPr>
              <a:t>60S subunit holds (three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  <a:cs typeface="+mj-cs"/>
              </a:rPr>
              <a:t>rRNAs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  <a:cs typeface="+mj-cs"/>
              </a:rPr>
              <a:t> 5S, 5.8S, 28S and about 40 proteins). </a:t>
            </a:r>
          </a:p>
          <a:p>
            <a:pPr lvl="1" eaLnBrk="1" fontAlgn="auto" hangingPunct="1">
              <a:spcAft>
                <a:spcPts val="0"/>
              </a:spcAft>
              <a:buClr>
                <a:srgbClr val="8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00066"/>
                </a:solidFill>
                <a:latin typeface="Times New Roman" pitchFamily="18" charset="0"/>
                <a:cs typeface="+mj-cs"/>
              </a:rPr>
              <a:t>40S subunit contains (an18S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  <a:cs typeface="+mj-cs"/>
              </a:rPr>
              <a:t>rRNA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  <a:cs typeface="+mj-cs"/>
              </a:rPr>
              <a:t> and about 30 proteins). </a:t>
            </a: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SzPct val="150000"/>
              <a:buFont typeface="Wingdings" pitchFamily="2" charset="2"/>
              <a:buChar char="§"/>
              <a:defRPr/>
            </a:pPr>
            <a:endParaRPr lang="en-US" sz="2800" dirty="0">
              <a:solidFill>
                <a:srgbClr val="000066"/>
              </a:solidFill>
              <a:cs typeface="+mj-cs"/>
            </a:endParaRPr>
          </a:p>
          <a:p>
            <a:pPr>
              <a:defRPr/>
            </a:pPr>
            <a:endParaRPr lang="ar-SA" sz="2800" dirty="0">
              <a:solidFill>
                <a:srgbClr val="000066"/>
              </a:solidFill>
              <a:cs typeface="+mj-cs"/>
            </a:endParaRP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63833-5ABB-4F90-A1B0-488B2DB4F5E4}" type="slidenum">
              <a:rPr lang="ar-SA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97638"/>
            <a:ext cx="3352800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US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 large ribosomal subunit contains three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binding sites, designated A, P, and E.</a:t>
            </a:r>
            <a:r>
              <a:rPr lang="en-US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8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 site</a:t>
            </a:r>
            <a:r>
              <a:rPr lang="en-US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binds an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aminoacyl-tRNA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(a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bound to an amino acid); </a:t>
            </a:r>
          </a:p>
          <a:p>
            <a:pPr>
              <a:buClr>
                <a:srgbClr val="8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800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 site</a:t>
            </a:r>
            <a:r>
              <a:rPr lang="en-US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binds a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peptidyl-tRNA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(a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bound to the peptide being synthesized).</a:t>
            </a:r>
          </a:p>
          <a:p>
            <a:pPr>
              <a:buClr>
                <a:srgbClr val="8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 site</a:t>
            </a:r>
            <a:r>
              <a:rPr lang="en-US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binds a free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before it exits the ribosome.</a:t>
            </a:r>
          </a:p>
          <a:p>
            <a:pPr>
              <a:buClr>
                <a:srgbClr val="800000"/>
              </a:buClr>
              <a:buSzPct val="150000"/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501E8-29E2-4F82-AF67-BDC2070480AC}" type="slidenum">
              <a:rPr lang="ar-SA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6497638"/>
            <a:ext cx="3352800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39825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Preparatory Steps for  Protein Synthesis</a:t>
            </a:r>
            <a:r>
              <a:rPr lang="en-US" sz="320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800000"/>
              </a:buClr>
              <a:buSzPct val="120000"/>
              <a:buFont typeface="Wingdings" pitchFamily="2" charset="2"/>
              <a:buChar char="§"/>
            </a:pPr>
            <a:endParaRPr lang="en-US" sz="2800" u="sng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800000"/>
              </a:buClr>
              <a:buSzPct val="120000"/>
              <a:buFont typeface="Wingdings" pitchFamily="2" charset="2"/>
              <a:buChar char="§"/>
            </a:pPr>
            <a:r>
              <a:rPr lang="en-US" sz="2800" u="sng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en-US" sz="2800" u="sng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aminoacyl tRNA synthetase joins amino acid to their specific tRNA. </a:t>
            </a:r>
          </a:p>
          <a:p>
            <a:pPr eaLnBrk="1" hangingPunct="1">
              <a:buClr>
                <a:srgbClr val="800000"/>
              </a:buClr>
              <a:buSzPct val="120000"/>
              <a:buFont typeface="Wingdings" pitchFamily="2" charset="2"/>
              <a:buChar char="§"/>
            </a:pPr>
            <a:endParaRPr lang="en-US" sz="280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800000"/>
              </a:buClr>
              <a:buSzPct val="120000"/>
              <a:buFont typeface="Wingdings" pitchFamily="2" charset="2"/>
              <a:buChar char="§"/>
            </a:pPr>
            <a:r>
              <a:rPr lang="en-US" sz="2800" u="sng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Second</a:t>
            </a:r>
            <a:r>
              <a:rPr lang="en-US" sz="2800" u="sng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ribosomes must dissociate into subunits at the end of each round of translation.</a:t>
            </a:r>
          </a:p>
          <a:p>
            <a:pPr eaLnBrk="1" hangingPunct="1">
              <a:buSzPct val="120000"/>
              <a:buFont typeface="Wingdings" pitchFamily="2" charset="2"/>
              <a:buChar char="§"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C4BF9-567C-4C6E-8195-FAAC8D8E1E18}" type="slidenum">
              <a:rPr lang="ar-SA"/>
              <a:pPr>
                <a:defRPr/>
              </a:pPr>
              <a:t>16</a:t>
            </a:fld>
            <a:endParaRPr lang="en-US"/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6497638"/>
            <a:ext cx="3352800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07950" y="692150"/>
            <a:ext cx="8229600" cy="1139825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800000"/>
                </a:solidFill>
                <a:latin typeface="Arial" charset="0"/>
                <a:cs typeface="Arial" charset="0"/>
              </a:rPr>
              <a:t>The protein synthesis occur in 3 phases</a:t>
            </a:r>
            <a:r>
              <a:rPr lang="en-US" sz="2800" b="1" smtClean="0">
                <a:latin typeface="Arial" charset="0"/>
                <a:cs typeface="Arial" charset="0"/>
              </a:rPr>
              <a:t/>
            </a:r>
            <a:br>
              <a:rPr lang="en-US" sz="2800" b="1" smtClean="0">
                <a:latin typeface="Arial" charset="0"/>
                <a:cs typeface="Arial" charset="0"/>
              </a:rPr>
            </a:br>
            <a:endParaRPr lang="en-US" sz="2800" smtClean="0">
              <a:latin typeface="Arial" charset="0"/>
              <a:cs typeface="Arial" charset="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800000"/>
              </a:buClr>
              <a:buSzPct val="150000"/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buClr>
                <a:srgbClr val="8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Accurate and efficient </a:t>
            </a:r>
            <a:r>
              <a:rPr lang="en-US" sz="2800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initiation</a:t>
            </a:r>
            <a:r>
              <a:rPr lang="en-US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occurs; the ribosomes binds to the mRNA, and the first amino acid attached to its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spcBef>
                <a:spcPts val="0"/>
              </a:spcBef>
              <a:buClr>
                <a:srgbClr val="800000"/>
              </a:buClr>
              <a:buSzPct val="150000"/>
              <a:buFont typeface="Arial" charset="0"/>
              <a:buNone/>
              <a:defRPr/>
            </a:pPr>
            <a:endParaRPr lang="en-US" sz="28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buClr>
                <a:srgbClr val="8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Chain</a:t>
            </a:r>
            <a:r>
              <a:rPr lang="en-US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elongation</a:t>
            </a:r>
            <a:r>
              <a:rPr lang="en-US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 ribosomes adds one amino acid at a time to the growing polypeptide chain.</a:t>
            </a:r>
          </a:p>
          <a:p>
            <a:pPr marL="0" indent="0" eaLnBrk="1" hangingPunct="1">
              <a:spcBef>
                <a:spcPts val="0"/>
              </a:spcBef>
              <a:buClr>
                <a:srgbClr val="800000"/>
              </a:buClr>
              <a:buSzPct val="150000"/>
              <a:buFont typeface="Arial" charset="0"/>
              <a:buNone/>
              <a:defRPr/>
            </a:pPr>
            <a:endParaRPr lang="en-US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buClr>
                <a:srgbClr val="8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Accurate and efficient </a:t>
            </a:r>
            <a:r>
              <a:rPr lang="en-US" sz="2800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termination</a:t>
            </a:r>
            <a:r>
              <a:rPr lang="en-US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 ribosomes releases the mRNA and the polypeptide.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BC9550-3D6D-4860-A444-B5A6DDCB8FCE}" type="slidenum">
              <a:rPr lang="ar-SA"/>
              <a:pPr>
                <a:defRPr/>
              </a:pPr>
              <a:t>17</a:t>
            </a:fld>
            <a:endParaRPr lang="en-US"/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97638"/>
            <a:ext cx="3352800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250825" y="692150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Initiation</a:t>
            </a:r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307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 initiation phase of protein  synthesis requires over 10 </a:t>
            </a:r>
            <a:r>
              <a:rPr lang="en-US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eukaryotic Initiation Factors (</a:t>
            </a:r>
            <a:r>
              <a:rPr lang="en-US" u="sng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eIFs</a:t>
            </a:r>
            <a:r>
              <a:rPr lang="en-US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Factors are needed to recognize the cap at the 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5'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end of an mRNA and binding to the 40s ribosomal subunit.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120000"/>
              <a:buFont typeface="Arial" charset="0"/>
              <a:buNone/>
              <a:defRPr/>
            </a:pPr>
            <a:endParaRPr lang="en-US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Binding the initiator Met-</a:t>
            </a:r>
            <a:r>
              <a:rPr lang="en-US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tRNAiMet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methionyl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 to the 40S small subunit of the ribosome. </a:t>
            </a:r>
          </a:p>
          <a:p>
            <a:pPr lvl="1" eaLnBrk="1" fontAlgn="auto" hangingPunct="1"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q"/>
              <a:defRPr/>
            </a:pPr>
            <a:endParaRPr lang="en-US" sz="20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9BEBC-99EC-4372-B12D-1774A2D81E6E}" type="slidenum">
              <a:rPr lang="ar-SA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6497638"/>
            <a:ext cx="3352800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Initiation</a:t>
            </a:r>
            <a:endParaRPr lang="en-U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Scanning 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 find the 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start codon 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by binding to the 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5'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cap of the mRNA and scanning downstream until they find the first </a:t>
            </a:r>
            <a:r>
              <a:rPr lang="en-US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AUG (initiation codon</a:t>
            </a:r>
            <a:r>
              <a:rPr lang="en-US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start codon 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must be located and 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positioned 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correctly in the 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 site 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ribosome, 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and the initiator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must be positioned correctly in the same site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Once the mRNA and initiator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are correctly bound, the 60S large subunit binds to form 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80s 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initiation complex with 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 release 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eIF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factors.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FBB7D-F47D-4441-B355-B6D58EB38911}" type="slidenum">
              <a:rPr lang="ar-SA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Splicing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5’ </a:t>
            </a:r>
            <a:r>
              <a:rPr lang="fr-FR" dirty="0" err="1" smtClean="0"/>
              <a:t>splice</a:t>
            </a:r>
            <a:r>
              <a:rPr lang="fr-FR" dirty="0" smtClean="0"/>
              <a:t> site: 5’-AG GUAAGU-3’</a:t>
            </a:r>
          </a:p>
          <a:p>
            <a:r>
              <a:rPr lang="fr-FR" dirty="0" smtClean="0"/>
              <a:t>3’ </a:t>
            </a:r>
            <a:r>
              <a:rPr lang="fr-FR" dirty="0" err="1" smtClean="0"/>
              <a:t>splice</a:t>
            </a:r>
            <a:r>
              <a:rPr lang="fr-FR" dirty="0" smtClean="0"/>
              <a:t> site: 5’-</a:t>
            </a:r>
            <a:r>
              <a:rPr lang="fr-FR" dirty="0" err="1" smtClean="0"/>
              <a:t>PyPyPyPyPyPyNCAG</a:t>
            </a:r>
            <a:r>
              <a:rPr lang="fr-FR" dirty="0" smtClean="0"/>
              <a:t> -3’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90F5F-C53D-46F3-9A65-5CC444702E49}" type="slidenum">
              <a:rPr lang="ar-SA" smtClean="0"/>
              <a:pPr>
                <a:defRPr/>
              </a:pPr>
              <a:t>2</a:t>
            </a:fld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6751653" y="2463793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894133" y="1892289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Elongation</a:t>
            </a:r>
            <a:r>
              <a:rPr lang="en-US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eaLnBrk="1" hangingPunct="1">
              <a:spcBef>
                <a:spcPct val="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</a:pPr>
            <a:endParaRPr lang="en-US" sz="2400" b="1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spcBef>
                <a:spcPct val="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</a:pPr>
            <a:endParaRPr lang="en-US" sz="2400" b="1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spcBef>
                <a:spcPct val="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</a:pPr>
            <a:r>
              <a:rPr lang="en-US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Transfer of proper aminoacyl-tRNA from cytoplasm to A-site of ribosome; </a:t>
            </a:r>
          </a:p>
          <a:p>
            <a:pPr marL="0" lvl="1" indent="0" eaLnBrk="1" hangingPunct="1">
              <a:spcBef>
                <a:spcPct val="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</a:pPr>
            <a:endParaRPr lang="en-US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spcBef>
                <a:spcPct val="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</a:pPr>
            <a:r>
              <a:rPr lang="en-US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Peptide bond formation</a:t>
            </a:r>
            <a:r>
              <a:rPr lang="en-US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en-US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Peptidyl transferase forms a peptide bond between the amino acid in the P site, and the newly arrived aminoacyl tRNA in the A site. This lengthens the peptide by one amino acids.</a:t>
            </a:r>
          </a:p>
          <a:p>
            <a:pPr marL="0" lvl="1" indent="0" eaLnBrk="1" hangingPunct="1">
              <a:spcBef>
                <a:spcPct val="0"/>
              </a:spcBef>
              <a:buClr>
                <a:srgbClr val="800000"/>
              </a:buClr>
              <a:buSzPct val="120000"/>
              <a:buFont typeface="Arial" charset="0"/>
              <a:buNone/>
            </a:pPr>
            <a:endParaRPr lang="en-US" sz="240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17DF1-B0ED-42EC-BF9C-34F4F2446AE7}" type="slidenum">
              <a:rPr lang="ar-SA"/>
              <a:pPr>
                <a:defRPr/>
              </a:pPr>
              <a:t>20</a:t>
            </a:fld>
            <a:endParaRPr lang="en-US"/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6559550"/>
            <a:ext cx="3352800" cy="360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Elongation</a:t>
            </a:r>
            <a:endParaRPr lang="en-U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eaLnBrk="1" hangingPunct="1">
              <a:spcBef>
                <a:spcPct val="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endParaRPr lang="en-US" sz="24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spcBef>
                <a:spcPct val="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Translocation;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translocation of the new </a:t>
            </a:r>
            <a:r>
              <a:rPr lang="en-US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peptidyl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t-RNA with its mRNA codon in the A site into the free P site occurs.   Now the A site is free for another cycle of </a:t>
            </a:r>
            <a:r>
              <a:rPr lang="en-US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aminoacyl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t-RNA codon recognition and elongation. Each translocation event moves mRNA, one codon length through the ribosomes.  </a:t>
            </a:r>
          </a:p>
          <a:p>
            <a:pPr marL="0" indent="0" eaLnBrk="1" hangingPunct="1">
              <a:buClr>
                <a:srgbClr val="800000"/>
              </a:buClr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734FC0-3B55-48B1-812A-49B8401DCA8C}" type="slidenum">
              <a:rPr lang="ar-SA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23850" y="692150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Termination</a:t>
            </a:r>
            <a:r>
              <a:rPr lang="en-US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eaLnBrk="1" hangingPunct="1">
              <a:spcBef>
                <a:spcPct val="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</a:pPr>
            <a:endParaRPr lang="en-US" sz="200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spcBef>
                <a:spcPct val="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</a:pPr>
            <a:endParaRPr lang="en-US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spcBef>
                <a:spcPct val="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</a:pPr>
            <a:r>
              <a:rPr lang="en-US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Translation termination requires specific protein factors identified as </a:t>
            </a:r>
            <a:r>
              <a:rPr lang="en-US" u="sng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releasing factors, RFs</a:t>
            </a:r>
            <a:r>
              <a:rPr lang="en-US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in E. coli and eRFs in eukaryotes.</a:t>
            </a:r>
          </a:p>
          <a:p>
            <a:pPr marL="0" lvl="1" indent="0" eaLnBrk="1" hangingPunct="1">
              <a:spcBef>
                <a:spcPct val="0"/>
              </a:spcBef>
              <a:buClr>
                <a:srgbClr val="800000"/>
              </a:buClr>
              <a:buSzPct val="120000"/>
              <a:buFont typeface="Arial" charset="0"/>
              <a:buNone/>
            </a:pPr>
            <a:endParaRPr lang="en-US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spcBef>
                <a:spcPct val="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</a:pPr>
            <a:r>
              <a:rPr lang="en-US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 signals for termination are the same in both prokaryotes  and eukaryotes.  These signals are termination codons present in the mRNA. There are 3 </a:t>
            </a:r>
            <a:r>
              <a:rPr lang="en-US" u="sng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termination codons, UAG, UAA and UGA.</a:t>
            </a:r>
          </a:p>
          <a:p>
            <a:pPr marL="0" lvl="1" indent="0" eaLnBrk="1" hangingPunct="1">
              <a:spcBef>
                <a:spcPct val="0"/>
              </a:spcBef>
              <a:buClr>
                <a:srgbClr val="800000"/>
              </a:buClr>
              <a:buSzPct val="120000"/>
              <a:buFont typeface="Arial" charset="0"/>
              <a:buNone/>
            </a:pPr>
            <a:endParaRPr lang="en-US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CEC6A-985F-4721-A716-4C77527373A9}" type="slidenum">
              <a:rPr lang="ar-SA"/>
              <a:pPr>
                <a:defRPr/>
              </a:pPr>
              <a:t>22</a:t>
            </a:fld>
            <a:endParaRPr lang="en-US"/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97638"/>
            <a:ext cx="3352800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Termination</a:t>
            </a:r>
            <a:r>
              <a:rPr lang="en-US" sz="320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eaLnBrk="1" hangingPunct="1">
              <a:spcBef>
                <a:spcPct val="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spcBef>
                <a:spcPct val="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After multiple cycles of elongation and polymerization of specific amino acids into protein molecules, a 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nonsense codon = termination codon 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of mRNA appears in the A site. The is recognized as a terminal signal by eukaryotic releasing factors (</a:t>
            </a:r>
            <a:r>
              <a:rPr lang="en-US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eRF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 which cause the release of the newly synthesized protein from the ribosomal complex.  </a:t>
            </a:r>
          </a:p>
          <a:p>
            <a:pPr marL="0" indent="0" eaLnBrk="1" hangingPunct="1">
              <a:spcBef>
                <a:spcPct val="0"/>
              </a:spcBef>
              <a:buClr>
                <a:srgbClr val="800000"/>
              </a:buClr>
              <a:buFont typeface="Wingdings" pitchFamily="2" charset="2"/>
              <a:buChar char="q"/>
              <a:defRPr/>
            </a:pPr>
            <a:endParaRPr lang="en-US" sz="20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CA802-74C7-4F69-8D66-E6D1FFDB2798}" type="slidenum">
              <a:rPr lang="ar-SA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229600" cy="1143000"/>
          </a:xfrm>
        </p:spPr>
        <p:txBody>
          <a:bodyPr/>
          <a:lstStyle/>
          <a:p>
            <a:r>
              <a:rPr lang="en-US" sz="2800" b="1" smtClean="0">
                <a:solidFill>
                  <a:srgbClr val="800000"/>
                </a:solidFill>
                <a:latin typeface="Arial" charset="0"/>
                <a:cs typeface="Arial" charset="0"/>
              </a:rPr>
              <a:t>Polysomes</a:t>
            </a:r>
            <a:endParaRPr lang="en-US" sz="2800" smtClean="0">
              <a:solidFill>
                <a:srgbClr val="800000"/>
              </a:solidFill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smtClean="0">
              <a:solidFill>
                <a:srgbClr val="00007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sz="2800" smtClean="0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Most mRNA are translated by more than one ribosome at a time; the result, a structure in which many ribosomes translate a mRNA in tandem, is called a </a:t>
            </a:r>
            <a:r>
              <a:rPr lang="en-US" sz="2800" b="1" u="sng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polysomes.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C5DDA-7A68-4B97-BB91-863BCAE7C003}" type="slidenum">
              <a:rPr lang="ar-SA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6497638"/>
            <a:ext cx="3352800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Control of Gene Expression</a:t>
            </a:r>
            <a:endParaRPr lang="en-U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Transcriptional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Posttranscriptional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Translational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Posttranslational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65811-3A1C-4F16-82A2-A7CEAECE7967}" type="slidenum">
              <a:rPr lang="ar-SA"/>
              <a:pPr>
                <a:defRPr/>
              </a:pPr>
              <a:t>25</a:t>
            </a:fld>
            <a:endParaRPr lang="en-US"/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6508750"/>
            <a:ext cx="3352801" cy="360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93713" y="414338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Control of Gene Expression</a:t>
            </a:r>
            <a:endParaRPr lang="en-US" sz="3200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6983A-2ED7-4383-BA7C-0BC5036E20E9}" type="slidenum">
              <a:rPr lang="ar-SA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57338"/>
            <a:ext cx="8424862" cy="47323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801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Control of gene expression depends various factors including</a:t>
            </a:r>
            <a:r>
              <a:rPr lang="en-US" sz="280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smtClean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endParaRPr lang="en-US" sz="280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sz="280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Chromosomal</a:t>
            </a:r>
            <a:r>
              <a:rPr lang="en-US" sz="280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activation or deactivation. </a:t>
            </a:r>
          </a:p>
          <a:p>
            <a:pPr>
              <a:lnSpc>
                <a:spcPct val="80000"/>
              </a:lnSpc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sz="280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Control of initiation of </a:t>
            </a:r>
            <a:r>
              <a:rPr lang="en-US" sz="280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transcription. </a:t>
            </a:r>
          </a:p>
          <a:p>
            <a:pPr>
              <a:lnSpc>
                <a:spcPct val="80000"/>
              </a:lnSpc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sz="280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Processing of </a:t>
            </a:r>
            <a:r>
              <a:rPr lang="en-US" sz="280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US" sz="280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(e.g. </a:t>
            </a:r>
            <a:r>
              <a:rPr lang="en-US" sz="280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splicing</a:t>
            </a:r>
            <a:r>
              <a:rPr lang="en-US" sz="280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lnSpc>
                <a:spcPct val="80000"/>
              </a:lnSpc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sz="280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Control of RNA transport. </a:t>
            </a:r>
          </a:p>
          <a:p>
            <a:pPr>
              <a:lnSpc>
                <a:spcPct val="80000"/>
              </a:lnSpc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sz="280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Control of </a:t>
            </a:r>
            <a:r>
              <a:rPr lang="en-US" sz="280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en-US" sz="280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degradation. </a:t>
            </a:r>
          </a:p>
          <a:p>
            <a:pPr>
              <a:lnSpc>
                <a:spcPct val="80000"/>
              </a:lnSpc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sz="280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Control of initiation of </a:t>
            </a:r>
            <a:r>
              <a:rPr lang="en-US" sz="280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translation</a:t>
            </a:r>
            <a:r>
              <a:rPr lang="en-US" sz="280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(only in </a:t>
            </a:r>
            <a:r>
              <a:rPr lang="en-US" sz="280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eukaryotes</a:t>
            </a:r>
            <a:r>
              <a:rPr lang="en-US" sz="280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lnSpc>
                <a:spcPct val="80000"/>
              </a:lnSpc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sz="280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Post-translational modifications</a:t>
            </a:r>
            <a:r>
              <a:rPr lang="en-US" sz="280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endParaRPr lang="en-US" sz="280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0E049-6250-456F-A28A-B73E97DAB329}" type="slidenum">
              <a:rPr lang="ar-SA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80764-737D-4B8C-A863-BFDCD6B21A54}" type="slidenum">
              <a:rPr lang="ar-SA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5939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74713" y="1728788"/>
            <a:ext cx="7394575" cy="42687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Gene Expression Analysis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>
                <a:solidFill>
                  <a:srgbClr val="000066"/>
                </a:solidFill>
              </a:rPr>
              <a:t>Polymerase Chain Reaction</a:t>
            </a:r>
          </a:p>
          <a:p>
            <a:r>
              <a:rPr lang="en-US" smtClean="0">
                <a:solidFill>
                  <a:srgbClr val="000066"/>
                </a:solidFill>
              </a:rPr>
              <a:t>Quantitative PCR</a:t>
            </a:r>
          </a:p>
          <a:p>
            <a:r>
              <a:rPr lang="en-US" smtClean="0">
                <a:solidFill>
                  <a:srgbClr val="000066"/>
                </a:solidFill>
              </a:rPr>
              <a:t>Microarray</a:t>
            </a:r>
          </a:p>
          <a:p>
            <a:r>
              <a:rPr lang="en-US" smtClean="0">
                <a:solidFill>
                  <a:srgbClr val="003366"/>
                </a:solidFill>
              </a:rPr>
              <a:t>…….</a:t>
            </a:r>
          </a:p>
          <a:p>
            <a:r>
              <a:rPr lang="en-US" smtClean="0"/>
              <a:t>……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7FC62-885A-4569-B328-A1B484609714}" type="slidenum">
              <a:rPr lang="ar-SA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90F5F-C53D-46F3-9A65-5CC444702E49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2851" t="72917" r="39649" b="9375"/>
          <a:stretch>
            <a:fillRect/>
          </a:stretch>
        </p:blipFill>
        <p:spPr bwMode="auto">
          <a:xfrm>
            <a:off x="857224" y="1500174"/>
            <a:ext cx="707236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071538" y="4143380"/>
            <a:ext cx="72866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The importance of precision when making a cut at an </a:t>
            </a:r>
            <a:r>
              <a:rPr lang="en-US" dirty="0" err="1" smtClean="0"/>
              <a:t>exon–intron</a:t>
            </a:r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boundary. The cut must be made at precisely the position shown. An error in either direction would result in a change in the sequence of the mature mRNA. An mRNA that has been incorrectly spliced in this way would no longer be able to direct </a:t>
            </a:r>
            <a:r>
              <a:rPr lang="en-US" dirty="0" err="1" smtClean="0"/>
              <a:t>synthesisof</a:t>
            </a:r>
            <a:r>
              <a:rPr lang="en-US" dirty="0" smtClean="0"/>
              <a:t> its protein product.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Eukaryotic Gene Expression</a:t>
            </a:r>
            <a:r>
              <a:rPr lang="en-US" sz="3200" smtClean="0">
                <a:solidFill>
                  <a:srgbClr val="800000"/>
                </a:solidFill>
              </a:rPr>
              <a:t> </a:t>
            </a:r>
            <a:endParaRPr lang="en-US" sz="3200" smtClean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Clr>
                <a:srgbClr val="800000"/>
              </a:buClr>
              <a:buSzPct val="120000"/>
              <a:buFont typeface="Wingdings" pitchFamily="2" charset="2"/>
              <a:buChar char="§"/>
            </a:pPr>
            <a:endParaRPr lang="en-US" sz="280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800000"/>
              </a:buClr>
              <a:buSzPct val="120000"/>
              <a:buFont typeface="Wingdings" pitchFamily="2" charset="2"/>
              <a:buChar char="§"/>
            </a:pPr>
            <a:r>
              <a:rPr lang="en-US" sz="28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Essentially all humans' genes contain introns. A notable exception is the histone genes which are intronless.  </a:t>
            </a:r>
          </a:p>
          <a:p>
            <a:pPr eaLnBrk="1" hangingPunct="1">
              <a:buClr>
                <a:srgbClr val="800000"/>
              </a:buClr>
              <a:buSzPct val="120000"/>
              <a:buFont typeface="Wingdings" pitchFamily="2" charset="2"/>
              <a:buChar char="§"/>
            </a:pPr>
            <a:r>
              <a:rPr lang="en-US" sz="28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Eukaryote genes are not grouped in operons. Each eukaryote gene is transcribed separately, with separate transcriptional controls on each gene. </a:t>
            </a:r>
          </a:p>
          <a:p>
            <a:pPr eaLnBrk="1" hangingPunct="1">
              <a:buClr>
                <a:srgbClr val="800000"/>
              </a:buClr>
              <a:buSzPct val="120000"/>
              <a:buFont typeface="Wingdings" pitchFamily="2" charset="2"/>
              <a:buChar char="§"/>
            </a:pPr>
            <a:r>
              <a:rPr lang="en-US" sz="28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Eukaryotic mRNA is modified through RNA splicing.</a:t>
            </a:r>
          </a:p>
          <a:p>
            <a:pPr eaLnBrk="1" hangingPunct="1">
              <a:buClr>
                <a:srgbClr val="800000"/>
              </a:buClr>
              <a:buSzPct val="120000"/>
              <a:buFont typeface="Wingdings" pitchFamily="2" charset="2"/>
              <a:buChar char="§"/>
            </a:pPr>
            <a:r>
              <a:rPr lang="en-US" sz="28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Eukaryotic mRNA is generally monogenic (monocistronic); code for only one polypeptide. </a:t>
            </a:r>
          </a:p>
          <a:p>
            <a:pPr eaLnBrk="1" hangingPunct="1">
              <a:buClr>
                <a:srgbClr val="800000"/>
              </a:buClr>
              <a:buSzPct val="120000"/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05986-2DB3-4555-955D-3B8114F16761}" type="slidenum">
              <a:rPr lang="ar-SA"/>
              <a:pPr>
                <a:defRPr/>
              </a:pPr>
              <a:t>30</a:t>
            </a:fld>
            <a:endParaRPr lang="en-US"/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6497638"/>
            <a:ext cx="3352801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Eukaryotic Gene Expression</a:t>
            </a:r>
            <a:r>
              <a:rPr lang="en-US" sz="320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Clr>
                <a:srgbClr val="800000"/>
              </a:buClr>
              <a:buSzPct val="120000"/>
              <a:buFont typeface="Wingdings" pitchFamily="2" charset="2"/>
              <a:buChar char="§"/>
            </a:pPr>
            <a:endParaRPr lang="en-US" sz="280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800000"/>
              </a:buClr>
              <a:buSzPct val="120000"/>
              <a:buFont typeface="Wingdings" pitchFamily="2" charset="2"/>
              <a:buChar char="§"/>
            </a:pPr>
            <a:r>
              <a:rPr lang="en-US" sz="28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Eukaryotic mRNA contain no Shine-Dalgarno sequence to show the ribosomes where to start translating. Instead, most eukaryotic mRNA have caps at their 5` end which directs initiation factors to bind and begin searching for an initiation codon.</a:t>
            </a:r>
          </a:p>
          <a:p>
            <a:pPr eaLnBrk="1" hangingPunct="1">
              <a:buClr>
                <a:srgbClr val="800000"/>
              </a:buClr>
              <a:buSzPct val="120000"/>
              <a:buFont typeface="Wingdings" pitchFamily="2" charset="2"/>
              <a:buChar char="§"/>
            </a:pPr>
            <a:r>
              <a:rPr lang="en-US" sz="28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Eukaryotes have a separate RNA polymerase for each type of RNA.</a:t>
            </a:r>
          </a:p>
          <a:p>
            <a:pPr eaLnBrk="1" hangingPunct="1">
              <a:buClr>
                <a:srgbClr val="800000"/>
              </a:buClr>
              <a:buSzPct val="120000"/>
              <a:buFont typeface="Wingdings" pitchFamily="2" charset="2"/>
              <a:buChar char="§"/>
            </a:pPr>
            <a:r>
              <a:rPr lang="en-US" sz="28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 eukaryotes, polysomes are found in the cytoplasm.</a:t>
            </a:r>
          </a:p>
          <a:p>
            <a:pPr eaLnBrk="1" hangingPunct="1">
              <a:buClr>
                <a:srgbClr val="800000"/>
              </a:buClr>
              <a:buSzPct val="120000"/>
              <a:buFont typeface="Wingdings" pitchFamily="2" charset="2"/>
              <a:buChar char="§"/>
            </a:pPr>
            <a:r>
              <a:rPr lang="en-US" sz="28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Eukaryotic protein synthesis initiation begins with methionine not N formyl- methionine.</a:t>
            </a:r>
          </a:p>
          <a:p>
            <a:endParaRPr lang="en-US" sz="28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8A08F-D276-4CBA-B0D6-0D8B546C3C34}" type="slidenum">
              <a:rPr lang="ar-SA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6583363"/>
            <a:ext cx="3352800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Prokaryotic vs. Eukaryotic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endParaRPr lang="en-US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sz="28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Bacterial genetics are different.</a:t>
            </a:r>
          </a:p>
          <a:p>
            <a:pPr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sz="28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Prokaryote genes are grouped in operons.   </a:t>
            </a:r>
          </a:p>
          <a:p>
            <a:pPr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sz="28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Prokaryotes have one type of RNA polymerase for all types of RNA, </a:t>
            </a:r>
          </a:p>
          <a:p>
            <a:pPr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sz="28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mRNA is not modified </a:t>
            </a:r>
          </a:p>
          <a:p>
            <a:pPr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sz="28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 existence of introns in prokaryotes is extremely rare. </a:t>
            </a:r>
          </a:p>
          <a:p>
            <a:pPr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1E014D-6776-4191-8F7F-02F7E46C176F}" type="slidenum">
              <a:rPr lang="ar-SA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6497638"/>
            <a:ext cx="3352800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Prokaryotic vs. Eukaryotic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Clr>
                <a:srgbClr val="8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initiate transcription in bacteria, sigma factors bind to RNA polymerases. RNA polymerases/ sigma factors complex can then bind to promoter about 40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deoxyribonucleotide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bases prior to the coding region of the gene.</a:t>
            </a:r>
          </a:p>
          <a:p>
            <a:pPr marL="0" indent="0">
              <a:spcBef>
                <a:spcPts val="0"/>
              </a:spcBef>
              <a:buClr>
                <a:srgbClr val="8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prokaryotes, the newly synthesized mRNA is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polycistronic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(polygenic) (code for more than one polypeptide chain). </a:t>
            </a:r>
          </a:p>
          <a:p>
            <a:pPr marL="0" indent="0">
              <a:spcBef>
                <a:spcPts val="0"/>
              </a:spcBef>
              <a:buClr>
                <a:srgbClr val="8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prokaryotes, transcription of a gene and translation of the resulting mRNA occur simultaneously. So many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polysomes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are found associated with an active gene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754B7-8313-4FFB-8567-83133CF5DABB}" type="slidenum">
              <a:rPr lang="ar-SA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97638"/>
            <a:ext cx="3352800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914400" y="47625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2800" b="1" smtClean="0">
                <a:solidFill>
                  <a:srgbClr val="800000"/>
                </a:solidFill>
              </a:rPr>
              <a:t>Glossary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30725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endParaRPr lang="en-US" sz="1500" u="sng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endParaRPr lang="en-US" sz="1500" u="sng" dirty="0">
              <a:solidFill>
                <a:srgbClr val="000066"/>
              </a:solidFill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endParaRPr lang="en-US" sz="4800" u="sng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US" sz="4800" u="sng" dirty="0" smtClean="0">
                <a:solidFill>
                  <a:srgbClr val="000066"/>
                </a:solidFill>
                <a:latin typeface="Times New Roman" pitchFamily="18" charset="0"/>
              </a:rPr>
              <a:t>Alleles </a:t>
            </a:r>
            <a:r>
              <a:rPr lang="en-US" sz="4800" dirty="0" smtClean="0">
                <a:solidFill>
                  <a:srgbClr val="000066"/>
                </a:solidFill>
                <a:latin typeface="Times New Roman" pitchFamily="18" charset="0"/>
              </a:rPr>
              <a:t>are forms of the same gene with small differences in their sequence of DNA bases.  </a:t>
            </a: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</a:rPr>
              <a:t>Alternative 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</a:rPr>
              <a:t>splicing: </a:t>
            </a:r>
            <a:r>
              <a:rPr lang="en-US" sz="4800" dirty="0" smtClean="0">
                <a:solidFill>
                  <a:srgbClr val="000066"/>
                </a:solidFill>
                <a:latin typeface="Times New Roman" pitchFamily="18" charset="0"/>
              </a:rPr>
              <a:t>is </a:t>
            </a:r>
            <a:r>
              <a:rPr lang="en-US" sz="4800" dirty="0">
                <a:solidFill>
                  <a:srgbClr val="000066"/>
                </a:solidFill>
                <a:latin typeface="Times New Roman" pitchFamily="18" charset="0"/>
              </a:rPr>
              <a:t>a very common phenomenon in higher </a:t>
            </a:r>
            <a:r>
              <a:rPr lang="en-US" sz="4800" dirty="0" smtClean="0">
                <a:solidFill>
                  <a:srgbClr val="000066"/>
                </a:solidFill>
                <a:latin typeface="Times New Roman" pitchFamily="18" charset="0"/>
              </a:rPr>
              <a:t>eukaryotes</a:t>
            </a:r>
            <a:r>
              <a:rPr lang="en-US" sz="4800" dirty="0">
                <a:solidFill>
                  <a:srgbClr val="000066"/>
                </a:solidFill>
                <a:latin typeface="Times New Roman" pitchFamily="18" charset="0"/>
              </a:rPr>
              <a:t>. It is a way to get more than one protein product out of the same gene and a way to control gene expression in cells</a:t>
            </a:r>
            <a:r>
              <a:rPr lang="en-US" sz="4800" dirty="0" smtClean="0">
                <a:solidFill>
                  <a:srgbClr val="000066"/>
                </a:solidFill>
                <a:latin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US" sz="4800" dirty="0" smtClean="0">
                <a:solidFill>
                  <a:srgbClr val="000066"/>
                </a:solidFill>
                <a:latin typeface="Times New Roman" pitchFamily="18" charset="0"/>
              </a:rPr>
              <a:t>Exon: a segment of a gene that is represented in the mature RNA product. Individual exons may contain coding </a:t>
            </a:r>
            <a:r>
              <a:rPr lang="en-US" sz="4800" dirty="0" err="1" smtClean="0">
                <a:solidFill>
                  <a:srgbClr val="000066"/>
                </a:solidFill>
                <a:latin typeface="Times New Roman" pitchFamily="18" charset="0"/>
              </a:rPr>
              <a:t>DNAand</a:t>
            </a:r>
            <a:r>
              <a:rPr lang="en-US" sz="4800" dirty="0" smtClean="0">
                <a:solidFill>
                  <a:srgbClr val="000066"/>
                </a:solidFill>
                <a:latin typeface="Times New Roman" pitchFamily="18" charset="0"/>
              </a:rPr>
              <a:t>/or noncoding DNA (</a:t>
            </a:r>
            <a:r>
              <a:rPr lang="en-US" sz="4800" dirty="0" err="1" smtClean="0">
                <a:solidFill>
                  <a:srgbClr val="000066"/>
                </a:solidFill>
                <a:latin typeface="Times New Roman" pitchFamily="18" charset="0"/>
              </a:rPr>
              <a:t>untranslated</a:t>
            </a:r>
            <a:r>
              <a:rPr lang="en-US" sz="4800" dirty="0" smtClean="0">
                <a:solidFill>
                  <a:srgbClr val="000066"/>
                </a:solidFill>
                <a:latin typeface="Times New Roman" pitchFamily="18" charset="0"/>
              </a:rPr>
              <a:t> sequences). </a:t>
            </a: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</a:rPr>
              <a:t>Bioinformatics</a:t>
            </a:r>
            <a:r>
              <a:rPr lang="ar-SA" sz="4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ar-SA" sz="4800" dirty="0" smtClean="0">
                <a:solidFill>
                  <a:srgbClr val="000066"/>
                </a:solidFill>
                <a:latin typeface="Times New Roman" pitchFamily="18" charset="0"/>
                <a:hlinkClick r:id="rId2" tooltip="Listen"/>
              </a:rPr>
              <a:t> 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</a:rPr>
              <a:t>I</a:t>
            </a:r>
            <a:r>
              <a:rPr lang="en-US" sz="4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ar-SA" sz="4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800" dirty="0" smtClean="0">
                <a:solidFill>
                  <a:srgbClr val="000066"/>
                </a:solidFill>
                <a:latin typeface="Times New Roman" pitchFamily="18" charset="0"/>
              </a:rPr>
              <a:t>is the application of</a:t>
            </a:r>
            <a:r>
              <a:rPr lang="ar-SA" sz="4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800" dirty="0" smtClean="0">
                <a:solidFill>
                  <a:srgbClr val="000066"/>
                </a:solidFill>
                <a:latin typeface="Times New Roman" pitchFamily="18" charset="0"/>
              </a:rPr>
              <a:t>computer science</a:t>
            </a:r>
            <a:r>
              <a:rPr lang="ar-SA" sz="4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800" dirty="0" smtClean="0">
                <a:solidFill>
                  <a:srgbClr val="000066"/>
                </a:solidFill>
                <a:latin typeface="Times New Roman" pitchFamily="18" charset="0"/>
              </a:rPr>
              <a:t>and</a:t>
            </a:r>
            <a:r>
              <a:rPr lang="ar-SA" sz="4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800" dirty="0" smtClean="0">
                <a:solidFill>
                  <a:srgbClr val="000066"/>
                </a:solidFill>
                <a:latin typeface="Times New Roman" pitchFamily="18" charset="0"/>
              </a:rPr>
              <a:t>information technology to the field of</a:t>
            </a:r>
            <a:r>
              <a:rPr lang="ar-SA" sz="4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800" dirty="0" smtClean="0">
                <a:solidFill>
                  <a:srgbClr val="000066"/>
                </a:solidFill>
                <a:latin typeface="Times New Roman" pitchFamily="18" charset="0"/>
              </a:rPr>
              <a:t>biology and</a:t>
            </a:r>
            <a:r>
              <a:rPr lang="ar-SA" sz="4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800" dirty="0" smtClean="0">
                <a:solidFill>
                  <a:srgbClr val="000066"/>
                </a:solidFill>
                <a:latin typeface="Times New Roman" pitchFamily="18" charset="0"/>
              </a:rPr>
              <a:t>medicine</a:t>
            </a:r>
            <a:r>
              <a:rPr lang="ar-SA" sz="4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US" sz="4800" u="sng" dirty="0" smtClean="0">
                <a:solidFill>
                  <a:srgbClr val="000066"/>
                </a:solidFill>
                <a:latin typeface="Times New Roman" pitchFamily="18" charset="0"/>
              </a:rPr>
              <a:t>Introns (</a:t>
            </a:r>
            <a:r>
              <a:rPr lang="en-US" sz="4800" dirty="0" smtClean="0">
                <a:solidFill>
                  <a:srgbClr val="000066"/>
                </a:solidFill>
                <a:latin typeface="Times New Roman" pitchFamily="18" charset="0"/>
              </a:rPr>
              <a:t>intervening sequence) (A noncoding DNA sequence ): Intervening  stretches of DNA that separate exons.  </a:t>
            </a: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US" sz="4800" u="sng" dirty="0" smtClean="0">
                <a:solidFill>
                  <a:srgbClr val="000066"/>
                </a:solidFill>
                <a:latin typeface="Times New Roman" pitchFamily="18" charset="0"/>
              </a:rPr>
              <a:t>Primary transcript:</a:t>
            </a:r>
            <a:r>
              <a:rPr lang="en-US" sz="4800" dirty="0" smtClean="0">
                <a:solidFill>
                  <a:srgbClr val="000066"/>
                </a:solidFill>
                <a:latin typeface="Times New Roman" pitchFamily="18" charset="0"/>
              </a:rPr>
              <a:t> The initial production of gene transcription in the nucleus; an RNA containing copies of all exons and introns.</a:t>
            </a: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US" sz="4800" u="sng" dirty="0" smtClean="0">
                <a:solidFill>
                  <a:srgbClr val="000066"/>
                </a:solidFill>
                <a:latin typeface="Times New Roman" pitchFamily="18" charset="0"/>
              </a:rPr>
              <a:t>RNA gene or non-coding RNA gene</a:t>
            </a:r>
            <a:r>
              <a:rPr lang="en-US" sz="4800" dirty="0" smtClean="0">
                <a:solidFill>
                  <a:srgbClr val="000066"/>
                </a:solidFill>
                <a:latin typeface="Times New Roman" pitchFamily="18" charset="0"/>
              </a:rPr>
              <a:t>: RNA molecule that is not translated into a protein. Noncoding RNA genes produce transcripts that exert their function without ever producing proteins.  Non-coding RNA genes include transfer RNA (</a:t>
            </a:r>
            <a:r>
              <a:rPr lang="en-US" sz="4800" dirty="0" err="1" smtClean="0">
                <a:solidFill>
                  <a:srgbClr val="000066"/>
                </a:solidFill>
                <a:latin typeface="Times New Roman" pitchFamily="18" charset="0"/>
              </a:rPr>
              <a:t>tRNA</a:t>
            </a:r>
            <a:r>
              <a:rPr lang="en-US" sz="4800" dirty="0" smtClean="0">
                <a:solidFill>
                  <a:srgbClr val="000066"/>
                </a:solidFill>
                <a:latin typeface="Times New Roman" pitchFamily="18" charset="0"/>
              </a:rPr>
              <a:t>) and ribosomal RNA (</a:t>
            </a:r>
            <a:r>
              <a:rPr lang="en-US" sz="4800" dirty="0" err="1" smtClean="0">
                <a:solidFill>
                  <a:srgbClr val="000066"/>
                </a:solidFill>
                <a:latin typeface="Times New Roman" pitchFamily="18" charset="0"/>
              </a:rPr>
              <a:t>rRNA</a:t>
            </a:r>
            <a:r>
              <a:rPr lang="en-US" sz="4800" dirty="0" smtClean="0">
                <a:solidFill>
                  <a:srgbClr val="000066"/>
                </a:solidFill>
                <a:latin typeface="Times New Roman" pitchFamily="18" charset="0"/>
              </a:rPr>
              <a:t>), small RNAs such as </a:t>
            </a:r>
            <a:r>
              <a:rPr lang="en-US" sz="4800" dirty="0" err="1" smtClean="0">
                <a:solidFill>
                  <a:srgbClr val="000066"/>
                </a:solidFill>
                <a:latin typeface="Times New Roman" pitchFamily="18" charset="0"/>
              </a:rPr>
              <a:t>snoRNAs</a:t>
            </a:r>
            <a:r>
              <a:rPr lang="en-US" sz="4800" dirty="0" smtClean="0">
                <a:solidFill>
                  <a:srgbClr val="000066"/>
                </a:solidFill>
                <a:latin typeface="Times New Roman" pitchFamily="18" charset="0"/>
              </a:rPr>
              <a:t>, microRNAs, </a:t>
            </a:r>
            <a:r>
              <a:rPr lang="en-US" sz="4800" dirty="0" err="1" smtClean="0">
                <a:solidFill>
                  <a:srgbClr val="000066"/>
                </a:solidFill>
                <a:latin typeface="Times New Roman" pitchFamily="18" charset="0"/>
              </a:rPr>
              <a:t>siRNAsand</a:t>
            </a:r>
            <a:r>
              <a:rPr lang="en-US" sz="4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66"/>
                </a:solidFill>
                <a:latin typeface="Times New Roman" pitchFamily="18" charset="0"/>
              </a:rPr>
              <a:t>piRNAs</a:t>
            </a:r>
            <a:r>
              <a:rPr lang="en-US" sz="4800" dirty="0" smtClean="0">
                <a:solidFill>
                  <a:srgbClr val="000066"/>
                </a:solidFill>
                <a:latin typeface="Times New Roman" pitchFamily="18" charset="0"/>
              </a:rPr>
              <a:t> and lastly long </a:t>
            </a:r>
            <a:r>
              <a:rPr lang="en-US" sz="4800" u="sng" dirty="0" err="1" smtClean="0">
                <a:solidFill>
                  <a:srgbClr val="000066"/>
                </a:solidFill>
                <a:latin typeface="Times New Roman" pitchFamily="18" charset="0"/>
              </a:rPr>
              <a:t>ncRNAs</a:t>
            </a:r>
            <a:r>
              <a:rPr lang="en-US" sz="4800" u="sng" dirty="0" smtClean="0">
                <a:solidFill>
                  <a:srgbClr val="000066"/>
                </a:solidFill>
                <a:latin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US" sz="4800" u="sng" dirty="0" smtClean="0">
                <a:solidFill>
                  <a:srgbClr val="000066"/>
                </a:solidFill>
                <a:latin typeface="Times New Roman" pitchFamily="18" charset="0"/>
              </a:rPr>
              <a:t>Enhancers and silencers:</a:t>
            </a:r>
            <a:r>
              <a:rPr lang="en-US" sz="4800" dirty="0" smtClean="0">
                <a:solidFill>
                  <a:srgbClr val="000066"/>
                </a:solidFill>
                <a:latin typeface="Times New Roman" pitchFamily="18" charset="0"/>
              </a:rPr>
              <a:t> are DNA elements that stimulate or depress the transcription  of associated genes; they rely on tissue specific binding proteins for their activities; sometimes a DNA elements can act either as an enhancer or silencer depending on what is bound to it.</a:t>
            </a: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US" sz="4800" dirty="0" smtClean="0">
                <a:solidFill>
                  <a:srgbClr val="000066"/>
                </a:solidFill>
                <a:latin typeface="Times New Roman" pitchFamily="18" charset="0"/>
              </a:rPr>
              <a:t>Activators: Additional gene-specific transcription factors that can bind to enhancer and help in transcription activation. </a:t>
            </a: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US" sz="4800" u="sng" dirty="0" smtClean="0">
                <a:solidFill>
                  <a:srgbClr val="000066"/>
                </a:solidFill>
                <a:latin typeface="Times New Roman" pitchFamily="18" charset="0"/>
              </a:rPr>
              <a:t>Open reading frame </a:t>
            </a:r>
            <a:r>
              <a:rPr lang="en-US" sz="4800" dirty="0" smtClean="0">
                <a:solidFill>
                  <a:srgbClr val="000066"/>
                </a:solidFill>
                <a:latin typeface="Times New Roman" pitchFamily="18" charset="0"/>
              </a:rPr>
              <a:t>(ORF): A reading frame that is uninterrupted by translation stop codon (reading frame that contains a start codon and the subsequent translated region, but no stop codon).   </a:t>
            </a: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US" sz="4800" dirty="0" smtClean="0">
                <a:solidFill>
                  <a:srgbClr val="000066"/>
                </a:solidFill>
                <a:latin typeface="Times New Roman" pitchFamily="18" charset="0"/>
              </a:rPr>
              <a:t>Directionality: in molecular biology, refers to the end-to-end chemical orientation of a single strand of nucleic acid. The chemical convention of naming carbon atoms in the nucleotide sugar-ring numerically gives rise to a 5' end and a 3' end ( "five prime end" and "three prime end"). The relative positions of structures along a strand of nucleic acid, including genes, transcription factors, and polymerases are usually noted as being either </a:t>
            </a:r>
            <a:r>
              <a:rPr lang="en-US" sz="4800" i="1" dirty="0" smtClean="0">
                <a:solidFill>
                  <a:srgbClr val="000066"/>
                </a:solidFill>
                <a:latin typeface="Times New Roman" pitchFamily="18" charset="0"/>
              </a:rPr>
              <a:t>upstream</a:t>
            </a:r>
            <a:r>
              <a:rPr lang="en-US" sz="4800" dirty="0" smtClean="0">
                <a:solidFill>
                  <a:srgbClr val="000066"/>
                </a:solidFill>
                <a:latin typeface="Times New Roman" pitchFamily="18" charset="0"/>
              </a:rPr>
              <a:t> (towards the 5' end) or </a:t>
            </a:r>
            <a:r>
              <a:rPr lang="en-US" sz="4800" i="1" dirty="0" smtClean="0">
                <a:solidFill>
                  <a:srgbClr val="000066"/>
                </a:solidFill>
                <a:latin typeface="Times New Roman" pitchFamily="18" charset="0"/>
              </a:rPr>
              <a:t>downstream</a:t>
            </a:r>
            <a:r>
              <a:rPr lang="en-US" sz="4800" dirty="0" smtClean="0">
                <a:solidFill>
                  <a:srgbClr val="000066"/>
                </a:solidFill>
                <a:latin typeface="Times New Roman" pitchFamily="18" charset="0"/>
              </a:rPr>
              <a:t> (towards the 3' end).</a:t>
            </a: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US" sz="4800" dirty="0" smtClean="0">
                <a:solidFill>
                  <a:srgbClr val="000066"/>
                </a:solidFill>
                <a:latin typeface="Times New Roman" pitchFamily="18" charset="0"/>
              </a:rPr>
              <a:t>Reverse Transcription: Some viruses (such as HIV, the cause of AIDS), have the ability to transcribe RNA into DNA.</a:t>
            </a: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US" sz="4800" dirty="0" err="1" smtClean="0">
                <a:solidFill>
                  <a:srgbClr val="000066"/>
                </a:solidFill>
                <a:latin typeface="Times New Roman" pitchFamily="18" charset="0"/>
              </a:rPr>
              <a:t>Pseudogenes</a:t>
            </a:r>
            <a:r>
              <a:rPr lang="en-US" sz="4800" dirty="0" smtClean="0">
                <a:solidFill>
                  <a:srgbClr val="000066"/>
                </a:solidFill>
                <a:latin typeface="Times New Roman" pitchFamily="18" charset="0"/>
              </a:rPr>
              <a:t>. DNA sequences that closely resemble known  genes but are nonfunctional.</a:t>
            </a: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US" sz="4800" dirty="0" err="1" smtClean="0">
                <a:solidFill>
                  <a:srgbClr val="000066"/>
                </a:solidFill>
                <a:latin typeface="Times New Roman" pitchFamily="18" charset="0"/>
              </a:rPr>
              <a:t>More:http</a:t>
            </a:r>
            <a:r>
              <a:rPr lang="en-US" sz="4800" dirty="0" smtClean="0">
                <a:solidFill>
                  <a:srgbClr val="000066"/>
                </a:solidFill>
                <a:latin typeface="Times New Roman" pitchFamily="18" charset="0"/>
              </a:rPr>
              <a:t>://www.ncbi.nlm.nih.gov/books/NBK7584/</a:t>
            </a: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3DB66-99F1-4893-9FED-790E4B9F875C}" type="slidenum">
              <a:rPr lang="ar-SA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References and Further Reading</a:t>
            </a:r>
            <a:endParaRPr lang="en-US" sz="3200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539750" y="1700213"/>
            <a:ext cx="8229600" cy="4530725"/>
          </a:xfrm>
        </p:spPr>
        <p:txBody>
          <a:bodyPr/>
          <a:lstStyle/>
          <a:p>
            <a:pPr eaLnBrk="1" hangingPunct="1"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sz="1200" smtClean="0">
                <a:solidFill>
                  <a:srgbClr val="000066"/>
                </a:solidFill>
                <a:latin typeface="Arial" charset="0"/>
                <a:cs typeface="Arial" charset="0"/>
              </a:rPr>
              <a:t>Ali Khalifa. Applied molecular biology; eds: ( Fathi Tash and Sanna Eissa). 109 pages. Egypt. University Book Center. 2002.  Available in paper copy from the publisher</a:t>
            </a:r>
          </a:p>
          <a:p>
            <a:pPr eaLnBrk="1" hangingPunct="1"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sz="1200" smtClean="0">
                <a:solidFill>
                  <a:srgbClr val="000066"/>
                </a:solidFill>
                <a:latin typeface="Arial" charset="0"/>
                <a:cs typeface="Arial" charset="0"/>
              </a:rPr>
              <a:t>Daniel H. Farkas. DNA Simplified: The Hitchhiker's Guide to DNA. 110 pages. Washington, DC: AACC Press, 1996,  ISBN 0-915274-84-1. Available in paper copy from the publisher</a:t>
            </a:r>
          </a:p>
          <a:p>
            <a:pPr eaLnBrk="1" hangingPunct="1"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sz="1200" smtClean="0">
                <a:solidFill>
                  <a:srgbClr val="000066"/>
                </a:solidFill>
                <a:latin typeface="Arial" charset="0"/>
                <a:cs typeface="Arial" charset="0"/>
              </a:rPr>
              <a:t> Daniel P. Stites, Abba T. Terr. Basic Human Immunology: 336 Pages.  Appleton &amp; Lange (November 1990). ISBN. 0838505430. Available in paper copy from the publisher</a:t>
            </a:r>
          </a:p>
          <a:p>
            <a:pPr eaLnBrk="1" hangingPunct="1"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sz="1200" smtClean="0">
                <a:solidFill>
                  <a:srgbClr val="000066"/>
                </a:solidFill>
                <a:latin typeface="Arial" charset="0"/>
                <a:cs typeface="Arial" charset="0"/>
              </a:rPr>
              <a:t> Innis, David H. Gelfand, John J. Sninsky.  PCR Applications: Protocols for Functional Genomics: 566 pages. Academic Press; 1 edition (May 17, 1999). ISBN:0123721865. Available in paper copy from the publisher</a:t>
            </a:r>
          </a:p>
          <a:p>
            <a:pPr eaLnBrk="1" hangingPunct="1"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sz="1200" smtClean="0">
                <a:solidFill>
                  <a:srgbClr val="000066"/>
                </a:solidFill>
                <a:latin typeface="Arial" charset="0"/>
                <a:cs typeface="Arial" charset="0"/>
              </a:rPr>
              <a:t> Bruce Alberts, Alexander Johnson, Julian Lewis, Martin Raff, Keith Roberts, and Peter Walter. Molecular Biology of the cell. 1392 pages.Garland Science; 5 edition (November 16, 2007).ISBN. 9780815341055. Available in paper copy from the publisher</a:t>
            </a:r>
          </a:p>
          <a:p>
            <a:pPr eaLnBrk="1" hangingPunct="1"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sz="1200" smtClean="0">
                <a:solidFill>
                  <a:srgbClr val="000066"/>
                </a:solidFill>
                <a:latin typeface="Arial" charset="0"/>
                <a:cs typeface="Arial" charset="0"/>
              </a:rPr>
              <a:t>Robert F. Mueller, Ian D. Young.   </a:t>
            </a:r>
            <a:r>
              <a:rPr lang="en-US" sz="1200" b="1" i="1" smtClean="0">
                <a:solidFill>
                  <a:srgbClr val="000066"/>
                </a:solidFill>
                <a:latin typeface="Arial" charset="0"/>
                <a:cs typeface="Arial" charset="0"/>
              </a:rPr>
              <a:t>Emery</a:t>
            </a:r>
            <a:r>
              <a:rPr lang="en-US" sz="1200" smtClean="0">
                <a:solidFill>
                  <a:srgbClr val="000066"/>
                </a:solidFill>
                <a:latin typeface="Arial" charset="0"/>
                <a:cs typeface="Arial" charset="0"/>
              </a:rPr>
              <a:t>'</a:t>
            </a:r>
            <a:r>
              <a:rPr lang="en-US" sz="1200" b="1" i="1" smtClean="0">
                <a:solidFill>
                  <a:srgbClr val="000066"/>
                </a:solidFill>
                <a:latin typeface="Arial" charset="0"/>
                <a:cs typeface="Arial" charset="0"/>
              </a:rPr>
              <a:t>s</a:t>
            </a:r>
            <a:r>
              <a:rPr lang="en-US" sz="1200" smtClean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lang="en-US" sz="1200" b="1" i="1" smtClean="0">
                <a:solidFill>
                  <a:srgbClr val="000066"/>
                </a:solidFill>
                <a:latin typeface="Arial" charset="0"/>
                <a:cs typeface="Arial" charset="0"/>
              </a:rPr>
              <a:t>Elements</a:t>
            </a:r>
            <a:r>
              <a:rPr lang="en-US" sz="1200" smtClean="0">
                <a:solidFill>
                  <a:srgbClr val="000066"/>
                </a:solidFill>
                <a:latin typeface="Arial" charset="0"/>
                <a:cs typeface="Arial" charset="0"/>
              </a:rPr>
              <a:t> of </a:t>
            </a:r>
            <a:r>
              <a:rPr lang="en-US" sz="1200" b="1" i="1" smtClean="0">
                <a:solidFill>
                  <a:srgbClr val="000066"/>
                </a:solidFill>
                <a:latin typeface="Arial" charset="0"/>
                <a:cs typeface="Arial" charset="0"/>
              </a:rPr>
              <a:t>Medical</a:t>
            </a:r>
            <a:r>
              <a:rPr lang="en-US" sz="1200" smtClean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lang="en-US" sz="1200" b="1" i="1" smtClean="0">
                <a:solidFill>
                  <a:srgbClr val="000066"/>
                </a:solidFill>
                <a:latin typeface="Arial" charset="0"/>
                <a:cs typeface="Arial" charset="0"/>
              </a:rPr>
              <a:t>Genetics</a:t>
            </a:r>
            <a:r>
              <a:rPr lang="en-US" sz="1200" smtClean="0">
                <a:solidFill>
                  <a:srgbClr val="000066"/>
                </a:solidFill>
                <a:latin typeface="Arial" charset="0"/>
                <a:cs typeface="Arial" charset="0"/>
              </a:rPr>
              <a:t>: Publisher: </a:t>
            </a:r>
            <a:r>
              <a:rPr lang="en-US" sz="1200" b="1" smtClean="0">
                <a:solidFill>
                  <a:srgbClr val="000066"/>
                </a:solidFill>
                <a:latin typeface="Arial" charset="0"/>
                <a:cs typeface="Arial" charset="0"/>
              </a:rPr>
              <a:t>Churchill Livingstone</a:t>
            </a:r>
            <a:r>
              <a:rPr lang="en-US" sz="1200" smtClean="0">
                <a:solidFill>
                  <a:srgbClr val="000066"/>
                </a:solidFill>
                <a:latin typeface="Arial" charset="0"/>
                <a:cs typeface="Arial" charset="0"/>
              </a:rPr>
              <a:t>. </a:t>
            </a:r>
            <a:r>
              <a:rPr lang="en-US" sz="1200" b="1" smtClean="0">
                <a:solidFill>
                  <a:srgbClr val="000066"/>
                </a:solidFill>
                <a:latin typeface="Arial" charset="0"/>
                <a:cs typeface="Arial" charset="0"/>
              </a:rPr>
              <a:t>1995</a:t>
            </a:r>
            <a:r>
              <a:rPr lang="en-US" sz="1200" smtClean="0">
                <a:solidFill>
                  <a:srgbClr val="000066"/>
                </a:solidFill>
                <a:latin typeface="Arial" charset="0"/>
                <a:cs typeface="Arial" charset="0"/>
              </a:rPr>
              <a:t> ISBN. </a:t>
            </a:r>
            <a:r>
              <a:rPr lang="en-US" sz="1200" i="1" smtClean="0">
                <a:solidFill>
                  <a:srgbClr val="000066"/>
                </a:solidFill>
                <a:latin typeface="Arial" charset="0"/>
                <a:cs typeface="Arial" charset="0"/>
              </a:rPr>
              <a:t>044307125X.</a:t>
            </a:r>
            <a:r>
              <a:rPr lang="en-US" sz="1200" smtClean="0">
                <a:solidFill>
                  <a:srgbClr val="000066"/>
                </a:solidFill>
                <a:latin typeface="Arial" charset="0"/>
                <a:cs typeface="Arial" charset="0"/>
              </a:rPr>
              <a:t> Available in paper copy from the publisher.</a:t>
            </a:r>
          </a:p>
          <a:p>
            <a:pPr eaLnBrk="1" hangingPunct="1"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sz="1200" b="1" smtClean="0">
                <a:solidFill>
                  <a:srgbClr val="000066"/>
                </a:solidFill>
                <a:latin typeface="Arial" charset="0"/>
                <a:cs typeface="Arial" charset="0"/>
              </a:rPr>
              <a:t>Robert F. Weaver. Molecular Biology. 600 Pages. Fourth Edition. McGraw-Hill International Edition. ISBN 978-0-07-110216-2.</a:t>
            </a:r>
            <a:r>
              <a:rPr lang="en-US" sz="1200" smtClean="0">
                <a:solidFill>
                  <a:srgbClr val="000066"/>
                </a:solidFill>
                <a:latin typeface="Arial" charset="0"/>
                <a:cs typeface="Arial" charset="0"/>
              </a:rPr>
              <a:t> Available in paper copy from the publisher</a:t>
            </a:r>
          </a:p>
          <a:p>
            <a:pPr eaLnBrk="1" hangingPunct="1"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sz="1200" smtClean="0">
                <a:solidFill>
                  <a:srgbClr val="000066"/>
                </a:solidFill>
                <a:latin typeface="Arial" charset="0"/>
                <a:cs typeface="Arial" charset="0"/>
              </a:rPr>
              <a:t>William B. Coleman, Gregory J. Tsongalis. Molecular Diagnostics. For the Clinical Laboratorian: 592 pages.Humana Press; 4th Printing. edition (August 15, 2005).  ISBN 1588293564... Available in paper copy from the publisher.</a:t>
            </a:r>
          </a:p>
          <a:p>
            <a:pPr eaLnBrk="1" hangingPunct="1"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sz="1200" smtClean="0">
                <a:solidFill>
                  <a:srgbClr val="000066"/>
                </a:solidFill>
                <a:latin typeface="Arial" charset="0"/>
                <a:cs typeface="Arial" charset="0"/>
              </a:rPr>
              <a:t> Eukaryotic promoter . Internet. Available from;http://www.patentlens.net/daisy/promoters/242/g1/250/1346.html</a:t>
            </a:r>
          </a:p>
          <a:p>
            <a:pPr eaLnBrk="1" hangingPunct="1"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sz="1200" smtClean="0">
                <a:solidFill>
                  <a:srgbClr val="000066"/>
                </a:solidFill>
                <a:latin typeface="Arial" charset="0"/>
                <a:cs typeface="Arial" charset="0"/>
              </a:rPr>
              <a:t>      Transcription factor. Available from. Fred Hutchinson Cancer Research Center  </a:t>
            </a:r>
          </a:p>
          <a:p>
            <a:pPr eaLnBrk="1" hangingPunct="1"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sz="1200" smtClean="0">
                <a:solidFill>
                  <a:srgbClr val="000066"/>
                </a:solidFill>
                <a:latin typeface="Arial" charset="0"/>
                <a:cs typeface="Arial" charset="0"/>
              </a:rPr>
              <a:t>Transcription factor . Internet. Table. Avalable from; http://oregonstate.edu/instruction/bb492/lectures/EuTranscriptionI.htm</a:t>
            </a:r>
          </a:p>
          <a:p>
            <a:pPr eaLnBrk="1" hangingPunct="1">
              <a:buSzPct val="150000"/>
              <a:buFont typeface="Wingdings" pitchFamily="2" charset="2"/>
              <a:buChar char="§"/>
            </a:pPr>
            <a:endParaRPr lang="en-US" sz="1200" smtClean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A9FFC-3FD0-4870-935A-875167DED984}" type="slidenum">
              <a:rPr lang="ar-SA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800000"/>
                </a:solidFill>
              </a:rPr>
              <a:t>Image Citation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SzPct val="150000"/>
              <a:buFont typeface="Wingdings" pitchFamily="2" charset="2"/>
              <a:buChar char="§"/>
              <a:defRPr/>
            </a:pPr>
            <a:endParaRPr lang="en-US" sz="1600" dirty="0" smtClean="0">
              <a:solidFill>
                <a:srgbClr val="000066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000066"/>
                </a:solidFill>
              </a:rPr>
              <a:t>Structure of a typical eukaryotic gene. </a:t>
            </a:r>
            <a:r>
              <a:rPr lang="en-US" sz="1600" dirty="0">
                <a:hlinkClick r:id="rId2"/>
              </a:rPr>
              <a:t>http://biocadmin.otago.ac.nz/fmi/xsl/bioc2/learnbitslecture.xsl?-db=BIOC2web.fp7&amp;-lay=Lectures&amp;-recid=4546&amp;-find=</a:t>
            </a:r>
            <a:r>
              <a:rPr lang="en-US" sz="1600" u="sng" dirty="0" smtClean="0">
                <a:solidFill>
                  <a:srgbClr val="000066"/>
                </a:solidFill>
                <a:hlinkClick r:id="rId3" tooltip="User:LadyofHats"/>
              </a:rPr>
              <a:t>LadyofHats</a:t>
            </a:r>
            <a:r>
              <a:rPr lang="en-US" sz="1600" u="sng" dirty="0" smtClean="0">
                <a:solidFill>
                  <a:srgbClr val="000066"/>
                </a:solidFill>
              </a:rPr>
              <a:t>. </a:t>
            </a: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000066"/>
                </a:solidFill>
              </a:rPr>
              <a:t>Ribosome </a:t>
            </a:r>
            <a:r>
              <a:rPr lang="en-US" sz="1600" dirty="0">
                <a:solidFill>
                  <a:srgbClr val="000066"/>
                </a:solidFill>
              </a:rPr>
              <a:t>mRNA </a:t>
            </a:r>
            <a:r>
              <a:rPr lang="en-US" sz="1600" dirty="0" smtClean="0">
                <a:solidFill>
                  <a:srgbClr val="000066"/>
                </a:solidFill>
              </a:rPr>
              <a:t>translation.29 </a:t>
            </a:r>
            <a:r>
              <a:rPr lang="en-US" sz="1600" dirty="0">
                <a:solidFill>
                  <a:srgbClr val="000066"/>
                </a:solidFill>
              </a:rPr>
              <a:t>September </a:t>
            </a:r>
            <a:r>
              <a:rPr lang="en-US" sz="1600" dirty="0" smtClean="0">
                <a:solidFill>
                  <a:srgbClr val="000066"/>
                </a:solidFill>
              </a:rPr>
              <a:t>2008. </a:t>
            </a:r>
            <a:r>
              <a:rPr lang="en-US" sz="1600" dirty="0" smtClean="0">
                <a:solidFill>
                  <a:srgbClr val="000066"/>
                </a:solidFill>
                <a:hlinkClick r:id="rId4"/>
              </a:rPr>
              <a:t>http</a:t>
            </a:r>
            <a:r>
              <a:rPr lang="en-US" sz="1600" dirty="0">
                <a:solidFill>
                  <a:srgbClr val="000066"/>
                </a:solidFill>
                <a:hlinkClick r:id="rId4"/>
              </a:rPr>
              <a:t>://</a:t>
            </a:r>
            <a:r>
              <a:rPr lang="en-US" sz="1600" dirty="0" smtClean="0">
                <a:solidFill>
                  <a:srgbClr val="000066"/>
                </a:solidFill>
                <a:hlinkClick r:id="rId4"/>
              </a:rPr>
              <a:t>en.wikipedia.org/wiki/File:Ribosome_mRNA_translation_en.svg</a:t>
            </a:r>
            <a:endParaRPr lang="en-US" sz="1600" dirty="0" smtClean="0">
              <a:solidFill>
                <a:srgbClr val="000066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u="sng" dirty="0" err="1" smtClean="0">
                <a:solidFill>
                  <a:srgbClr val="000066"/>
                </a:solidFill>
                <a:hlinkClick r:id="rId5" tooltip="User:Forluvoft"/>
              </a:rPr>
              <a:t>Forluvoft</a:t>
            </a:r>
            <a:r>
              <a:rPr lang="en-US" sz="1600" u="sng" dirty="0" smtClean="0">
                <a:solidFill>
                  <a:srgbClr val="000066"/>
                </a:solidFill>
              </a:rPr>
              <a:t>. </a:t>
            </a:r>
            <a:r>
              <a:rPr lang="en-US" sz="1600" dirty="0" smtClean="0">
                <a:solidFill>
                  <a:srgbClr val="000066"/>
                </a:solidFill>
              </a:rPr>
              <a:t>Simple </a:t>
            </a:r>
            <a:r>
              <a:rPr lang="en-US" sz="1600" dirty="0">
                <a:solidFill>
                  <a:srgbClr val="000066"/>
                </a:solidFill>
              </a:rPr>
              <a:t>transcription </a:t>
            </a:r>
            <a:r>
              <a:rPr lang="en-US" sz="1600" dirty="0" smtClean="0">
                <a:solidFill>
                  <a:srgbClr val="000066"/>
                </a:solidFill>
              </a:rPr>
              <a:t>elongation. 9 </a:t>
            </a:r>
            <a:r>
              <a:rPr lang="en-US" sz="1600" dirty="0">
                <a:solidFill>
                  <a:srgbClr val="000066"/>
                </a:solidFill>
              </a:rPr>
              <a:t>October </a:t>
            </a:r>
            <a:r>
              <a:rPr lang="en-US" sz="1600" dirty="0" smtClean="0">
                <a:solidFill>
                  <a:srgbClr val="000066"/>
                </a:solidFill>
              </a:rPr>
              <a:t>2007. </a:t>
            </a:r>
            <a:r>
              <a:rPr lang="en-US" sz="1600" dirty="0" smtClean="0">
                <a:solidFill>
                  <a:srgbClr val="000066"/>
                </a:solidFill>
                <a:hlinkClick r:id="rId6"/>
              </a:rPr>
              <a:t>http://en.wikipedia.org/wiki/File:Simple_transcription_elongation1.svg</a:t>
            </a:r>
            <a:endParaRPr lang="en-US" sz="1600" dirty="0" smtClean="0">
              <a:solidFill>
                <a:srgbClr val="000066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dirty="0" err="1" smtClean="0">
                <a:solidFill>
                  <a:schemeClr val="accent1"/>
                </a:solidFill>
              </a:rPr>
              <a:t>TransControl</a:t>
            </a:r>
            <a:r>
              <a:rPr lang="en-US" sz="1600" dirty="0" smtClean="0">
                <a:solidFill>
                  <a:srgbClr val="000066"/>
                </a:solidFill>
              </a:rPr>
              <a:t>. RNA-codons. 22 </a:t>
            </a:r>
            <a:r>
              <a:rPr lang="en-US" sz="1600" dirty="0">
                <a:solidFill>
                  <a:srgbClr val="000066"/>
                </a:solidFill>
              </a:rPr>
              <a:t>May 2007 </a:t>
            </a:r>
            <a:r>
              <a:rPr lang="en-US" sz="1600" dirty="0" smtClean="0">
                <a:solidFill>
                  <a:srgbClr val="000066"/>
                </a:solidFill>
                <a:hlinkClick r:id="rId7"/>
              </a:rPr>
              <a:t>http://en.wikipedia.org/wiki/File:RNA-codons.png</a:t>
            </a:r>
            <a:endParaRPr lang="en-US" sz="1600" dirty="0" smtClean="0">
              <a:solidFill>
                <a:srgbClr val="000066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SzPct val="150000"/>
              <a:buFont typeface="Wingdings" pitchFamily="2" charset="2"/>
              <a:buChar char="§"/>
              <a:defRPr/>
            </a:pPr>
            <a:endParaRPr lang="en-US" sz="1600" dirty="0" smtClean="0">
              <a:solidFill>
                <a:srgbClr val="000066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800000"/>
              </a:buClr>
              <a:buSzPct val="150000"/>
              <a:buFont typeface="Arial" charset="0"/>
              <a:buNone/>
              <a:defRPr/>
            </a:pPr>
            <a:endParaRPr lang="en-US" sz="1600" dirty="0">
              <a:solidFill>
                <a:srgbClr val="000066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600" b="1" dirty="0">
              <a:solidFill>
                <a:schemeClr val="bg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6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67054-64B1-4CBC-B55A-42ADD0DA3632}" type="slidenum">
              <a:rPr lang="ar-SA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86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958013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D86BB5-E930-47DF-8E51-6F270CC6BFD4}" type="slidenum">
              <a:rPr lang="ar-SA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D4AD2-B253-45F2-B568-AD732C24361E}" type="slidenum">
              <a:rPr lang="ar-SA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9844" t="51042" r="22070" b="8333"/>
          <a:stretch>
            <a:fillRect/>
          </a:stretch>
        </p:blipFill>
        <p:spPr bwMode="auto">
          <a:xfrm>
            <a:off x="928662" y="928670"/>
            <a:ext cx="685804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D4AD2-B253-45F2-B568-AD732C24361E}" type="slidenum">
              <a:rPr lang="ar-SA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5195" t="17708" r="40234" b="8333"/>
          <a:stretch>
            <a:fillRect/>
          </a:stretch>
        </p:blipFill>
        <p:spPr bwMode="auto">
          <a:xfrm>
            <a:off x="1500166" y="785794"/>
            <a:ext cx="628654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The Genetic Code</a:t>
            </a:r>
            <a:endParaRPr lang="en-US" sz="3200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 sequence of codons in the </a:t>
            </a:r>
            <a:r>
              <a:rPr lang="en-US" b="1" u="sng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en-US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defines the primary structure of the final protein.</a:t>
            </a:r>
          </a:p>
          <a:p>
            <a:pPr eaLnBrk="1" hangingPunct="1"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endParaRPr lang="en-US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800000"/>
              </a:buClr>
              <a:buSzPct val="150000"/>
              <a:buFont typeface="Wingdings" pitchFamily="2" charset="2"/>
              <a:buChar char="§"/>
            </a:pPr>
            <a:r>
              <a:rPr lang="en-US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Three nucleotides in mRNA (a codon</a:t>
            </a:r>
            <a:r>
              <a:rPr lang="en-US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specify one amino acid in a protein.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0D0B2-544C-4733-B27D-C01BF5F07306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97638"/>
            <a:ext cx="3352800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The Genetic Code</a:t>
            </a:r>
            <a:endParaRPr lang="en-US" sz="32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46CD6-882B-4044-8F85-92A4ADA232F1}" type="slidenum">
              <a:rPr lang="ar-SA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789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00338" y="1916113"/>
            <a:ext cx="3551237" cy="4525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The Genetic Code</a:t>
            </a:r>
            <a:endParaRPr lang="en-U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SzPct val="150000"/>
              <a:buFont typeface="Wingdings" pitchFamily="2" charset="2"/>
              <a:buChar char="§"/>
              <a:defRPr/>
            </a:pPr>
            <a:endParaRPr lang="en-US" sz="24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The triplet sequence of mRNA that specify certain amino acid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800000"/>
              </a:buClr>
              <a:buSzPct val="70000"/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64 different combination of bases; 61 of them code for 20 amino acids (AA); the last three codon (UAG,UGA,UAA) don not code for amino acids; they are termination codons.</a:t>
            </a:r>
          </a:p>
          <a:p>
            <a:pPr marL="457200" lvl="1" indent="0" eaLnBrk="1" fontAlgn="auto" hangingPunct="1">
              <a:spcAft>
                <a:spcPts val="0"/>
              </a:spcAft>
              <a:buClr>
                <a:srgbClr val="800000"/>
              </a:buClr>
              <a:buSzPct val="70000"/>
              <a:buFont typeface="Arial" charset="0"/>
              <a:buNone/>
              <a:defRPr/>
            </a:pPr>
            <a:endParaRPr lang="en-US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Degenerate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buClr>
                <a:srgbClr val="800000"/>
              </a:buClr>
              <a:buSzPct val="70000"/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More than on triplet codon specify the same amino acid.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17F5A-4919-4049-B04D-02F01AF5A6D8}" type="slidenum">
              <a:rPr lang="ar-SA"/>
              <a:pPr>
                <a:defRPr/>
              </a:pPr>
              <a:t>8</a:t>
            </a:fld>
            <a:endParaRPr lang="en-US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97638"/>
            <a:ext cx="3352800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The Genetic Code</a:t>
            </a:r>
            <a:endParaRPr lang="en-U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SzPct val="150000"/>
              <a:buFont typeface="Wingdings" pitchFamily="2" charset="2"/>
              <a:buChar char="§"/>
              <a:defRPr/>
            </a:pPr>
            <a:endParaRPr lang="en-US" sz="24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8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Unambiguous</a:t>
            </a:r>
            <a:endParaRPr lang="en-US" sz="28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800000"/>
              </a:buClr>
              <a:buSzPct val="70000"/>
              <a:buFont typeface="Wingdings" pitchFamily="2" charset="2"/>
              <a:buChar char="q"/>
              <a:defRPr/>
            </a:pPr>
            <a:r>
              <a:rPr 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Each codon specifies a particular amino acid, the codon ACG codes for the amino acid threonine, and only threonine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1" indent="0" eaLnBrk="1" fontAlgn="auto" hangingPunct="1">
              <a:spcAft>
                <a:spcPts val="0"/>
              </a:spcAft>
              <a:buClr>
                <a:srgbClr val="800000"/>
              </a:buClr>
              <a:buSzPct val="70000"/>
              <a:buFont typeface="Arial" charset="0"/>
              <a:buNone/>
              <a:defRPr/>
            </a:pPr>
            <a:endParaRPr lang="en-US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Non overlapping</a:t>
            </a:r>
            <a:endParaRPr lang="en-US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800000"/>
              </a:buClr>
              <a:buSzPct val="70000"/>
              <a:buFont typeface="Wingdings" pitchFamily="2" charset="2"/>
              <a:buChar char="q"/>
              <a:defRPr/>
            </a:pPr>
            <a:r>
              <a:rPr 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This means that successive triplets are read in order. Each nucleotide is part of only one triplet codon. </a:t>
            </a:r>
          </a:p>
          <a:p>
            <a:pPr lvl="1" eaLnBrk="1" fontAlgn="auto" hangingPunct="1">
              <a:spcAft>
                <a:spcPts val="0"/>
              </a:spcAft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endParaRPr lang="en-US" sz="24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C701B-13B0-4579-8538-72FF99AA6880}" type="slidenum">
              <a:rPr lang="ar-SA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1991</Words>
  <Application>Microsoft Office PowerPoint</Application>
  <PresentationFormat>On-screen Show (4:3)</PresentationFormat>
  <Paragraphs>221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Splicing site</vt:lpstr>
      <vt:lpstr>Slide 3</vt:lpstr>
      <vt:lpstr>Slide 4</vt:lpstr>
      <vt:lpstr>Slide 5</vt:lpstr>
      <vt:lpstr>The Genetic Code</vt:lpstr>
      <vt:lpstr>The Genetic Code</vt:lpstr>
      <vt:lpstr>The Genetic Code</vt:lpstr>
      <vt:lpstr>The Genetic Code</vt:lpstr>
      <vt:lpstr>Slide 10</vt:lpstr>
      <vt:lpstr>Translation </vt:lpstr>
      <vt:lpstr>Translation</vt:lpstr>
      <vt:lpstr>Requirement for Translation </vt:lpstr>
      <vt:lpstr>Ribosomes</vt:lpstr>
      <vt:lpstr>Slide 15</vt:lpstr>
      <vt:lpstr>Preparatory Steps for  Protein Synthesis </vt:lpstr>
      <vt:lpstr>The protein synthesis occur in 3 phases </vt:lpstr>
      <vt:lpstr>Initiation </vt:lpstr>
      <vt:lpstr>Initiation</vt:lpstr>
      <vt:lpstr>Elongation </vt:lpstr>
      <vt:lpstr>Elongation</vt:lpstr>
      <vt:lpstr>Termination </vt:lpstr>
      <vt:lpstr>Termination </vt:lpstr>
      <vt:lpstr>Polysomes</vt:lpstr>
      <vt:lpstr>Control of Gene Expression</vt:lpstr>
      <vt:lpstr>Control of Gene Expression</vt:lpstr>
      <vt:lpstr>Control of gene expression depends various factors including: </vt:lpstr>
      <vt:lpstr>Slide 28</vt:lpstr>
      <vt:lpstr>Gene Expression Analysis</vt:lpstr>
      <vt:lpstr>Eukaryotic Gene Expression </vt:lpstr>
      <vt:lpstr>Eukaryotic Gene Expression </vt:lpstr>
      <vt:lpstr>Prokaryotic vs. Eukaryotic</vt:lpstr>
      <vt:lpstr>Prokaryotic vs. Eukaryotic</vt:lpstr>
      <vt:lpstr>Glossary</vt:lpstr>
      <vt:lpstr>References and Further Reading</vt:lpstr>
      <vt:lpstr>Image Citation</vt:lpstr>
      <vt:lpstr>Slide 37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1</cp:revision>
  <dcterms:created xsi:type="dcterms:W3CDTF">2020-05-02T14:19:53Z</dcterms:created>
  <dcterms:modified xsi:type="dcterms:W3CDTF">2020-05-02T14:20:41Z</dcterms:modified>
</cp:coreProperties>
</file>