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5249" r:id="rId2"/>
  </p:sldMasterIdLst>
  <p:notesMasterIdLst>
    <p:notesMasterId r:id="rId43"/>
  </p:notesMasterIdLst>
  <p:handoutMasterIdLst>
    <p:handoutMasterId r:id="rId44"/>
  </p:handoutMasterIdLst>
  <p:sldIdLst>
    <p:sldId id="423" r:id="rId3"/>
    <p:sldId id="700" r:id="rId4"/>
    <p:sldId id="701" r:id="rId5"/>
    <p:sldId id="713" r:id="rId6"/>
    <p:sldId id="706" r:id="rId7"/>
    <p:sldId id="733" r:id="rId8"/>
    <p:sldId id="715" r:id="rId9"/>
    <p:sldId id="725" r:id="rId10"/>
    <p:sldId id="731" r:id="rId11"/>
    <p:sldId id="677" r:id="rId12"/>
    <p:sldId id="678" r:id="rId13"/>
    <p:sldId id="659" r:id="rId14"/>
    <p:sldId id="709" r:id="rId15"/>
    <p:sldId id="728" r:id="rId16"/>
    <p:sldId id="707" r:id="rId17"/>
    <p:sldId id="752" r:id="rId18"/>
    <p:sldId id="732" r:id="rId19"/>
    <p:sldId id="753" r:id="rId20"/>
    <p:sldId id="754" r:id="rId21"/>
    <p:sldId id="755" r:id="rId22"/>
    <p:sldId id="734" r:id="rId23"/>
    <p:sldId id="681" r:id="rId24"/>
    <p:sldId id="735" r:id="rId25"/>
    <p:sldId id="682" r:id="rId26"/>
    <p:sldId id="756" r:id="rId27"/>
    <p:sldId id="758" r:id="rId28"/>
    <p:sldId id="683" r:id="rId29"/>
    <p:sldId id="759" r:id="rId30"/>
    <p:sldId id="760" r:id="rId31"/>
    <p:sldId id="714" r:id="rId32"/>
    <p:sldId id="757" r:id="rId33"/>
    <p:sldId id="745" r:id="rId34"/>
    <p:sldId id="761" r:id="rId35"/>
    <p:sldId id="684" r:id="rId36"/>
    <p:sldId id="742" r:id="rId37"/>
    <p:sldId id="744" r:id="rId38"/>
    <p:sldId id="676" r:id="rId39"/>
    <p:sldId id="724" r:id="rId40"/>
    <p:sldId id="730" r:id="rId41"/>
    <p:sldId id="762" r:id="rId42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algn="ctr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69"/>
    <p:penClr>
      <a:srgbClr val="FF0000"/>
    </p:penClr>
  </p:showPr>
  <p:clrMru>
    <a:srgbClr val="800000"/>
    <a:srgbClr val="003366"/>
    <a:srgbClr val="000066"/>
    <a:srgbClr val="333399"/>
    <a:srgbClr val="C03122"/>
    <a:srgbClr val="993300"/>
    <a:srgbClr val="FFE7E7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865" autoAdjust="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08"/>
    </p:cViewPr>
  </p:sorter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1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1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5070DB3-7A3E-4B1F-911D-BD8370D53A0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2830A33-26C5-4D7E-A090-76558CE3B25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830A33-26C5-4D7E-A090-76558CE3B257}" type="slidenum">
              <a:rPr lang="ar-SA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46 w 1722"/>
                <a:gd name="T1" fmla="*/ 33 h 66"/>
                <a:gd name="T2" fmla="*/ 1546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46 w 1722"/>
                <a:gd name="T9" fmla="*/ 33 h 66"/>
                <a:gd name="T10" fmla="*/ 1546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887 w 975"/>
                <a:gd name="T1" fmla="*/ 48 h 101"/>
                <a:gd name="T2" fmla="*/ 88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887 w 975"/>
                <a:gd name="T9" fmla="*/ 48 h 101"/>
                <a:gd name="T10" fmla="*/ 88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196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1965 w 2141"/>
                <a:gd name="T7" fmla="*/ 0 h 198"/>
                <a:gd name="T8" fmla="*/ 196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1977 w 2517"/>
                <a:gd name="T1" fmla="*/ 276 h 276"/>
                <a:gd name="T2" fmla="*/ 2253 w 2517"/>
                <a:gd name="T3" fmla="*/ 204 h 276"/>
                <a:gd name="T4" fmla="*/ 2029 w 2517"/>
                <a:gd name="T5" fmla="*/ 0 h 276"/>
                <a:gd name="T6" fmla="*/ 0 w 2517"/>
                <a:gd name="T7" fmla="*/ 276 h 276"/>
                <a:gd name="T8" fmla="*/ 1977 w 2517"/>
                <a:gd name="T9" fmla="*/ 276 h 276"/>
                <a:gd name="T10" fmla="*/ 1977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4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41 w 729"/>
                <a:gd name="T7" fmla="*/ 240 h 240"/>
                <a:gd name="T8" fmla="*/ 64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41 w 729"/>
                <a:gd name="T1" fmla="*/ 318 h 318"/>
                <a:gd name="T2" fmla="*/ 64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41 w 729"/>
                <a:gd name="T9" fmla="*/ 318 h 318"/>
                <a:gd name="T10" fmla="*/ 64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2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ar-JO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ar-JO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9495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495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A55F8-CC31-44E5-A5B3-CBC246D1BC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5F3A7-F3F2-47E4-A8B7-DA7F7401EC5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5A658-F992-40DD-BF14-5F62C317331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3F284-A81E-442C-9C2E-83183E41BD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90F5F-C53D-46F3-9A65-5CC444702E4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D0FAD-B781-4EAC-AA32-022776F23EC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2EE0B-5047-46CE-9B90-7DE3D0C3FDA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8D59C-29C8-4BEB-B1AA-F0E7F2A415B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AA866-1A65-464E-9AA3-C82D5AFAF75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D4AD2-B253-45F2-B568-AD732C2436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E0FB9-C09B-4BC8-A154-98A7DB2EF7E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54A95-6493-4B36-8CC6-77716CBA53D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C7918-D16B-4429-9696-295A47A4E41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F4FA1-2A27-47E1-B2C8-C1E2282CABB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369BF-6CFC-409D-918A-F98C85FE371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E99D4-9F06-46A4-BD60-B0B33DFEF9F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B89E5-66C0-4AEA-9F11-C15A67D4CAA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A32E4-4106-4A4F-BE4D-E2340917286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3C29D-B6F8-42AB-B530-686B7657346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02A31-6E15-4689-BE54-072568503A7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DA081-B35E-49E4-8F3B-6BDDCC6753E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J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ED7D4-0F75-4013-9CC8-05BF1A49B69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938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8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8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46 w 1722"/>
                <a:gd name="T1" fmla="*/ 33 h 66"/>
                <a:gd name="T2" fmla="*/ 1546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46 w 1722"/>
                <a:gd name="T9" fmla="*/ 33 h 66"/>
                <a:gd name="T10" fmla="*/ 1546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38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887 w 975"/>
                <a:gd name="T1" fmla="*/ 48 h 101"/>
                <a:gd name="T2" fmla="*/ 88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887 w 975"/>
                <a:gd name="T9" fmla="*/ 48 h 101"/>
                <a:gd name="T10" fmla="*/ 88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196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1965 w 2141"/>
                <a:gd name="T7" fmla="*/ 0 h 198"/>
                <a:gd name="T8" fmla="*/ 196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38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1977 w 2517"/>
                <a:gd name="T1" fmla="*/ 276 h 276"/>
                <a:gd name="T2" fmla="*/ 2253 w 2517"/>
                <a:gd name="T3" fmla="*/ 204 h 276"/>
                <a:gd name="T4" fmla="*/ 2029 w 2517"/>
                <a:gd name="T5" fmla="*/ 0 h 276"/>
                <a:gd name="T6" fmla="*/ 0 w 2517"/>
                <a:gd name="T7" fmla="*/ 276 h 276"/>
                <a:gd name="T8" fmla="*/ 1977 w 2517"/>
                <a:gd name="T9" fmla="*/ 276 h 276"/>
                <a:gd name="T10" fmla="*/ 1977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39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4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41 w 729"/>
                <a:gd name="T7" fmla="*/ 240 h 240"/>
                <a:gd name="T8" fmla="*/ 64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39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41 w 729"/>
                <a:gd name="T1" fmla="*/ 318 h 318"/>
                <a:gd name="T2" fmla="*/ 64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41 w 729"/>
                <a:gd name="T9" fmla="*/ 318 h 318"/>
                <a:gd name="T10" fmla="*/ 64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39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9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9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39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39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9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9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39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9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2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39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39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9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9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9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9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9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9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9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939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ar-JO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39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ar-JO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9393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39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393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393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393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068C3A4-8281-433C-8CB5-9476F519808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858" r:id="rId1"/>
    <p:sldLayoutId id="2147485837" r:id="rId2"/>
    <p:sldLayoutId id="2147485838" r:id="rId3"/>
    <p:sldLayoutId id="2147485839" r:id="rId4"/>
    <p:sldLayoutId id="2147485840" r:id="rId5"/>
    <p:sldLayoutId id="2147485841" r:id="rId6"/>
    <p:sldLayoutId id="2147485842" r:id="rId7"/>
    <p:sldLayoutId id="2147485843" r:id="rId8"/>
    <p:sldLayoutId id="2147485844" r:id="rId9"/>
    <p:sldLayoutId id="2147485845" r:id="rId10"/>
    <p:sldLayoutId id="2147485846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DED8F-67A9-4A3A-A5DA-3AE0B7ABB1F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47" r:id="rId1"/>
    <p:sldLayoutId id="2147485848" r:id="rId2"/>
    <p:sldLayoutId id="2147485849" r:id="rId3"/>
    <p:sldLayoutId id="2147485850" r:id="rId4"/>
    <p:sldLayoutId id="2147485851" r:id="rId5"/>
    <p:sldLayoutId id="2147485852" r:id="rId6"/>
    <p:sldLayoutId id="2147485853" r:id="rId7"/>
    <p:sldLayoutId id="2147485854" r:id="rId8"/>
    <p:sldLayoutId id="2147485855" r:id="rId9"/>
    <p:sldLayoutId id="2147485856" r:id="rId10"/>
    <p:sldLayoutId id="214748585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s-medical.net/health/What-is-Gene-Expression.aspx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Class/MLACourse/Modules/MolBioReview/alternative_splicing.htm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475" y="549275"/>
            <a:ext cx="7772400" cy="1143000"/>
          </a:xfrm>
        </p:spPr>
        <p:txBody>
          <a:bodyPr/>
          <a:lstStyle/>
          <a:p>
            <a:pPr eaLnBrk="1" hangingPunct="1"/>
            <a:r>
              <a:rPr lang="en-US" sz="3800" u="sng" smtClean="0">
                <a:solidFill>
                  <a:srgbClr val="800000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96975"/>
            <a:ext cx="8229600" cy="4530725"/>
          </a:xfrm>
        </p:spPr>
        <p:txBody>
          <a:bodyPr/>
          <a:lstStyle/>
          <a:p>
            <a:pPr eaLnBrk="1" hangingPunct="1"/>
            <a:endParaRPr lang="en-US" sz="2400" u="sng" smtClean="0">
              <a:solidFill>
                <a:srgbClr val="FFFFCC"/>
              </a:solidFill>
              <a:latin typeface="Impact" pitchFamily="34" charset="0"/>
            </a:endParaRPr>
          </a:p>
          <a:p>
            <a:pPr eaLnBrk="1" hangingPunct="1"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endParaRPr lang="en-US" sz="280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Gene Expression</a:t>
            </a:r>
          </a:p>
          <a:p>
            <a:pPr eaLnBrk="1" hangingPunct="1"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Gene Structure</a:t>
            </a:r>
          </a:p>
          <a:p>
            <a:pPr eaLnBrk="1" hangingPunct="1"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Transcription</a:t>
            </a:r>
          </a:p>
          <a:p>
            <a:pPr eaLnBrk="1" hangingPunct="1"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Genetic Code and Protein Synthesis</a:t>
            </a:r>
          </a:p>
          <a:p>
            <a:pPr eaLnBrk="1" hangingPunct="1"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Regulation of Gene Expression</a:t>
            </a:r>
          </a:p>
          <a:p>
            <a:pPr eaLnBrk="1" hangingPunct="1"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Prokaryotes Vs Eukaryotes</a:t>
            </a:r>
          </a:p>
          <a:p>
            <a:pPr eaLnBrk="1" hangingPunct="1"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Gene Expression Analysis</a:t>
            </a:r>
          </a:p>
          <a:p>
            <a:pPr eaLnBrk="1" hangingPunct="1">
              <a:buSzPct val="150000"/>
              <a:buFont typeface="Wingdings" pitchFamily="2" charset="2"/>
              <a:buNone/>
            </a:pPr>
            <a:endParaRPr lang="en-US" sz="2800" u="sng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BF146-FED1-42F9-99B0-9DDBFB2B49FF}" type="slidenum">
              <a:rPr lang="ar-SA"/>
              <a:pPr>
                <a:defRPr/>
              </a:pPr>
              <a:t>1</a:t>
            </a:fld>
            <a:endParaRPr lang="en-US"/>
          </a:p>
        </p:txBody>
      </p:sp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3203575" y="552450"/>
            <a:ext cx="2736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Contents</a:t>
            </a:r>
          </a:p>
        </p:txBody>
      </p:sp>
    </p:spTree>
  </p:cSld>
  <p:clrMapOvr>
    <a:masterClrMapping/>
  </p:clrMapOvr>
  <p:transition advTm="1898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Transcription Enzymes</a:t>
            </a:r>
            <a:endParaRPr 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RNA polymerase: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enzyme that controls transcription and is characterized by:</a:t>
            </a: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Search DNA for initiation site,</a:t>
            </a: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unwinds a short stretch of double helical DNA to produce a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single-stranded 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DNA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template,</a:t>
            </a: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selects 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correct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ribonucleotide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and catalyzes the formation of a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phosphodiester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bond,</a:t>
            </a: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detects 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termination signals where transcript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ends.</a:t>
            </a:r>
            <a:endParaRPr lang="en-US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SzPct val="120000"/>
              <a:buFont typeface="Wingdings" pitchFamily="2" charset="2"/>
              <a:buChar char="§"/>
              <a:defRPr/>
            </a:pPr>
            <a:endParaRPr lang="en-US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CF2E8-2890-4BD2-986E-64699116A105}" type="slidenum">
              <a:rPr lang="ar-SA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97638"/>
            <a:ext cx="3352800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50825" y="765175"/>
            <a:ext cx="8229600" cy="1139825"/>
          </a:xfrm>
        </p:spPr>
        <p:txBody>
          <a:bodyPr/>
          <a:lstStyle/>
          <a:p>
            <a:pPr eaLnBrk="1" hangingPunct="1"/>
            <a:r>
              <a:rPr lang="en-US" sz="2000" smtClean="0">
                <a:solidFill>
                  <a:srgbClr val="800000"/>
                </a:solidFill>
                <a:latin typeface="Bell Gothic Std Black" pitchFamily="34" charset="0"/>
              </a:rPr>
              <a:t>Eukaryotic</a:t>
            </a:r>
            <a:r>
              <a:rPr lang="en-US" sz="2000" u="sng" smtClean="0">
                <a:solidFill>
                  <a:srgbClr val="800000"/>
                </a:solidFill>
                <a:latin typeface="Bell Gothic Std Black" pitchFamily="34" charset="0"/>
              </a:rPr>
              <a:t> RNA polymerases</a:t>
            </a:r>
            <a:r>
              <a:rPr lang="en-US" sz="2000" smtClean="0">
                <a:solidFill>
                  <a:srgbClr val="800000"/>
                </a:solidFill>
                <a:latin typeface="Bell Gothic Std Black" pitchFamily="34" charset="0"/>
              </a:rPr>
              <a:t>  have different roles in transcription</a:t>
            </a:r>
            <a:r>
              <a:rPr lang="ar-JO" smtClean="0">
                <a:solidFill>
                  <a:srgbClr val="800000"/>
                </a:solidFill>
              </a:rPr>
              <a:t/>
            </a:r>
            <a:br>
              <a:rPr lang="ar-JO" smtClean="0">
                <a:solidFill>
                  <a:srgbClr val="800000"/>
                </a:solidFill>
              </a:rPr>
            </a:br>
            <a:endParaRPr lang="en-US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23850" y="1989138"/>
          <a:ext cx="8424863" cy="455136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06362"/>
                <a:gridCol w="2358929"/>
                <a:gridCol w="3559572"/>
              </a:tblGrid>
              <a:tr h="365725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9" marR="91439" marT="45697" marB="4569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9" marR="91439" marT="45697" marB="4569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9" marR="91439" marT="45697" marB="45697"/>
                </a:tc>
              </a:tr>
              <a:tr h="131064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dirty="0" smtClean="0">
                          <a:solidFill>
                            <a:srgbClr val="800000"/>
                          </a:solidFill>
                          <a:latin typeface="Constantia" pitchFamily="18" charset="0"/>
                        </a:rPr>
                        <a:t>Polymerase I</a:t>
                      </a:r>
                      <a:endParaRPr lang="ar-JO" sz="2000" dirty="0" smtClean="0">
                        <a:solidFill>
                          <a:srgbClr val="800000"/>
                        </a:solidFill>
                        <a:latin typeface="Constantia" pitchFamily="18" charset="0"/>
                      </a:endParaRPr>
                    </a:p>
                    <a:p>
                      <a:pPr algn="ctr"/>
                      <a:endParaRPr lang="en-US" sz="2000" dirty="0">
                        <a:solidFill>
                          <a:srgbClr val="800000"/>
                        </a:solidFill>
                        <a:latin typeface="Constantia" pitchFamily="18" charset="0"/>
                      </a:endParaRPr>
                    </a:p>
                  </a:txBody>
                  <a:tcPr marL="91439" marR="91439" marT="45697" marB="45697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dirty="0" smtClean="0">
                          <a:solidFill>
                            <a:srgbClr val="000066"/>
                          </a:solidFill>
                          <a:latin typeface="Constantia" pitchFamily="18" charset="0"/>
                        </a:rPr>
                        <a:t>nucleolus</a:t>
                      </a:r>
                      <a:endParaRPr lang="ar-JO" sz="2000" dirty="0" smtClean="0">
                        <a:solidFill>
                          <a:srgbClr val="000066"/>
                        </a:solidFill>
                        <a:latin typeface="Constantia" pitchFamily="18" charset="0"/>
                      </a:endParaRPr>
                    </a:p>
                    <a:p>
                      <a:pPr algn="ctr"/>
                      <a:endParaRPr lang="en-US" sz="2000" dirty="0">
                        <a:solidFill>
                          <a:srgbClr val="000066"/>
                        </a:solidFill>
                        <a:latin typeface="Constantia" pitchFamily="18" charset="0"/>
                      </a:endParaRPr>
                    </a:p>
                  </a:txBody>
                  <a:tcPr marL="91439" marR="91439" marT="45697" marB="45697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66"/>
                          </a:solidFill>
                          <a:latin typeface="Constantia" pitchFamily="18" charset="0"/>
                        </a:rPr>
                        <a:t>Makes a large precursor to the major </a:t>
                      </a:r>
                      <a:r>
                        <a:rPr lang="en-US" sz="2000" dirty="0" err="1" smtClean="0">
                          <a:solidFill>
                            <a:srgbClr val="000066"/>
                          </a:solidFill>
                          <a:latin typeface="Constantia" pitchFamily="18" charset="0"/>
                        </a:rPr>
                        <a:t>rRNA</a:t>
                      </a:r>
                      <a:r>
                        <a:rPr lang="en-US" sz="2000" dirty="0" smtClean="0">
                          <a:solidFill>
                            <a:srgbClr val="000066"/>
                          </a:solidFill>
                          <a:latin typeface="Constantia" pitchFamily="18" charset="0"/>
                        </a:rPr>
                        <a:t> (5.8S,18S and 28S </a:t>
                      </a:r>
                      <a:r>
                        <a:rPr lang="en-US" sz="2000" dirty="0" err="1" smtClean="0">
                          <a:solidFill>
                            <a:srgbClr val="000066"/>
                          </a:solidFill>
                          <a:latin typeface="Constantia" pitchFamily="18" charset="0"/>
                        </a:rPr>
                        <a:t>rRNA</a:t>
                      </a:r>
                      <a:r>
                        <a:rPr lang="en-US" sz="2000" dirty="0" smtClean="0">
                          <a:solidFill>
                            <a:srgbClr val="000066"/>
                          </a:solidFill>
                          <a:latin typeface="Constantia" pitchFamily="18" charset="0"/>
                        </a:rPr>
                        <a:t> in vertebrates</a:t>
                      </a:r>
                      <a:endParaRPr lang="ar-JO" sz="2000" dirty="0" smtClean="0">
                        <a:solidFill>
                          <a:srgbClr val="000066"/>
                        </a:solidFill>
                        <a:latin typeface="Constantia" pitchFamily="18" charset="0"/>
                      </a:endParaRPr>
                    </a:p>
                    <a:p>
                      <a:pPr algn="ctr"/>
                      <a:endParaRPr lang="en-US" sz="2000" dirty="0">
                        <a:solidFill>
                          <a:srgbClr val="000066"/>
                        </a:solidFill>
                        <a:latin typeface="Constantia" pitchFamily="18" charset="0"/>
                      </a:endParaRPr>
                    </a:p>
                  </a:txBody>
                  <a:tcPr marL="91439" marR="91439" marT="45697" marB="45697"/>
                </a:tc>
              </a:tr>
              <a:tr h="131064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dirty="0" smtClean="0">
                          <a:solidFill>
                            <a:srgbClr val="800000"/>
                          </a:solidFill>
                          <a:latin typeface="Constantia" pitchFamily="18" charset="0"/>
                        </a:rPr>
                        <a:t>Polymerase II</a:t>
                      </a:r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onstantia" pitchFamily="18" charset="0"/>
                        </a:rPr>
                        <a:t>  </a:t>
                      </a:r>
                      <a:endParaRPr lang="ar-JO" sz="2000" dirty="0" smtClean="0">
                        <a:solidFill>
                          <a:srgbClr val="800000"/>
                        </a:solidFill>
                        <a:latin typeface="Constantia" pitchFamily="18" charset="0"/>
                      </a:endParaRPr>
                    </a:p>
                    <a:p>
                      <a:pPr algn="ctr"/>
                      <a:endParaRPr lang="en-US" sz="2000" dirty="0">
                        <a:solidFill>
                          <a:srgbClr val="800000"/>
                        </a:solidFill>
                        <a:latin typeface="Constantia" pitchFamily="18" charset="0"/>
                      </a:endParaRPr>
                    </a:p>
                  </a:txBody>
                  <a:tcPr marL="91439" marR="91439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>
                          <a:solidFill>
                            <a:srgbClr val="000066"/>
                          </a:solidFill>
                          <a:latin typeface="Constantia" pitchFamily="18" charset="0"/>
                        </a:rPr>
                        <a:t>nucleoplasm</a:t>
                      </a:r>
                      <a:endParaRPr lang="en-US" sz="2000" dirty="0">
                        <a:solidFill>
                          <a:srgbClr val="000066"/>
                        </a:solidFill>
                        <a:latin typeface="Constantia" pitchFamily="18" charset="0"/>
                      </a:endParaRPr>
                    </a:p>
                  </a:txBody>
                  <a:tcPr marL="91439" marR="91439" marT="45697" marB="45697"/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dirty="0" smtClean="0">
                          <a:solidFill>
                            <a:srgbClr val="000066"/>
                          </a:solidFill>
                          <a:latin typeface="Constantia" pitchFamily="18" charset="0"/>
                        </a:rPr>
                        <a:t>Synthesizes </a:t>
                      </a:r>
                      <a:r>
                        <a:rPr lang="en-US" sz="2000" dirty="0" err="1" smtClean="0">
                          <a:solidFill>
                            <a:srgbClr val="000066"/>
                          </a:solidFill>
                          <a:latin typeface="Constantia" pitchFamily="18" charset="0"/>
                        </a:rPr>
                        <a:t>hnRNAs</a:t>
                      </a:r>
                      <a:r>
                        <a:rPr lang="en-US" sz="2000" dirty="0" smtClean="0">
                          <a:solidFill>
                            <a:srgbClr val="000066"/>
                          </a:solidFill>
                          <a:latin typeface="Constantia" pitchFamily="18" charset="0"/>
                        </a:rPr>
                        <a:t>, which are precursors to mRNAs. It also make most small nuclear RNAs (</a:t>
                      </a:r>
                      <a:r>
                        <a:rPr lang="en-US" sz="2000" dirty="0" err="1" smtClean="0">
                          <a:solidFill>
                            <a:srgbClr val="000066"/>
                          </a:solidFill>
                          <a:latin typeface="Constantia" pitchFamily="18" charset="0"/>
                        </a:rPr>
                        <a:t>snRNAs</a:t>
                      </a:r>
                      <a:endParaRPr lang="ar-JO" sz="2000" dirty="0" smtClean="0">
                        <a:solidFill>
                          <a:srgbClr val="000066"/>
                        </a:solidFill>
                        <a:latin typeface="Constantia" pitchFamily="18" charset="0"/>
                      </a:endParaRPr>
                    </a:p>
                  </a:txBody>
                  <a:tcPr marL="91439" marR="91439" marT="45697" marB="45697"/>
                </a:tc>
              </a:tr>
              <a:tr h="156435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dirty="0" smtClean="0">
                          <a:solidFill>
                            <a:srgbClr val="800000"/>
                          </a:solidFill>
                          <a:latin typeface="Constantia" pitchFamily="18" charset="0"/>
                        </a:rPr>
                        <a:t>Polymerase III</a:t>
                      </a:r>
                      <a:endParaRPr lang="ar-JO" sz="2000" dirty="0" smtClean="0">
                        <a:solidFill>
                          <a:srgbClr val="800000"/>
                        </a:solidFill>
                        <a:latin typeface="Constantia" pitchFamily="18" charset="0"/>
                      </a:endParaRPr>
                    </a:p>
                  </a:txBody>
                  <a:tcPr marL="91439" marR="91439" marT="45697" marB="45697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dirty="0" smtClean="0">
                          <a:solidFill>
                            <a:srgbClr val="000066"/>
                          </a:solidFill>
                          <a:latin typeface="Constantia" pitchFamily="18" charset="0"/>
                        </a:rPr>
                        <a:t>Nucleoplasm </a:t>
                      </a:r>
                      <a:endParaRPr lang="en-US" sz="2000" dirty="0" smtClean="0">
                        <a:solidFill>
                          <a:srgbClr val="000066"/>
                        </a:solidFill>
                        <a:latin typeface="Constantia" pitchFamily="18" charset="0"/>
                      </a:endParaRPr>
                    </a:p>
                    <a:p>
                      <a:pPr algn="ctr"/>
                      <a:endParaRPr lang="en-US" sz="2000" dirty="0">
                        <a:solidFill>
                          <a:srgbClr val="000066"/>
                        </a:solidFill>
                        <a:latin typeface="Constantia" pitchFamily="18" charset="0"/>
                      </a:endParaRPr>
                    </a:p>
                  </a:txBody>
                  <a:tcPr marL="91439" marR="91439" marT="45697" marB="45697"/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dirty="0" smtClean="0">
                          <a:solidFill>
                            <a:srgbClr val="000066"/>
                          </a:solidFill>
                          <a:latin typeface="Constantia" pitchFamily="18" charset="0"/>
                        </a:rPr>
                        <a:t>Makes the precursor to 5SrRNA, the </a:t>
                      </a:r>
                      <a:r>
                        <a:rPr lang="en-US" sz="2000" dirty="0" err="1" smtClean="0">
                          <a:solidFill>
                            <a:srgbClr val="000066"/>
                          </a:solidFill>
                          <a:latin typeface="Constantia" pitchFamily="18" charset="0"/>
                        </a:rPr>
                        <a:t>tRNAs</a:t>
                      </a:r>
                      <a:r>
                        <a:rPr lang="en-US" sz="2000" dirty="0" smtClean="0">
                          <a:solidFill>
                            <a:srgbClr val="000066"/>
                          </a:solidFill>
                          <a:latin typeface="Constantia" pitchFamily="18" charset="0"/>
                        </a:rPr>
                        <a:t> and several other small cellular 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dirty="0" smtClean="0">
                          <a:solidFill>
                            <a:srgbClr val="000066"/>
                          </a:solidFill>
                          <a:latin typeface="Constantia" pitchFamily="18" charset="0"/>
                        </a:rPr>
                        <a:t>and viral RNAs.</a:t>
                      </a:r>
                      <a:endParaRPr lang="ar-JO" sz="2000" dirty="0" smtClean="0">
                        <a:solidFill>
                          <a:srgbClr val="000066"/>
                        </a:solidFill>
                        <a:latin typeface="Constantia" pitchFamily="18" charset="0"/>
                      </a:endParaRPr>
                    </a:p>
                  </a:txBody>
                  <a:tcPr marL="91439" marR="91439" marT="45697" marB="4569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466725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Eukaryotic Promoter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79425" y="3957638"/>
          <a:ext cx="8229600" cy="206375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15566">
                <a:tc>
                  <a:txBody>
                    <a:bodyPr/>
                    <a:lstStyle/>
                    <a:p>
                      <a:pPr algn="ctr" fontAlgn="t"/>
                      <a:endParaRPr lang="en-US" sz="1600" b="1" dirty="0" smtClean="0">
                        <a:solidFill>
                          <a:srgbClr val="CC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en-US" sz="1600" b="1" dirty="0" smtClean="0">
                          <a:solidFill>
                            <a:srgbClr val="CC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Conserved </a:t>
                      </a:r>
                      <a:r>
                        <a:rPr lang="en-US" sz="1600" b="1" dirty="0">
                          <a:solidFill>
                            <a:srgbClr val="CC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eukaryotic promoter elements</a:t>
                      </a:r>
                      <a:endParaRPr lang="en-US" sz="1600" dirty="0">
                        <a:solidFill>
                          <a:srgbClr val="CC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7625" marR="47625" marT="19047" marB="47618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dirty="0" smtClean="0">
                        <a:solidFill>
                          <a:srgbClr val="CC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en-US" sz="1600" b="1" dirty="0" smtClean="0">
                          <a:solidFill>
                            <a:srgbClr val="CC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Consensus </a:t>
                      </a:r>
                      <a:r>
                        <a:rPr lang="en-US" sz="1600" b="1" dirty="0">
                          <a:solidFill>
                            <a:srgbClr val="CC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sequence</a:t>
                      </a:r>
                      <a:endParaRPr lang="en-US" sz="1600" dirty="0">
                        <a:solidFill>
                          <a:srgbClr val="CC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7625" marR="47625" marT="19047" marB="47618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696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CAAT box</a:t>
                      </a:r>
                    </a:p>
                  </a:txBody>
                  <a:tcPr marL="47625" marR="171450" marT="47618" marB="47618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GGCCAATCT</a:t>
                      </a:r>
                    </a:p>
                  </a:txBody>
                  <a:tcPr marL="47625" marR="171450" marT="47618" marB="47618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TATA box</a:t>
                      </a:r>
                    </a:p>
                  </a:txBody>
                  <a:tcPr marL="47625" marR="171450" marT="47618" marB="47618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TATAA</a:t>
                      </a:r>
                    </a:p>
                  </a:txBody>
                  <a:tcPr marL="47625" marR="171450" marT="47618" marB="47618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GC box</a:t>
                      </a:r>
                    </a:p>
                  </a:txBody>
                  <a:tcPr marL="47625" marR="171450" marT="47618" marB="47618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GGGCGG</a:t>
                      </a:r>
                    </a:p>
                  </a:txBody>
                  <a:tcPr marL="47625" marR="171450" marT="47618" marB="47618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CAP site</a:t>
                      </a:r>
                    </a:p>
                  </a:txBody>
                  <a:tcPr marL="47625" marR="171450" marT="47618" marB="47618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TAC</a:t>
                      </a:r>
                    </a:p>
                  </a:txBody>
                  <a:tcPr marL="47625" marR="171450" marT="47618" marB="47618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588D54-16FC-476E-8A45-49DBFBDFDB56}" type="slidenum">
              <a:rPr lang="ar-SA"/>
              <a:pPr>
                <a:defRPr/>
              </a:pPr>
              <a:t>12</a:t>
            </a:fld>
            <a:endParaRPr lang="en-US"/>
          </a:p>
        </p:txBody>
      </p:sp>
      <p:sp>
        <p:nvSpPr>
          <p:cNvPr id="17432" name="Rectangle 1"/>
          <p:cNvSpPr>
            <a:spLocks noChangeArrowheads="1"/>
          </p:cNvSpPr>
          <p:nvPr/>
        </p:nvSpPr>
        <p:spPr bwMode="auto">
          <a:xfrm>
            <a:off x="457200" y="281940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12700" y="6021388"/>
            <a:ext cx="734536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434" name="TextBox 2"/>
          <p:cNvSpPr txBox="1">
            <a:spLocks noChangeArrowheads="1"/>
          </p:cNvSpPr>
          <p:nvPr/>
        </p:nvSpPr>
        <p:spPr bwMode="auto">
          <a:xfrm>
            <a:off x="250825" y="1593850"/>
            <a:ext cx="814705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l" rtl="0"/>
            <a:endParaRPr lang="en-US" sz="240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/>
            <a:r>
              <a:rPr lang="en-US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Eukaryotic Promoter lies upstream of the gene. There are several different types of promoter found in human genome, with different structure and different regulatory  properties class/I/II/III.</a:t>
            </a:r>
          </a:p>
        </p:txBody>
      </p:sp>
      <p:pic>
        <p:nvPicPr>
          <p:cNvPr id="17435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97638"/>
            <a:ext cx="3352800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7350" y="404813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</a:rPr>
              <a:t>Enhancers</a:t>
            </a:r>
            <a:endParaRPr 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rgbClr val="800000"/>
              </a:buClr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800000"/>
              </a:buCl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Enhancers are stretches of bases within DNA, about 50 to 150 base pairs in length; 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he activities of many promoters are greatly increased by </a:t>
            </a:r>
            <a:r>
              <a:rPr lang="en-US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enhancers</a:t>
            </a:r>
            <a:r>
              <a:rPr lang="en-US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which can exert their stimulatory actions over distances of several thousands base pairs.</a:t>
            </a: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q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1357A-DDC0-49FE-B292-958B9F45E8F6}" type="slidenum">
              <a:rPr lang="ar-SA"/>
              <a:pPr>
                <a:defRPr/>
              </a:pPr>
              <a:t>13</a:t>
            </a:fld>
            <a:endParaRPr lang="en-US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508500"/>
            <a:ext cx="6913563" cy="19478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97638"/>
            <a:ext cx="3352800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FE542-4A0A-443F-A1BD-CE086E4AFB1D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73238"/>
            <a:ext cx="8351837" cy="4514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2534" name="TextBox 4"/>
          <p:cNvSpPr txBox="1">
            <a:spLocks noChangeArrowheads="1"/>
          </p:cNvSpPr>
          <p:nvPr/>
        </p:nvSpPr>
        <p:spPr bwMode="auto">
          <a:xfrm>
            <a:off x="611188" y="6453188"/>
            <a:ext cx="7921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Source: http://www.news-medical.net/health/What-is-Gene-Expression.aspx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Transcription Factors</a:t>
            </a:r>
            <a:endParaRPr 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Transcription factors 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are proteins that bind to 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800000"/>
              </a:buClr>
              <a:buSzPct val="120000"/>
              <a:buFont typeface="Wingdings" pitchFamily="2" charset="2"/>
              <a:buNone/>
              <a:defRPr/>
            </a:pPr>
            <a:r>
              <a:rPr 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DNA near the start of transcription of a gene.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800000"/>
              </a:buClr>
              <a:buSzPct val="120000"/>
              <a:buFont typeface="Wingdings" pitchFamily="2" charset="2"/>
              <a:buNone/>
              <a:defRPr/>
            </a:pPr>
            <a:endParaRPr lang="en-US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Transcription factors 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either inhibit or assist RNA polymerase in initiation and maintenance of transcription.</a:t>
            </a: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q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0480A-3EB3-4B9F-90BB-BCFD5BCC79B1}" type="slidenum">
              <a:rPr lang="ar-SA"/>
              <a:pPr>
                <a:defRPr/>
              </a:pPr>
              <a:t>15</a:t>
            </a:fld>
            <a:endParaRPr lang="en-US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97638"/>
            <a:ext cx="3352800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90F5F-C53D-46F3-9A65-5CC444702E49}" type="slidenum">
              <a:rPr lang="ar-SA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60352" t="23958" r="22656" b="62500"/>
          <a:stretch>
            <a:fillRect/>
          </a:stretch>
        </p:blipFill>
        <p:spPr bwMode="auto">
          <a:xfrm>
            <a:off x="2285984" y="1500174"/>
            <a:ext cx="528641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143240" y="5214950"/>
            <a:ext cx="4213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Structure of prokaryotic RNA polymerase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Transcription Factors</a:t>
            </a:r>
            <a:endParaRPr lang="en-US" sz="320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F00587-F681-4E08-9438-24B6CE153C74}" type="slidenum">
              <a:rPr lang="ar-SA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916113"/>
            <a:ext cx="8208963" cy="45894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Transcriptional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TATA-binding protein (TBP) and TAFs saddle like shape that wraps partially around the double helix, forming a platform onto which the remainder of the initiation complex assembles.</a:t>
            </a:r>
          </a:p>
          <a:p>
            <a:r>
              <a:rPr lang="en-US" sz="2800" dirty="0" smtClean="0"/>
              <a:t>TFIIB,  which attaches to the DNA-bound TBP and forms the structure that RNA polymerase II recognizes, </a:t>
            </a:r>
          </a:p>
          <a:p>
            <a:r>
              <a:rPr lang="en-US" sz="2800" dirty="0" smtClean="0"/>
              <a:t>TFIIF, which binds to the RNA polymerase  and prevents it from attaching to the DNA at the wrong place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90F5F-C53D-46F3-9A65-5CC444702E49}" type="slidenum">
              <a:rPr lang="ar-SA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Transcriptional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TFIIH is a </a:t>
            </a:r>
            <a:r>
              <a:rPr lang="en-US" dirty="0" err="1" smtClean="0"/>
              <a:t>helicase</a:t>
            </a:r>
            <a:r>
              <a:rPr lang="en-US" dirty="0" smtClean="0"/>
              <a:t>, a type of enzyme that is able to break the base pairs that hold the two strands of the double helix together.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90F5F-C53D-46F3-9A65-5CC444702E49}" type="slidenum">
              <a:rPr lang="ar-SA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Gene Expression</a:t>
            </a:r>
            <a:endParaRPr lang="en-US" sz="320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process by which a gene's information is converted into a biologically functional molecule of either protein or RNA (gene product).</a:t>
            </a:r>
          </a:p>
          <a:p>
            <a:pPr marL="0" indent="0" eaLnBrk="1" hangingPunct="1">
              <a:buClr>
                <a:srgbClr val="800000"/>
              </a:buClr>
              <a:buSzPct val="120000"/>
              <a:buFont typeface="Arial" charset="0"/>
              <a:buNone/>
              <a:defRPr/>
            </a:pPr>
            <a:endParaRPr lang="en-US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800" u="sng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Gene expression</a:t>
            </a:r>
            <a:r>
              <a:rPr lang="en-US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 assumed to be controlled at various points in the </a:t>
            </a:r>
            <a:r>
              <a:rPr lang="en-US" sz="2800" u="sng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sequence</a:t>
            </a:r>
            <a:r>
              <a:rPr lang="en-US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leading to </a:t>
            </a:r>
            <a:r>
              <a:rPr lang="en-US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protein </a:t>
            </a:r>
            <a:r>
              <a:rPr lang="en-US" sz="2800" u="sng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synthesis</a:t>
            </a:r>
            <a:r>
              <a:rPr lang="en-US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buClr>
                <a:srgbClr val="800000"/>
              </a:buClr>
              <a:buSzPct val="120000"/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SzPct val="120000"/>
              <a:buFont typeface="Wingdings" pitchFamily="2" charset="2"/>
              <a:buChar char="§"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7E10E-4C77-431B-92D9-47B7EFF63850}" type="slidenum">
              <a:rPr lang="ar-SA"/>
              <a:pPr>
                <a:defRPr/>
              </a:pPr>
              <a:t>2</a:t>
            </a:fld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97638"/>
            <a:ext cx="3352800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90F5F-C53D-46F3-9A65-5CC444702E49}" type="slidenum">
              <a:rPr lang="ar-SA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1016" t="12500" r="21484" b="6250"/>
          <a:stretch>
            <a:fillRect/>
          </a:stretch>
        </p:blipFill>
        <p:spPr bwMode="auto">
          <a:xfrm>
            <a:off x="1357290" y="214290"/>
            <a:ext cx="692948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1B376-BB6B-42CE-8DA1-23434845B050}" type="slidenum">
              <a:rPr lang="ar-SA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355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76250"/>
            <a:ext cx="8604250" cy="6381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77838" y="620713"/>
            <a:ext cx="8229600" cy="1139825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Initiation</a:t>
            </a:r>
            <a:r>
              <a:rPr lang="en-US" sz="320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polymerase binding causes the </a:t>
            </a:r>
            <a:r>
              <a:rPr lang="en-US" sz="2800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unwinding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of  the DNA double helix which expose at least 12 bases on the template.</a:t>
            </a:r>
          </a:p>
          <a:p>
            <a:pPr marL="0" indent="0" eaLnBrk="1" hangingPunct="1">
              <a:lnSpc>
                <a:spcPct val="90000"/>
              </a:lnSpc>
              <a:buClr>
                <a:srgbClr val="800000"/>
              </a:buClr>
              <a:buSzPct val="120000"/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800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This is followed by initiation of RNA synthesis at this starting point.</a:t>
            </a:r>
            <a:endParaRPr lang="en-US" sz="28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800000"/>
              </a:buClr>
              <a:buFont typeface="Wingdings" pitchFamily="2" charset="2"/>
              <a:buChar char="q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56061-017B-4AAE-8B59-EB59BFE23BC2}" type="slidenum">
              <a:rPr lang="ar-SA"/>
              <a:pPr>
                <a:defRPr/>
              </a:pPr>
              <a:t>22</a:t>
            </a:fld>
            <a:endParaRPr lang="en-US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88113"/>
            <a:ext cx="3352800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Initiation</a:t>
            </a:r>
            <a:r>
              <a:rPr lang="en-US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RNA polymerase</a:t>
            </a: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starts building the RNA chain; it assembles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ribonucleotides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triphosphates: ATP; GTP; CTP and UTP into a strand of RNA.</a:t>
            </a:r>
          </a:p>
          <a:p>
            <a:pPr marL="0" indent="0" eaLnBrk="1" hangingPunct="1">
              <a:buClr>
                <a:srgbClr val="800000"/>
              </a:buClr>
              <a:buSzPct val="120000"/>
              <a:buFont typeface="Arial" charset="0"/>
              <a:buNone/>
              <a:defRPr/>
            </a:pPr>
            <a:endParaRPr lang="en-US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After the first nucleotide is in place, the polymerase joins a second nucleotide to the first, forming the initial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phosphodiester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bond in the RNA chain.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82A73D-C04E-43F7-B38A-F8A1F3649ECF}" type="slidenum">
              <a:rPr lang="ar-SA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39738" y="692150"/>
            <a:ext cx="8229600" cy="1139825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Elongation</a:t>
            </a:r>
            <a:r>
              <a:rPr lang="en-US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endParaRPr lang="en-US" sz="2400" b="1" u="sng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4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RNA polymerase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directs the sequential binding of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riboncleotides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to the growing RNA chain in the </a:t>
            </a:r>
            <a:r>
              <a:rPr lang="en-US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5' 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3' direction. </a:t>
            </a:r>
          </a:p>
          <a:p>
            <a:pPr marL="0" indent="0" eaLnBrk="1" hangingPunct="1">
              <a:buClr>
                <a:srgbClr val="800000"/>
              </a:buClr>
              <a:buSzPct val="120000"/>
              <a:buFont typeface="Arial" charset="0"/>
              <a:buNone/>
              <a:defRPr/>
            </a:pPr>
            <a:endParaRPr lang="en-US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ribonucleotide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is inserted into the growing RNA strand following the rules of base pairing. This process is repeated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utill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the desired RNA length is synthesized……………………..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37054-4AFA-41EE-A922-B52245427741}" type="slidenum">
              <a:rPr lang="ar-SA"/>
              <a:pPr>
                <a:defRPr/>
              </a:pPr>
              <a:t>24</a:t>
            </a:fld>
            <a:endParaRPr lang="en-US"/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5219700"/>
            <a:ext cx="6867525" cy="1228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97638"/>
            <a:ext cx="3352800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90F5F-C53D-46F3-9A65-5CC444702E49}" type="slidenum">
              <a:rPr lang="ar-SA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4023" t="18750" r="38476" b="47917"/>
          <a:stretch>
            <a:fillRect/>
          </a:stretch>
        </p:blipFill>
        <p:spPr bwMode="auto">
          <a:xfrm>
            <a:off x="714348" y="1357298"/>
            <a:ext cx="757242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857356" y="5857892"/>
            <a:ext cx="4452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RNA polymerase working during elongation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Speed of RNA polymerase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Generally can go up to maximum speed 2000 nucleotides per minute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Transcription of prokaryotic gene is completed in Few minutes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Human </a:t>
            </a:r>
            <a:r>
              <a:rPr lang="en-US" dirty="0" err="1" smtClean="0">
                <a:solidFill>
                  <a:schemeClr val="tx2"/>
                </a:solidFill>
              </a:rPr>
              <a:t>dystrophin</a:t>
            </a:r>
            <a:r>
              <a:rPr lang="en-US" dirty="0" smtClean="0">
                <a:solidFill>
                  <a:schemeClr val="tx2"/>
                </a:solidFill>
              </a:rPr>
              <a:t> gene is 2400 kb in length and takes about 20 hours to synthesize.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D4AD2-B253-45F2-B568-AD732C24361E}" type="slidenum">
              <a:rPr lang="ar-SA" smtClean="0">
                <a:solidFill>
                  <a:schemeClr val="tx2"/>
                </a:solidFill>
              </a:rPr>
              <a:pPr>
                <a:defRPr/>
              </a:pPr>
              <a:t>26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39825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Termination</a:t>
            </a:r>
            <a:r>
              <a:rPr lang="en-US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endParaRPr lang="en-US" sz="2400" u="sng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800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Terminators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at the end of genes; signal termination. These work in conjunction with RNA polymerase to loosen the association between RNA product and DNA template. </a:t>
            </a:r>
          </a:p>
          <a:p>
            <a:pPr marL="0" indent="0" eaLnBrk="1" hangingPunct="1">
              <a:buClr>
                <a:srgbClr val="800000"/>
              </a:buClr>
              <a:buSzPct val="120000"/>
              <a:buFont typeface="Arial" charset="0"/>
              <a:buNone/>
              <a:defRPr/>
            </a:pPr>
            <a:endParaRPr lang="en-US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SzPct val="120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It is stimulated by inverted repeats in Bacteria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660A8-41A3-4B9B-AA0E-9DB29683A567}" type="slidenum">
              <a:rPr lang="ar-SA"/>
              <a:pPr>
                <a:defRPr/>
              </a:pPr>
              <a:t>27</a:t>
            </a:fld>
            <a:endParaRPr lang="en-US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6470650"/>
            <a:ext cx="3352800" cy="360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90F5F-C53D-46F3-9A65-5CC444702E49}" type="slidenum">
              <a:rPr lang="ar-SA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2227" t="50000" r="43750" b="9374"/>
          <a:stretch>
            <a:fillRect/>
          </a:stretch>
        </p:blipFill>
        <p:spPr bwMode="auto">
          <a:xfrm>
            <a:off x="928662" y="1214422"/>
            <a:ext cx="71438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00034" y="5143512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An inverted repeat in a double stranded molecule can give rise to </a:t>
            </a:r>
          </a:p>
          <a:p>
            <a:r>
              <a:rPr lang="en-US" dirty="0" smtClean="0"/>
              <a:t>a hairpin loop in a single-stranded RNA molecule.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D4AD2-B253-45F2-B568-AD732C24361E}" type="slidenum">
              <a:rPr lang="ar-SA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40430" t="23958" r="20312" b="37500"/>
          <a:stretch>
            <a:fillRect/>
          </a:stretch>
        </p:blipFill>
        <p:spPr bwMode="auto">
          <a:xfrm>
            <a:off x="857224" y="1142984"/>
            <a:ext cx="742955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38" y="620713"/>
            <a:ext cx="8229600" cy="1139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Gene Structure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Pct val="150000"/>
              <a:buFont typeface="Wingdings" pitchFamily="2" charset="2"/>
              <a:buChar char="§"/>
            </a:pPr>
            <a:endParaRPr lang="en-US" sz="280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SzPct val="150000"/>
              <a:buFont typeface="Wingdings" pitchFamily="2" charset="2"/>
              <a:buChar char="§"/>
            </a:pPr>
            <a:r>
              <a:rPr lang="en-US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Eukaryotic gene structure:  Most eukaryotic genes in contrast to typical bacterial genes, the coding sequences </a:t>
            </a:r>
            <a:r>
              <a:rPr lang="en-US" sz="280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(exons) </a:t>
            </a:r>
            <a:r>
              <a:rPr lang="en-US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are interrupted by noncoding DNA </a:t>
            </a:r>
            <a:r>
              <a:rPr lang="en-US" sz="280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(introns). </a:t>
            </a:r>
            <a:r>
              <a:rPr lang="en-US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gene must have (Exon; start signals; stop signals; regulatory control elements).</a:t>
            </a:r>
          </a:p>
          <a:p>
            <a:pPr eaLnBrk="1" hangingPunct="1">
              <a:buSzPct val="150000"/>
              <a:buFont typeface="Wingdings" pitchFamily="2" charset="2"/>
              <a:buChar char="§"/>
            </a:pPr>
            <a:endParaRPr lang="en-US" sz="280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SzPct val="150000"/>
              <a:buFont typeface="Wingdings" pitchFamily="2" charset="2"/>
              <a:buChar char="§"/>
            </a:pPr>
            <a:r>
              <a:rPr lang="en-US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average gene 7-10 exons spread over 10-16kb of DNA.</a:t>
            </a:r>
          </a:p>
          <a:p>
            <a:pPr eaLnBrk="1" hangingPunct="1"/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CDAB3-14B1-4C29-AFA1-2F625EE42968}" type="slidenum">
              <a:rPr lang="ar-SA"/>
              <a:pPr>
                <a:defRPr/>
              </a:pPr>
              <a:t>3</a:t>
            </a:fld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97638"/>
            <a:ext cx="3352800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04CF1-7E12-4B8E-AEF1-DEE7D1B62651}" type="slidenum">
              <a:rPr lang="ar-SA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914400" y="1341438"/>
            <a:ext cx="8229600" cy="4525962"/>
          </a:xfrm>
        </p:spPr>
        <p:txBody>
          <a:bodyPr/>
          <a:lstStyle/>
          <a:p>
            <a:pPr eaLnBrk="1" hangingPunct="1">
              <a:buSzPct val="150000"/>
              <a:buFont typeface="Wingdings" pitchFamily="2" charset="2"/>
              <a:buChar char="§"/>
              <a:defRPr/>
            </a:pPr>
            <a:endParaRPr lang="en-US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800000"/>
              </a:buClr>
              <a:buSzPct val="150000"/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8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primary product of RNA transcription; the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hnRNAs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contain both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intronic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exonic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sequences. </a:t>
            </a:r>
          </a:p>
          <a:p>
            <a:pPr eaLnBrk="1" hangingPunct="1">
              <a:buClr>
                <a:srgbClr val="800000"/>
              </a:buClr>
              <a:buSzPct val="150000"/>
              <a:buFont typeface="Wingdings" pitchFamily="2" charset="2"/>
              <a:buChar char="§"/>
              <a:defRPr/>
            </a:pPr>
            <a:endParaRPr lang="en-US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8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hnRNAs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are processed in the nucleus to give mature mRNAs that are transported to the cytoplasm where to participate in protein synthesis.</a:t>
            </a:r>
          </a:p>
          <a:p>
            <a:pPr marL="0" indent="0" eaLnBrk="1" hangingPunct="1">
              <a:buClr>
                <a:srgbClr val="800000"/>
              </a:buClr>
              <a:buSzPct val="150000"/>
              <a:buFont typeface="Arial" charset="0"/>
              <a:buNone/>
              <a:defRPr/>
            </a:pPr>
            <a:endParaRPr lang="en-US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97638"/>
            <a:ext cx="3352800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D4AD2-B253-45F2-B568-AD732C24361E}" type="slidenum">
              <a:rPr lang="ar-SA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40430" t="41667" r="22656" b="8333"/>
          <a:stretch>
            <a:fillRect/>
          </a:stretch>
        </p:blipFill>
        <p:spPr bwMode="auto">
          <a:xfrm>
            <a:off x="1071538" y="1714488"/>
            <a:ext cx="671517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357422" y="5929330"/>
            <a:ext cx="2420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Overall Capping model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2AB06-C139-411C-8814-F44487ECDE6E}" type="slidenum">
              <a:rPr lang="ar-SA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2970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2420938"/>
            <a:ext cx="6553200" cy="3636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Whether the weather what ever the weather its hot or cold, whether you like it or not.. </a:t>
            </a:r>
            <a:r>
              <a:rPr lang="en-US" smtClean="0"/>
              <a:t>You have to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90F5F-C53D-46F3-9A65-5CC444702E49}" type="slidenum">
              <a:rPr lang="ar-SA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RNA Processing (Pre-mRNA → mRNA)</a:t>
            </a:r>
            <a:endParaRPr 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Capping</a:t>
            </a:r>
            <a:endParaRPr lang="en-US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Splicing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Addition of poly A tail</a:t>
            </a:r>
          </a:p>
          <a:p>
            <a:pPr marL="457200" lvl="1" indent="0" eaLnBrk="1" fontAlgn="auto" hangingPunct="1">
              <a:spcAft>
                <a:spcPts val="0"/>
              </a:spcAft>
              <a:buClr>
                <a:srgbClr val="800000"/>
              </a:buClr>
              <a:buSzPct val="70000"/>
              <a:buFont typeface="Arial" charset="0"/>
              <a:buNone/>
              <a:defRPr/>
            </a:pPr>
            <a:endParaRPr lang="en-US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8CD9F-65F4-481B-8AA8-D2866F757185}" type="slidenum">
              <a:rPr lang="ar-SA"/>
              <a:pPr>
                <a:defRPr/>
              </a:pPr>
              <a:t>34</a:t>
            </a:fld>
            <a:endParaRPr lang="en-US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16688"/>
            <a:ext cx="3352800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RNA Processing</a:t>
            </a:r>
            <a:endParaRPr 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Capping</a:t>
            </a:r>
            <a:endParaRPr lang="en-US" sz="28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800000"/>
              </a:buClr>
              <a:buSzPct val="70000"/>
              <a:buFont typeface="Wingdings" pitchFamily="2" charset="2"/>
              <a:buChar char="q"/>
              <a:defRPr/>
            </a:pPr>
            <a:r>
              <a:rPr 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cap structure is added to the 5' of the newly transcribed mRNA precursor in the nucleus prior to processing and subsequent transport of the mRNA molecule to the cytoplasm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Splicing:</a:t>
            </a:r>
            <a:r>
              <a:rPr lang="en-US" sz="28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Clr>
                <a:srgbClr val="8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Step by step removal of pre mRNA and joining of remaining exons; it takes place on a special structure called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spliceosomes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eaLnBrk="1" fontAlgn="auto" hangingPunct="1">
              <a:spcAft>
                <a:spcPts val="0"/>
              </a:spcAft>
              <a:buClr>
                <a:srgbClr val="800000"/>
              </a:buClr>
              <a:buSzPct val="70000"/>
              <a:buFont typeface="Wingdings" pitchFamily="2" charset="2"/>
              <a:buChar char="q"/>
              <a:defRPr/>
            </a:pPr>
            <a:endParaRPr lang="en-US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F4A8B-CB4E-4D6A-9301-B53C733187F1}" type="slidenum">
              <a:rPr lang="ar-SA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RNA Processing</a:t>
            </a:r>
            <a:endParaRPr lang="en-US" sz="3200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800000"/>
              </a:buClr>
              <a:buFont typeface="Wingdings" pitchFamily="2" charset="2"/>
              <a:buChar char="§"/>
            </a:pPr>
            <a:endParaRPr lang="en-US" sz="280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z="280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Addition of poly A tail:</a:t>
            </a:r>
          </a:p>
          <a:p>
            <a:pPr lvl="1" eaLnBrk="1" hangingPunct="1">
              <a:buClr>
                <a:srgbClr val="800000"/>
              </a:buClr>
              <a:buSzPct val="70000"/>
              <a:buFont typeface="Wingdings" pitchFamily="2" charset="2"/>
              <a:buChar char="q"/>
            </a:pPr>
            <a:r>
              <a:rPr lang="en-US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Synthesis of the poly (A) tail involves cleavage of its 3' end and then the addition of about 40-  200 adenine residues to form a poly (A) tail.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F53BB-0F45-4534-AC2F-4A3B9183F697}" type="slidenum">
              <a:rPr lang="ar-SA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989138"/>
            <a:ext cx="8229600" cy="4464050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4F1DE-6FFB-455A-9C6C-C378FCC380B3}" type="slidenum">
              <a:rPr lang="ar-SA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Alternative Splicing</a:t>
            </a:r>
            <a:endParaRPr lang="en-US" sz="320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z="280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Alternative splicing:</a:t>
            </a:r>
            <a:r>
              <a:rPr lang="en-US" sz="280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 a very common phenomenon in higher eukaryotes. It is a way to get more than one protein product out of the same gene and a way to control gene expression in cells.</a:t>
            </a:r>
          </a:p>
          <a:p>
            <a:pPr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endParaRPr lang="en-US" sz="280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04581-B9D7-4F7D-9BBD-CF15E17CA93F}" type="slidenum">
              <a:rPr lang="ar-SA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97638"/>
            <a:ext cx="3352800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EB32F-9C32-4D3A-871C-4F57B3DEDC3A}" type="slidenum">
              <a:rPr lang="ar-SA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060575"/>
            <a:ext cx="7848600" cy="3514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5846" name="TextBox 4"/>
          <p:cNvSpPr txBox="1">
            <a:spLocks noChangeArrowheads="1"/>
          </p:cNvSpPr>
          <p:nvPr/>
        </p:nvSpPr>
        <p:spPr bwMode="auto">
          <a:xfrm>
            <a:off x="611188" y="6381750"/>
            <a:ext cx="7993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3"/>
              </a:rPr>
              <a:t>Source: http://www.ncbi.nlm.nih.gov/Class/MLACourse/Modules/MolBioReview/alternative_splicing.html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8D09C-CB49-4BAB-9216-BEEFBF76B88A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98638"/>
            <a:ext cx="7559675" cy="4248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90F5F-C53D-46F3-9A65-5CC444702E49}" type="slidenum">
              <a:rPr lang="ar-SA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680" t="18750" r="58398" b="17708"/>
          <a:stretch>
            <a:fillRect/>
          </a:stretch>
        </p:blipFill>
        <p:spPr bwMode="auto">
          <a:xfrm>
            <a:off x="1000100" y="1285860"/>
            <a:ext cx="521497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61133" t="23958" r="20117" b="30208"/>
          <a:stretch>
            <a:fillRect/>
          </a:stretch>
        </p:blipFill>
        <p:spPr bwMode="auto">
          <a:xfrm>
            <a:off x="5929322" y="1643050"/>
            <a:ext cx="228601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ea typeface="FangSong" pitchFamily="49" charset="-122"/>
                <a:cs typeface="Times New Roman" pitchFamily="18" charset="0"/>
              </a:rPr>
              <a:t>Protein Synthesis: Four stages</a:t>
            </a:r>
            <a:endParaRPr lang="en-US" sz="3200" smtClean="0">
              <a:latin typeface="Times New Roman" pitchFamily="18" charset="0"/>
              <a:ea typeface="FangSong" pitchFamily="49" charset="-122"/>
              <a:cs typeface="Times New Roman" pitchFamily="18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endParaRPr lang="en-US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r>
              <a:rPr lang="en-US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Transcription</a:t>
            </a:r>
          </a:p>
          <a:p>
            <a:pPr eaLnBrk="1" hangingPunct="1"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r>
              <a:rPr lang="en-US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RNA processing</a:t>
            </a:r>
          </a:p>
          <a:p>
            <a:pPr eaLnBrk="1" hangingPunct="1"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r>
              <a:rPr lang="en-US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Translation</a:t>
            </a:r>
          </a:p>
          <a:p>
            <a:pPr eaLnBrk="1" hangingPunct="1"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r>
              <a:rPr lang="en-US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Post-translation processing</a:t>
            </a:r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FC5BB-AB31-4F3B-A917-2E9E8B46B1D4}" type="slidenum">
              <a:rPr lang="ar-SA"/>
              <a:pPr>
                <a:defRPr/>
              </a:pPr>
              <a:t>5</a:t>
            </a:fld>
            <a:endParaRPr lang="en-U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97638"/>
            <a:ext cx="3352800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64790-765E-45DB-AAE2-D63FEE2C3962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126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76250"/>
            <a:ext cx="8820150" cy="6381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Gene Expression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US" sz="2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Transcription</a:t>
            </a:r>
          </a:p>
          <a:p>
            <a:pPr>
              <a:buClr>
                <a:srgbClr val="8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Synthesis of an RNA  that is complementary to one of the strands of DNA.</a:t>
            </a:r>
          </a:p>
          <a:p>
            <a:pPr marL="0" indent="0">
              <a:buFont typeface="Arial" charset="0"/>
              <a:buNone/>
              <a:defRPr/>
            </a:pP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Translation</a:t>
            </a:r>
          </a:p>
          <a:p>
            <a:pPr>
              <a:buClr>
                <a:srgbClr val="8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Ribosomes read a messenger RNA and make protein according to its instruction.</a:t>
            </a:r>
          </a:p>
          <a:p>
            <a:pPr>
              <a:defRPr/>
            </a:pPr>
            <a:endParaRPr lang="en-US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 smtClean="0">
              <a:solidFill>
                <a:srgbClr val="000066"/>
              </a:solidFill>
            </a:endParaRPr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E09F8-D3DC-403E-8B90-95CB85CC3CE8}" type="slidenum">
              <a:rPr lang="ar-SA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97638"/>
            <a:ext cx="3352800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Protein Synthesis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E3709-D29C-4542-A651-FE793FA4C5AE}" type="slidenum">
              <a:rPr lang="ar-SA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33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2492375"/>
            <a:ext cx="6681787" cy="3652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23850" y="620713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Transcription</a:t>
            </a:r>
            <a:b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53484-9A43-465F-8B68-E0561543AB61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341438"/>
            <a:ext cx="4286250" cy="5410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eam">
  <a:themeElements>
    <a:clrScheme name="Beam 10">
      <a:dk1>
        <a:srgbClr val="006666"/>
      </a:dk1>
      <a:lt1>
        <a:srgbClr val="FFFFFF"/>
      </a:lt1>
      <a:dk2>
        <a:srgbClr val="004846"/>
      </a:dk2>
      <a:lt2>
        <a:srgbClr val="FFFFFF"/>
      </a:lt2>
      <a:accent1>
        <a:srgbClr val="3366FF"/>
      </a:accent1>
      <a:accent2>
        <a:srgbClr val="7B46D0"/>
      </a:accent2>
      <a:accent3>
        <a:srgbClr val="AAB1B0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 10">
        <a:dk1>
          <a:srgbClr val="006666"/>
        </a:dk1>
        <a:lt1>
          <a:srgbClr val="FFFFFF"/>
        </a:lt1>
        <a:dk2>
          <a:srgbClr val="004846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B1B0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11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2C5247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CB3B1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 12">
        <a:dk1>
          <a:srgbClr val="FFFFFF"/>
        </a:dk1>
        <a:lt1>
          <a:srgbClr val="FFFFFF"/>
        </a:lt1>
        <a:dk2>
          <a:srgbClr val="B2B2B2"/>
        </a:dk2>
        <a:lt2>
          <a:srgbClr val="010199"/>
        </a:lt2>
        <a:accent1>
          <a:srgbClr val="3399FF"/>
        </a:accent1>
        <a:accent2>
          <a:srgbClr val="666699"/>
        </a:accent2>
        <a:accent3>
          <a:srgbClr val="FFFFFF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 13">
        <a:dk1>
          <a:srgbClr val="FFFFFF"/>
        </a:dk1>
        <a:lt1>
          <a:srgbClr val="FFFFFF"/>
        </a:lt1>
        <a:dk2>
          <a:srgbClr val="B2B2B2"/>
        </a:dk2>
        <a:lt2>
          <a:srgbClr val="A8A8FE"/>
        </a:lt2>
        <a:accent1>
          <a:srgbClr val="3399FF"/>
        </a:accent1>
        <a:accent2>
          <a:srgbClr val="666699"/>
        </a:accent2>
        <a:accent3>
          <a:srgbClr val="FFFFFF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 14">
        <a:dk1>
          <a:srgbClr val="FFFFFF"/>
        </a:dk1>
        <a:lt1>
          <a:srgbClr val="FFFFFF"/>
        </a:lt1>
        <a:dk2>
          <a:srgbClr val="B2B2B2"/>
        </a:dk2>
        <a:lt2>
          <a:srgbClr val="8C8CFE"/>
        </a:lt2>
        <a:accent1>
          <a:srgbClr val="3399FF"/>
        </a:accent1>
        <a:accent2>
          <a:srgbClr val="666699"/>
        </a:accent2>
        <a:accent3>
          <a:srgbClr val="FFFFFF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 15">
        <a:dk1>
          <a:srgbClr val="FFFFFF"/>
        </a:dk1>
        <a:lt1>
          <a:srgbClr val="FFFFFF"/>
        </a:lt1>
        <a:dk2>
          <a:srgbClr val="B2B2B2"/>
        </a:dk2>
        <a:lt2>
          <a:srgbClr val="4141FD"/>
        </a:lt2>
        <a:accent1>
          <a:srgbClr val="3399FF"/>
        </a:accent1>
        <a:accent2>
          <a:srgbClr val="666699"/>
        </a:accent2>
        <a:accent3>
          <a:srgbClr val="FFFFFF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 16">
        <a:dk1>
          <a:srgbClr val="FFFFFF"/>
        </a:dk1>
        <a:lt1>
          <a:srgbClr val="FFFFFF"/>
        </a:lt1>
        <a:dk2>
          <a:srgbClr val="B2B2B2"/>
        </a:dk2>
        <a:lt2>
          <a:srgbClr val="9999FF"/>
        </a:lt2>
        <a:accent1>
          <a:srgbClr val="3399FF"/>
        </a:accent1>
        <a:accent2>
          <a:srgbClr val="666699"/>
        </a:accent2>
        <a:accent3>
          <a:srgbClr val="FFFFFF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6499</TotalTime>
  <Words>1053</Words>
  <Application>Microsoft Office PowerPoint</Application>
  <PresentationFormat>On-screen Show (4:3)</PresentationFormat>
  <Paragraphs>184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Beam</vt:lpstr>
      <vt:lpstr>Office Theme</vt:lpstr>
      <vt:lpstr> </vt:lpstr>
      <vt:lpstr>Gene Expression</vt:lpstr>
      <vt:lpstr>Gene Structure </vt:lpstr>
      <vt:lpstr>Slide 4</vt:lpstr>
      <vt:lpstr>Protein Synthesis: Four stages</vt:lpstr>
      <vt:lpstr>Slide 6</vt:lpstr>
      <vt:lpstr>Gene Expression</vt:lpstr>
      <vt:lpstr>Protein Synthesis</vt:lpstr>
      <vt:lpstr>Transcription </vt:lpstr>
      <vt:lpstr>Transcription Enzymes</vt:lpstr>
      <vt:lpstr>Eukaryotic RNA polymerases  have different roles in transcription </vt:lpstr>
      <vt:lpstr>Eukaryotic Promoter</vt:lpstr>
      <vt:lpstr>Enhancers</vt:lpstr>
      <vt:lpstr>Slide 14</vt:lpstr>
      <vt:lpstr>Transcription Factors</vt:lpstr>
      <vt:lpstr>Slide 16</vt:lpstr>
      <vt:lpstr>Transcription Factors</vt:lpstr>
      <vt:lpstr>Functions of Transcriptional Factors</vt:lpstr>
      <vt:lpstr>Functions of Transcriptional Factors</vt:lpstr>
      <vt:lpstr>Slide 20</vt:lpstr>
      <vt:lpstr>Slide 21</vt:lpstr>
      <vt:lpstr>Initiation </vt:lpstr>
      <vt:lpstr>Initiation </vt:lpstr>
      <vt:lpstr>Elongation </vt:lpstr>
      <vt:lpstr>Slide 25</vt:lpstr>
      <vt:lpstr>Speed of RNA polymerase</vt:lpstr>
      <vt:lpstr>Termination </vt:lpstr>
      <vt:lpstr>Slide 28</vt:lpstr>
      <vt:lpstr>Slide 29</vt:lpstr>
      <vt:lpstr>Slide 30</vt:lpstr>
      <vt:lpstr>Slide 31</vt:lpstr>
      <vt:lpstr>Slide 32</vt:lpstr>
      <vt:lpstr>Whether the weather what ever the weather its hot or cold, whether you like it or not.. You have to</vt:lpstr>
      <vt:lpstr>RNA Processing (Pre-mRNA → mRNA)</vt:lpstr>
      <vt:lpstr>RNA Processing</vt:lpstr>
      <vt:lpstr>RNA Processing</vt:lpstr>
      <vt:lpstr>Slide 37</vt:lpstr>
      <vt:lpstr>Alternative Splicing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 Expression Overview</dc:title>
  <dc:creator>Salwa Hassan Teama</dc:creator>
  <cp:lastModifiedBy>Acer</cp:lastModifiedBy>
  <cp:revision>791</cp:revision>
  <dcterms:created xsi:type="dcterms:W3CDTF">2005-09-27T18:06:24Z</dcterms:created>
  <dcterms:modified xsi:type="dcterms:W3CDTF">2020-05-02T14:20:50Z</dcterms:modified>
</cp:coreProperties>
</file>