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1" r:id="rId3"/>
    <p:sldId id="262" r:id="rId4"/>
    <p:sldId id="264" r:id="rId5"/>
    <p:sldId id="268" r:id="rId6"/>
    <p:sldId id="269" r:id="rId7"/>
    <p:sldId id="270" r:id="rId8"/>
    <p:sldId id="271" r:id="rId9"/>
    <p:sldId id="272" r:id="rId10"/>
    <p:sldId id="273" r:id="rId11"/>
    <p:sldId id="290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7" r:id="rId24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0000"/>
    <a:srgbClr val="FFEA18"/>
    <a:srgbClr val="FFCC18"/>
    <a:srgbClr val="660000"/>
    <a:srgbClr val="0F116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6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84"/>
    </p:cViewPr>
  </p:sorterViewPr>
  <p:notesViewPr>
    <p:cSldViewPr snapToGrid="0">
      <p:cViewPr varScale="1">
        <p:scale>
          <a:sx n="125" d="100"/>
          <a:sy n="125" d="100"/>
        </p:scale>
        <p:origin x="-2792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096000" y="8686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fld id="{5F90A757-B63C-4295-A78E-D3DFC926C5C1}" type="slidenum">
              <a:rPr lang="en-US"/>
              <a:pPr/>
              <a:t>‹#›</a:t>
            </a:fld>
            <a:endParaRPr lang="en-US" sz="1200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228600" y="141288"/>
            <a:ext cx="6400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tabLst>
                <a:tab pos="6170613" algn="r"/>
              </a:tabLst>
            </a:pPr>
            <a:r>
              <a:rPr lang="en-US" sz="1100" b="1"/>
              <a:t>Division Ave. High School	Ms. Foglia</a:t>
            </a:r>
            <a:endParaRPr lang="en-US" sz="1800" b="1"/>
          </a:p>
          <a:p>
            <a:pPr>
              <a:tabLst>
                <a:tab pos="6170613" algn="r"/>
              </a:tabLst>
            </a:pPr>
            <a:r>
              <a:rPr lang="en-US" sz="1400" b="1"/>
              <a:t>AP Biology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endParaRPr lang="en-US" smtClean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fld id="{6B6AB638-EC04-4715-9009-3EBADBAF4EC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227013" indent="-112713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463550" indent="-122238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577850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52FC14-6EDD-4627-A8C1-2591A8F3BCCD}" type="slidenum">
              <a:rPr lang="en-US"/>
              <a:pPr/>
              <a:t>1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A740E1-8D95-44D9-8B85-CA8890D4D7FC}" type="slidenum">
              <a:rPr lang="en-US"/>
              <a:pPr/>
              <a:t>10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The energy rules the process.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321414-D0BE-456F-9BA3-276779C65DC2}" type="slidenum">
              <a:rPr lang="en-US"/>
              <a:pPr/>
              <a:t>18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6471A5-13EF-4C9E-B5AA-8C5A23306F16}" type="slidenum">
              <a:rPr lang="en-US"/>
              <a:pPr/>
              <a:t>19</a:t>
            </a:fld>
            <a:endParaRPr lang="en-US"/>
          </a:p>
        </p:txBody>
      </p:sp>
      <p:sp>
        <p:nvSpPr>
          <p:cNvPr id="4218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In 1953, Kornberg was appointed head of the Department of Microbiology in the Washington University School of Medicine in St. Louis. It was here that he isolated DNA polymerase I and showed that life (DNA) can be made in a test tube. In 1959, Kornberg shared the Nobel Prize for Physiology or Medicine with Severo Ochoa — Kornberg for the enzymatic synthesis of DNA, Ochoa for the enzymatic synthesis of RNA.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731647-D54A-493E-8125-271BB237D1E4}" type="slidenum">
              <a:rPr lang="en-US"/>
              <a:pPr/>
              <a:t>20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642694-ADC4-4059-AD06-A1B8D6B82E32}" type="slidenum">
              <a:rPr lang="en-US"/>
              <a:pPr/>
              <a:t>21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3390BB-7B0B-4D7E-8319-1E18AE8D99AE}" type="slidenum">
              <a:rPr lang="en-US"/>
              <a:pPr/>
              <a:t>22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E93BBF-DECA-4C73-B090-9BA9A4EF5DC3}" type="slidenum">
              <a:rPr lang="en-US"/>
              <a:pPr/>
              <a:t>23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E06254-792B-47AD-B9EA-3CCD19142C73}" type="slidenum">
              <a:rPr lang="en-US"/>
              <a:pPr/>
              <a:t>2</a:t>
            </a:fld>
            <a:endParaRPr lang="en-US"/>
          </a:p>
        </p:txBody>
      </p:sp>
      <p:sp>
        <p:nvSpPr>
          <p:cNvPr id="386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23F2F2-4163-4464-A070-931ED40E7F66}" type="slidenum">
              <a:rPr lang="en-US"/>
              <a:pPr/>
              <a:t>3</a:t>
            </a:fld>
            <a:endParaRPr lang="en-US"/>
          </a:p>
        </p:txBody>
      </p:sp>
      <p:sp>
        <p:nvSpPr>
          <p:cNvPr id="3880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BCC37-D848-458A-842D-57338F3E132D}" type="slidenum">
              <a:rPr lang="en-US"/>
              <a:pPr/>
              <a:t>4</a:t>
            </a:fld>
            <a:endParaRPr lang="en-US"/>
          </a:p>
        </p:txBody>
      </p:sp>
      <p:sp>
        <p:nvSpPr>
          <p:cNvPr id="3921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DA1BC5-504E-4F5A-9B42-119680F994B0}" type="slidenum">
              <a:rPr lang="en-US"/>
              <a:pPr/>
              <a:t>5</a:t>
            </a:fld>
            <a:endParaRPr lang="en-US"/>
          </a:p>
        </p:txBody>
      </p:sp>
      <p:sp>
        <p:nvSpPr>
          <p:cNvPr id="4003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900"/>
              <a:t>Enzymes </a:t>
            </a:r>
          </a:p>
          <a:p>
            <a:pPr lvl="1"/>
            <a:r>
              <a:rPr lang="en-US" sz="900"/>
              <a:t>more than a dozen enzymes &amp; other proteins participate in DNA replication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86188E-7D5E-42F7-B782-ACB0887533EA}" type="slidenum">
              <a:rPr lang="en-US"/>
              <a:pPr/>
              <a:t>6</a:t>
            </a:fld>
            <a:endParaRPr lang="en-US"/>
          </a:p>
        </p:txBody>
      </p:sp>
      <p:sp>
        <p:nvSpPr>
          <p:cNvPr id="4024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73DDD6-2861-4C28-A813-0BFAACF408E6}" type="slidenum">
              <a:rPr lang="en-US"/>
              <a:pPr/>
              <a:t>7</a:t>
            </a:fld>
            <a:endParaRPr lang="en-US"/>
          </a:p>
        </p:txBody>
      </p:sp>
      <p:sp>
        <p:nvSpPr>
          <p:cNvPr id="4044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1201E3-9F7D-4913-BEA2-DA4BFA545E10}" type="slidenum">
              <a:rPr lang="en-US"/>
              <a:pPr/>
              <a:t>8</a:t>
            </a:fld>
            <a:endParaRPr lang="en-US"/>
          </a:p>
        </p:txBody>
      </p:sp>
      <p:sp>
        <p:nvSpPr>
          <p:cNvPr id="4065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FA7789-A255-4255-8D1D-D28B239049B4}" type="slidenum">
              <a:rPr lang="en-US"/>
              <a:pPr/>
              <a:t>9</a:t>
            </a:fld>
            <a:endParaRPr lang="en-US"/>
          </a:p>
        </p:txBody>
      </p:sp>
      <p:sp>
        <p:nvSpPr>
          <p:cNvPr id="4085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9144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934200" y="6264275"/>
            <a:ext cx="1524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/>
            </a:lvl1pPr>
          </a:lstStyle>
          <a:p>
            <a:r>
              <a:rPr lang="en-US"/>
              <a:t>2007-2008</a:t>
            </a:r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4169" name="Rectangle 73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" pitchFamily="1" charset="0"/>
            </a:endParaRPr>
          </a:p>
        </p:txBody>
      </p:sp>
      <p:sp>
        <p:nvSpPr>
          <p:cNvPr id="4170" name="Rectangle 74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74" name="Group 78"/>
          <p:cNvGrpSpPr>
            <a:grpSpLocks/>
          </p:cNvGrpSpPr>
          <p:nvPr/>
        </p:nvGrpSpPr>
        <p:grpSpPr bwMode="auto">
          <a:xfrm>
            <a:off x="381000" y="1524000"/>
            <a:ext cx="6324600" cy="2590800"/>
            <a:chOff x="240" y="960"/>
            <a:chExt cx="3984" cy="1632"/>
          </a:xfrm>
        </p:grpSpPr>
        <p:sp>
          <p:nvSpPr>
            <p:cNvPr id="4171" name="Line 75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2" name="Line 76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3" name="Oval 77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75" name="Group 79"/>
          <p:cNvGrpSpPr>
            <a:grpSpLocks/>
          </p:cNvGrpSpPr>
          <p:nvPr/>
        </p:nvGrpSpPr>
        <p:grpSpPr bwMode="auto">
          <a:xfrm rot="10800000">
            <a:off x="2286000" y="2819400"/>
            <a:ext cx="6324600" cy="2590800"/>
            <a:chOff x="240" y="960"/>
            <a:chExt cx="3984" cy="1632"/>
          </a:xfrm>
        </p:grpSpPr>
        <p:sp>
          <p:nvSpPr>
            <p:cNvPr id="4176" name="Line 80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7" name="Line 81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8" name="Oval 82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79" name="Text Box 83"/>
          <p:cNvSpPr txBox="1">
            <a:spLocks noChangeArrowheads="1"/>
          </p:cNvSpPr>
          <p:nvPr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/>
              <a:t>AP Biology</a:t>
            </a:r>
            <a:endParaRPr lang="en-US">
              <a:latin typeface="Times" pitchFamily="1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B46D8C-15E1-427A-B025-C20BE809D5BB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31AD4D-D64E-47D8-89E9-F0C2A2F9E273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67CD58-0D6C-4E07-938B-4DCE6554C376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87968A-5055-4286-942E-58B8FA567E9A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B22551-B93B-4858-8A8F-276745950830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99A6BF-A590-4ECA-8EB5-FAEACD7E239C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3A8AD3-B0A9-457E-8EBD-0D88FD84C394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7FE124-B8D0-45E1-A36C-84ABDD735723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BC66BA-023D-48CF-90C0-4C03CC3503CF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5BC64A-5542-4F36-B043-EEAC0897BDFA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3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fld id="{38AEB4F4-C0DF-4F77-810D-6F091CE08B72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3147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8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9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0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" pitchFamily="1" charset="0"/>
            </a:endParaRPr>
          </a:p>
        </p:txBody>
      </p:sp>
      <p:sp>
        <p:nvSpPr>
          <p:cNvPr id="3151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3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/>
              <a:t>AP Biology</a:t>
            </a:r>
            <a:endParaRPr lang="en-US">
              <a:latin typeface="Times" pitchFamily="1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2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2" charset="2"/>
        <a:buChar char="w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13" Type="http://schemas.openxmlformats.org/officeDocument/2006/relationships/image" Target="../media/image28.png"/><Relationship Id="rId1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audio" Target="../media/audio9.wav"/><Relationship Id="rId12" Type="http://schemas.openxmlformats.org/officeDocument/2006/relationships/image" Target="../media/image16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2.png"/><Relationship Id="rId20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24.png"/><Relationship Id="rId5" Type="http://schemas.openxmlformats.org/officeDocument/2006/relationships/audio" Target="../media/audio2.wav"/><Relationship Id="rId15" Type="http://schemas.openxmlformats.org/officeDocument/2006/relationships/image" Target="../media/image29.png"/><Relationship Id="rId10" Type="http://schemas.openxmlformats.org/officeDocument/2006/relationships/image" Target="../media/image20.png"/><Relationship Id="rId19" Type="http://schemas.openxmlformats.org/officeDocument/2006/relationships/image" Target="../media/image31.png"/><Relationship Id="rId4" Type="http://schemas.openxmlformats.org/officeDocument/2006/relationships/audio" Target="../media/audio4.wav"/><Relationship Id="rId9" Type="http://schemas.openxmlformats.org/officeDocument/2006/relationships/image" Target="../media/image27.jpeg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27.jpeg"/><Relationship Id="rId18" Type="http://schemas.openxmlformats.org/officeDocument/2006/relationships/image" Target="../media/image28.png"/><Relationship Id="rId26" Type="http://schemas.openxmlformats.org/officeDocument/2006/relationships/image" Target="../media/image33.png"/><Relationship Id="rId3" Type="http://schemas.openxmlformats.org/officeDocument/2006/relationships/audio" Target="../media/audio10.wav"/><Relationship Id="rId21" Type="http://schemas.openxmlformats.org/officeDocument/2006/relationships/image" Target="../media/image22.png"/><Relationship Id="rId7" Type="http://schemas.openxmlformats.org/officeDocument/2006/relationships/audio" Target="../media/audio8.wav"/><Relationship Id="rId12" Type="http://schemas.openxmlformats.org/officeDocument/2006/relationships/audio" Target="../media/audio3.wav"/><Relationship Id="rId17" Type="http://schemas.openxmlformats.org/officeDocument/2006/relationships/image" Target="../media/image11.jpe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2" Type="http://schemas.openxmlformats.org/officeDocument/2006/relationships/audio" Target="../media/audio1.wav"/><Relationship Id="rId16" Type="http://schemas.openxmlformats.org/officeDocument/2006/relationships/image" Target="../media/image24.png"/><Relationship Id="rId20" Type="http://schemas.openxmlformats.org/officeDocument/2006/relationships/image" Target="../media/image29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11" Type="http://schemas.openxmlformats.org/officeDocument/2006/relationships/audio" Target="../media/audio13.wav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5" Type="http://schemas.openxmlformats.org/officeDocument/2006/relationships/audio" Target="../media/audio2.wav"/><Relationship Id="rId15" Type="http://schemas.openxmlformats.org/officeDocument/2006/relationships/image" Target="../media/image20.png"/><Relationship Id="rId23" Type="http://schemas.openxmlformats.org/officeDocument/2006/relationships/image" Target="../media/image23.png"/><Relationship Id="rId28" Type="http://schemas.openxmlformats.org/officeDocument/2006/relationships/image" Target="../media/image35.png"/><Relationship Id="rId10" Type="http://schemas.openxmlformats.org/officeDocument/2006/relationships/audio" Target="../media/audio12.wav"/><Relationship Id="rId19" Type="http://schemas.openxmlformats.org/officeDocument/2006/relationships/image" Target="../media/image21.png"/><Relationship Id="rId31" Type="http://schemas.openxmlformats.org/officeDocument/2006/relationships/image" Target="../media/image38.png"/><Relationship Id="rId4" Type="http://schemas.openxmlformats.org/officeDocument/2006/relationships/audio" Target="../media/audio5.wav"/><Relationship Id="rId9" Type="http://schemas.openxmlformats.org/officeDocument/2006/relationships/audio" Target="../media/audio11.wav"/><Relationship Id="rId14" Type="http://schemas.openxmlformats.org/officeDocument/2006/relationships/image" Target="../media/image16.png"/><Relationship Id="rId22" Type="http://schemas.openxmlformats.org/officeDocument/2006/relationships/image" Target="../media/image30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8.wav"/><Relationship Id="rId7" Type="http://schemas.openxmlformats.org/officeDocument/2006/relationships/audio" Target="../media/audio1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10.wav"/><Relationship Id="rId4" Type="http://schemas.openxmlformats.org/officeDocument/2006/relationships/audio" Target="../media/audio5.wav"/><Relationship Id="rId9" Type="http://schemas.openxmlformats.org/officeDocument/2006/relationships/image" Target="../media/image4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5.wav"/><Relationship Id="rId4" Type="http://schemas.openxmlformats.org/officeDocument/2006/relationships/audio" Target="../media/audio8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2.wav"/><Relationship Id="rId4" Type="http://schemas.openxmlformats.org/officeDocument/2006/relationships/audio" Target="../media/audio5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audio" Target="../media/audio1.wav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audio" Target="../media/audio7.wav"/><Relationship Id="rId4" Type="http://schemas.openxmlformats.org/officeDocument/2006/relationships/audio" Target="../media/audio8.wav"/><Relationship Id="rId9" Type="http://schemas.openxmlformats.org/officeDocument/2006/relationships/image" Target="../media/image4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audio" Target="../media/audio7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2.wav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12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0" Type="http://schemas.openxmlformats.org/officeDocument/2006/relationships/image" Target="../media/image14.png"/><Relationship Id="rId4" Type="http://schemas.openxmlformats.org/officeDocument/2006/relationships/audio" Target="../media/audio6.wav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19.png"/><Relationship Id="rId5" Type="http://schemas.openxmlformats.org/officeDocument/2006/relationships/audio" Target="../media/audio9.wav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9.wmf"/><Relationship Id="rId4" Type="http://schemas.openxmlformats.org/officeDocument/2006/relationships/audio" Target="../media/audio8.wav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9"/>
          <p:cNvSpPr>
            <a:spLocks noGrp="1" noChangeArrowheads="1"/>
          </p:cNvSpPr>
          <p:nvPr>
            <p:ph type="dt" sz="quarter" idx="2"/>
          </p:nvPr>
        </p:nvSpPr>
        <p:spPr>
          <a:ln/>
        </p:spPr>
        <p:txBody>
          <a:bodyPr/>
          <a:lstStyle/>
          <a:p>
            <a:r>
              <a:rPr lang="en-US"/>
              <a:t>2007-2008</a:t>
            </a:r>
            <a:endParaRPr lang="en-US" b="0"/>
          </a:p>
        </p:txBody>
      </p:sp>
      <p:grpSp>
        <p:nvGrpSpPr>
          <p:cNvPr id="374790" name="Group 6"/>
          <p:cNvGrpSpPr>
            <a:grpSpLocks/>
          </p:cNvGrpSpPr>
          <p:nvPr/>
        </p:nvGrpSpPr>
        <p:grpSpPr bwMode="auto">
          <a:xfrm>
            <a:off x="76200" y="3914775"/>
            <a:ext cx="4038600" cy="2867025"/>
            <a:chOff x="48" y="2466"/>
            <a:chExt cx="2544" cy="1806"/>
          </a:xfrm>
        </p:grpSpPr>
        <p:pic>
          <p:nvPicPr>
            <p:cNvPr id="374791" name="Picture 7"/>
            <p:cNvPicPr>
              <a:picLocks noChangeAspect="1" noChangeArrowheads="1"/>
            </p:cNvPicPr>
            <p:nvPr/>
          </p:nvPicPr>
          <p:blipFill>
            <a:blip r:embed="rId3"/>
            <a:srcRect b="11250"/>
            <a:stretch>
              <a:fillRect/>
            </a:stretch>
          </p:blipFill>
          <p:spPr bwMode="auto">
            <a:xfrm>
              <a:off x="48" y="2466"/>
              <a:ext cx="2544" cy="1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4792" name="Rectangle 8"/>
            <p:cNvSpPr>
              <a:spLocks noChangeArrowheads="1"/>
            </p:cNvSpPr>
            <p:nvPr/>
          </p:nvSpPr>
          <p:spPr bwMode="auto">
            <a:xfrm>
              <a:off x="672" y="2640"/>
              <a:ext cx="1200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793" name="Rectangle 9"/>
            <p:cNvSpPr>
              <a:spLocks noChangeArrowheads="1"/>
            </p:cNvSpPr>
            <p:nvPr/>
          </p:nvSpPr>
          <p:spPr bwMode="auto">
            <a:xfrm>
              <a:off x="1200" y="2832"/>
              <a:ext cx="1152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794" name="Rectangle 10"/>
            <p:cNvSpPr>
              <a:spLocks noChangeArrowheads="1"/>
            </p:cNvSpPr>
            <p:nvPr/>
          </p:nvSpPr>
          <p:spPr bwMode="auto">
            <a:xfrm>
              <a:off x="2112" y="3072"/>
              <a:ext cx="432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4786" name="Rectangle 2"/>
          <p:cNvSpPr>
            <a:spLocks noChangeArrowheads="1"/>
          </p:cNvSpPr>
          <p:nvPr/>
        </p:nvSpPr>
        <p:spPr bwMode="auto">
          <a:xfrm>
            <a:off x="1868488" y="3089275"/>
            <a:ext cx="3765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DNA Replication</a:t>
            </a:r>
          </a:p>
        </p:txBody>
      </p:sp>
      <p:pic>
        <p:nvPicPr>
          <p:cNvPr id="3747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685800"/>
            <a:ext cx="3124200" cy="1244600"/>
          </a:xfrm>
          <a:prstGeom prst="rect">
            <a:avLst/>
          </a:prstGeom>
          <a:noFill/>
        </p:spPr>
      </p:pic>
      <p:pic>
        <p:nvPicPr>
          <p:cNvPr id="374789" name="Picture 5" descr="14_01"/>
          <p:cNvPicPr>
            <a:picLocks noChangeAspect="1" noChangeArrowheads="1"/>
          </p:cNvPicPr>
          <p:nvPr/>
        </p:nvPicPr>
        <p:blipFill>
          <a:blip r:embed="rId5"/>
          <a:srcRect l="22501" t="2251" r="25874"/>
          <a:stretch>
            <a:fillRect/>
          </a:stretch>
        </p:blipFill>
        <p:spPr bwMode="auto">
          <a:xfrm>
            <a:off x="6786563" y="3617913"/>
            <a:ext cx="228123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5" name="Rectangle 1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85738" y="1371600"/>
            <a:ext cx="4735512" cy="45720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Adding bases </a:t>
            </a:r>
          </a:p>
          <a:p>
            <a:pPr lvl="1"/>
            <a:r>
              <a:rPr lang="en-US"/>
              <a:t>can only add nucleotides to </a:t>
            </a:r>
            <a:br>
              <a:rPr lang="en-US"/>
            </a:br>
            <a:r>
              <a:rPr lang="en-US" u="sng">
                <a:solidFill>
                  <a:srgbClr val="CC0000"/>
                </a:solidFill>
              </a:rPr>
              <a:t>3</a:t>
            </a:r>
            <a:r>
              <a:rPr lang="en-US" u="sng">
                <a:solidFill>
                  <a:srgbClr val="CC0000"/>
                </a:solidFill>
                <a:sym typeface="Symbol" pitchFamily="18" charset="2"/>
              </a:rPr>
              <a:t></a:t>
            </a:r>
            <a:r>
              <a:rPr lang="en-US" u="sng">
                <a:solidFill>
                  <a:srgbClr val="CC0000"/>
                </a:solidFill>
              </a:rPr>
              <a:t> end</a:t>
            </a:r>
            <a:r>
              <a:rPr lang="en-US"/>
              <a:t> of a </a:t>
            </a:r>
            <a:r>
              <a:rPr lang="en-US" u="sng"/>
              <a:t>growing</a:t>
            </a:r>
            <a:r>
              <a:rPr lang="en-US"/>
              <a:t> DNA strand</a:t>
            </a:r>
          </a:p>
          <a:p>
            <a:pPr marL="1085850" lvl="2"/>
            <a:r>
              <a:rPr lang="en-US"/>
              <a:t>need a “starter” nucleotide to </a:t>
            </a:r>
            <a:br>
              <a:rPr lang="en-US"/>
            </a:br>
            <a:r>
              <a:rPr lang="en-US"/>
              <a:t>bond to</a:t>
            </a:r>
          </a:p>
          <a:p>
            <a:pPr lvl="1"/>
            <a:r>
              <a:rPr lang="en-US"/>
              <a:t>strand only grows </a:t>
            </a:r>
            <a:br>
              <a:rPr lang="en-US"/>
            </a:br>
            <a:r>
              <a:rPr lang="en-US">
                <a:solidFill>
                  <a:srgbClr val="CC0000"/>
                </a:solidFill>
              </a:rPr>
              <a:t>5</a:t>
            </a:r>
            <a:r>
              <a:rPr lang="en-US">
                <a:solidFill>
                  <a:srgbClr val="CC0000"/>
                </a:solidFill>
                <a:sym typeface="Symbol" pitchFamily="18" charset="2"/>
              </a:rPr>
              <a:t></a:t>
            </a:r>
            <a:r>
              <a:rPr lang="en-US">
                <a:solidFill>
                  <a:srgbClr val="CC0000"/>
                </a:solidFill>
              </a:rPr>
              <a:t>3</a:t>
            </a:r>
            <a:r>
              <a:rPr lang="en-US">
                <a:solidFill>
                  <a:srgbClr val="CC0000"/>
                </a:solidFill>
                <a:sym typeface="Symbol" pitchFamily="18" charset="2"/>
              </a:rPr>
              <a:t></a:t>
            </a:r>
            <a:endParaRPr lang="en-US">
              <a:sym typeface="Symbol" pitchFamily="18" charset="2"/>
            </a:endParaRPr>
          </a:p>
        </p:txBody>
      </p:sp>
      <p:pic>
        <p:nvPicPr>
          <p:cNvPr id="409602" name="Picture 2" descr="DNA-Replication-templates-c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10400" y="471488"/>
            <a:ext cx="1992313" cy="6310312"/>
          </a:xfrm>
          <a:prstGeom prst="rect">
            <a:avLst/>
          </a:prstGeom>
          <a:noFill/>
        </p:spPr>
      </p:pic>
      <p:sp>
        <p:nvSpPr>
          <p:cNvPr id="409603" name="AutoShape 3"/>
          <p:cNvSpPr>
            <a:spLocks noChangeArrowheads="1"/>
          </p:cNvSpPr>
          <p:nvPr/>
        </p:nvSpPr>
        <p:spPr bwMode="auto">
          <a:xfrm>
            <a:off x="4648200" y="4252913"/>
            <a:ext cx="2514600" cy="1600200"/>
          </a:xfrm>
          <a:custGeom>
            <a:avLst/>
            <a:gdLst>
              <a:gd name="G0" fmla="+- 8250 0 0"/>
              <a:gd name="G1" fmla="+- 21600 0 8250"/>
              <a:gd name="G2" fmla="+- 21600 0 825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250" y="10800"/>
                </a:moveTo>
                <a:cubicBezTo>
                  <a:pt x="8250" y="12208"/>
                  <a:pt x="9392" y="13350"/>
                  <a:pt x="10800" y="13350"/>
                </a:cubicBezTo>
                <a:cubicBezTo>
                  <a:pt x="12208" y="13350"/>
                  <a:pt x="13350" y="12208"/>
                  <a:pt x="13350" y="10800"/>
                </a:cubicBezTo>
                <a:cubicBezTo>
                  <a:pt x="13350" y="9392"/>
                  <a:pt x="12208" y="8250"/>
                  <a:pt x="10800" y="8250"/>
                </a:cubicBezTo>
                <a:cubicBezTo>
                  <a:pt x="9392" y="8250"/>
                  <a:pt x="8250" y="9392"/>
                  <a:pt x="825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b="1">
                <a:solidFill>
                  <a:srgbClr val="0F116A"/>
                </a:solidFill>
              </a:rPr>
              <a:t>DNA</a:t>
            </a:r>
          </a:p>
          <a:p>
            <a:r>
              <a:rPr lang="en-US" b="1">
                <a:solidFill>
                  <a:srgbClr val="0F116A"/>
                </a:solidFill>
              </a:rPr>
              <a:t>Polymerase III</a:t>
            </a:r>
          </a:p>
        </p:txBody>
      </p:sp>
      <p:sp>
        <p:nvSpPr>
          <p:cNvPr id="409604" name="AutoShape 4"/>
          <p:cNvSpPr>
            <a:spLocks noChangeArrowheads="1"/>
          </p:cNvSpPr>
          <p:nvPr/>
        </p:nvSpPr>
        <p:spPr bwMode="auto">
          <a:xfrm>
            <a:off x="4648200" y="685800"/>
            <a:ext cx="2514600" cy="1600200"/>
          </a:xfrm>
          <a:custGeom>
            <a:avLst/>
            <a:gdLst>
              <a:gd name="G0" fmla="+- 8250 0 0"/>
              <a:gd name="G1" fmla="+- 21600 0 8250"/>
              <a:gd name="G2" fmla="+- 21600 0 825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250" y="10800"/>
                </a:moveTo>
                <a:cubicBezTo>
                  <a:pt x="8250" y="12208"/>
                  <a:pt x="9392" y="13350"/>
                  <a:pt x="10800" y="13350"/>
                </a:cubicBezTo>
                <a:cubicBezTo>
                  <a:pt x="12208" y="13350"/>
                  <a:pt x="13350" y="12208"/>
                  <a:pt x="13350" y="10800"/>
                </a:cubicBezTo>
                <a:cubicBezTo>
                  <a:pt x="13350" y="9392"/>
                  <a:pt x="12208" y="8250"/>
                  <a:pt x="10800" y="8250"/>
                </a:cubicBezTo>
                <a:cubicBezTo>
                  <a:pt x="9392" y="8250"/>
                  <a:pt x="8250" y="9392"/>
                  <a:pt x="825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b="1">
                <a:solidFill>
                  <a:srgbClr val="0F116A"/>
                </a:solidFill>
              </a:rPr>
              <a:t>DNA</a:t>
            </a:r>
          </a:p>
          <a:p>
            <a:r>
              <a:rPr lang="en-US" b="1">
                <a:solidFill>
                  <a:srgbClr val="0F116A"/>
                </a:solidFill>
              </a:rPr>
              <a:t>Polymerase III</a:t>
            </a:r>
          </a:p>
        </p:txBody>
      </p:sp>
      <p:sp>
        <p:nvSpPr>
          <p:cNvPr id="409605" name="AutoShape 5"/>
          <p:cNvSpPr>
            <a:spLocks noChangeArrowheads="1"/>
          </p:cNvSpPr>
          <p:nvPr/>
        </p:nvSpPr>
        <p:spPr bwMode="auto">
          <a:xfrm>
            <a:off x="4648200" y="1927225"/>
            <a:ext cx="2514600" cy="1600200"/>
          </a:xfrm>
          <a:custGeom>
            <a:avLst/>
            <a:gdLst>
              <a:gd name="G0" fmla="+- 8250 0 0"/>
              <a:gd name="G1" fmla="+- 21600 0 8250"/>
              <a:gd name="G2" fmla="+- 21600 0 825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250" y="10800"/>
                </a:moveTo>
                <a:cubicBezTo>
                  <a:pt x="8250" y="12208"/>
                  <a:pt x="9392" y="13350"/>
                  <a:pt x="10800" y="13350"/>
                </a:cubicBezTo>
                <a:cubicBezTo>
                  <a:pt x="12208" y="13350"/>
                  <a:pt x="13350" y="12208"/>
                  <a:pt x="13350" y="10800"/>
                </a:cubicBezTo>
                <a:cubicBezTo>
                  <a:pt x="13350" y="9392"/>
                  <a:pt x="12208" y="8250"/>
                  <a:pt x="10800" y="8250"/>
                </a:cubicBezTo>
                <a:cubicBezTo>
                  <a:pt x="9392" y="8250"/>
                  <a:pt x="8250" y="9392"/>
                  <a:pt x="825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b="1">
                <a:solidFill>
                  <a:srgbClr val="0F116A"/>
                </a:solidFill>
              </a:rPr>
              <a:t>DNA</a:t>
            </a:r>
          </a:p>
          <a:p>
            <a:r>
              <a:rPr lang="en-US" b="1">
                <a:solidFill>
                  <a:srgbClr val="0F116A"/>
                </a:solidFill>
              </a:rPr>
              <a:t>Polymerase III</a:t>
            </a:r>
          </a:p>
        </p:txBody>
      </p:sp>
      <p:sp>
        <p:nvSpPr>
          <p:cNvPr id="409606" name="AutoShape 6"/>
          <p:cNvSpPr>
            <a:spLocks noChangeArrowheads="1"/>
          </p:cNvSpPr>
          <p:nvPr/>
        </p:nvSpPr>
        <p:spPr bwMode="auto">
          <a:xfrm>
            <a:off x="4648200" y="3125788"/>
            <a:ext cx="2514600" cy="1600200"/>
          </a:xfrm>
          <a:custGeom>
            <a:avLst/>
            <a:gdLst>
              <a:gd name="G0" fmla="+- 8250 0 0"/>
              <a:gd name="G1" fmla="+- 21600 0 8250"/>
              <a:gd name="G2" fmla="+- 21600 0 825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250" y="10800"/>
                </a:moveTo>
                <a:cubicBezTo>
                  <a:pt x="8250" y="12208"/>
                  <a:pt x="9392" y="13350"/>
                  <a:pt x="10800" y="13350"/>
                </a:cubicBezTo>
                <a:cubicBezTo>
                  <a:pt x="12208" y="13350"/>
                  <a:pt x="13350" y="12208"/>
                  <a:pt x="13350" y="10800"/>
                </a:cubicBezTo>
                <a:cubicBezTo>
                  <a:pt x="13350" y="9392"/>
                  <a:pt x="12208" y="8250"/>
                  <a:pt x="10800" y="8250"/>
                </a:cubicBezTo>
                <a:cubicBezTo>
                  <a:pt x="9392" y="8250"/>
                  <a:pt x="8250" y="9392"/>
                  <a:pt x="825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b="1">
                <a:solidFill>
                  <a:srgbClr val="0F116A"/>
                </a:solidFill>
              </a:rPr>
              <a:t>DNA</a:t>
            </a:r>
          </a:p>
          <a:p>
            <a:r>
              <a:rPr lang="en-US" b="1">
                <a:solidFill>
                  <a:srgbClr val="0F116A"/>
                </a:solidFill>
              </a:rPr>
              <a:t>Polymerase III</a:t>
            </a:r>
          </a:p>
        </p:txBody>
      </p:sp>
      <p:sp>
        <p:nvSpPr>
          <p:cNvPr id="409607" name="AutoShape 7"/>
          <p:cNvSpPr>
            <a:spLocks noChangeArrowheads="1"/>
          </p:cNvSpPr>
          <p:nvPr/>
        </p:nvSpPr>
        <p:spPr bwMode="auto">
          <a:xfrm>
            <a:off x="4419600" y="4495800"/>
            <a:ext cx="1219200" cy="769938"/>
          </a:xfrm>
          <a:prstGeom prst="irregularSeal1">
            <a:avLst/>
          </a:prstGeom>
          <a:solidFill>
            <a:srgbClr val="FFEA18"/>
          </a:solidFill>
          <a:ln w="38100">
            <a:solidFill>
              <a:srgbClr val="FFCC1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 b="1">
                <a:solidFill>
                  <a:srgbClr val="CC0000"/>
                </a:solidFill>
              </a:rPr>
              <a:t>energy</a:t>
            </a:r>
            <a:endParaRPr lang="en-US" b="1">
              <a:solidFill>
                <a:srgbClr val="CC0000"/>
              </a:solidFill>
            </a:endParaRPr>
          </a:p>
        </p:txBody>
      </p:sp>
      <p:pic>
        <p:nvPicPr>
          <p:cNvPr id="409608" name="Picture 8" descr="PPi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67200" y="4191000"/>
            <a:ext cx="676275" cy="1219200"/>
          </a:xfrm>
          <a:prstGeom prst="rect">
            <a:avLst/>
          </a:prstGeom>
          <a:noFill/>
        </p:spPr>
      </p:pic>
      <p:sp>
        <p:nvSpPr>
          <p:cNvPr id="409609" name="AutoShape 9"/>
          <p:cNvSpPr>
            <a:spLocks noChangeArrowheads="1"/>
          </p:cNvSpPr>
          <p:nvPr/>
        </p:nvSpPr>
        <p:spPr bwMode="auto">
          <a:xfrm>
            <a:off x="4419600" y="3200400"/>
            <a:ext cx="1219200" cy="769938"/>
          </a:xfrm>
          <a:prstGeom prst="irregularSeal1">
            <a:avLst/>
          </a:prstGeom>
          <a:solidFill>
            <a:srgbClr val="FFEA18"/>
          </a:solidFill>
          <a:ln w="38100">
            <a:solidFill>
              <a:srgbClr val="FFCC1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 b="1">
                <a:solidFill>
                  <a:srgbClr val="CC0000"/>
                </a:solidFill>
              </a:rPr>
              <a:t>energy</a:t>
            </a:r>
            <a:endParaRPr lang="en-US" b="1">
              <a:solidFill>
                <a:srgbClr val="CC0000"/>
              </a:solidFill>
            </a:endParaRPr>
          </a:p>
        </p:txBody>
      </p:sp>
      <p:pic>
        <p:nvPicPr>
          <p:cNvPr id="409610" name="Picture 10" descr="PPi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67200" y="2895600"/>
            <a:ext cx="676275" cy="1219200"/>
          </a:xfrm>
          <a:prstGeom prst="rect">
            <a:avLst/>
          </a:prstGeom>
          <a:noFill/>
        </p:spPr>
      </p:pic>
      <p:sp>
        <p:nvSpPr>
          <p:cNvPr id="409611" name="AutoShape 11"/>
          <p:cNvSpPr>
            <a:spLocks noChangeArrowheads="1"/>
          </p:cNvSpPr>
          <p:nvPr/>
        </p:nvSpPr>
        <p:spPr bwMode="auto">
          <a:xfrm>
            <a:off x="4419600" y="1981200"/>
            <a:ext cx="1219200" cy="769938"/>
          </a:xfrm>
          <a:prstGeom prst="irregularSeal1">
            <a:avLst/>
          </a:prstGeom>
          <a:solidFill>
            <a:srgbClr val="FFEA18"/>
          </a:solidFill>
          <a:ln w="38100">
            <a:solidFill>
              <a:srgbClr val="FFCC1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 b="1">
                <a:solidFill>
                  <a:srgbClr val="CC0000"/>
                </a:solidFill>
              </a:rPr>
              <a:t>energy</a:t>
            </a:r>
            <a:endParaRPr lang="en-US" b="1">
              <a:solidFill>
                <a:srgbClr val="CC0000"/>
              </a:solidFill>
            </a:endParaRPr>
          </a:p>
        </p:txBody>
      </p:sp>
      <p:pic>
        <p:nvPicPr>
          <p:cNvPr id="409612" name="Picture 12" descr="PPi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67200" y="1676400"/>
            <a:ext cx="676275" cy="1219200"/>
          </a:xfrm>
          <a:prstGeom prst="rect">
            <a:avLst/>
          </a:prstGeom>
          <a:noFill/>
        </p:spPr>
      </p:pic>
      <p:pic>
        <p:nvPicPr>
          <p:cNvPr id="409613" name="Picture 13" descr="baseGMP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73663" y="-26988"/>
            <a:ext cx="197485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1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Replication</a:t>
            </a:r>
          </a:p>
        </p:txBody>
      </p:sp>
      <p:pic>
        <p:nvPicPr>
          <p:cNvPr id="409616" name="Picture 16" descr="baseATP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70488" y="-246063"/>
            <a:ext cx="1992312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17" name="AutoShape 17"/>
          <p:cNvSpPr>
            <a:spLocks noChangeArrowheads="1"/>
          </p:cNvSpPr>
          <p:nvPr/>
        </p:nvSpPr>
        <p:spPr bwMode="auto">
          <a:xfrm>
            <a:off x="4419600" y="685800"/>
            <a:ext cx="1219200" cy="769938"/>
          </a:xfrm>
          <a:prstGeom prst="irregularSeal1">
            <a:avLst/>
          </a:prstGeom>
          <a:solidFill>
            <a:srgbClr val="FFEA18"/>
          </a:solidFill>
          <a:ln w="38100">
            <a:solidFill>
              <a:srgbClr val="FFCC1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 b="1">
                <a:solidFill>
                  <a:srgbClr val="CC0000"/>
                </a:solidFill>
              </a:rPr>
              <a:t>energy</a:t>
            </a:r>
            <a:endParaRPr lang="en-US" b="1">
              <a:solidFill>
                <a:srgbClr val="CC0000"/>
              </a:solidFill>
            </a:endParaRPr>
          </a:p>
        </p:txBody>
      </p:sp>
      <p:pic>
        <p:nvPicPr>
          <p:cNvPr id="409618" name="Picture 18" descr="PPi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67200" y="381000"/>
            <a:ext cx="676275" cy="1219200"/>
          </a:xfrm>
          <a:prstGeom prst="rect">
            <a:avLst/>
          </a:prstGeom>
          <a:noFill/>
        </p:spPr>
      </p:pic>
      <p:pic>
        <p:nvPicPr>
          <p:cNvPr id="409619" name="Picture 19" descr="baseAMP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73663" y="922338"/>
            <a:ext cx="1992312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0" name="Picture 20" descr="baseGTP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180013" y="1014413"/>
            <a:ext cx="19748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1" name="Picture 21" descr="baseGMP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164138" y="2174875"/>
            <a:ext cx="19843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2" name="Picture 22" descr="baseTTP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173663" y="2247900"/>
            <a:ext cx="1965325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3" name="Picture 23" descr="baseTMP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173663" y="3408363"/>
            <a:ext cx="1974850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4" name="Picture 24" descr="baseCTP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173663" y="3481388"/>
            <a:ext cx="19558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5" name="Picture 25" descr="baseCMP2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164138" y="4643438"/>
            <a:ext cx="1965325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6" name="Oval 26"/>
          <p:cNvSpPr>
            <a:spLocks noChangeArrowheads="1"/>
          </p:cNvSpPr>
          <p:nvPr/>
        </p:nvSpPr>
        <p:spPr bwMode="auto">
          <a:xfrm>
            <a:off x="4953000" y="5943600"/>
            <a:ext cx="304800" cy="304800"/>
          </a:xfrm>
          <a:prstGeom prst="ellipse">
            <a:avLst/>
          </a:prstGeom>
          <a:solidFill>
            <a:srgbClr val="0F116A"/>
          </a:solidFill>
          <a:ln w="9525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</a:rPr>
              <a:t>3</a:t>
            </a:r>
            <a:r>
              <a:rPr lang="en-US" sz="2000" b="1">
                <a:solidFill>
                  <a:schemeClr val="bg1"/>
                </a:solidFill>
                <a:sym typeface="Symbol" pitchFamily="18" charset="2"/>
              </a:rPr>
              <a:t></a:t>
            </a:r>
          </a:p>
        </p:txBody>
      </p:sp>
      <p:sp>
        <p:nvSpPr>
          <p:cNvPr id="409627" name="Oval 27"/>
          <p:cNvSpPr>
            <a:spLocks noChangeArrowheads="1"/>
          </p:cNvSpPr>
          <p:nvPr/>
        </p:nvSpPr>
        <p:spPr bwMode="auto">
          <a:xfrm>
            <a:off x="8763000" y="381000"/>
            <a:ext cx="304800" cy="304800"/>
          </a:xfrm>
          <a:prstGeom prst="ellipse">
            <a:avLst/>
          </a:prstGeom>
          <a:solidFill>
            <a:srgbClr val="0F116A"/>
          </a:solidFill>
          <a:ln w="9525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</a:rPr>
              <a:t>3</a:t>
            </a:r>
            <a:r>
              <a:rPr lang="en-US" sz="2000" b="1">
                <a:solidFill>
                  <a:schemeClr val="bg1"/>
                </a:solidFill>
                <a:sym typeface="Symbol" pitchFamily="18" charset="2"/>
              </a:rPr>
              <a:t></a:t>
            </a:r>
          </a:p>
        </p:txBody>
      </p:sp>
      <p:sp>
        <p:nvSpPr>
          <p:cNvPr id="409628" name="Oval 28"/>
          <p:cNvSpPr>
            <a:spLocks noChangeArrowheads="1"/>
          </p:cNvSpPr>
          <p:nvPr/>
        </p:nvSpPr>
        <p:spPr bwMode="auto">
          <a:xfrm>
            <a:off x="8763000" y="5943600"/>
            <a:ext cx="304800" cy="304800"/>
          </a:xfrm>
          <a:prstGeom prst="ellipse">
            <a:avLst/>
          </a:prstGeom>
          <a:solidFill>
            <a:srgbClr val="0F116A"/>
          </a:solidFill>
          <a:ln w="9525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</a:rPr>
              <a:t>5</a:t>
            </a:r>
            <a:r>
              <a:rPr lang="en-US" sz="2000" b="1">
                <a:solidFill>
                  <a:schemeClr val="bg1"/>
                </a:solidFill>
                <a:sym typeface="Symbol" pitchFamily="18" charset="2"/>
              </a:rPr>
              <a:t></a:t>
            </a:r>
          </a:p>
        </p:txBody>
      </p:sp>
      <p:pic>
        <p:nvPicPr>
          <p:cNvPr id="409630" name="Picture 30" descr="penguinL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flipH="1">
            <a:off x="31750" y="5559425"/>
            <a:ext cx="1274763" cy="1295400"/>
          </a:xfrm>
          <a:prstGeom prst="rect">
            <a:avLst/>
          </a:prstGeom>
          <a:noFill/>
        </p:spPr>
      </p:pic>
      <p:sp>
        <p:nvSpPr>
          <p:cNvPr id="409631" name="AutoShape 31"/>
          <p:cNvSpPr>
            <a:spLocks noChangeArrowheads="1"/>
          </p:cNvSpPr>
          <p:nvPr/>
        </p:nvSpPr>
        <p:spPr bwMode="auto">
          <a:xfrm flipH="1">
            <a:off x="1701800" y="5543550"/>
            <a:ext cx="2584450" cy="1203325"/>
          </a:xfrm>
          <a:prstGeom prst="wedgeEllipseCallout">
            <a:avLst>
              <a:gd name="adj1" fmla="val 75671"/>
              <a:gd name="adj2" fmla="val -21903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1800" b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  <a:t>B.Y.O. ENERGY</a:t>
            </a:r>
            <a:r>
              <a:rPr lang="en-US" sz="1800" b="1" i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  <a:t>!</a:t>
            </a:r>
            <a:endParaRPr lang="en-US" sz="1800" b="1">
              <a:solidFill>
                <a:srgbClr val="0F116A"/>
              </a:solidFill>
              <a:latin typeface="Comic Sans MS" pitchFamily="66" charset="0"/>
              <a:ea typeface="ＭＳ Ｐゴシック" pitchFamily="1" charset="-128"/>
            </a:endParaRPr>
          </a:p>
          <a:p>
            <a:r>
              <a:rPr lang="en-US" sz="1800" b="1">
                <a:solidFill>
                  <a:srgbClr val="CC0000"/>
                </a:solidFill>
                <a:latin typeface="Comic Sans MS" pitchFamily="66" charset="0"/>
                <a:ea typeface="ＭＳ Ｐゴシック" pitchFamily="1" charset="-128"/>
              </a:rPr>
              <a:t>The energy rules</a:t>
            </a:r>
            <a:br>
              <a:rPr lang="en-US" sz="1800" b="1">
                <a:solidFill>
                  <a:srgbClr val="CC0000"/>
                </a:solidFill>
                <a:latin typeface="Comic Sans MS" pitchFamily="66" charset="0"/>
                <a:ea typeface="ＭＳ Ｐゴシック" pitchFamily="1" charset="-128"/>
              </a:rPr>
            </a:br>
            <a:r>
              <a:rPr lang="en-US" sz="1800" b="1">
                <a:solidFill>
                  <a:srgbClr val="CC0000"/>
                </a:solidFill>
                <a:latin typeface="Comic Sans MS" pitchFamily="66" charset="0"/>
                <a:ea typeface="ＭＳ Ｐゴシック" pitchFamily="1" charset="-128"/>
              </a:rPr>
              <a:t>the process</a:t>
            </a:r>
            <a:endParaRPr lang="en-US" sz="1800" b="1">
              <a:solidFill>
                <a:srgbClr val="0F116A"/>
              </a:solidFill>
              <a:latin typeface="Comic Sans MS" pitchFamily="66" charset="0"/>
              <a:ea typeface="ＭＳ Ｐゴシック" pitchFamily="1" charset="-128"/>
            </a:endParaRPr>
          </a:p>
        </p:txBody>
      </p:sp>
      <p:sp>
        <p:nvSpPr>
          <p:cNvPr id="409632" name="Oval 32"/>
          <p:cNvSpPr>
            <a:spLocks noChangeArrowheads="1"/>
          </p:cNvSpPr>
          <p:nvPr/>
        </p:nvSpPr>
        <p:spPr bwMode="auto">
          <a:xfrm>
            <a:off x="4953000" y="403225"/>
            <a:ext cx="304800" cy="304800"/>
          </a:xfrm>
          <a:prstGeom prst="ellipse">
            <a:avLst/>
          </a:prstGeom>
          <a:solidFill>
            <a:srgbClr val="0F116A"/>
          </a:solidFill>
          <a:ln w="9525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</a:rPr>
              <a:t>5</a:t>
            </a:r>
            <a:r>
              <a:rPr lang="en-US" sz="2000" b="1">
                <a:solidFill>
                  <a:schemeClr val="bg1"/>
                </a:solidFill>
                <a:sym typeface="Symbol" pitchFamily="18" charset="2"/>
              </a:rPr>
              <a:t>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096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96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8" dur="500"/>
                                        <p:tgtEl>
                                          <p:spTgt spid="409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096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ong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9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9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9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96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96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sion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409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09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09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096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409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09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1" dur="500"/>
                                        <p:tgtEl>
                                          <p:spTgt spid="409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096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ong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09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09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09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096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096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sion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409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409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409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096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409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409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4" dur="500"/>
                                        <p:tgtEl>
                                          <p:spTgt spid="409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096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ong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409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09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09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096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096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sion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409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409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409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4096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8" dur="500"/>
                                        <p:tgtEl>
                                          <p:spTgt spid="409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409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7" dur="500"/>
                                        <p:tgtEl>
                                          <p:spTgt spid="409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4096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ong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409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09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09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09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09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sion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7" dur="500"/>
                                        <p:tgtEl>
                                          <p:spTgt spid="409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409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409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500"/>
                            </p:stCondLst>
                            <p:childTnLst>
                              <p:par>
                                <p:cTn id="20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4096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encil Check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409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encil Check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5" grpId="0" build="p" autoUpdateAnimBg="0"/>
      <p:bldP spid="409603" grpId="0" animBg="1" autoUpdateAnimBg="0"/>
      <p:bldP spid="409603" grpId="1" animBg="1" autoUpdateAnimBg="0"/>
      <p:bldP spid="409604" grpId="0" animBg="1" autoUpdateAnimBg="0"/>
      <p:bldP spid="409604" grpId="1" animBg="1" autoUpdateAnimBg="0"/>
      <p:bldP spid="409605" grpId="0" animBg="1" autoUpdateAnimBg="0"/>
      <p:bldP spid="409605" grpId="1" animBg="1" autoUpdateAnimBg="0"/>
      <p:bldP spid="409606" grpId="0" animBg="1" autoUpdateAnimBg="0"/>
      <p:bldP spid="409606" grpId="1" animBg="1" autoUpdateAnimBg="0"/>
      <p:bldP spid="409607" grpId="0" animBg="1" autoUpdateAnimBg="0"/>
      <p:bldP spid="409607" grpId="1" animBg="1" autoUpdateAnimBg="0"/>
      <p:bldP spid="409609" grpId="0" animBg="1" autoUpdateAnimBg="0"/>
      <p:bldP spid="409609" grpId="1" animBg="1" autoUpdateAnimBg="0"/>
      <p:bldP spid="409611" grpId="0" animBg="1" autoUpdateAnimBg="0"/>
      <p:bldP spid="409611" grpId="1" animBg="1" autoUpdateAnimBg="0"/>
      <p:bldP spid="409617" grpId="0" animBg="1" autoUpdateAnimBg="0"/>
      <p:bldP spid="409617" grpId="1" animBg="1" autoUpdateAnimBg="0"/>
      <p:bldP spid="409626" grpId="0" animBg="1" autoUpdateAnimBg="0"/>
      <p:bldP spid="409631" grpId="0" animBg="1" autoUpdateAnimBg="0"/>
      <p:bldP spid="409632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338" name="AutoShape 90"/>
          <p:cNvSpPr>
            <a:spLocks noChangeArrowheads="1"/>
          </p:cNvSpPr>
          <p:nvPr/>
        </p:nvSpPr>
        <p:spPr bwMode="auto">
          <a:xfrm flipV="1">
            <a:off x="1819275" y="3938588"/>
            <a:ext cx="690563" cy="2705100"/>
          </a:xfrm>
          <a:prstGeom prst="downArrow">
            <a:avLst>
              <a:gd name="adj1" fmla="val 47593"/>
              <a:gd name="adj2" fmla="val 89190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7325" name="AutoShape 77"/>
          <p:cNvSpPr>
            <a:spLocks noChangeArrowheads="1"/>
          </p:cNvSpPr>
          <p:nvPr/>
        </p:nvSpPr>
        <p:spPr bwMode="auto">
          <a:xfrm flipV="1">
            <a:off x="1833563" y="350838"/>
            <a:ext cx="690562" cy="3540125"/>
          </a:xfrm>
          <a:prstGeom prst="downArrow">
            <a:avLst>
              <a:gd name="adj1" fmla="val 47583"/>
              <a:gd name="adj2" fmla="val 77134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7288" name="AutoShape 40"/>
          <p:cNvSpPr>
            <a:spLocks noChangeArrowheads="1"/>
          </p:cNvSpPr>
          <p:nvPr/>
        </p:nvSpPr>
        <p:spPr bwMode="auto">
          <a:xfrm>
            <a:off x="6670675" y="815975"/>
            <a:ext cx="690563" cy="5961063"/>
          </a:xfrm>
          <a:prstGeom prst="downArrow">
            <a:avLst>
              <a:gd name="adj1" fmla="val 47583"/>
              <a:gd name="adj2" fmla="val 129882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37255" name="Picture 7" descr="DNA-Replication-templates-c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2463" y="823913"/>
            <a:ext cx="1992312" cy="6310312"/>
          </a:xfrm>
          <a:prstGeom prst="rect">
            <a:avLst/>
          </a:prstGeom>
          <a:noFill/>
        </p:spPr>
      </p:pic>
      <p:pic>
        <p:nvPicPr>
          <p:cNvPr id="437270" name="Picture 22" descr="baseATP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156200" y="106363"/>
            <a:ext cx="1992313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7271" name="AutoShape 23"/>
          <p:cNvSpPr>
            <a:spLocks noChangeArrowheads="1"/>
          </p:cNvSpPr>
          <p:nvPr/>
        </p:nvSpPr>
        <p:spPr bwMode="auto">
          <a:xfrm>
            <a:off x="4405313" y="1038225"/>
            <a:ext cx="1219200" cy="769938"/>
          </a:xfrm>
          <a:prstGeom prst="irregularSeal1">
            <a:avLst/>
          </a:prstGeom>
          <a:solidFill>
            <a:srgbClr val="FFEA18"/>
          </a:solidFill>
          <a:ln w="38100">
            <a:solidFill>
              <a:srgbClr val="FFCC1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 b="1">
                <a:solidFill>
                  <a:srgbClr val="CC0000"/>
                </a:solidFill>
              </a:rPr>
              <a:t>energy</a:t>
            </a:r>
            <a:endParaRPr lang="en-US" b="1">
              <a:solidFill>
                <a:srgbClr val="CC0000"/>
              </a:solidFill>
            </a:endParaRPr>
          </a:p>
        </p:txBody>
      </p:sp>
      <p:pic>
        <p:nvPicPr>
          <p:cNvPr id="437272" name="Picture 24" descr="PPi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52913" y="733425"/>
            <a:ext cx="676275" cy="1219200"/>
          </a:xfrm>
          <a:prstGeom prst="rect">
            <a:avLst/>
          </a:prstGeom>
          <a:noFill/>
        </p:spPr>
      </p:pic>
      <p:pic>
        <p:nvPicPr>
          <p:cNvPr id="437269" name="Picture 21" descr="baseGMP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157788" y="317500"/>
            <a:ext cx="197485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7254" name="Picture 6" descr="DNA Replication for PPT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538" y="304800"/>
            <a:ext cx="215265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7252" name="Picture 4" descr="DNA Replication for PPT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571750" y="304800"/>
            <a:ext cx="215265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7253" name="Picture 5" descr="DNA-Replication-templates-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49775" y="823913"/>
            <a:ext cx="1992313" cy="6310312"/>
          </a:xfrm>
          <a:prstGeom prst="rect">
            <a:avLst/>
          </a:prstGeom>
          <a:noFill/>
        </p:spPr>
      </p:pic>
      <p:sp>
        <p:nvSpPr>
          <p:cNvPr id="437258" name="Oval 10"/>
          <p:cNvSpPr>
            <a:spLocks noChangeArrowheads="1"/>
          </p:cNvSpPr>
          <p:nvPr/>
        </p:nvSpPr>
        <p:spPr bwMode="auto">
          <a:xfrm>
            <a:off x="8763000" y="309563"/>
            <a:ext cx="304800" cy="304800"/>
          </a:xfrm>
          <a:prstGeom prst="ellipse">
            <a:avLst/>
          </a:prstGeom>
          <a:solidFill>
            <a:srgbClr val="0F116A"/>
          </a:solidFill>
          <a:ln w="9525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</a:rPr>
              <a:t>3</a:t>
            </a:r>
            <a:r>
              <a:rPr lang="en-US" sz="2000" b="1">
                <a:solidFill>
                  <a:schemeClr val="bg1"/>
                </a:solidFill>
                <a:sym typeface="Symbol" pitchFamily="18" charset="2"/>
              </a:rPr>
              <a:t></a:t>
            </a:r>
          </a:p>
        </p:txBody>
      </p:sp>
      <p:sp>
        <p:nvSpPr>
          <p:cNvPr id="437263" name="Oval 15"/>
          <p:cNvSpPr>
            <a:spLocks noChangeArrowheads="1"/>
          </p:cNvSpPr>
          <p:nvPr/>
        </p:nvSpPr>
        <p:spPr bwMode="auto">
          <a:xfrm>
            <a:off x="23813" y="309563"/>
            <a:ext cx="304800" cy="304800"/>
          </a:xfrm>
          <a:prstGeom prst="ellipse">
            <a:avLst/>
          </a:prstGeom>
          <a:solidFill>
            <a:srgbClr val="0F116A"/>
          </a:solidFill>
          <a:ln w="9525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</a:rPr>
              <a:t>5</a:t>
            </a:r>
            <a:r>
              <a:rPr lang="en-US" sz="2000" b="1">
                <a:solidFill>
                  <a:schemeClr val="bg1"/>
                </a:solidFill>
                <a:sym typeface="Symbol" pitchFamily="18" charset="2"/>
              </a:rPr>
              <a:t></a:t>
            </a:r>
          </a:p>
        </p:txBody>
      </p:sp>
      <p:sp>
        <p:nvSpPr>
          <p:cNvPr id="437265" name="Oval 17"/>
          <p:cNvSpPr>
            <a:spLocks noChangeArrowheads="1"/>
          </p:cNvSpPr>
          <p:nvPr/>
        </p:nvSpPr>
        <p:spPr bwMode="auto">
          <a:xfrm>
            <a:off x="8807450" y="6530975"/>
            <a:ext cx="304800" cy="304800"/>
          </a:xfrm>
          <a:prstGeom prst="ellipse">
            <a:avLst/>
          </a:prstGeom>
          <a:solidFill>
            <a:srgbClr val="0F116A"/>
          </a:solidFill>
          <a:ln w="9525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</a:rPr>
              <a:t>5</a:t>
            </a:r>
            <a:r>
              <a:rPr lang="en-US" sz="2000" b="1">
                <a:solidFill>
                  <a:schemeClr val="bg1"/>
                </a:solidFill>
                <a:sym typeface="Symbol" pitchFamily="18" charset="2"/>
              </a:rPr>
              <a:t></a:t>
            </a:r>
          </a:p>
        </p:txBody>
      </p:sp>
      <p:sp>
        <p:nvSpPr>
          <p:cNvPr id="437266" name="Oval 18"/>
          <p:cNvSpPr>
            <a:spLocks noChangeArrowheads="1"/>
          </p:cNvSpPr>
          <p:nvPr/>
        </p:nvSpPr>
        <p:spPr bwMode="auto">
          <a:xfrm>
            <a:off x="5272088" y="309563"/>
            <a:ext cx="304800" cy="304800"/>
          </a:xfrm>
          <a:prstGeom prst="ellipse">
            <a:avLst/>
          </a:prstGeom>
          <a:solidFill>
            <a:srgbClr val="0F116A"/>
          </a:solidFill>
          <a:ln w="9525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</a:rPr>
              <a:t>5</a:t>
            </a:r>
            <a:r>
              <a:rPr lang="en-US" sz="2000" b="1">
                <a:solidFill>
                  <a:schemeClr val="bg1"/>
                </a:solidFill>
                <a:sym typeface="Symbol" pitchFamily="18" charset="2"/>
              </a:rPr>
              <a:t></a:t>
            </a:r>
          </a:p>
        </p:txBody>
      </p:sp>
      <p:sp>
        <p:nvSpPr>
          <p:cNvPr id="437267" name="Oval 19"/>
          <p:cNvSpPr>
            <a:spLocks noChangeArrowheads="1"/>
          </p:cNvSpPr>
          <p:nvPr/>
        </p:nvSpPr>
        <p:spPr bwMode="auto">
          <a:xfrm>
            <a:off x="5272088" y="6530975"/>
            <a:ext cx="304800" cy="304800"/>
          </a:xfrm>
          <a:prstGeom prst="ellipse">
            <a:avLst/>
          </a:prstGeom>
          <a:solidFill>
            <a:srgbClr val="0F116A"/>
          </a:solidFill>
          <a:ln w="9525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</a:rPr>
              <a:t>3</a:t>
            </a:r>
            <a:r>
              <a:rPr lang="en-US" sz="2000" b="1">
                <a:solidFill>
                  <a:schemeClr val="bg1"/>
                </a:solidFill>
                <a:sym typeface="Symbol" pitchFamily="18" charset="2"/>
              </a:rPr>
              <a:t></a:t>
            </a:r>
          </a:p>
        </p:txBody>
      </p:sp>
      <p:sp>
        <p:nvSpPr>
          <p:cNvPr id="437268" name="Rectangle 20"/>
          <p:cNvSpPr>
            <a:spLocks noChangeArrowheads="1"/>
          </p:cNvSpPr>
          <p:nvPr/>
        </p:nvSpPr>
        <p:spPr bwMode="auto">
          <a:xfrm>
            <a:off x="5945188" y="417513"/>
            <a:ext cx="2506662" cy="293687"/>
          </a:xfrm>
          <a:prstGeom prst="rect">
            <a:avLst/>
          </a:prstGeom>
          <a:solidFill>
            <a:srgbClr val="CCFFCC"/>
          </a:solidFill>
          <a:ln w="190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r>
              <a:rPr lang="en-US" sz="1200" b="1">
                <a:solidFill>
                  <a:srgbClr val="CC0000"/>
                </a:solidFill>
              </a:rPr>
              <a:t>need “primer” bases to add on to</a:t>
            </a:r>
            <a:endParaRPr lang="en-US" sz="2000" b="1">
              <a:solidFill>
                <a:srgbClr val="CC0000"/>
              </a:solidFill>
            </a:endParaRPr>
          </a:p>
        </p:txBody>
      </p:sp>
      <p:pic>
        <p:nvPicPr>
          <p:cNvPr id="437273" name="Picture 25" descr="baseAMP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159375" y="1282700"/>
            <a:ext cx="1992313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7275" name="AutoShape 27"/>
          <p:cNvSpPr>
            <a:spLocks noChangeArrowheads="1"/>
          </p:cNvSpPr>
          <p:nvPr/>
        </p:nvSpPr>
        <p:spPr bwMode="auto">
          <a:xfrm>
            <a:off x="4435475" y="4840288"/>
            <a:ext cx="1219200" cy="769937"/>
          </a:xfrm>
          <a:prstGeom prst="irregularSeal1">
            <a:avLst/>
          </a:prstGeom>
          <a:solidFill>
            <a:srgbClr val="FFEA18"/>
          </a:solidFill>
          <a:ln w="38100">
            <a:solidFill>
              <a:srgbClr val="FFCC1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 b="1">
                <a:solidFill>
                  <a:srgbClr val="CC0000"/>
                </a:solidFill>
              </a:rPr>
              <a:t>energy</a:t>
            </a:r>
            <a:endParaRPr lang="en-US" b="1">
              <a:solidFill>
                <a:srgbClr val="CC0000"/>
              </a:solidFill>
            </a:endParaRPr>
          </a:p>
        </p:txBody>
      </p:sp>
      <p:pic>
        <p:nvPicPr>
          <p:cNvPr id="437276" name="Picture 28" descr="PPi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83075" y="4535488"/>
            <a:ext cx="676275" cy="1219200"/>
          </a:xfrm>
          <a:prstGeom prst="rect">
            <a:avLst/>
          </a:prstGeom>
          <a:noFill/>
        </p:spPr>
      </p:pic>
      <p:sp>
        <p:nvSpPr>
          <p:cNvPr id="437277" name="AutoShape 29"/>
          <p:cNvSpPr>
            <a:spLocks noChangeArrowheads="1"/>
          </p:cNvSpPr>
          <p:nvPr/>
        </p:nvSpPr>
        <p:spPr bwMode="auto">
          <a:xfrm>
            <a:off x="4435475" y="3544888"/>
            <a:ext cx="1219200" cy="769937"/>
          </a:xfrm>
          <a:prstGeom prst="irregularSeal1">
            <a:avLst/>
          </a:prstGeom>
          <a:solidFill>
            <a:srgbClr val="FFEA18"/>
          </a:solidFill>
          <a:ln w="38100">
            <a:solidFill>
              <a:srgbClr val="FFCC1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 b="1">
                <a:solidFill>
                  <a:srgbClr val="CC0000"/>
                </a:solidFill>
              </a:rPr>
              <a:t>energy</a:t>
            </a:r>
            <a:endParaRPr lang="en-US" b="1">
              <a:solidFill>
                <a:srgbClr val="CC0000"/>
              </a:solidFill>
            </a:endParaRPr>
          </a:p>
        </p:txBody>
      </p:sp>
      <p:pic>
        <p:nvPicPr>
          <p:cNvPr id="437278" name="Picture 30" descr="PPi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83075" y="3240088"/>
            <a:ext cx="676275" cy="1219200"/>
          </a:xfrm>
          <a:prstGeom prst="rect">
            <a:avLst/>
          </a:prstGeom>
          <a:noFill/>
        </p:spPr>
      </p:pic>
      <p:sp>
        <p:nvSpPr>
          <p:cNvPr id="437279" name="AutoShape 31"/>
          <p:cNvSpPr>
            <a:spLocks noChangeArrowheads="1"/>
          </p:cNvSpPr>
          <p:nvPr/>
        </p:nvSpPr>
        <p:spPr bwMode="auto">
          <a:xfrm>
            <a:off x="4435475" y="2325688"/>
            <a:ext cx="1219200" cy="769937"/>
          </a:xfrm>
          <a:prstGeom prst="irregularSeal1">
            <a:avLst/>
          </a:prstGeom>
          <a:solidFill>
            <a:srgbClr val="FFEA18"/>
          </a:solidFill>
          <a:ln w="38100">
            <a:solidFill>
              <a:srgbClr val="FFCC1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 b="1">
                <a:solidFill>
                  <a:srgbClr val="CC0000"/>
                </a:solidFill>
              </a:rPr>
              <a:t>energy</a:t>
            </a:r>
            <a:endParaRPr lang="en-US" b="1">
              <a:solidFill>
                <a:srgbClr val="CC0000"/>
              </a:solidFill>
            </a:endParaRPr>
          </a:p>
        </p:txBody>
      </p:sp>
      <p:pic>
        <p:nvPicPr>
          <p:cNvPr id="437280" name="Picture 32" descr="PPi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83075" y="2020888"/>
            <a:ext cx="676275" cy="1219200"/>
          </a:xfrm>
          <a:prstGeom prst="rect">
            <a:avLst/>
          </a:prstGeom>
          <a:noFill/>
        </p:spPr>
      </p:pic>
      <p:pic>
        <p:nvPicPr>
          <p:cNvPr id="437281" name="Picture 33" descr="PPi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83075" y="725488"/>
            <a:ext cx="676275" cy="1219200"/>
          </a:xfrm>
          <a:prstGeom prst="rect">
            <a:avLst/>
          </a:prstGeom>
          <a:noFill/>
        </p:spPr>
      </p:pic>
      <p:pic>
        <p:nvPicPr>
          <p:cNvPr id="437282" name="Picture 34" descr="baseGTP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195888" y="1358900"/>
            <a:ext cx="19748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7283" name="Picture 35" descr="baseGMP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180013" y="2519363"/>
            <a:ext cx="19843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7284" name="Picture 36" descr="baseTTP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189538" y="2592388"/>
            <a:ext cx="1965325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7285" name="Picture 37" descr="baseTMP2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189538" y="3752850"/>
            <a:ext cx="197485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7286" name="Picture 38" descr="baseCTP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189538" y="3825875"/>
            <a:ext cx="19558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7287" name="Picture 39" descr="baseCMP2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5180013" y="4987925"/>
            <a:ext cx="1965325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7289" name="Oval 41"/>
          <p:cNvSpPr>
            <a:spLocks noChangeArrowheads="1"/>
          </p:cNvSpPr>
          <p:nvPr/>
        </p:nvSpPr>
        <p:spPr bwMode="auto">
          <a:xfrm>
            <a:off x="3476625" y="309563"/>
            <a:ext cx="304800" cy="304800"/>
          </a:xfrm>
          <a:prstGeom prst="ellipse">
            <a:avLst/>
          </a:prstGeom>
          <a:solidFill>
            <a:srgbClr val="0F116A"/>
          </a:solidFill>
          <a:ln w="9525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</a:rPr>
              <a:t>3</a:t>
            </a:r>
            <a:r>
              <a:rPr lang="en-US" sz="2000" b="1">
                <a:solidFill>
                  <a:schemeClr val="bg1"/>
                </a:solidFill>
                <a:sym typeface="Symbol" pitchFamily="18" charset="2"/>
              </a:rPr>
              <a:t></a:t>
            </a:r>
          </a:p>
        </p:txBody>
      </p:sp>
      <p:pic>
        <p:nvPicPr>
          <p:cNvPr id="437291" name="Picture 43" descr="baseCMP3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2090738" y="876300"/>
            <a:ext cx="196532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7308" name="Picture 60" descr="baseTTP2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2076450" y="2119313"/>
            <a:ext cx="1965325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7309" name="Rectangle 61"/>
          <p:cNvSpPr>
            <a:spLocks noChangeArrowheads="1"/>
          </p:cNvSpPr>
          <p:nvPr/>
        </p:nvSpPr>
        <p:spPr bwMode="auto">
          <a:xfrm>
            <a:off x="996950" y="1492250"/>
            <a:ext cx="1506538" cy="660400"/>
          </a:xfrm>
          <a:prstGeom prst="rect">
            <a:avLst/>
          </a:prstGeom>
          <a:solidFill>
            <a:srgbClr val="CC0000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no energy to bond</a:t>
            </a:r>
            <a:endParaRPr lang="en-US" sz="2000" b="1">
              <a:solidFill>
                <a:srgbClr val="000000"/>
              </a:solidFill>
            </a:endParaRPr>
          </a:p>
        </p:txBody>
      </p:sp>
      <p:pic>
        <p:nvPicPr>
          <p:cNvPr id="437312" name="Picture 64" descr="baseCMP2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2090738" y="3352800"/>
            <a:ext cx="1965325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7317" name="AutoShape 69"/>
          <p:cNvSpPr>
            <a:spLocks noChangeArrowheads="1"/>
          </p:cNvSpPr>
          <p:nvPr/>
        </p:nvSpPr>
        <p:spPr bwMode="auto">
          <a:xfrm>
            <a:off x="3671888" y="3228975"/>
            <a:ext cx="1219200" cy="769938"/>
          </a:xfrm>
          <a:prstGeom prst="irregularSeal1">
            <a:avLst/>
          </a:prstGeom>
          <a:solidFill>
            <a:srgbClr val="FFEA18"/>
          </a:solidFill>
          <a:ln w="38100">
            <a:solidFill>
              <a:srgbClr val="FFCC1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 b="1">
                <a:solidFill>
                  <a:srgbClr val="CC0000"/>
                </a:solidFill>
              </a:rPr>
              <a:t>energy</a:t>
            </a:r>
            <a:endParaRPr lang="en-US" b="1">
              <a:solidFill>
                <a:srgbClr val="CC0000"/>
              </a:solidFill>
            </a:endParaRPr>
          </a:p>
        </p:txBody>
      </p:sp>
      <p:pic>
        <p:nvPicPr>
          <p:cNvPr id="437318" name="Picture 70" descr="baseTTP2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2092325" y="2119313"/>
            <a:ext cx="1965325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7319" name="Picture 71" descr="PPi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4308475" y="3127375"/>
            <a:ext cx="676275" cy="1219200"/>
          </a:xfrm>
          <a:prstGeom prst="rect">
            <a:avLst/>
          </a:prstGeom>
          <a:noFill/>
        </p:spPr>
      </p:pic>
      <p:pic>
        <p:nvPicPr>
          <p:cNvPr id="437320" name="Picture 72" descr="baseTMP2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2082800" y="2119313"/>
            <a:ext cx="1974850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7321" name="Picture 73" descr="baseCTP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2084388" y="873125"/>
            <a:ext cx="19558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7322" name="Picture 74" descr="baseCMP2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2084388" y="873125"/>
            <a:ext cx="1965325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7323" name="AutoShape 75"/>
          <p:cNvSpPr>
            <a:spLocks noChangeArrowheads="1"/>
          </p:cNvSpPr>
          <p:nvPr/>
        </p:nvSpPr>
        <p:spPr bwMode="auto">
          <a:xfrm>
            <a:off x="3671888" y="1905000"/>
            <a:ext cx="1219200" cy="769938"/>
          </a:xfrm>
          <a:prstGeom prst="irregularSeal1">
            <a:avLst/>
          </a:prstGeom>
          <a:solidFill>
            <a:srgbClr val="FFEA18"/>
          </a:solidFill>
          <a:ln w="38100">
            <a:solidFill>
              <a:srgbClr val="FFCC1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 b="1">
                <a:solidFill>
                  <a:srgbClr val="CC0000"/>
                </a:solidFill>
              </a:rPr>
              <a:t>energy</a:t>
            </a:r>
            <a:endParaRPr lang="en-US" b="1">
              <a:solidFill>
                <a:srgbClr val="CC0000"/>
              </a:solidFill>
            </a:endParaRPr>
          </a:p>
        </p:txBody>
      </p:sp>
      <p:pic>
        <p:nvPicPr>
          <p:cNvPr id="437324" name="Picture 76" descr="PPi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4376738" y="1751013"/>
            <a:ext cx="676275" cy="1219200"/>
          </a:xfrm>
          <a:prstGeom prst="rect">
            <a:avLst/>
          </a:prstGeom>
          <a:noFill/>
        </p:spPr>
      </p:pic>
      <p:sp>
        <p:nvSpPr>
          <p:cNvPr id="437327" name="AutoShape 79"/>
          <p:cNvSpPr>
            <a:spLocks noChangeArrowheads="1"/>
          </p:cNvSpPr>
          <p:nvPr/>
        </p:nvSpPr>
        <p:spPr bwMode="auto">
          <a:xfrm>
            <a:off x="3752850" y="5697538"/>
            <a:ext cx="1219200" cy="769937"/>
          </a:xfrm>
          <a:prstGeom prst="irregularSeal1">
            <a:avLst/>
          </a:prstGeom>
          <a:solidFill>
            <a:srgbClr val="FFEA18"/>
          </a:solidFill>
          <a:ln w="38100">
            <a:solidFill>
              <a:srgbClr val="FFCC1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 b="1">
                <a:solidFill>
                  <a:srgbClr val="CC0000"/>
                </a:solidFill>
              </a:rPr>
              <a:t>energy</a:t>
            </a:r>
            <a:endParaRPr lang="en-US" b="1">
              <a:solidFill>
                <a:srgbClr val="CC0000"/>
              </a:solidFill>
            </a:endParaRPr>
          </a:p>
        </p:txBody>
      </p:sp>
      <p:pic>
        <p:nvPicPr>
          <p:cNvPr id="437328" name="Picture 80" descr="PPi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4457700" y="5543550"/>
            <a:ext cx="676275" cy="1219200"/>
          </a:xfrm>
          <a:prstGeom prst="rect">
            <a:avLst/>
          </a:prstGeom>
          <a:noFill/>
        </p:spPr>
      </p:pic>
      <p:grpSp>
        <p:nvGrpSpPr>
          <p:cNvPr id="437337" name="Group 89"/>
          <p:cNvGrpSpPr>
            <a:grpSpLocks/>
          </p:cNvGrpSpPr>
          <p:nvPr/>
        </p:nvGrpSpPr>
        <p:grpSpPr bwMode="auto">
          <a:xfrm>
            <a:off x="3784600" y="4572000"/>
            <a:ext cx="1343025" cy="395288"/>
            <a:chOff x="2384" y="2880"/>
            <a:chExt cx="846" cy="249"/>
          </a:xfrm>
        </p:grpSpPr>
        <p:sp>
          <p:nvSpPr>
            <p:cNvPr id="437333" name="AutoShape 85"/>
            <p:cNvSpPr>
              <a:spLocks noChangeArrowheads="1"/>
            </p:cNvSpPr>
            <p:nvPr/>
          </p:nvSpPr>
          <p:spPr bwMode="auto">
            <a:xfrm>
              <a:off x="2746" y="2902"/>
              <a:ext cx="484" cy="193"/>
            </a:xfrm>
            <a:prstGeom prst="roundRect">
              <a:avLst>
                <a:gd name="adj" fmla="val 16667"/>
              </a:avLst>
            </a:prstGeom>
            <a:solidFill>
              <a:srgbClr val="FFCC1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tIns="0" rIns="0" bIns="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CC0000"/>
                  </a:solidFill>
                </a:rPr>
                <a:t>ligase</a:t>
              </a:r>
            </a:p>
          </p:txBody>
        </p:sp>
        <p:grpSp>
          <p:nvGrpSpPr>
            <p:cNvPr id="437334" name="Group 86"/>
            <p:cNvGrpSpPr>
              <a:grpSpLocks/>
            </p:cNvGrpSpPr>
            <p:nvPr/>
          </p:nvGrpSpPr>
          <p:grpSpPr bwMode="auto">
            <a:xfrm rot="-5400000">
              <a:off x="2463" y="2801"/>
              <a:ext cx="249" cy="407"/>
              <a:chOff x="3205" y="1759"/>
              <a:chExt cx="249" cy="407"/>
            </a:xfrm>
          </p:grpSpPr>
          <p:sp>
            <p:nvSpPr>
              <p:cNvPr id="437335" name="Oval 87"/>
              <p:cNvSpPr>
                <a:spLocks noChangeArrowheads="1"/>
              </p:cNvSpPr>
              <p:nvPr/>
            </p:nvSpPr>
            <p:spPr bwMode="auto">
              <a:xfrm>
                <a:off x="3205" y="1917"/>
                <a:ext cx="249" cy="249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7336" name="AutoShape 88"/>
              <p:cNvSpPr>
                <a:spLocks noChangeArrowheads="1"/>
              </p:cNvSpPr>
              <p:nvPr/>
            </p:nvSpPr>
            <p:spPr bwMode="auto">
              <a:xfrm>
                <a:off x="3207" y="1759"/>
                <a:ext cx="244" cy="263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37262" name="Oval 14"/>
          <p:cNvSpPr>
            <a:spLocks noChangeArrowheads="1"/>
          </p:cNvSpPr>
          <p:nvPr/>
        </p:nvSpPr>
        <p:spPr bwMode="auto">
          <a:xfrm>
            <a:off x="23813" y="6530975"/>
            <a:ext cx="304800" cy="304800"/>
          </a:xfrm>
          <a:prstGeom prst="ellipse">
            <a:avLst/>
          </a:prstGeom>
          <a:solidFill>
            <a:srgbClr val="0F116A"/>
          </a:solidFill>
          <a:ln w="9525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</a:rPr>
              <a:t>3</a:t>
            </a:r>
            <a:r>
              <a:rPr lang="en-US" sz="2000" b="1">
                <a:solidFill>
                  <a:schemeClr val="bg1"/>
                </a:solidFill>
                <a:sym typeface="Symbol" pitchFamily="18" charset="2"/>
              </a:rPr>
              <a:t></a:t>
            </a:r>
          </a:p>
        </p:txBody>
      </p:sp>
      <p:sp>
        <p:nvSpPr>
          <p:cNvPr id="437290" name="Oval 42"/>
          <p:cNvSpPr>
            <a:spLocks noChangeArrowheads="1"/>
          </p:cNvSpPr>
          <p:nvPr/>
        </p:nvSpPr>
        <p:spPr bwMode="auto">
          <a:xfrm>
            <a:off x="3476625" y="6530975"/>
            <a:ext cx="304800" cy="304800"/>
          </a:xfrm>
          <a:prstGeom prst="ellipse">
            <a:avLst/>
          </a:prstGeom>
          <a:solidFill>
            <a:srgbClr val="0F116A"/>
          </a:solidFill>
          <a:ln w="9525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</a:rPr>
              <a:t>5</a:t>
            </a:r>
            <a:r>
              <a:rPr lang="en-US" sz="2000" b="1">
                <a:solidFill>
                  <a:schemeClr val="bg1"/>
                </a:solidFill>
                <a:sym typeface="Symbol" pitchFamily="18" charset="2"/>
              </a:rPr>
              <a:t></a:t>
            </a:r>
          </a:p>
        </p:txBody>
      </p:sp>
      <p:pic>
        <p:nvPicPr>
          <p:cNvPr id="437326" name="Picture 78" descr="baseGMP2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2068513" y="5853113"/>
            <a:ext cx="19843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7331" name="Line 83"/>
          <p:cNvSpPr>
            <a:spLocks noChangeShapeType="1"/>
          </p:cNvSpPr>
          <p:nvPr/>
        </p:nvSpPr>
        <p:spPr bwMode="auto">
          <a:xfrm flipH="1">
            <a:off x="3670300" y="4643438"/>
            <a:ext cx="114300" cy="254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37329" name="Picture 81" descr="baseATP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2082800" y="4600575"/>
            <a:ext cx="1992313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7330" name="Picture 82" descr="baseAMP2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2068513" y="4592638"/>
            <a:ext cx="1992312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7339" name="Oval 91"/>
          <p:cNvSpPr>
            <a:spLocks noChangeArrowheads="1"/>
          </p:cNvSpPr>
          <p:nvPr/>
        </p:nvSpPr>
        <p:spPr bwMode="auto">
          <a:xfrm>
            <a:off x="3325813" y="4270375"/>
            <a:ext cx="822325" cy="884238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7310" name="Text Box 62"/>
          <p:cNvSpPr txBox="1">
            <a:spLocks noChangeArrowheads="1"/>
          </p:cNvSpPr>
          <p:nvPr/>
        </p:nvSpPr>
        <p:spPr bwMode="auto">
          <a:xfrm>
            <a:off x="3149600" y="1485900"/>
            <a:ext cx="893763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8800">
                <a:solidFill>
                  <a:srgbClr val="000000"/>
                </a:solidFill>
                <a:ea typeface="Geneva" pitchFamily="1" charset="-128"/>
                <a:sym typeface="Wingdings" pitchFamily="2" charset="2"/>
              </a:rPr>
              <a:t></a:t>
            </a:r>
            <a:endParaRPr lang="en-US" sz="8800">
              <a:solidFill>
                <a:srgbClr val="000000"/>
              </a:solidFill>
              <a:ea typeface="Geneva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37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37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437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7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7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7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72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72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7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7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37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37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ng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37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9" dur="500"/>
                                        <p:tgtEl>
                                          <p:spTgt spid="437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37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ng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3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7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7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7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72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sion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437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37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37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37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37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37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37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2" dur="500"/>
                                        <p:tgtEl>
                                          <p:spTgt spid="437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37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ng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37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37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37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37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37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sion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437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437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437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372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6" dur="500"/>
                                        <p:tgtEl>
                                          <p:spTgt spid="437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372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ng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437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"/>
                            </p:stCondLst>
                            <p:childTnLst>
                              <p:par>
                                <p:cTn id="157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37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37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37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37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sion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000"/>
                            </p:stCondLst>
                            <p:childTnLst>
                              <p:par>
                                <p:cTn id="164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437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500"/>
                            </p:stCondLst>
                            <p:childTnLst>
                              <p:par>
                                <p:cTn id="168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437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437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4372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0" dur="500"/>
                                        <p:tgtEl>
                                          <p:spTgt spid="437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4372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ng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437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00"/>
                            </p:stCondLst>
                            <p:childTnLst>
                              <p:par>
                                <p:cTn id="191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37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37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37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37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sion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3000"/>
                            </p:stCondLst>
                            <p:childTnLst>
                              <p:par>
                                <p:cTn id="198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500"/>
                                        <p:tgtEl>
                                          <p:spTgt spid="437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500"/>
                            </p:stCondLst>
                            <p:childTnLst>
                              <p:par>
                                <p:cTn id="202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437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437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37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37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37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37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437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437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8" dur="500"/>
                                        <p:tgtEl>
                                          <p:spTgt spid="437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3" dur="500"/>
                                        <p:tgtEl>
                                          <p:spTgt spid="437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ng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7" dur="500"/>
                                        <p:tgtEl>
                                          <p:spTgt spid="437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2" dur="500"/>
                                        <p:tgtEl>
                                          <p:spTgt spid="437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ong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43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9" presetClass="entr" presetSubtype="0" de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437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437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37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437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500"/>
                                        <p:tgtEl>
                                          <p:spTgt spid="437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tring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500"/>
                                        <p:tgtEl>
                                          <p:spTgt spid="437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8" dur="500"/>
                                        <p:tgtEl>
                                          <p:spTgt spid="437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3" dur="500"/>
                                        <p:tgtEl>
                                          <p:spTgt spid="437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"/>
                            </p:stCondLst>
                            <p:childTnLst>
                              <p:par>
                                <p:cTn id="27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7" dur="500"/>
                                        <p:tgtEl>
                                          <p:spTgt spid="437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1" dur="500"/>
                                        <p:tgtEl>
                                          <p:spTgt spid="437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4" dur="500"/>
                                        <p:tgtEl>
                                          <p:spTgt spid="437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7" dur="500"/>
                                        <p:tgtEl>
                                          <p:spTgt spid="437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3" dur="500"/>
                                        <p:tgtEl>
                                          <p:spTgt spid="437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ng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8" dur="500"/>
                                        <p:tgtEl>
                                          <p:spTgt spid="437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2" dur="500"/>
                                        <p:tgtEl>
                                          <p:spTgt spid="437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500"/>
                            </p:stCondLst>
                            <p:childTnLst>
                              <p:par>
                                <p:cTn id="3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7" dur="500"/>
                                        <p:tgtEl>
                                          <p:spTgt spid="437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ng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0"/>
                            </p:stCondLst>
                            <p:childTnLst>
                              <p:par>
                                <p:cTn id="3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1" dur="500"/>
                                        <p:tgtEl>
                                          <p:spTgt spid="43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500"/>
                            </p:stCondLst>
                            <p:childTnLst>
                              <p:par>
                                <p:cTn id="313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437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437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437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437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sion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3000"/>
                            </p:stCondLst>
                            <p:childTnLst>
                              <p:par>
                                <p:cTn id="320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1" dur="75"/>
                                        <p:tgtEl>
                                          <p:spTgt spid="437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3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6075"/>
                            </p:stCondLst>
                            <p:childTnLst>
                              <p:par>
                                <p:cTn id="324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5" dur="500"/>
                                        <p:tgtEl>
                                          <p:spTgt spid="437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/>
                                        <p:tgtEl>
                                          <p:spTgt spid="437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2" dur="500"/>
                                        <p:tgtEl>
                                          <p:spTgt spid="437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6" dur="500"/>
                                        <p:tgtEl>
                                          <p:spTgt spid="437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500"/>
                            </p:stCondLst>
                            <p:childTnLst>
                              <p:par>
                                <p:cTn id="3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1" dur="500"/>
                                        <p:tgtEl>
                                          <p:spTgt spid="437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ng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00"/>
                            </p:stCondLst>
                            <p:childTnLst>
                              <p:par>
                                <p:cTn id="3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5" dur="500"/>
                                        <p:tgtEl>
                                          <p:spTgt spid="437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500"/>
                            </p:stCondLst>
                            <p:childTnLst>
                              <p:par>
                                <p:cTn id="347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437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437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37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437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sion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3000"/>
                            </p:stCondLst>
                            <p:childTnLst>
                              <p:par>
                                <p:cTn id="354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5" dur="75"/>
                                        <p:tgtEl>
                                          <p:spTgt spid="437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3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6075"/>
                            </p:stCondLst>
                            <p:childTnLst>
                              <p:par>
                                <p:cTn id="358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9" dur="500"/>
                                        <p:tgtEl>
                                          <p:spTgt spid="437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500"/>
                                        <p:tgtEl>
                                          <p:spTgt spid="437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437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437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437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437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4" dur="500"/>
                                        <p:tgtEl>
                                          <p:spTgt spid="43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7" dur="500"/>
                                        <p:tgtEl>
                                          <p:spTgt spid="4373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ng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2" dur="500"/>
                                        <p:tgtEl>
                                          <p:spTgt spid="4373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6" dur="500"/>
                                        <p:tgtEl>
                                          <p:spTgt spid="437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500"/>
                            </p:stCondLst>
                            <p:childTnLst>
                              <p:par>
                                <p:cTn id="3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1" dur="500"/>
                                        <p:tgtEl>
                                          <p:spTgt spid="437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ng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000"/>
                            </p:stCondLst>
                            <p:childTnLst>
                              <p:par>
                                <p:cTn id="3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5" dur="500"/>
                                        <p:tgtEl>
                                          <p:spTgt spid="437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500"/>
                            </p:stCondLst>
                            <p:childTnLst>
                              <p:par>
                                <p:cTn id="397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437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437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437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437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sion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3000"/>
                            </p:stCondLst>
                            <p:childTnLst>
                              <p:par>
                                <p:cTn id="404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5" dur="75"/>
                                        <p:tgtEl>
                                          <p:spTgt spid="437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3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6075"/>
                            </p:stCondLst>
                            <p:childTnLst>
                              <p:par>
                                <p:cTn id="408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9" dur="500"/>
                                        <p:tgtEl>
                                          <p:spTgt spid="437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0" dur="500"/>
                                        <p:tgtEl>
                                          <p:spTgt spid="437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437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437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437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437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4" dur="500"/>
                                        <p:tgtEl>
                                          <p:spTgt spid="437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String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9" dur="500"/>
                                        <p:tgtEl>
                                          <p:spTgt spid="437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3" dur="500"/>
                                        <p:tgtEl>
                                          <p:spTgt spid="437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500"/>
                            </p:stCondLst>
                            <p:childTnLst>
                              <p:par>
                                <p:cTn id="43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7" dur="500"/>
                                        <p:tgtEl>
                                          <p:spTgt spid="437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338" grpId="0" animBg="1"/>
      <p:bldP spid="437325" grpId="0" animBg="1"/>
      <p:bldP spid="437288" grpId="0" animBg="1"/>
      <p:bldP spid="437271" grpId="0" animBg="1" autoUpdateAnimBg="0"/>
      <p:bldP spid="437271" grpId="1" animBg="1" autoUpdateAnimBg="0"/>
      <p:bldP spid="437258" grpId="0" animBg="1" autoUpdateAnimBg="0"/>
      <p:bldP spid="437263" grpId="0" animBg="1" autoUpdateAnimBg="0"/>
      <p:bldP spid="437265" grpId="0" animBg="1" autoUpdateAnimBg="0"/>
      <p:bldP spid="437266" grpId="0" animBg="1" autoUpdateAnimBg="0"/>
      <p:bldP spid="437267" grpId="0" animBg="1" autoUpdateAnimBg="0"/>
      <p:bldP spid="437268" grpId="0" animBg="1" autoUpdateAnimBg="0"/>
      <p:bldP spid="437275" grpId="0" animBg="1" autoUpdateAnimBg="0"/>
      <p:bldP spid="437275" grpId="1" animBg="1" autoUpdateAnimBg="0"/>
      <p:bldP spid="437277" grpId="0" animBg="1" autoUpdateAnimBg="0"/>
      <p:bldP spid="437277" grpId="1" animBg="1" autoUpdateAnimBg="0"/>
      <p:bldP spid="437279" grpId="0" animBg="1" autoUpdateAnimBg="0"/>
      <p:bldP spid="437279" grpId="1" animBg="1" autoUpdateAnimBg="0"/>
      <p:bldP spid="437289" grpId="0" animBg="1" autoUpdateAnimBg="0"/>
      <p:bldP spid="437309" grpId="0" animBg="1" autoUpdateAnimBg="0"/>
      <p:bldP spid="437309" grpId="1" animBg="1" autoUpdateAnimBg="0"/>
      <p:bldP spid="437317" grpId="0" animBg="1" autoUpdateAnimBg="0"/>
      <p:bldP spid="437317" grpId="1" animBg="1" autoUpdateAnimBg="0"/>
      <p:bldP spid="437317" grpId="2" animBg="1"/>
      <p:bldP spid="437317" grpId="3" animBg="1"/>
      <p:bldP spid="437323" grpId="0" animBg="1" autoUpdateAnimBg="0"/>
      <p:bldP spid="437323" grpId="1" animBg="1" autoUpdateAnimBg="0"/>
      <p:bldP spid="437327" grpId="0" animBg="1" autoUpdateAnimBg="0"/>
      <p:bldP spid="437327" grpId="1" animBg="1" autoUpdateAnimBg="0"/>
      <p:bldP spid="437262" grpId="0" animBg="1" autoUpdateAnimBg="0"/>
      <p:bldP spid="437290" grpId="0" animBg="1" autoUpdateAnimBg="0"/>
      <p:bldP spid="437331" grpId="0" animBg="1"/>
      <p:bldP spid="437331" grpId="1" animBg="1"/>
      <p:bldP spid="437339" grpId="0" animBg="1"/>
      <p:bldP spid="437339" grpId="1" animBg="1"/>
      <p:bldP spid="437310" grpId="0" autoUpdateAnimBg="0"/>
      <p:bldP spid="437310" grpId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674" name="Group 2"/>
          <p:cNvGrpSpPr>
            <a:grpSpLocks/>
          </p:cNvGrpSpPr>
          <p:nvPr/>
        </p:nvGrpSpPr>
        <p:grpSpPr bwMode="auto">
          <a:xfrm rot="14478938">
            <a:off x="2433637" y="4083051"/>
            <a:ext cx="874713" cy="760412"/>
            <a:chOff x="1499" y="1846"/>
            <a:chExt cx="551" cy="479"/>
          </a:xfrm>
        </p:grpSpPr>
        <p:grpSp>
          <p:nvGrpSpPr>
            <p:cNvPr id="412675" name="Group 3"/>
            <p:cNvGrpSpPr>
              <a:grpSpLocks/>
            </p:cNvGrpSpPr>
            <p:nvPr/>
          </p:nvGrpSpPr>
          <p:grpSpPr bwMode="auto">
            <a:xfrm>
              <a:off x="1791" y="1846"/>
              <a:ext cx="259" cy="279"/>
              <a:chOff x="1633" y="1966"/>
              <a:chExt cx="225" cy="242"/>
            </a:xfrm>
          </p:grpSpPr>
          <p:sp>
            <p:nvSpPr>
              <p:cNvPr id="412676" name="Oval 4"/>
              <p:cNvSpPr>
                <a:spLocks noChangeArrowheads="1"/>
              </p:cNvSpPr>
              <p:nvPr/>
            </p:nvSpPr>
            <p:spPr bwMode="auto">
              <a:xfrm>
                <a:off x="1633" y="1966"/>
                <a:ext cx="142" cy="14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677" name="Oval 5"/>
              <p:cNvSpPr>
                <a:spLocks noChangeArrowheads="1"/>
              </p:cNvSpPr>
              <p:nvPr/>
            </p:nvSpPr>
            <p:spPr bwMode="auto">
              <a:xfrm>
                <a:off x="1716" y="2066"/>
                <a:ext cx="142" cy="14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2678" name="Group 6"/>
            <p:cNvGrpSpPr>
              <a:grpSpLocks/>
            </p:cNvGrpSpPr>
            <p:nvPr/>
          </p:nvGrpSpPr>
          <p:grpSpPr bwMode="auto">
            <a:xfrm>
              <a:off x="1499" y="2046"/>
              <a:ext cx="259" cy="279"/>
              <a:chOff x="1633" y="1966"/>
              <a:chExt cx="225" cy="242"/>
            </a:xfrm>
          </p:grpSpPr>
          <p:sp>
            <p:nvSpPr>
              <p:cNvPr id="412679" name="Oval 7"/>
              <p:cNvSpPr>
                <a:spLocks noChangeArrowheads="1"/>
              </p:cNvSpPr>
              <p:nvPr/>
            </p:nvSpPr>
            <p:spPr bwMode="auto">
              <a:xfrm>
                <a:off x="1633" y="1966"/>
                <a:ext cx="142" cy="14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680" name="Oval 8"/>
              <p:cNvSpPr>
                <a:spLocks noChangeArrowheads="1"/>
              </p:cNvSpPr>
              <p:nvPr/>
            </p:nvSpPr>
            <p:spPr bwMode="auto">
              <a:xfrm>
                <a:off x="1716" y="2066"/>
                <a:ext cx="142" cy="14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2681" name="Group 9"/>
            <p:cNvGrpSpPr>
              <a:grpSpLocks/>
            </p:cNvGrpSpPr>
            <p:nvPr/>
          </p:nvGrpSpPr>
          <p:grpSpPr bwMode="auto">
            <a:xfrm>
              <a:off x="1642" y="1945"/>
              <a:ext cx="259" cy="279"/>
              <a:chOff x="1633" y="1966"/>
              <a:chExt cx="225" cy="242"/>
            </a:xfrm>
          </p:grpSpPr>
          <p:sp>
            <p:nvSpPr>
              <p:cNvPr id="412682" name="Oval 10"/>
              <p:cNvSpPr>
                <a:spLocks noChangeArrowheads="1"/>
              </p:cNvSpPr>
              <p:nvPr/>
            </p:nvSpPr>
            <p:spPr bwMode="auto">
              <a:xfrm>
                <a:off x="1633" y="1966"/>
                <a:ext cx="142" cy="14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683" name="Oval 11"/>
              <p:cNvSpPr>
                <a:spLocks noChangeArrowheads="1"/>
              </p:cNvSpPr>
              <p:nvPr/>
            </p:nvSpPr>
            <p:spPr bwMode="auto">
              <a:xfrm>
                <a:off x="1716" y="2066"/>
                <a:ext cx="142" cy="14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12684" name="Group 12"/>
          <p:cNvGrpSpPr>
            <a:grpSpLocks/>
          </p:cNvGrpSpPr>
          <p:nvPr/>
        </p:nvGrpSpPr>
        <p:grpSpPr bwMode="auto">
          <a:xfrm>
            <a:off x="2379663" y="2930525"/>
            <a:ext cx="874712" cy="760413"/>
            <a:chOff x="1499" y="1846"/>
            <a:chExt cx="551" cy="479"/>
          </a:xfrm>
        </p:grpSpPr>
        <p:grpSp>
          <p:nvGrpSpPr>
            <p:cNvPr id="412685" name="Group 13"/>
            <p:cNvGrpSpPr>
              <a:grpSpLocks/>
            </p:cNvGrpSpPr>
            <p:nvPr/>
          </p:nvGrpSpPr>
          <p:grpSpPr bwMode="auto">
            <a:xfrm>
              <a:off x="1791" y="1846"/>
              <a:ext cx="259" cy="279"/>
              <a:chOff x="1633" y="1966"/>
              <a:chExt cx="225" cy="242"/>
            </a:xfrm>
          </p:grpSpPr>
          <p:sp>
            <p:nvSpPr>
              <p:cNvPr id="412686" name="Oval 14"/>
              <p:cNvSpPr>
                <a:spLocks noChangeArrowheads="1"/>
              </p:cNvSpPr>
              <p:nvPr/>
            </p:nvSpPr>
            <p:spPr bwMode="auto">
              <a:xfrm>
                <a:off x="1633" y="1966"/>
                <a:ext cx="142" cy="14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687" name="Oval 15"/>
              <p:cNvSpPr>
                <a:spLocks noChangeArrowheads="1"/>
              </p:cNvSpPr>
              <p:nvPr/>
            </p:nvSpPr>
            <p:spPr bwMode="auto">
              <a:xfrm>
                <a:off x="1716" y="2066"/>
                <a:ext cx="142" cy="14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2688" name="Group 16"/>
            <p:cNvGrpSpPr>
              <a:grpSpLocks/>
            </p:cNvGrpSpPr>
            <p:nvPr/>
          </p:nvGrpSpPr>
          <p:grpSpPr bwMode="auto">
            <a:xfrm>
              <a:off x="1499" y="2046"/>
              <a:ext cx="259" cy="279"/>
              <a:chOff x="1633" y="1966"/>
              <a:chExt cx="225" cy="242"/>
            </a:xfrm>
          </p:grpSpPr>
          <p:sp>
            <p:nvSpPr>
              <p:cNvPr id="412689" name="Oval 17"/>
              <p:cNvSpPr>
                <a:spLocks noChangeArrowheads="1"/>
              </p:cNvSpPr>
              <p:nvPr/>
            </p:nvSpPr>
            <p:spPr bwMode="auto">
              <a:xfrm>
                <a:off x="1633" y="1966"/>
                <a:ext cx="142" cy="14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690" name="Oval 18"/>
              <p:cNvSpPr>
                <a:spLocks noChangeArrowheads="1"/>
              </p:cNvSpPr>
              <p:nvPr/>
            </p:nvSpPr>
            <p:spPr bwMode="auto">
              <a:xfrm>
                <a:off x="1716" y="2066"/>
                <a:ext cx="142" cy="14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2691" name="Group 19"/>
            <p:cNvGrpSpPr>
              <a:grpSpLocks/>
            </p:cNvGrpSpPr>
            <p:nvPr/>
          </p:nvGrpSpPr>
          <p:grpSpPr bwMode="auto">
            <a:xfrm>
              <a:off x="1642" y="1945"/>
              <a:ext cx="259" cy="279"/>
              <a:chOff x="1633" y="1966"/>
              <a:chExt cx="225" cy="242"/>
            </a:xfrm>
          </p:grpSpPr>
          <p:sp>
            <p:nvSpPr>
              <p:cNvPr id="412692" name="Oval 20"/>
              <p:cNvSpPr>
                <a:spLocks noChangeArrowheads="1"/>
              </p:cNvSpPr>
              <p:nvPr/>
            </p:nvSpPr>
            <p:spPr bwMode="auto">
              <a:xfrm>
                <a:off x="1633" y="1966"/>
                <a:ext cx="142" cy="14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693" name="Oval 21"/>
              <p:cNvSpPr>
                <a:spLocks noChangeArrowheads="1"/>
              </p:cNvSpPr>
              <p:nvPr/>
            </p:nvSpPr>
            <p:spPr bwMode="auto">
              <a:xfrm>
                <a:off x="1716" y="2066"/>
                <a:ext cx="142" cy="14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12694" name="Rectangle 22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46050" y="1336675"/>
            <a:ext cx="4865688" cy="12922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pitchFamily="2" charset="2"/>
              <a:buNone/>
            </a:pPr>
            <a:r>
              <a:rPr lang="en-US" sz="2600" b="1">
                <a:solidFill>
                  <a:srgbClr val="0F116A"/>
                </a:solidFill>
              </a:rPr>
              <a:t>Limits of DNA polymerase III</a:t>
            </a:r>
          </a:p>
          <a:p>
            <a:pPr marL="403225" lvl="1" indent="-288925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u"/>
            </a:pPr>
            <a:r>
              <a:rPr lang="en-US" b="1"/>
              <a:t>can only build onto 3</a:t>
            </a:r>
            <a:r>
              <a:rPr lang="en-US" b="1">
                <a:sym typeface="Symbol" pitchFamily="18" charset="2"/>
              </a:rPr>
              <a:t></a:t>
            </a:r>
            <a:r>
              <a:rPr lang="en-US" b="1"/>
              <a:t> end of an existing DNA strand</a:t>
            </a:r>
          </a:p>
        </p:txBody>
      </p:sp>
      <p:sp>
        <p:nvSpPr>
          <p:cNvPr id="412695" name="AutoShape 23"/>
          <p:cNvSpPr>
            <a:spLocks noChangeArrowheads="1"/>
          </p:cNvSpPr>
          <p:nvPr/>
        </p:nvSpPr>
        <p:spPr bwMode="auto">
          <a:xfrm>
            <a:off x="6546850" y="4289425"/>
            <a:ext cx="660400" cy="12668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333399"/>
          </a:solidFill>
          <a:ln w="25400">
            <a:solidFill>
              <a:srgbClr val="000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696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Leading &amp; Lagging strands</a:t>
            </a:r>
          </a:p>
        </p:txBody>
      </p:sp>
      <p:sp>
        <p:nvSpPr>
          <p:cNvPr id="412697" name="Freeform 25"/>
          <p:cNvSpPr>
            <a:spLocks/>
          </p:cNvSpPr>
          <p:nvPr/>
        </p:nvSpPr>
        <p:spPr bwMode="auto">
          <a:xfrm>
            <a:off x="730250" y="2341563"/>
            <a:ext cx="7750175" cy="1311275"/>
          </a:xfrm>
          <a:custGeom>
            <a:avLst/>
            <a:gdLst/>
            <a:ahLst/>
            <a:cxnLst>
              <a:cxn ang="0">
                <a:pos x="0" y="689"/>
              </a:cxn>
              <a:cxn ang="0">
                <a:pos x="1068" y="699"/>
              </a:cxn>
              <a:cxn ang="0">
                <a:pos x="2429" y="129"/>
              </a:cxn>
              <a:cxn ang="0">
                <a:pos x="4882" y="0"/>
              </a:cxn>
            </a:cxnLst>
            <a:rect l="0" t="0" r="r" b="b"/>
            <a:pathLst>
              <a:path w="4882" h="792">
                <a:moveTo>
                  <a:pt x="0" y="689"/>
                </a:moveTo>
                <a:cubicBezTo>
                  <a:pt x="331" y="740"/>
                  <a:pt x="663" y="792"/>
                  <a:pt x="1068" y="699"/>
                </a:cubicBezTo>
                <a:cubicBezTo>
                  <a:pt x="1473" y="606"/>
                  <a:pt x="1793" y="245"/>
                  <a:pt x="2429" y="129"/>
                </a:cubicBezTo>
                <a:cubicBezTo>
                  <a:pt x="3065" y="13"/>
                  <a:pt x="3973" y="6"/>
                  <a:pt x="4882" y="0"/>
                </a:cubicBezTo>
              </a:path>
            </a:pathLst>
          </a:custGeom>
          <a:noFill/>
          <a:ln w="1778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698" name="Freeform 26"/>
          <p:cNvSpPr>
            <a:spLocks/>
          </p:cNvSpPr>
          <p:nvPr/>
        </p:nvSpPr>
        <p:spPr bwMode="auto">
          <a:xfrm flipV="1">
            <a:off x="708025" y="4052888"/>
            <a:ext cx="7750175" cy="1257300"/>
          </a:xfrm>
          <a:custGeom>
            <a:avLst/>
            <a:gdLst/>
            <a:ahLst/>
            <a:cxnLst>
              <a:cxn ang="0">
                <a:pos x="0" y="689"/>
              </a:cxn>
              <a:cxn ang="0">
                <a:pos x="1068" y="699"/>
              </a:cxn>
              <a:cxn ang="0">
                <a:pos x="2429" y="129"/>
              </a:cxn>
              <a:cxn ang="0">
                <a:pos x="4882" y="0"/>
              </a:cxn>
            </a:cxnLst>
            <a:rect l="0" t="0" r="r" b="b"/>
            <a:pathLst>
              <a:path w="4882" h="792">
                <a:moveTo>
                  <a:pt x="0" y="689"/>
                </a:moveTo>
                <a:cubicBezTo>
                  <a:pt x="331" y="740"/>
                  <a:pt x="663" y="792"/>
                  <a:pt x="1068" y="699"/>
                </a:cubicBezTo>
                <a:cubicBezTo>
                  <a:pt x="1473" y="606"/>
                  <a:pt x="1793" y="245"/>
                  <a:pt x="2429" y="129"/>
                </a:cubicBezTo>
                <a:cubicBezTo>
                  <a:pt x="3065" y="13"/>
                  <a:pt x="3973" y="6"/>
                  <a:pt x="4882" y="0"/>
                </a:cubicBezTo>
              </a:path>
            </a:pathLst>
          </a:custGeom>
          <a:noFill/>
          <a:ln w="1778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699" name="Freeform 27"/>
          <p:cNvSpPr>
            <a:spLocks/>
          </p:cNvSpPr>
          <p:nvPr/>
        </p:nvSpPr>
        <p:spPr bwMode="auto">
          <a:xfrm>
            <a:off x="3444875" y="4068763"/>
            <a:ext cx="5003800" cy="639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80" y="254"/>
              </a:cxn>
              <a:cxn ang="0">
                <a:pos x="1825" y="378"/>
              </a:cxn>
              <a:cxn ang="0">
                <a:pos x="3152" y="402"/>
              </a:cxn>
            </a:cxnLst>
            <a:rect l="0" t="0" r="r" b="b"/>
            <a:pathLst>
              <a:path w="3152" h="403">
                <a:moveTo>
                  <a:pt x="0" y="0"/>
                </a:moveTo>
                <a:cubicBezTo>
                  <a:pt x="138" y="95"/>
                  <a:pt x="276" y="191"/>
                  <a:pt x="580" y="254"/>
                </a:cubicBezTo>
                <a:cubicBezTo>
                  <a:pt x="884" y="317"/>
                  <a:pt x="1396" y="353"/>
                  <a:pt x="1825" y="378"/>
                </a:cubicBezTo>
                <a:cubicBezTo>
                  <a:pt x="2254" y="403"/>
                  <a:pt x="2703" y="402"/>
                  <a:pt x="3152" y="402"/>
                </a:cubicBezTo>
              </a:path>
            </a:pathLst>
          </a:custGeom>
          <a:noFill/>
          <a:ln w="177800" cap="flat" cmpd="sng">
            <a:solidFill>
              <a:schemeClr val="hlink"/>
            </a:solidFill>
            <a:prstDash val="solid"/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700" name="AutoShape 28"/>
          <p:cNvSpPr>
            <a:spLocks noChangeArrowheads="1"/>
          </p:cNvSpPr>
          <p:nvPr/>
        </p:nvSpPr>
        <p:spPr bwMode="auto">
          <a:xfrm>
            <a:off x="874713" y="3568700"/>
            <a:ext cx="114300" cy="2889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701" name="AutoShape 29"/>
          <p:cNvSpPr>
            <a:spLocks noChangeArrowheads="1"/>
          </p:cNvSpPr>
          <p:nvPr/>
        </p:nvSpPr>
        <p:spPr bwMode="auto">
          <a:xfrm>
            <a:off x="1079500" y="3852863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702" name="AutoShape 30"/>
          <p:cNvSpPr>
            <a:spLocks noChangeArrowheads="1"/>
          </p:cNvSpPr>
          <p:nvPr/>
        </p:nvSpPr>
        <p:spPr bwMode="auto">
          <a:xfrm>
            <a:off x="1300163" y="386873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703" name="AutoShape 31"/>
          <p:cNvSpPr>
            <a:spLocks noChangeArrowheads="1"/>
          </p:cNvSpPr>
          <p:nvPr/>
        </p:nvSpPr>
        <p:spPr bwMode="auto">
          <a:xfrm>
            <a:off x="1519238" y="3860800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704" name="AutoShape 32"/>
          <p:cNvSpPr>
            <a:spLocks noChangeArrowheads="1"/>
          </p:cNvSpPr>
          <p:nvPr/>
        </p:nvSpPr>
        <p:spPr bwMode="auto">
          <a:xfrm>
            <a:off x="1784350" y="3892550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705" name="AutoShape 33"/>
          <p:cNvSpPr>
            <a:spLocks noChangeArrowheads="1"/>
          </p:cNvSpPr>
          <p:nvPr/>
        </p:nvSpPr>
        <p:spPr bwMode="auto">
          <a:xfrm>
            <a:off x="2035175" y="3948113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706" name="AutoShape 34"/>
          <p:cNvSpPr>
            <a:spLocks noChangeArrowheads="1"/>
          </p:cNvSpPr>
          <p:nvPr/>
        </p:nvSpPr>
        <p:spPr bwMode="auto">
          <a:xfrm>
            <a:off x="2255838" y="396398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707" name="AutoShape 35"/>
          <p:cNvSpPr>
            <a:spLocks noChangeArrowheads="1"/>
          </p:cNvSpPr>
          <p:nvPr/>
        </p:nvSpPr>
        <p:spPr bwMode="auto">
          <a:xfrm>
            <a:off x="1079500" y="3630613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708" name="AutoShape 36"/>
          <p:cNvSpPr>
            <a:spLocks noChangeArrowheads="1"/>
          </p:cNvSpPr>
          <p:nvPr/>
        </p:nvSpPr>
        <p:spPr bwMode="auto">
          <a:xfrm>
            <a:off x="1300163" y="364648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709" name="AutoShape 37"/>
          <p:cNvSpPr>
            <a:spLocks noChangeArrowheads="1"/>
          </p:cNvSpPr>
          <p:nvPr/>
        </p:nvSpPr>
        <p:spPr bwMode="auto">
          <a:xfrm>
            <a:off x="1519238" y="361473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710" name="AutoShape 38"/>
          <p:cNvSpPr>
            <a:spLocks noChangeArrowheads="1"/>
          </p:cNvSpPr>
          <p:nvPr/>
        </p:nvSpPr>
        <p:spPr bwMode="auto">
          <a:xfrm>
            <a:off x="1784350" y="3606800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711" name="AutoShape 39"/>
          <p:cNvSpPr>
            <a:spLocks noChangeArrowheads="1"/>
          </p:cNvSpPr>
          <p:nvPr/>
        </p:nvSpPr>
        <p:spPr bwMode="auto">
          <a:xfrm>
            <a:off x="2041525" y="358298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712" name="AutoShape 40"/>
          <p:cNvSpPr>
            <a:spLocks noChangeArrowheads="1"/>
          </p:cNvSpPr>
          <p:nvPr/>
        </p:nvSpPr>
        <p:spPr bwMode="auto">
          <a:xfrm>
            <a:off x="2247900" y="3489325"/>
            <a:ext cx="130175" cy="30321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2713" name="Group 41"/>
          <p:cNvGrpSpPr>
            <a:grpSpLocks/>
          </p:cNvGrpSpPr>
          <p:nvPr/>
        </p:nvGrpSpPr>
        <p:grpSpPr bwMode="auto">
          <a:xfrm>
            <a:off x="449263" y="4108450"/>
            <a:ext cx="327025" cy="304800"/>
            <a:chOff x="1768" y="3755"/>
            <a:chExt cx="206" cy="192"/>
          </a:xfrm>
        </p:grpSpPr>
        <p:sp>
          <p:nvSpPr>
            <p:cNvPr id="412714" name="Oval 42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715" name="Rectangle 43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5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grpSp>
        <p:nvGrpSpPr>
          <p:cNvPr id="412716" name="Group 44"/>
          <p:cNvGrpSpPr>
            <a:grpSpLocks/>
          </p:cNvGrpSpPr>
          <p:nvPr/>
        </p:nvGrpSpPr>
        <p:grpSpPr bwMode="auto">
          <a:xfrm>
            <a:off x="8480425" y="4564063"/>
            <a:ext cx="327025" cy="304800"/>
            <a:chOff x="1768" y="3755"/>
            <a:chExt cx="206" cy="192"/>
          </a:xfrm>
        </p:grpSpPr>
        <p:sp>
          <p:nvSpPr>
            <p:cNvPr id="412717" name="Oval 45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718" name="Rectangle 46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5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grpSp>
        <p:nvGrpSpPr>
          <p:cNvPr id="412719" name="Group 47"/>
          <p:cNvGrpSpPr>
            <a:grpSpLocks/>
          </p:cNvGrpSpPr>
          <p:nvPr/>
        </p:nvGrpSpPr>
        <p:grpSpPr bwMode="auto">
          <a:xfrm>
            <a:off x="8480425" y="2190750"/>
            <a:ext cx="327025" cy="304800"/>
            <a:chOff x="1768" y="3755"/>
            <a:chExt cx="206" cy="192"/>
          </a:xfrm>
        </p:grpSpPr>
        <p:sp>
          <p:nvSpPr>
            <p:cNvPr id="412720" name="Oval 48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721" name="Rectangle 49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5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grpSp>
        <p:nvGrpSpPr>
          <p:cNvPr id="412722" name="Group 50"/>
          <p:cNvGrpSpPr>
            <a:grpSpLocks/>
          </p:cNvGrpSpPr>
          <p:nvPr/>
        </p:nvGrpSpPr>
        <p:grpSpPr bwMode="auto">
          <a:xfrm>
            <a:off x="6921500" y="2722563"/>
            <a:ext cx="1527175" cy="304800"/>
            <a:chOff x="4360" y="1715"/>
            <a:chExt cx="962" cy="192"/>
          </a:xfrm>
        </p:grpSpPr>
        <p:sp>
          <p:nvSpPr>
            <p:cNvPr id="412723" name="Freeform 51"/>
            <p:cNvSpPr>
              <a:spLocks/>
            </p:cNvSpPr>
            <p:nvPr/>
          </p:nvSpPr>
          <p:spPr bwMode="auto">
            <a:xfrm>
              <a:off x="4465" y="1776"/>
              <a:ext cx="857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57" y="0"/>
                </a:cxn>
              </a:cxnLst>
              <a:rect l="0" t="0" r="r" b="b"/>
              <a:pathLst>
                <a:path w="857" h="24">
                  <a:moveTo>
                    <a:pt x="0" y="24"/>
                  </a:moveTo>
                  <a:cubicBezTo>
                    <a:pt x="0" y="24"/>
                    <a:pt x="428" y="12"/>
                    <a:pt x="857" y="0"/>
                  </a:cubicBezTo>
                </a:path>
              </a:pathLst>
            </a:custGeom>
            <a:noFill/>
            <a:ln w="177800" cap="flat" cmpd="sng">
              <a:solidFill>
                <a:schemeClr val="hlink"/>
              </a:solidFill>
              <a:prstDash val="solid"/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2724" name="Group 52"/>
            <p:cNvGrpSpPr>
              <a:grpSpLocks/>
            </p:cNvGrpSpPr>
            <p:nvPr/>
          </p:nvGrpSpPr>
          <p:grpSpPr bwMode="auto">
            <a:xfrm>
              <a:off x="4360" y="1715"/>
              <a:ext cx="206" cy="192"/>
              <a:chOff x="1768" y="3755"/>
              <a:chExt cx="206" cy="192"/>
            </a:xfrm>
          </p:grpSpPr>
          <p:sp>
            <p:nvSpPr>
              <p:cNvPr id="412725" name="Oval 53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726" name="Rectangle 54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sz="1400" b="1">
                    <a:solidFill>
                      <a:schemeClr val="bg1"/>
                    </a:solidFill>
                    <a:sym typeface="Symbol" pitchFamily="18" charset="2"/>
                  </a:rPr>
                  <a:t></a:t>
                </a:r>
              </a:p>
            </p:txBody>
          </p:sp>
        </p:grpSp>
      </p:grpSp>
      <p:grpSp>
        <p:nvGrpSpPr>
          <p:cNvPr id="412727" name="Group 55"/>
          <p:cNvGrpSpPr>
            <a:grpSpLocks/>
          </p:cNvGrpSpPr>
          <p:nvPr/>
        </p:nvGrpSpPr>
        <p:grpSpPr bwMode="auto">
          <a:xfrm>
            <a:off x="3170238" y="3903663"/>
            <a:ext cx="327025" cy="304800"/>
            <a:chOff x="2621" y="2303"/>
            <a:chExt cx="206" cy="192"/>
          </a:xfrm>
        </p:grpSpPr>
        <p:sp>
          <p:nvSpPr>
            <p:cNvPr id="412728" name="Oval 56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729" name="Rectangle 57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grpSp>
        <p:nvGrpSpPr>
          <p:cNvPr id="412730" name="Group 58"/>
          <p:cNvGrpSpPr>
            <a:grpSpLocks/>
          </p:cNvGrpSpPr>
          <p:nvPr/>
        </p:nvGrpSpPr>
        <p:grpSpPr bwMode="auto">
          <a:xfrm>
            <a:off x="449263" y="3311525"/>
            <a:ext cx="327025" cy="304800"/>
            <a:chOff x="2621" y="2303"/>
            <a:chExt cx="206" cy="192"/>
          </a:xfrm>
        </p:grpSpPr>
        <p:sp>
          <p:nvSpPr>
            <p:cNvPr id="412731" name="Oval 59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732" name="Rectangle 60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grpSp>
        <p:nvGrpSpPr>
          <p:cNvPr id="412733" name="Group 61"/>
          <p:cNvGrpSpPr>
            <a:grpSpLocks/>
          </p:cNvGrpSpPr>
          <p:nvPr/>
        </p:nvGrpSpPr>
        <p:grpSpPr bwMode="auto">
          <a:xfrm>
            <a:off x="8480425" y="5173663"/>
            <a:ext cx="327025" cy="304800"/>
            <a:chOff x="2621" y="2303"/>
            <a:chExt cx="206" cy="192"/>
          </a:xfrm>
        </p:grpSpPr>
        <p:sp>
          <p:nvSpPr>
            <p:cNvPr id="412734" name="Oval 62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735" name="Rectangle 63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grpSp>
        <p:nvGrpSpPr>
          <p:cNvPr id="412736" name="Group 64"/>
          <p:cNvGrpSpPr>
            <a:grpSpLocks/>
          </p:cNvGrpSpPr>
          <p:nvPr/>
        </p:nvGrpSpPr>
        <p:grpSpPr bwMode="auto">
          <a:xfrm>
            <a:off x="3727450" y="2998788"/>
            <a:ext cx="1479550" cy="568325"/>
            <a:chOff x="2348" y="1889"/>
            <a:chExt cx="932" cy="358"/>
          </a:xfrm>
        </p:grpSpPr>
        <p:sp>
          <p:nvSpPr>
            <p:cNvPr id="412737" name="Freeform 65"/>
            <p:cNvSpPr>
              <a:spLocks/>
            </p:cNvSpPr>
            <p:nvPr/>
          </p:nvSpPr>
          <p:spPr bwMode="auto">
            <a:xfrm rot="-662540">
              <a:off x="2423" y="2036"/>
              <a:ext cx="857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57" y="0"/>
                </a:cxn>
              </a:cxnLst>
              <a:rect l="0" t="0" r="r" b="b"/>
              <a:pathLst>
                <a:path w="857" h="24">
                  <a:moveTo>
                    <a:pt x="0" y="24"/>
                  </a:moveTo>
                  <a:cubicBezTo>
                    <a:pt x="0" y="24"/>
                    <a:pt x="428" y="12"/>
                    <a:pt x="857" y="0"/>
                  </a:cubicBezTo>
                </a:path>
              </a:pathLst>
            </a:custGeom>
            <a:noFill/>
            <a:ln w="177800" cap="flat" cmpd="sng">
              <a:solidFill>
                <a:schemeClr val="hlink"/>
              </a:solidFill>
              <a:prstDash val="solid"/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2738" name="Group 66"/>
            <p:cNvGrpSpPr>
              <a:grpSpLocks/>
            </p:cNvGrpSpPr>
            <p:nvPr/>
          </p:nvGrpSpPr>
          <p:grpSpPr bwMode="auto">
            <a:xfrm>
              <a:off x="2348" y="2055"/>
              <a:ext cx="206" cy="192"/>
              <a:chOff x="1768" y="3755"/>
              <a:chExt cx="206" cy="192"/>
            </a:xfrm>
          </p:grpSpPr>
          <p:sp>
            <p:nvSpPr>
              <p:cNvPr id="412739" name="Oval 67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740" name="Rectangle 68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sz="1400" b="1">
                    <a:solidFill>
                      <a:schemeClr val="bg1"/>
                    </a:solidFill>
                    <a:sym typeface="Symbol" pitchFamily="18" charset="2"/>
                  </a:rPr>
                  <a:t></a:t>
                </a:r>
              </a:p>
            </p:txBody>
          </p:sp>
        </p:grpSp>
        <p:grpSp>
          <p:nvGrpSpPr>
            <p:cNvPr id="412741" name="Group 69"/>
            <p:cNvGrpSpPr>
              <a:grpSpLocks/>
            </p:cNvGrpSpPr>
            <p:nvPr/>
          </p:nvGrpSpPr>
          <p:grpSpPr bwMode="auto">
            <a:xfrm>
              <a:off x="3061" y="1889"/>
              <a:ext cx="206" cy="192"/>
              <a:chOff x="2621" y="2303"/>
              <a:chExt cx="206" cy="192"/>
            </a:xfrm>
          </p:grpSpPr>
          <p:sp>
            <p:nvSpPr>
              <p:cNvPr id="412742" name="Oval 70"/>
              <p:cNvSpPr>
                <a:spLocks noChangeArrowheads="1"/>
              </p:cNvSpPr>
              <p:nvPr/>
            </p:nvSpPr>
            <p:spPr bwMode="auto">
              <a:xfrm>
                <a:off x="2645" y="2323"/>
                <a:ext cx="134" cy="13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743" name="Rectangle 71"/>
              <p:cNvSpPr>
                <a:spLocks noChangeArrowheads="1"/>
              </p:cNvSpPr>
              <p:nvPr/>
            </p:nvSpPr>
            <p:spPr bwMode="auto">
              <a:xfrm>
                <a:off x="2621" y="2303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3</a:t>
                </a:r>
                <a:r>
                  <a:rPr lang="en-US" sz="1400" b="1">
                    <a:solidFill>
                      <a:schemeClr val="bg1"/>
                    </a:solidFill>
                    <a:sym typeface="Symbol" pitchFamily="18" charset="2"/>
                  </a:rPr>
                  <a:t></a:t>
                </a:r>
              </a:p>
            </p:txBody>
          </p:sp>
        </p:grpSp>
      </p:grpSp>
      <p:grpSp>
        <p:nvGrpSpPr>
          <p:cNvPr id="412744" name="Group 72"/>
          <p:cNvGrpSpPr>
            <a:grpSpLocks/>
          </p:cNvGrpSpPr>
          <p:nvPr/>
        </p:nvGrpSpPr>
        <p:grpSpPr bwMode="auto">
          <a:xfrm>
            <a:off x="5256213" y="2740025"/>
            <a:ext cx="1525587" cy="433388"/>
            <a:chOff x="3311" y="1726"/>
            <a:chExt cx="961" cy="273"/>
          </a:xfrm>
        </p:grpSpPr>
        <p:sp>
          <p:nvSpPr>
            <p:cNvPr id="412745" name="Freeform 73"/>
            <p:cNvSpPr>
              <a:spLocks/>
            </p:cNvSpPr>
            <p:nvPr/>
          </p:nvSpPr>
          <p:spPr bwMode="auto">
            <a:xfrm rot="-21867660">
              <a:off x="3415" y="1834"/>
              <a:ext cx="857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57" y="0"/>
                </a:cxn>
              </a:cxnLst>
              <a:rect l="0" t="0" r="r" b="b"/>
              <a:pathLst>
                <a:path w="857" h="24">
                  <a:moveTo>
                    <a:pt x="0" y="24"/>
                  </a:moveTo>
                  <a:cubicBezTo>
                    <a:pt x="0" y="24"/>
                    <a:pt x="428" y="12"/>
                    <a:pt x="857" y="0"/>
                  </a:cubicBezTo>
                </a:path>
              </a:pathLst>
            </a:custGeom>
            <a:noFill/>
            <a:ln w="177800" cap="flat" cmpd="sng">
              <a:solidFill>
                <a:schemeClr val="hlink"/>
              </a:solidFill>
              <a:prstDash val="solid"/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2746" name="Group 74"/>
            <p:cNvGrpSpPr>
              <a:grpSpLocks/>
            </p:cNvGrpSpPr>
            <p:nvPr/>
          </p:nvGrpSpPr>
          <p:grpSpPr bwMode="auto">
            <a:xfrm>
              <a:off x="3311" y="1807"/>
              <a:ext cx="206" cy="192"/>
              <a:chOff x="1768" y="3755"/>
              <a:chExt cx="206" cy="192"/>
            </a:xfrm>
          </p:grpSpPr>
          <p:sp>
            <p:nvSpPr>
              <p:cNvPr id="412747" name="Oval 75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748" name="Rectangle 76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sz="1400" b="1">
                    <a:solidFill>
                      <a:schemeClr val="bg1"/>
                    </a:solidFill>
                    <a:sym typeface="Symbol" pitchFamily="18" charset="2"/>
                  </a:rPr>
                  <a:t></a:t>
                </a:r>
              </a:p>
            </p:txBody>
          </p:sp>
        </p:grpSp>
        <p:grpSp>
          <p:nvGrpSpPr>
            <p:cNvPr id="412749" name="Group 77"/>
            <p:cNvGrpSpPr>
              <a:grpSpLocks/>
            </p:cNvGrpSpPr>
            <p:nvPr/>
          </p:nvGrpSpPr>
          <p:grpSpPr bwMode="auto">
            <a:xfrm>
              <a:off x="4038" y="1726"/>
              <a:ext cx="206" cy="192"/>
              <a:chOff x="2621" y="2303"/>
              <a:chExt cx="206" cy="192"/>
            </a:xfrm>
          </p:grpSpPr>
          <p:sp>
            <p:nvSpPr>
              <p:cNvPr id="412750" name="Oval 78"/>
              <p:cNvSpPr>
                <a:spLocks noChangeArrowheads="1"/>
              </p:cNvSpPr>
              <p:nvPr/>
            </p:nvSpPr>
            <p:spPr bwMode="auto">
              <a:xfrm>
                <a:off x="2645" y="2323"/>
                <a:ext cx="134" cy="13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751" name="Rectangle 79"/>
              <p:cNvSpPr>
                <a:spLocks noChangeArrowheads="1"/>
              </p:cNvSpPr>
              <p:nvPr/>
            </p:nvSpPr>
            <p:spPr bwMode="auto">
              <a:xfrm>
                <a:off x="2621" y="2303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3</a:t>
                </a:r>
                <a:r>
                  <a:rPr lang="en-US" sz="1400" b="1">
                    <a:solidFill>
                      <a:schemeClr val="bg1"/>
                    </a:solidFill>
                    <a:sym typeface="Symbol" pitchFamily="18" charset="2"/>
                  </a:rPr>
                  <a:t></a:t>
                </a:r>
              </a:p>
            </p:txBody>
          </p:sp>
        </p:grpSp>
      </p:grpSp>
      <p:grpSp>
        <p:nvGrpSpPr>
          <p:cNvPr id="412752" name="Group 80"/>
          <p:cNvGrpSpPr>
            <a:grpSpLocks/>
          </p:cNvGrpSpPr>
          <p:nvPr/>
        </p:nvGrpSpPr>
        <p:grpSpPr bwMode="auto">
          <a:xfrm>
            <a:off x="8480425" y="2678113"/>
            <a:ext cx="327025" cy="304800"/>
            <a:chOff x="2621" y="2303"/>
            <a:chExt cx="206" cy="192"/>
          </a:xfrm>
        </p:grpSpPr>
        <p:sp>
          <p:nvSpPr>
            <p:cNvPr id="412753" name="Oval 81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754" name="Rectangle 82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sp>
        <p:nvSpPr>
          <p:cNvPr id="412755" name="AutoShape 83"/>
          <p:cNvSpPr>
            <a:spLocks noChangeArrowheads="1"/>
          </p:cNvSpPr>
          <p:nvPr/>
        </p:nvSpPr>
        <p:spPr bwMode="auto">
          <a:xfrm>
            <a:off x="7170738" y="4213225"/>
            <a:ext cx="1758950" cy="306388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lIns="45720" tIns="0" rIns="45720" bIns="0" anchor="ctr">
            <a:spAutoFit/>
          </a:bodyPr>
          <a:lstStyle/>
          <a:p>
            <a:r>
              <a:rPr lang="en-US" sz="1800" b="1">
                <a:solidFill>
                  <a:srgbClr val="0F116A"/>
                </a:solidFill>
              </a:rPr>
              <a:t>Leading strand</a:t>
            </a:r>
          </a:p>
        </p:txBody>
      </p:sp>
      <p:sp>
        <p:nvSpPr>
          <p:cNvPr id="412756" name="AutoShape 84"/>
          <p:cNvSpPr>
            <a:spLocks noChangeArrowheads="1"/>
          </p:cNvSpPr>
          <p:nvPr/>
        </p:nvSpPr>
        <p:spPr bwMode="auto">
          <a:xfrm>
            <a:off x="7158038" y="3157538"/>
            <a:ext cx="1771650" cy="306387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lIns="45720" tIns="0" rIns="45720" bIns="0" anchor="ctr">
            <a:spAutoFit/>
          </a:bodyPr>
          <a:lstStyle/>
          <a:p>
            <a:pPr algn="l"/>
            <a:r>
              <a:rPr lang="en-US" sz="1800" b="1">
                <a:solidFill>
                  <a:srgbClr val="0F116A"/>
                </a:solidFill>
              </a:rPr>
              <a:t>Lagging strand</a:t>
            </a:r>
          </a:p>
        </p:txBody>
      </p:sp>
      <p:sp>
        <p:nvSpPr>
          <p:cNvPr id="412757" name="AutoShape 85"/>
          <p:cNvSpPr>
            <a:spLocks noChangeArrowheads="1"/>
          </p:cNvSpPr>
          <p:nvPr/>
        </p:nvSpPr>
        <p:spPr bwMode="auto">
          <a:xfrm rot="-631956">
            <a:off x="3836988" y="2573338"/>
            <a:ext cx="2157412" cy="306387"/>
          </a:xfrm>
          <a:prstGeom prst="roundRect">
            <a:avLst>
              <a:gd name="adj" fmla="val 16667"/>
            </a:avLst>
          </a:prstGeom>
          <a:solidFill>
            <a:srgbClr val="FFCC18">
              <a:alpha val="60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45720" tIns="0" rIns="45720" bIns="0" anchor="ctr">
            <a:spAutoFit/>
          </a:bodyPr>
          <a:lstStyle/>
          <a:p>
            <a:pPr algn="l"/>
            <a:r>
              <a:rPr lang="en-US" sz="1800" b="1">
                <a:solidFill>
                  <a:srgbClr val="0F116A"/>
                </a:solidFill>
              </a:rPr>
              <a:t>Okazaki fragments</a:t>
            </a:r>
          </a:p>
        </p:txBody>
      </p:sp>
      <p:sp>
        <p:nvSpPr>
          <p:cNvPr id="412758" name="AutoShape 86"/>
          <p:cNvSpPr>
            <a:spLocks noChangeArrowheads="1"/>
          </p:cNvSpPr>
          <p:nvPr/>
        </p:nvSpPr>
        <p:spPr bwMode="auto">
          <a:xfrm>
            <a:off x="874713" y="3857625"/>
            <a:ext cx="114300" cy="2889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2759" name="Group 87"/>
          <p:cNvGrpSpPr>
            <a:grpSpLocks/>
          </p:cNvGrpSpPr>
          <p:nvPr/>
        </p:nvGrpSpPr>
        <p:grpSpPr bwMode="auto">
          <a:xfrm>
            <a:off x="5087938" y="3109913"/>
            <a:ext cx="1141412" cy="646112"/>
            <a:chOff x="3205" y="1959"/>
            <a:chExt cx="719" cy="407"/>
          </a:xfrm>
        </p:grpSpPr>
        <p:sp>
          <p:nvSpPr>
            <p:cNvPr id="412760" name="AutoShape 88"/>
            <p:cNvSpPr>
              <a:spLocks noChangeArrowheads="1"/>
            </p:cNvSpPr>
            <p:nvPr/>
          </p:nvSpPr>
          <p:spPr bwMode="auto">
            <a:xfrm>
              <a:off x="3392" y="2141"/>
              <a:ext cx="532" cy="214"/>
            </a:xfrm>
            <a:prstGeom prst="roundRect">
              <a:avLst>
                <a:gd name="adj" fmla="val 16667"/>
              </a:avLst>
            </a:prstGeom>
            <a:solidFill>
              <a:srgbClr val="FFCC1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tIns="0" rIns="0" bIns="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CC0000"/>
                  </a:solidFill>
                </a:rPr>
                <a:t>ligase</a:t>
              </a:r>
            </a:p>
          </p:txBody>
        </p:sp>
        <p:grpSp>
          <p:nvGrpSpPr>
            <p:cNvPr id="412761" name="Group 89"/>
            <p:cNvGrpSpPr>
              <a:grpSpLocks/>
            </p:cNvGrpSpPr>
            <p:nvPr/>
          </p:nvGrpSpPr>
          <p:grpSpPr bwMode="auto">
            <a:xfrm>
              <a:off x="3205" y="1959"/>
              <a:ext cx="249" cy="407"/>
              <a:chOff x="3205" y="1759"/>
              <a:chExt cx="249" cy="407"/>
            </a:xfrm>
          </p:grpSpPr>
          <p:sp>
            <p:nvSpPr>
              <p:cNvPr id="412762" name="Oval 90"/>
              <p:cNvSpPr>
                <a:spLocks noChangeArrowheads="1"/>
              </p:cNvSpPr>
              <p:nvPr/>
            </p:nvSpPr>
            <p:spPr bwMode="auto">
              <a:xfrm>
                <a:off x="3205" y="1917"/>
                <a:ext cx="249" cy="249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763" name="AutoShape 91"/>
              <p:cNvSpPr>
                <a:spLocks noChangeArrowheads="1"/>
              </p:cNvSpPr>
              <p:nvPr/>
            </p:nvSpPr>
            <p:spPr bwMode="auto">
              <a:xfrm>
                <a:off x="3207" y="1759"/>
                <a:ext cx="244" cy="26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12764" name="Group 92"/>
          <p:cNvGrpSpPr>
            <a:grpSpLocks/>
          </p:cNvGrpSpPr>
          <p:nvPr/>
        </p:nvGrpSpPr>
        <p:grpSpPr bwMode="auto">
          <a:xfrm>
            <a:off x="6642100" y="46038"/>
            <a:ext cx="2465388" cy="1738312"/>
            <a:chOff x="4184" y="29"/>
            <a:chExt cx="1553" cy="1095"/>
          </a:xfrm>
        </p:grpSpPr>
        <p:pic>
          <p:nvPicPr>
            <p:cNvPr id="412765" name="Picture 93"/>
            <p:cNvPicPr>
              <a:picLocks noChangeAspect="1" noChangeArrowheads="1"/>
            </p:cNvPicPr>
            <p:nvPr/>
          </p:nvPicPr>
          <p:blipFill>
            <a:blip r:embed="rId9"/>
            <a:srcRect l="1801" r="1080" b="9599"/>
            <a:stretch>
              <a:fillRect/>
            </a:stretch>
          </p:blipFill>
          <p:spPr bwMode="auto">
            <a:xfrm>
              <a:off x="4184" y="39"/>
              <a:ext cx="1553" cy="1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75000"/>
                </a:srgbClr>
              </a:outerShdw>
            </a:effectLst>
          </p:spPr>
        </p:pic>
        <p:sp>
          <p:nvSpPr>
            <p:cNvPr id="412766" name="Rectangle 94"/>
            <p:cNvSpPr>
              <a:spLocks noChangeArrowheads="1"/>
            </p:cNvSpPr>
            <p:nvPr/>
          </p:nvSpPr>
          <p:spPr bwMode="auto">
            <a:xfrm>
              <a:off x="4186" y="29"/>
              <a:ext cx="665" cy="211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200" b="1">
                  <a:solidFill>
                    <a:schemeClr val="bg1"/>
                  </a:solidFill>
                </a:rPr>
                <a:t>Okazaki</a:t>
              </a:r>
            </a:p>
          </p:txBody>
        </p:sp>
      </p:grpSp>
      <p:sp>
        <p:nvSpPr>
          <p:cNvPr id="412767" name="Rectangle 9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5313363" y="5880100"/>
            <a:ext cx="3754437" cy="9271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pitchFamily="2" charset="2"/>
              <a:buNone/>
            </a:pPr>
            <a:r>
              <a:rPr lang="en-US" sz="2600" b="1" u="sng">
                <a:solidFill>
                  <a:srgbClr val="CC0000"/>
                </a:solidFill>
              </a:rPr>
              <a:t>Leading strand</a:t>
            </a:r>
            <a:endParaRPr lang="en-US" sz="2600" b="1">
              <a:solidFill>
                <a:srgbClr val="0F116A"/>
              </a:solidFill>
            </a:endParaRPr>
          </a:p>
          <a:p>
            <a:pPr marL="403225" lvl="1" indent="-288925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u"/>
            </a:pPr>
            <a:r>
              <a:rPr lang="en-US" b="1"/>
              <a:t>continuous synthesis</a:t>
            </a:r>
          </a:p>
        </p:txBody>
      </p:sp>
      <p:sp>
        <p:nvSpPr>
          <p:cNvPr id="412768" name="Rectangle 96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46050" y="5091113"/>
            <a:ext cx="3754438" cy="17303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pitchFamily="2" charset="2"/>
              <a:buNone/>
            </a:pPr>
            <a:r>
              <a:rPr lang="en-US" sz="2600" b="1" u="sng">
                <a:solidFill>
                  <a:srgbClr val="CC0000"/>
                </a:solidFill>
              </a:rPr>
              <a:t>Lagging strand</a:t>
            </a:r>
            <a:endParaRPr lang="en-US" sz="2600" b="1">
              <a:solidFill>
                <a:srgbClr val="0F116A"/>
              </a:solidFill>
            </a:endParaRPr>
          </a:p>
          <a:p>
            <a:pPr marL="403225" lvl="1" indent="-288925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u"/>
            </a:pPr>
            <a:r>
              <a:rPr lang="en-US" b="1"/>
              <a:t>Okazaki fragments</a:t>
            </a:r>
          </a:p>
          <a:p>
            <a:pPr marL="403225" lvl="1" indent="-288925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u"/>
            </a:pPr>
            <a:r>
              <a:rPr lang="en-US" b="1"/>
              <a:t>joined by </a:t>
            </a:r>
            <a:r>
              <a:rPr lang="en-US" b="1" u="sng">
                <a:solidFill>
                  <a:srgbClr val="CC0000"/>
                </a:solidFill>
              </a:rPr>
              <a:t>ligase</a:t>
            </a:r>
            <a:endParaRPr lang="en-US" b="1"/>
          </a:p>
          <a:p>
            <a:pPr marL="684213" lvl="2" indent="-166688" algn="l" eaLnBrk="1" hangingPunct="1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§"/>
            </a:pPr>
            <a:r>
              <a:rPr lang="en-US" sz="2000" b="1">
                <a:solidFill>
                  <a:srgbClr val="0F116A"/>
                </a:solidFill>
              </a:rPr>
              <a:t>“spot welder” enzyme</a:t>
            </a:r>
          </a:p>
        </p:txBody>
      </p:sp>
      <p:sp>
        <p:nvSpPr>
          <p:cNvPr id="412769" name="AutoShape 97"/>
          <p:cNvSpPr>
            <a:spLocks noChangeArrowheads="1"/>
          </p:cNvSpPr>
          <p:nvPr/>
        </p:nvSpPr>
        <p:spPr bwMode="auto">
          <a:xfrm>
            <a:off x="4624388" y="5467350"/>
            <a:ext cx="2206625" cy="306388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lIns="45720" tIns="0" rIns="45720" bIns="0" anchor="ctr">
            <a:spAutoFit/>
          </a:bodyPr>
          <a:lstStyle/>
          <a:p>
            <a:r>
              <a:rPr lang="en-US" sz="1800" b="1">
                <a:solidFill>
                  <a:srgbClr val="0F116A"/>
                </a:solidFill>
              </a:rPr>
              <a:t>DNA polymerase III</a:t>
            </a:r>
          </a:p>
        </p:txBody>
      </p:sp>
      <p:sp>
        <p:nvSpPr>
          <p:cNvPr id="412770" name="Line 98"/>
          <p:cNvSpPr>
            <a:spLocks noChangeShapeType="1"/>
          </p:cNvSpPr>
          <p:nvPr/>
        </p:nvSpPr>
        <p:spPr bwMode="auto">
          <a:xfrm flipH="1">
            <a:off x="8029575" y="4710113"/>
            <a:ext cx="396875" cy="0"/>
          </a:xfrm>
          <a:prstGeom prst="line">
            <a:avLst/>
          </a:prstGeom>
          <a:noFill/>
          <a:ln w="177800">
            <a:solidFill>
              <a:schemeClr val="hlink"/>
            </a:solidFill>
            <a:round/>
            <a:headEnd/>
            <a:tailEnd type="stealth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771" name="Freeform 99"/>
          <p:cNvSpPr>
            <a:spLocks/>
          </p:cNvSpPr>
          <p:nvPr/>
        </p:nvSpPr>
        <p:spPr bwMode="auto">
          <a:xfrm>
            <a:off x="2214563" y="3492500"/>
            <a:ext cx="706437" cy="669925"/>
          </a:xfrm>
          <a:custGeom>
            <a:avLst/>
            <a:gdLst/>
            <a:ahLst/>
            <a:cxnLst>
              <a:cxn ang="0">
                <a:pos x="214" y="51"/>
              </a:cxn>
              <a:cxn ang="0">
                <a:pos x="22" y="201"/>
              </a:cxn>
              <a:cxn ang="0">
                <a:pos x="81" y="301"/>
              </a:cxn>
              <a:cxn ang="0">
                <a:pos x="281" y="418"/>
              </a:cxn>
              <a:cxn ang="0">
                <a:pos x="431" y="276"/>
              </a:cxn>
              <a:cxn ang="0">
                <a:pos x="364" y="35"/>
              </a:cxn>
              <a:cxn ang="0">
                <a:pos x="214" y="51"/>
              </a:cxn>
            </a:cxnLst>
            <a:rect l="0" t="0" r="r" b="b"/>
            <a:pathLst>
              <a:path w="445" h="422">
                <a:moveTo>
                  <a:pt x="214" y="51"/>
                </a:moveTo>
                <a:cubicBezTo>
                  <a:pt x="157" y="79"/>
                  <a:pt x="44" y="159"/>
                  <a:pt x="22" y="201"/>
                </a:cubicBezTo>
                <a:cubicBezTo>
                  <a:pt x="0" y="243"/>
                  <a:pt x="38" y="265"/>
                  <a:pt x="81" y="301"/>
                </a:cubicBezTo>
                <a:cubicBezTo>
                  <a:pt x="124" y="337"/>
                  <a:pt x="223" y="422"/>
                  <a:pt x="281" y="418"/>
                </a:cubicBezTo>
                <a:cubicBezTo>
                  <a:pt x="339" y="414"/>
                  <a:pt x="417" y="340"/>
                  <a:pt x="431" y="276"/>
                </a:cubicBezTo>
                <a:cubicBezTo>
                  <a:pt x="445" y="212"/>
                  <a:pt x="401" y="70"/>
                  <a:pt x="364" y="35"/>
                </a:cubicBezTo>
                <a:cubicBezTo>
                  <a:pt x="327" y="0"/>
                  <a:pt x="271" y="23"/>
                  <a:pt x="214" y="51"/>
                </a:cubicBezTo>
                <a:close/>
              </a:path>
            </a:pathLst>
          </a:cu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18900000" scaled="1"/>
          </a:gra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772" name="Line 100"/>
          <p:cNvSpPr>
            <a:spLocks noChangeShapeType="1"/>
          </p:cNvSpPr>
          <p:nvPr/>
        </p:nvSpPr>
        <p:spPr bwMode="auto">
          <a:xfrm flipH="1">
            <a:off x="8029575" y="2820988"/>
            <a:ext cx="396875" cy="0"/>
          </a:xfrm>
          <a:prstGeom prst="line">
            <a:avLst/>
          </a:prstGeom>
          <a:noFill/>
          <a:ln w="177800">
            <a:solidFill>
              <a:schemeClr val="hlink"/>
            </a:solidFill>
            <a:round/>
            <a:headEnd/>
            <a:tailEnd type="stealth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773" name="Text Box 101"/>
          <p:cNvSpPr txBox="1">
            <a:spLocks noChangeArrowheads="1"/>
          </p:cNvSpPr>
          <p:nvPr/>
        </p:nvSpPr>
        <p:spPr bwMode="auto">
          <a:xfrm>
            <a:off x="7918450" y="4206875"/>
            <a:ext cx="84296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6600" b="1">
                <a:solidFill>
                  <a:srgbClr val="CC0000"/>
                </a:solidFill>
                <a:ea typeface="Geneva" pitchFamily="1" charset="-128"/>
                <a:sym typeface="Wingdings" pitchFamily="2" charset="2"/>
              </a:rPr>
              <a:t></a:t>
            </a:r>
            <a:endParaRPr lang="en-US" sz="6600" b="1">
              <a:solidFill>
                <a:srgbClr val="CC0000"/>
              </a:solidFill>
              <a:ea typeface="Geneva" pitchFamily="1" charset="-128"/>
            </a:endParaRPr>
          </a:p>
        </p:txBody>
      </p:sp>
      <p:sp>
        <p:nvSpPr>
          <p:cNvPr id="412774" name="Text Box 102"/>
          <p:cNvSpPr txBox="1">
            <a:spLocks noChangeArrowheads="1"/>
          </p:cNvSpPr>
          <p:nvPr/>
        </p:nvSpPr>
        <p:spPr bwMode="auto">
          <a:xfrm>
            <a:off x="7958138" y="2220913"/>
            <a:ext cx="76517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7200">
                <a:solidFill>
                  <a:srgbClr val="CC0000"/>
                </a:solidFill>
                <a:ea typeface="Geneva" pitchFamily="1" charset="-128"/>
                <a:sym typeface="Wingdings" pitchFamily="2" charset="2"/>
              </a:rPr>
              <a:t></a:t>
            </a:r>
            <a:endParaRPr lang="en-US" sz="7200">
              <a:solidFill>
                <a:srgbClr val="CC0000"/>
              </a:solidFill>
              <a:ea typeface="Geneva" pitchFamily="1" charset="-128"/>
            </a:endParaRPr>
          </a:p>
        </p:txBody>
      </p:sp>
      <p:grpSp>
        <p:nvGrpSpPr>
          <p:cNvPr id="412775" name="Group 103"/>
          <p:cNvGrpSpPr>
            <a:grpSpLocks/>
          </p:cNvGrpSpPr>
          <p:nvPr/>
        </p:nvGrpSpPr>
        <p:grpSpPr bwMode="auto">
          <a:xfrm>
            <a:off x="7775575" y="4578350"/>
            <a:ext cx="327025" cy="304800"/>
            <a:chOff x="2621" y="2303"/>
            <a:chExt cx="206" cy="192"/>
          </a:xfrm>
        </p:grpSpPr>
        <p:sp>
          <p:nvSpPr>
            <p:cNvPr id="412776" name="Oval 104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777" name="Rectangle 105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grpSp>
        <p:nvGrpSpPr>
          <p:cNvPr id="412778" name="Group 106"/>
          <p:cNvGrpSpPr>
            <a:grpSpLocks/>
          </p:cNvGrpSpPr>
          <p:nvPr/>
        </p:nvGrpSpPr>
        <p:grpSpPr bwMode="auto">
          <a:xfrm>
            <a:off x="7775575" y="2665413"/>
            <a:ext cx="327025" cy="304800"/>
            <a:chOff x="1768" y="3755"/>
            <a:chExt cx="206" cy="192"/>
          </a:xfrm>
        </p:grpSpPr>
        <p:sp>
          <p:nvSpPr>
            <p:cNvPr id="412779" name="Oval 107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780" name="Rectangle 108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5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sp>
        <p:nvSpPr>
          <p:cNvPr id="412781" name="AutoShape 109"/>
          <p:cNvSpPr>
            <a:spLocks noChangeArrowheads="1"/>
          </p:cNvSpPr>
          <p:nvPr/>
        </p:nvSpPr>
        <p:spPr bwMode="auto">
          <a:xfrm>
            <a:off x="1831975" y="3871913"/>
            <a:ext cx="1328738" cy="428625"/>
          </a:xfrm>
          <a:prstGeom prst="roundRect">
            <a:avLst>
              <a:gd name="adj" fmla="val 16667"/>
            </a:avLst>
          </a:prstGeom>
          <a:solidFill>
            <a:schemeClr val="bg1">
              <a:alpha val="7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CC0000"/>
                </a:solidFill>
              </a:rPr>
              <a:t>growing </a:t>
            </a: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CC0000"/>
                </a:solidFill>
              </a:rPr>
              <a:t>replication fork</a:t>
            </a:r>
            <a:endParaRPr lang="en-US" sz="1800" b="1">
              <a:solidFill>
                <a:srgbClr val="CC0000"/>
              </a:solidFill>
            </a:endParaRPr>
          </a:p>
        </p:txBody>
      </p:sp>
      <p:sp>
        <p:nvSpPr>
          <p:cNvPr id="412782" name="Line 110"/>
          <p:cNvSpPr>
            <a:spLocks noChangeShapeType="1"/>
          </p:cNvSpPr>
          <p:nvPr/>
        </p:nvSpPr>
        <p:spPr bwMode="auto">
          <a:xfrm flipH="1">
            <a:off x="1766888" y="3852863"/>
            <a:ext cx="1055687" cy="0"/>
          </a:xfrm>
          <a:prstGeom prst="line">
            <a:avLst/>
          </a:prstGeom>
          <a:noFill/>
          <a:ln w="101600">
            <a:solidFill>
              <a:srgbClr val="CC0000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12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2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2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1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127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27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27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127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27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27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ng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4" dur="500"/>
                                        <p:tgtEl>
                                          <p:spTgt spid="41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12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27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127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1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8" dur="500"/>
                                        <p:tgtEl>
                                          <p:spTgt spid="412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2" dur="500"/>
                                        <p:tgtEl>
                                          <p:spTgt spid="41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6" dur="500"/>
                                        <p:tgtEl>
                                          <p:spTgt spid="412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126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1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4127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127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127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127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tring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9" dur="500"/>
                                        <p:tgtEl>
                                          <p:spTgt spid="412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2" dur="500"/>
                                        <p:tgtEl>
                                          <p:spTgt spid="412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6" dur="500"/>
                                        <p:tgtEl>
                                          <p:spTgt spid="412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12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127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127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126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4127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127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4127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ng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4127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4127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4127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4127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94" grpId="0" animBg="1" autoUpdateAnimBg="0"/>
      <p:bldP spid="412695" grpId="0" animBg="1"/>
      <p:bldP spid="412699" grpId="0" animBg="1"/>
      <p:bldP spid="412755" grpId="0" animBg="1" autoUpdateAnimBg="0"/>
      <p:bldP spid="412756" grpId="0" animBg="1" autoUpdateAnimBg="0"/>
      <p:bldP spid="412757" grpId="0" animBg="1" autoUpdateAnimBg="0"/>
      <p:bldP spid="412767" grpId="0" animBg="1" autoUpdateAnimBg="0"/>
      <p:bldP spid="412768" grpId="0" animBg="1" autoUpdateAnimBg="0"/>
      <p:bldP spid="412769" grpId="0" animBg="1" autoUpdateAnimBg="0"/>
      <p:bldP spid="412770" grpId="0" animBg="1"/>
      <p:bldP spid="412770" grpId="1" animBg="1"/>
      <p:bldP spid="412771" grpId="0" animBg="1"/>
      <p:bldP spid="412772" grpId="0" animBg="1"/>
      <p:bldP spid="412772" grpId="1" animBg="1"/>
      <p:bldP spid="412773" grpId="0" build="p" autoUpdateAnimBg="0"/>
      <p:bldP spid="412773" grpId="1" build="allAtOnce"/>
      <p:bldP spid="412774" grpId="0"/>
      <p:bldP spid="412774" grpId="1"/>
      <p:bldP spid="412781" grpId="0" animBg="1" autoUpdateAnimBg="0"/>
      <p:bldP spid="4127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698" name="Group 2"/>
          <p:cNvGrpSpPr>
            <a:grpSpLocks/>
          </p:cNvGrpSpPr>
          <p:nvPr/>
        </p:nvGrpSpPr>
        <p:grpSpPr bwMode="auto">
          <a:xfrm>
            <a:off x="2771775" y="2162175"/>
            <a:ext cx="2717800" cy="925513"/>
            <a:chOff x="1746" y="1362"/>
            <a:chExt cx="1712" cy="583"/>
          </a:xfrm>
        </p:grpSpPr>
        <p:sp>
          <p:nvSpPr>
            <p:cNvPr id="413699" name="AutoShape 3"/>
            <p:cNvSpPr>
              <a:spLocks noChangeArrowheads="1"/>
            </p:cNvSpPr>
            <p:nvPr/>
          </p:nvSpPr>
          <p:spPr bwMode="auto">
            <a:xfrm>
              <a:off x="3147" y="1425"/>
              <a:ext cx="311" cy="52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333399"/>
            </a:solidFill>
            <a:ln w="25400">
              <a:solidFill>
                <a:srgbClr val="000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00" name="AutoShape 4"/>
            <p:cNvSpPr>
              <a:spLocks noChangeArrowheads="1"/>
            </p:cNvSpPr>
            <p:nvPr/>
          </p:nvSpPr>
          <p:spPr bwMode="auto">
            <a:xfrm>
              <a:off x="1746" y="1362"/>
              <a:ext cx="1390" cy="193"/>
            </a:xfrm>
            <a:prstGeom prst="roundRect">
              <a:avLst>
                <a:gd name="adj" fmla="val 16667"/>
              </a:avLst>
            </a:prstGeom>
            <a:solidFill>
              <a:srgbClr val="FFCC1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>
              <a:spAutoFit/>
            </a:bodyPr>
            <a:lstStyle/>
            <a:p>
              <a:r>
                <a:rPr lang="en-US" sz="1800" b="1">
                  <a:solidFill>
                    <a:srgbClr val="0F116A"/>
                  </a:solidFill>
                </a:rPr>
                <a:t>DNA polymerase III</a:t>
              </a:r>
            </a:p>
          </p:txBody>
        </p:sp>
      </p:grpSp>
      <p:sp>
        <p:nvSpPr>
          <p:cNvPr id="413701" name="AutoShape 5"/>
          <p:cNvSpPr>
            <a:spLocks noChangeArrowheads="1"/>
          </p:cNvSpPr>
          <p:nvPr/>
        </p:nvSpPr>
        <p:spPr bwMode="auto">
          <a:xfrm>
            <a:off x="2598738" y="4330700"/>
            <a:ext cx="493712" cy="9477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333399"/>
          </a:solidFill>
          <a:ln w="25400">
            <a:solidFill>
              <a:srgbClr val="000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702" name="AutoShape 6"/>
          <p:cNvSpPr>
            <a:spLocks noChangeArrowheads="1"/>
          </p:cNvSpPr>
          <p:nvPr/>
        </p:nvSpPr>
        <p:spPr bwMode="auto">
          <a:xfrm>
            <a:off x="3597275" y="5738813"/>
            <a:ext cx="493713" cy="9477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333399"/>
          </a:solidFill>
          <a:ln w="25400">
            <a:solidFill>
              <a:srgbClr val="000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703" name="AutoShape 7"/>
          <p:cNvSpPr>
            <a:spLocks noChangeArrowheads="1"/>
          </p:cNvSpPr>
          <p:nvPr/>
        </p:nvSpPr>
        <p:spPr bwMode="auto">
          <a:xfrm>
            <a:off x="6402388" y="4230688"/>
            <a:ext cx="493712" cy="8255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333399"/>
          </a:solidFill>
          <a:ln w="25400">
            <a:solidFill>
              <a:srgbClr val="000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704" name="AutoShape 8"/>
          <p:cNvSpPr>
            <a:spLocks noChangeArrowheads="1"/>
          </p:cNvSpPr>
          <p:nvPr/>
        </p:nvSpPr>
        <p:spPr bwMode="auto">
          <a:xfrm>
            <a:off x="6604000" y="5632450"/>
            <a:ext cx="493713" cy="9477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333399"/>
          </a:solidFill>
          <a:ln w="25400">
            <a:solidFill>
              <a:srgbClr val="000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705" name="AutoShape 9"/>
          <p:cNvSpPr>
            <a:spLocks noChangeArrowheads="1"/>
          </p:cNvSpPr>
          <p:nvPr/>
        </p:nvSpPr>
        <p:spPr bwMode="auto">
          <a:xfrm>
            <a:off x="5284788" y="3144838"/>
            <a:ext cx="493712" cy="8255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333399"/>
          </a:solidFill>
          <a:ln w="25400">
            <a:solidFill>
              <a:srgbClr val="000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706" name="Rectangle 10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534400" cy="762000"/>
          </a:xfrm>
        </p:spPr>
        <p:txBody>
          <a:bodyPr/>
          <a:lstStyle/>
          <a:p>
            <a:r>
              <a:rPr lang="en-US"/>
              <a:t>Replication fork / Replication bubble</a:t>
            </a:r>
          </a:p>
        </p:txBody>
      </p:sp>
      <p:grpSp>
        <p:nvGrpSpPr>
          <p:cNvPr id="413707" name="Group 11"/>
          <p:cNvGrpSpPr>
            <a:grpSpLocks/>
          </p:cNvGrpSpPr>
          <p:nvPr/>
        </p:nvGrpSpPr>
        <p:grpSpPr bwMode="auto">
          <a:xfrm>
            <a:off x="782638" y="1474788"/>
            <a:ext cx="7956550" cy="573087"/>
            <a:chOff x="493" y="999"/>
            <a:chExt cx="5012" cy="361"/>
          </a:xfrm>
        </p:grpSpPr>
        <p:sp>
          <p:nvSpPr>
            <p:cNvPr id="413708" name="AutoShape 12"/>
            <p:cNvSpPr>
              <a:spLocks noChangeArrowheads="1"/>
            </p:cNvSpPr>
            <p:nvPr/>
          </p:nvSpPr>
          <p:spPr bwMode="auto">
            <a:xfrm>
              <a:off x="531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09" name="AutoShape 13"/>
            <p:cNvSpPr>
              <a:spLocks noChangeArrowheads="1"/>
            </p:cNvSpPr>
            <p:nvPr/>
          </p:nvSpPr>
          <p:spPr bwMode="auto">
            <a:xfrm>
              <a:off x="659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10" name="AutoShape 14"/>
            <p:cNvSpPr>
              <a:spLocks noChangeArrowheads="1"/>
            </p:cNvSpPr>
            <p:nvPr/>
          </p:nvSpPr>
          <p:spPr bwMode="auto">
            <a:xfrm>
              <a:off x="787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11" name="AutoShape 15"/>
            <p:cNvSpPr>
              <a:spLocks noChangeArrowheads="1"/>
            </p:cNvSpPr>
            <p:nvPr/>
          </p:nvSpPr>
          <p:spPr bwMode="auto">
            <a:xfrm>
              <a:off x="915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12" name="AutoShape 16"/>
            <p:cNvSpPr>
              <a:spLocks noChangeArrowheads="1"/>
            </p:cNvSpPr>
            <p:nvPr/>
          </p:nvSpPr>
          <p:spPr bwMode="auto">
            <a:xfrm>
              <a:off x="1043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13" name="AutoShape 17"/>
            <p:cNvSpPr>
              <a:spLocks noChangeArrowheads="1"/>
            </p:cNvSpPr>
            <p:nvPr/>
          </p:nvSpPr>
          <p:spPr bwMode="auto">
            <a:xfrm>
              <a:off x="1171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14" name="AutoShape 18"/>
            <p:cNvSpPr>
              <a:spLocks noChangeArrowheads="1"/>
            </p:cNvSpPr>
            <p:nvPr/>
          </p:nvSpPr>
          <p:spPr bwMode="auto">
            <a:xfrm>
              <a:off x="1299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15" name="AutoShape 19"/>
            <p:cNvSpPr>
              <a:spLocks noChangeArrowheads="1"/>
            </p:cNvSpPr>
            <p:nvPr/>
          </p:nvSpPr>
          <p:spPr bwMode="auto">
            <a:xfrm>
              <a:off x="1427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16" name="AutoShape 20"/>
            <p:cNvSpPr>
              <a:spLocks noChangeArrowheads="1"/>
            </p:cNvSpPr>
            <p:nvPr/>
          </p:nvSpPr>
          <p:spPr bwMode="auto">
            <a:xfrm>
              <a:off x="1556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17" name="AutoShape 21"/>
            <p:cNvSpPr>
              <a:spLocks noChangeArrowheads="1"/>
            </p:cNvSpPr>
            <p:nvPr/>
          </p:nvSpPr>
          <p:spPr bwMode="auto">
            <a:xfrm>
              <a:off x="1684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18" name="AutoShape 22"/>
            <p:cNvSpPr>
              <a:spLocks noChangeArrowheads="1"/>
            </p:cNvSpPr>
            <p:nvPr/>
          </p:nvSpPr>
          <p:spPr bwMode="auto">
            <a:xfrm>
              <a:off x="1812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19" name="AutoShape 23"/>
            <p:cNvSpPr>
              <a:spLocks noChangeArrowheads="1"/>
            </p:cNvSpPr>
            <p:nvPr/>
          </p:nvSpPr>
          <p:spPr bwMode="auto">
            <a:xfrm>
              <a:off x="1940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20" name="AutoShape 24"/>
            <p:cNvSpPr>
              <a:spLocks noChangeArrowheads="1"/>
            </p:cNvSpPr>
            <p:nvPr/>
          </p:nvSpPr>
          <p:spPr bwMode="auto">
            <a:xfrm>
              <a:off x="2068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21" name="AutoShape 25"/>
            <p:cNvSpPr>
              <a:spLocks noChangeArrowheads="1"/>
            </p:cNvSpPr>
            <p:nvPr/>
          </p:nvSpPr>
          <p:spPr bwMode="auto">
            <a:xfrm>
              <a:off x="2196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22" name="AutoShape 26"/>
            <p:cNvSpPr>
              <a:spLocks noChangeArrowheads="1"/>
            </p:cNvSpPr>
            <p:nvPr/>
          </p:nvSpPr>
          <p:spPr bwMode="auto">
            <a:xfrm>
              <a:off x="2324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23" name="AutoShape 27"/>
            <p:cNvSpPr>
              <a:spLocks noChangeArrowheads="1"/>
            </p:cNvSpPr>
            <p:nvPr/>
          </p:nvSpPr>
          <p:spPr bwMode="auto">
            <a:xfrm>
              <a:off x="2452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24" name="AutoShape 28"/>
            <p:cNvSpPr>
              <a:spLocks noChangeArrowheads="1"/>
            </p:cNvSpPr>
            <p:nvPr/>
          </p:nvSpPr>
          <p:spPr bwMode="auto">
            <a:xfrm>
              <a:off x="2581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25" name="AutoShape 29"/>
            <p:cNvSpPr>
              <a:spLocks noChangeArrowheads="1"/>
            </p:cNvSpPr>
            <p:nvPr/>
          </p:nvSpPr>
          <p:spPr bwMode="auto">
            <a:xfrm>
              <a:off x="2709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26" name="AutoShape 30"/>
            <p:cNvSpPr>
              <a:spLocks noChangeArrowheads="1"/>
            </p:cNvSpPr>
            <p:nvPr/>
          </p:nvSpPr>
          <p:spPr bwMode="auto">
            <a:xfrm>
              <a:off x="2837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27" name="AutoShape 31"/>
            <p:cNvSpPr>
              <a:spLocks noChangeArrowheads="1"/>
            </p:cNvSpPr>
            <p:nvPr/>
          </p:nvSpPr>
          <p:spPr bwMode="auto">
            <a:xfrm>
              <a:off x="2965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28" name="AutoShape 32"/>
            <p:cNvSpPr>
              <a:spLocks noChangeArrowheads="1"/>
            </p:cNvSpPr>
            <p:nvPr/>
          </p:nvSpPr>
          <p:spPr bwMode="auto">
            <a:xfrm>
              <a:off x="3093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29" name="AutoShape 33"/>
            <p:cNvSpPr>
              <a:spLocks noChangeArrowheads="1"/>
            </p:cNvSpPr>
            <p:nvPr/>
          </p:nvSpPr>
          <p:spPr bwMode="auto">
            <a:xfrm>
              <a:off x="3221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30" name="AutoShape 34"/>
            <p:cNvSpPr>
              <a:spLocks noChangeArrowheads="1"/>
            </p:cNvSpPr>
            <p:nvPr/>
          </p:nvSpPr>
          <p:spPr bwMode="auto">
            <a:xfrm>
              <a:off x="3349" y="1014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31" name="AutoShape 35"/>
            <p:cNvSpPr>
              <a:spLocks noChangeArrowheads="1"/>
            </p:cNvSpPr>
            <p:nvPr/>
          </p:nvSpPr>
          <p:spPr bwMode="auto">
            <a:xfrm>
              <a:off x="3478" y="101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32" name="AutoShape 36"/>
            <p:cNvSpPr>
              <a:spLocks noChangeArrowheads="1"/>
            </p:cNvSpPr>
            <p:nvPr/>
          </p:nvSpPr>
          <p:spPr bwMode="auto">
            <a:xfrm>
              <a:off x="3606" y="1024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33" name="AutoShape 37"/>
            <p:cNvSpPr>
              <a:spLocks noChangeArrowheads="1"/>
            </p:cNvSpPr>
            <p:nvPr/>
          </p:nvSpPr>
          <p:spPr bwMode="auto">
            <a:xfrm>
              <a:off x="3734" y="103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34" name="AutoShape 38"/>
            <p:cNvSpPr>
              <a:spLocks noChangeArrowheads="1"/>
            </p:cNvSpPr>
            <p:nvPr/>
          </p:nvSpPr>
          <p:spPr bwMode="auto">
            <a:xfrm>
              <a:off x="3862" y="103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35" name="AutoShape 39"/>
            <p:cNvSpPr>
              <a:spLocks noChangeArrowheads="1"/>
            </p:cNvSpPr>
            <p:nvPr/>
          </p:nvSpPr>
          <p:spPr bwMode="auto">
            <a:xfrm>
              <a:off x="3990" y="105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36" name="AutoShape 40"/>
            <p:cNvSpPr>
              <a:spLocks noChangeArrowheads="1"/>
            </p:cNvSpPr>
            <p:nvPr/>
          </p:nvSpPr>
          <p:spPr bwMode="auto">
            <a:xfrm>
              <a:off x="4118" y="105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37" name="AutoShape 41"/>
            <p:cNvSpPr>
              <a:spLocks noChangeArrowheads="1"/>
            </p:cNvSpPr>
            <p:nvPr/>
          </p:nvSpPr>
          <p:spPr bwMode="auto">
            <a:xfrm>
              <a:off x="4246" y="105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38" name="AutoShape 42"/>
            <p:cNvSpPr>
              <a:spLocks noChangeArrowheads="1"/>
            </p:cNvSpPr>
            <p:nvPr/>
          </p:nvSpPr>
          <p:spPr bwMode="auto">
            <a:xfrm>
              <a:off x="4374" y="105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39" name="AutoShape 43"/>
            <p:cNvSpPr>
              <a:spLocks noChangeArrowheads="1"/>
            </p:cNvSpPr>
            <p:nvPr/>
          </p:nvSpPr>
          <p:spPr bwMode="auto">
            <a:xfrm>
              <a:off x="4503" y="105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40" name="AutoShape 44"/>
            <p:cNvSpPr>
              <a:spLocks noChangeArrowheads="1"/>
            </p:cNvSpPr>
            <p:nvPr/>
          </p:nvSpPr>
          <p:spPr bwMode="auto">
            <a:xfrm>
              <a:off x="4631" y="105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41" name="AutoShape 45"/>
            <p:cNvSpPr>
              <a:spLocks noChangeArrowheads="1"/>
            </p:cNvSpPr>
            <p:nvPr/>
          </p:nvSpPr>
          <p:spPr bwMode="auto">
            <a:xfrm>
              <a:off x="4759" y="105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42" name="AutoShape 46"/>
            <p:cNvSpPr>
              <a:spLocks noChangeArrowheads="1"/>
            </p:cNvSpPr>
            <p:nvPr/>
          </p:nvSpPr>
          <p:spPr bwMode="auto">
            <a:xfrm>
              <a:off x="4887" y="105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43" name="AutoShape 47"/>
            <p:cNvSpPr>
              <a:spLocks noChangeArrowheads="1"/>
            </p:cNvSpPr>
            <p:nvPr/>
          </p:nvSpPr>
          <p:spPr bwMode="auto">
            <a:xfrm>
              <a:off x="5015" y="1034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44" name="AutoShape 48"/>
            <p:cNvSpPr>
              <a:spLocks noChangeArrowheads="1"/>
            </p:cNvSpPr>
            <p:nvPr/>
          </p:nvSpPr>
          <p:spPr bwMode="auto">
            <a:xfrm>
              <a:off x="5143" y="1034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45" name="AutoShape 49"/>
            <p:cNvSpPr>
              <a:spLocks noChangeArrowheads="1"/>
            </p:cNvSpPr>
            <p:nvPr/>
          </p:nvSpPr>
          <p:spPr bwMode="auto">
            <a:xfrm>
              <a:off x="5271" y="1020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46" name="AutoShape 50"/>
            <p:cNvSpPr>
              <a:spLocks noChangeArrowheads="1"/>
            </p:cNvSpPr>
            <p:nvPr/>
          </p:nvSpPr>
          <p:spPr bwMode="auto">
            <a:xfrm>
              <a:off x="5400" y="1016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47" name="Freeform 51"/>
            <p:cNvSpPr>
              <a:spLocks/>
            </p:cNvSpPr>
            <p:nvPr/>
          </p:nvSpPr>
          <p:spPr bwMode="auto">
            <a:xfrm>
              <a:off x="493" y="1002"/>
              <a:ext cx="5007" cy="101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2142" y="9"/>
                </a:cxn>
                <a:cxn ang="0">
                  <a:pos x="3727" y="100"/>
                </a:cxn>
                <a:cxn ang="0">
                  <a:pos x="5007" y="18"/>
                </a:cxn>
              </a:cxnLst>
              <a:rect l="0" t="0" r="r" b="b"/>
              <a:pathLst>
                <a:path w="5007" h="101">
                  <a:moveTo>
                    <a:pt x="0" y="47"/>
                  </a:moveTo>
                  <a:cubicBezTo>
                    <a:pt x="760" y="23"/>
                    <a:pt x="1521" y="0"/>
                    <a:pt x="2142" y="9"/>
                  </a:cubicBezTo>
                  <a:cubicBezTo>
                    <a:pt x="2763" y="18"/>
                    <a:pt x="3250" y="99"/>
                    <a:pt x="3727" y="100"/>
                  </a:cubicBezTo>
                  <a:cubicBezTo>
                    <a:pt x="4204" y="101"/>
                    <a:pt x="4605" y="59"/>
                    <a:pt x="5007" y="18"/>
                  </a:cubicBezTo>
                </a:path>
              </a:pathLst>
            </a:custGeom>
            <a:noFill/>
            <a:ln w="1778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48" name="Freeform 52"/>
            <p:cNvSpPr>
              <a:spLocks/>
            </p:cNvSpPr>
            <p:nvPr/>
          </p:nvSpPr>
          <p:spPr bwMode="auto">
            <a:xfrm>
              <a:off x="493" y="1251"/>
              <a:ext cx="5007" cy="101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2142" y="9"/>
                </a:cxn>
                <a:cxn ang="0">
                  <a:pos x="3727" y="100"/>
                </a:cxn>
                <a:cxn ang="0">
                  <a:pos x="5007" y="18"/>
                </a:cxn>
              </a:cxnLst>
              <a:rect l="0" t="0" r="r" b="b"/>
              <a:pathLst>
                <a:path w="5007" h="101">
                  <a:moveTo>
                    <a:pt x="0" y="47"/>
                  </a:moveTo>
                  <a:cubicBezTo>
                    <a:pt x="760" y="23"/>
                    <a:pt x="1521" y="0"/>
                    <a:pt x="2142" y="9"/>
                  </a:cubicBezTo>
                  <a:cubicBezTo>
                    <a:pt x="2763" y="18"/>
                    <a:pt x="3250" y="99"/>
                    <a:pt x="3727" y="100"/>
                  </a:cubicBezTo>
                  <a:cubicBezTo>
                    <a:pt x="4204" y="101"/>
                    <a:pt x="4605" y="59"/>
                    <a:pt x="5007" y="18"/>
                  </a:cubicBezTo>
                </a:path>
              </a:pathLst>
            </a:custGeom>
            <a:noFill/>
            <a:ln w="1778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49" name="Freeform 53"/>
            <p:cNvSpPr>
              <a:spLocks/>
            </p:cNvSpPr>
            <p:nvPr/>
          </p:nvSpPr>
          <p:spPr bwMode="auto">
            <a:xfrm>
              <a:off x="498" y="1127"/>
              <a:ext cx="5007" cy="101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2142" y="9"/>
                </a:cxn>
                <a:cxn ang="0">
                  <a:pos x="3727" y="100"/>
                </a:cxn>
                <a:cxn ang="0">
                  <a:pos x="5007" y="18"/>
                </a:cxn>
              </a:cxnLst>
              <a:rect l="0" t="0" r="r" b="b"/>
              <a:pathLst>
                <a:path w="5007" h="101">
                  <a:moveTo>
                    <a:pt x="0" y="47"/>
                  </a:moveTo>
                  <a:cubicBezTo>
                    <a:pt x="760" y="23"/>
                    <a:pt x="1521" y="0"/>
                    <a:pt x="2142" y="9"/>
                  </a:cubicBezTo>
                  <a:cubicBezTo>
                    <a:pt x="2763" y="18"/>
                    <a:pt x="3250" y="99"/>
                    <a:pt x="3727" y="100"/>
                  </a:cubicBezTo>
                  <a:cubicBezTo>
                    <a:pt x="4204" y="101"/>
                    <a:pt x="4605" y="59"/>
                    <a:pt x="5007" y="18"/>
                  </a:cubicBezTo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3750" name="Group 54"/>
          <p:cNvGrpSpPr>
            <a:grpSpLocks/>
          </p:cNvGrpSpPr>
          <p:nvPr/>
        </p:nvGrpSpPr>
        <p:grpSpPr bwMode="auto">
          <a:xfrm>
            <a:off x="434975" y="2613025"/>
            <a:ext cx="8728075" cy="971550"/>
            <a:chOff x="274" y="1646"/>
            <a:chExt cx="5498" cy="612"/>
          </a:xfrm>
        </p:grpSpPr>
        <p:grpSp>
          <p:nvGrpSpPr>
            <p:cNvPr id="413751" name="Group 55"/>
            <p:cNvGrpSpPr>
              <a:grpSpLocks/>
            </p:cNvGrpSpPr>
            <p:nvPr/>
          </p:nvGrpSpPr>
          <p:grpSpPr bwMode="auto">
            <a:xfrm>
              <a:off x="485" y="1646"/>
              <a:ext cx="5050" cy="612"/>
              <a:chOff x="541" y="1646"/>
              <a:chExt cx="5050" cy="612"/>
            </a:xfrm>
          </p:grpSpPr>
          <p:sp>
            <p:nvSpPr>
              <p:cNvPr id="413752" name="Freeform 56"/>
              <p:cNvSpPr>
                <a:spLocks/>
              </p:cNvSpPr>
              <p:nvPr/>
            </p:nvSpPr>
            <p:spPr bwMode="auto">
              <a:xfrm>
                <a:off x="541" y="1646"/>
                <a:ext cx="5026" cy="332"/>
              </a:xfrm>
              <a:custGeom>
                <a:avLst/>
                <a:gdLst/>
                <a:ahLst/>
                <a:cxnLst>
                  <a:cxn ang="0">
                    <a:pos x="0" y="208"/>
                  </a:cxn>
                  <a:cxn ang="0">
                    <a:pos x="1136" y="141"/>
                  </a:cxn>
                  <a:cxn ang="0">
                    <a:pos x="1773" y="146"/>
                  </a:cxn>
                  <a:cxn ang="0">
                    <a:pos x="2424" y="55"/>
                  </a:cxn>
                  <a:cxn ang="0">
                    <a:pos x="2851" y="21"/>
                  </a:cxn>
                  <a:cxn ang="0">
                    <a:pos x="3296" y="179"/>
                  </a:cxn>
                  <a:cxn ang="0">
                    <a:pos x="3737" y="309"/>
                  </a:cxn>
                  <a:cxn ang="0">
                    <a:pos x="4542" y="318"/>
                  </a:cxn>
                  <a:cxn ang="0">
                    <a:pos x="5026" y="275"/>
                  </a:cxn>
                </a:cxnLst>
                <a:rect l="0" t="0" r="r" b="b"/>
                <a:pathLst>
                  <a:path w="5026" h="332">
                    <a:moveTo>
                      <a:pt x="0" y="208"/>
                    </a:moveTo>
                    <a:cubicBezTo>
                      <a:pt x="420" y="179"/>
                      <a:pt x="841" y="151"/>
                      <a:pt x="1136" y="141"/>
                    </a:cubicBezTo>
                    <a:cubicBezTo>
                      <a:pt x="1431" y="131"/>
                      <a:pt x="1558" y="160"/>
                      <a:pt x="1773" y="146"/>
                    </a:cubicBezTo>
                    <a:cubicBezTo>
                      <a:pt x="1988" y="132"/>
                      <a:pt x="2244" y="76"/>
                      <a:pt x="2424" y="55"/>
                    </a:cubicBezTo>
                    <a:cubicBezTo>
                      <a:pt x="2604" y="34"/>
                      <a:pt x="2706" y="0"/>
                      <a:pt x="2851" y="21"/>
                    </a:cubicBezTo>
                    <a:cubicBezTo>
                      <a:pt x="2996" y="42"/>
                      <a:pt x="3149" y="131"/>
                      <a:pt x="3296" y="179"/>
                    </a:cubicBezTo>
                    <a:cubicBezTo>
                      <a:pt x="3443" y="227"/>
                      <a:pt x="3529" y="286"/>
                      <a:pt x="3737" y="309"/>
                    </a:cubicBezTo>
                    <a:cubicBezTo>
                      <a:pt x="3945" y="332"/>
                      <a:pt x="4327" y="324"/>
                      <a:pt x="4542" y="318"/>
                    </a:cubicBezTo>
                    <a:cubicBezTo>
                      <a:pt x="4757" y="312"/>
                      <a:pt x="4891" y="293"/>
                      <a:pt x="5026" y="275"/>
                    </a:cubicBezTo>
                  </a:path>
                </a:pathLst>
              </a:custGeom>
              <a:noFill/>
              <a:ln w="1778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53" name="Freeform 57"/>
              <p:cNvSpPr>
                <a:spLocks/>
              </p:cNvSpPr>
              <p:nvPr/>
            </p:nvSpPr>
            <p:spPr bwMode="auto">
              <a:xfrm>
                <a:off x="560" y="2017"/>
                <a:ext cx="5031" cy="241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604" y="24"/>
                  </a:cxn>
                  <a:cxn ang="0">
                    <a:pos x="1198" y="5"/>
                  </a:cxn>
                  <a:cxn ang="0">
                    <a:pos x="1648" y="24"/>
                  </a:cxn>
                  <a:cxn ang="0">
                    <a:pos x="2113" y="33"/>
                  </a:cxn>
                  <a:cxn ang="0">
                    <a:pos x="2621" y="220"/>
                  </a:cxn>
                  <a:cxn ang="0">
                    <a:pos x="3133" y="158"/>
                  </a:cxn>
                  <a:cxn ang="0">
                    <a:pos x="3411" y="100"/>
                  </a:cxn>
                  <a:cxn ang="0">
                    <a:pos x="3804" y="172"/>
                  </a:cxn>
                  <a:cxn ang="0">
                    <a:pos x="4350" y="177"/>
                  </a:cxn>
                  <a:cxn ang="0">
                    <a:pos x="5031" y="105"/>
                  </a:cxn>
                </a:cxnLst>
                <a:rect l="0" t="0" r="r" b="b"/>
                <a:pathLst>
                  <a:path w="5031" h="241">
                    <a:moveTo>
                      <a:pt x="0" y="62"/>
                    </a:moveTo>
                    <a:cubicBezTo>
                      <a:pt x="202" y="47"/>
                      <a:pt x="404" y="33"/>
                      <a:pt x="604" y="24"/>
                    </a:cubicBezTo>
                    <a:cubicBezTo>
                      <a:pt x="804" y="15"/>
                      <a:pt x="1024" y="5"/>
                      <a:pt x="1198" y="5"/>
                    </a:cubicBezTo>
                    <a:cubicBezTo>
                      <a:pt x="1372" y="5"/>
                      <a:pt x="1496" y="19"/>
                      <a:pt x="1648" y="24"/>
                    </a:cubicBezTo>
                    <a:cubicBezTo>
                      <a:pt x="1800" y="29"/>
                      <a:pt x="1951" y="0"/>
                      <a:pt x="2113" y="33"/>
                    </a:cubicBezTo>
                    <a:cubicBezTo>
                      <a:pt x="2275" y="66"/>
                      <a:pt x="2451" y="199"/>
                      <a:pt x="2621" y="220"/>
                    </a:cubicBezTo>
                    <a:cubicBezTo>
                      <a:pt x="2791" y="241"/>
                      <a:pt x="3001" y="178"/>
                      <a:pt x="3133" y="158"/>
                    </a:cubicBezTo>
                    <a:cubicBezTo>
                      <a:pt x="3265" y="138"/>
                      <a:pt x="3299" y="98"/>
                      <a:pt x="3411" y="100"/>
                    </a:cubicBezTo>
                    <a:cubicBezTo>
                      <a:pt x="3523" y="102"/>
                      <a:pt x="3648" y="159"/>
                      <a:pt x="3804" y="172"/>
                    </a:cubicBezTo>
                    <a:cubicBezTo>
                      <a:pt x="3960" y="185"/>
                      <a:pt x="4146" y="188"/>
                      <a:pt x="4350" y="177"/>
                    </a:cubicBezTo>
                    <a:cubicBezTo>
                      <a:pt x="4554" y="166"/>
                      <a:pt x="4792" y="135"/>
                      <a:pt x="5031" y="105"/>
                    </a:cubicBezTo>
                  </a:path>
                </a:pathLst>
              </a:custGeom>
              <a:noFill/>
              <a:ln w="1778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54" name="AutoShape 58"/>
              <p:cNvSpPr>
                <a:spLocks noChangeArrowheads="1"/>
              </p:cNvSpPr>
              <p:nvPr/>
            </p:nvSpPr>
            <p:spPr bwMode="auto">
              <a:xfrm>
                <a:off x="574" y="1804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55" name="AutoShape 59"/>
              <p:cNvSpPr>
                <a:spLocks noChangeArrowheads="1"/>
              </p:cNvSpPr>
              <p:nvPr/>
            </p:nvSpPr>
            <p:spPr bwMode="auto">
              <a:xfrm>
                <a:off x="702" y="1804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56" name="AutoShape 60"/>
              <p:cNvSpPr>
                <a:spLocks noChangeArrowheads="1"/>
              </p:cNvSpPr>
              <p:nvPr/>
            </p:nvSpPr>
            <p:spPr bwMode="auto">
              <a:xfrm>
                <a:off x="830" y="1804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57" name="AutoShape 61"/>
              <p:cNvSpPr>
                <a:spLocks noChangeArrowheads="1"/>
              </p:cNvSpPr>
              <p:nvPr/>
            </p:nvSpPr>
            <p:spPr bwMode="auto">
              <a:xfrm>
                <a:off x="958" y="1804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58" name="AutoShape 62"/>
              <p:cNvSpPr>
                <a:spLocks noChangeArrowheads="1"/>
              </p:cNvSpPr>
              <p:nvPr/>
            </p:nvSpPr>
            <p:spPr bwMode="auto">
              <a:xfrm>
                <a:off x="1081" y="1779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59" name="AutoShape 63"/>
              <p:cNvSpPr>
                <a:spLocks noChangeArrowheads="1"/>
              </p:cNvSpPr>
              <p:nvPr/>
            </p:nvSpPr>
            <p:spPr bwMode="auto">
              <a:xfrm>
                <a:off x="1214" y="1759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60" name="AutoShape 64"/>
              <p:cNvSpPr>
                <a:spLocks noChangeArrowheads="1"/>
              </p:cNvSpPr>
              <p:nvPr/>
            </p:nvSpPr>
            <p:spPr bwMode="auto">
              <a:xfrm>
                <a:off x="1342" y="1759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61" name="AutoShape 65"/>
              <p:cNvSpPr>
                <a:spLocks noChangeArrowheads="1"/>
              </p:cNvSpPr>
              <p:nvPr/>
            </p:nvSpPr>
            <p:spPr bwMode="auto">
              <a:xfrm>
                <a:off x="1470" y="1759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62" name="AutoShape 66"/>
              <p:cNvSpPr>
                <a:spLocks noChangeArrowheads="1"/>
              </p:cNvSpPr>
              <p:nvPr/>
            </p:nvSpPr>
            <p:spPr bwMode="auto">
              <a:xfrm>
                <a:off x="1599" y="1759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63" name="AutoShape 67"/>
              <p:cNvSpPr>
                <a:spLocks noChangeArrowheads="1"/>
              </p:cNvSpPr>
              <p:nvPr/>
            </p:nvSpPr>
            <p:spPr bwMode="auto">
              <a:xfrm>
                <a:off x="1727" y="1759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64" name="AutoShape 68"/>
              <p:cNvSpPr>
                <a:spLocks noChangeArrowheads="1"/>
              </p:cNvSpPr>
              <p:nvPr/>
            </p:nvSpPr>
            <p:spPr bwMode="auto">
              <a:xfrm>
                <a:off x="1855" y="1759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65" name="AutoShape 69"/>
              <p:cNvSpPr>
                <a:spLocks noChangeArrowheads="1"/>
              </p:cNvSpPr>
              <p:nvPr/>
            </p:nvSpPr>
            <p:spPr bwMode="auto">
              <a:xfrm>
                <a:off x="1983" y="1759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66" name="AutoShape 70"/>
              <p:cNvSpPr>
                <a:spLocks noChangeArrowheads="1"/>
              </p:cNvSpPr>
              <p:nvPr/>
            </p:nvSpPr>
            <p:spPr bwMode="auto">
              <a:xfrm>
                <a:off x="2111" y="1769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67" name="AutoShape 71"/>
              <p:cNvSpPr>
                <a:spLocks noChangeArrowheads="1"/>
              </p:cNvSpPr>
              <p:nvPr/>
            </p:nvSpPr>
            <p:spPr bwMode="auto">
              <a:xfrm>
                <a:off x="2239" y="1779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68" name="Freeform 72"/>
              <p:cNvSpPr>
                <a:spLocks/>
              </p:cNvSpPr>
              <p:nvPr/>
            </p:nvSpPr>
            <p:spPr bwMode="auto">
              <a:xfrm>
                <a:off x="556" y="1896"/>
                <a:ext cx="1849" cy="68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364" y="49"/>
                  </a:cxn>
                  <a:cxn ang="0">
                    <a:pos x="733" y="25"/>
                  </a:cxn>
                  <a:cxn ang="0">
                    <a:pos x="1058" y="11"/>
                  </a:cxn>
                  <a:cxn ang="0">
                    <a:pos x="1298" y="1"/>
                  </a:cxn>
                  <a:cxn ang="0">
                    <a:pos x="1547" y="20"/>
                  </a:cxn>
                  <a:cxn ang="0">
                    <a:pos x="1849" y="25"/>
                  </a:cxn>
                </a:cxnLst>
                <a:rect l="0" t="0" r="r" b="b"/>
                <a:pathLst>
                  <a:path w="1849" h="68">
                    <a:moveTo>
                      <a:pt x="0" y="68"/>
                    </a:moveTo>
                    <a:cubicBezTo>
                      <a:pt x="121" y="62"/>
                      <a:pt x="242" y="56"/>
                      <a:pt x="364" y="49"/>
                    </a:cubicBezTo>
                    <a:cubicBezTo>
                      <a:pt x="486" y="42"/>
                      <a:pt x="617" y="31"/>
                      <a:pt x="733" y="25"/>
                    </a:cubicBezTo>
                    <a:cubicBezTo>
                      <a:pt x="849" y="19"/>
                      <a:pt x="964" y="15"/>
                      <a:pt x="1058" y="11"/>
                    </a:cubicBezTo>
                    <a:cubicBezTo>
                      <a:pt x="1152" y="7"/>
                      <a:pt x="1217" y="0"/>
                      <a:pt x="1298" y="1"/>
                    </a:cubicBezTo>
                    <a:cubicBezTo>
                      <a:pt x="1379" y="2"/>
                      <a:pt x="1455" y="16"/>
                      <a:pt x="1547" y="20"/>
                    </a:cubicBezTo>
                    <a:cubicBezTo>
                      <a:pt x="1639" y="24"/>
                      <a:pt x="1744" y="24"/>
                      <a:pt x="1849" y="25"/>
                    </a:cubicBezTo>
                  </a:path>
                </a:pathLst>
              </a:custGeom>
              <a:noFill/>
              <a:ln w="1270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69" name="AutoShape 73"/>
              <p:cNvSpPr>
                <a:spLocks noChangeArrowheads="1"/>
              </p:cNvSpPr>
              <p:nvPr/>
            </p:nvSpPr>
            <p:spPr bwMode="auto">
              <a:xfrm>
                <a:off x="2359" y="1775"/>
                <a:ext cx="63" cy="133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70" name="AutoShape 74"/>
              <p:cNvSpPr>
                <a:spLocks noChangeArrowheads="1"/>
              </p:cNvSpPr>
              <p:nvPr/>
            </p:nvSpPr>
            <p:spPr bwMode="auto">
              <a:xfrm>
                <a:off x="2359" y="1948"/>
                <a:ext cx="63" cy="133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71" name="AutoShape 75"/>
              <p:cNvSpPr>
                <a:spLocks noChangeArrowheads="1"/>
              </p:cNvSpPr>
              <p:nvPr/>
            </p:nvSpPr>
            <p:spPr bwMode="auto">
              <a:xfrm>
                <a:off x="4066" y="1926"/>
                <a:ext cx="78" cy="248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72" name="AutoShape 76"/>
              <p:cNvSpPr>
                <a:spLocks noChangeArrowheads="1"/>
              </p:cNvSpPr>
              <p:nvPr/>
            </p:nvSpPr>
            <p:spPr bwMode="auto">
              <a:xfrm>
                <a:off x="4203" y="1926"/>
                <a:ext cx="69" cy="258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73" name="AutoShape 77"/>
              <p:cNvSpPr>
                <a:spLocks noChangeArrowheads="1"/>
              </p:cNvSpPr>
              <p:nvPr/>
            </p:nvSpPr>
            <p:spPr bwMode="auto">
              <a:xfrm>
                <a:off x="4327" y="1926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74" name="AutoShape 78"/>
              <p:cNvSpPr>
                <a:spLocks noChangeArrowheads="1"/>
              </p:cNvSpPr>
              <p:nvPr/>
            </p:nvSpPr>
            <p:spPr bwMode="auto">
              <a:xfrm>
                <a:off x="4455" y="1926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75" name="AutoShape 79"/>
              <p:cNvSpPr>
                <a:spLocks noChangeArrowheads="1"/>
              </p:cNvSpPr>
              <p:nvPr/>
            </p:nvSpPr>
            <p:spPr bwMode="auto">
              <a:xfrm>
                <a:off x="4584" y="1926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76" name="AutoShape 80"/>
              <p:cNvSpPr>
                <a:spLocks noChangeArrowheads="1"/>
              </p:cNvSpPr>
              <p:nvPr/>
            </p:nvSpPr>
            <p:spPr bwMode="auto">
              <a:xfrm>
                <a:off x="4712" y="1926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77" name="AutoShape 81"/>
              <p:cNvSpPr>
                <a:spLocks noChangeArrowheads="1"/>
              </p:cNvSpPr>
              <p:nvPr/>
            </p:nvSpPr>
            <p:spPr bwMode="auto">
              <a:xfrm>
                <a:off x="4840" y="1926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78" name="AutoShape 82"/>
              <p:cNvSpPr>
                <a:spLocks noChangeArrowheads="1"/>
              </p:cNvSpPr>
              <p:nvPr/>
            </p:nvSpPr>
            <p:spPr bwMode="auto">
              <a:xfrm>
                <a:off x="4968" y="1926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79" name="AutoShape 83"/>
              <p:cNvSpPr>
                <a:spLocks noChangeArrowheads="1"/>
              </p:cNvSpPr>
              <p:nvPr/>
            </p:nvSpPr>
            <p:spPr bwMode="auto">
              <a:xfrm>
                <a:off x="5096" y="1916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80" name="AutoShape 84"/>
              <p:cNvSpPr>
                <a:spLocks noChangeArrowheads="1"/>
              </p:cNvSpPr>
              <p:nvPr/>
            </p:nvSpPr>
            <p:spPr bwMode="auto">
              <a:xfrm>
                <a:off x="5224" y="1916"/>
                <a:ext cx="77" cy="277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81" name="AutoShape 85"/>
              <p:cNvSpPr>
                <a:spLocks noChangeArrowheads="1"/>
              </p:cNvSpPr>
              <p:nvPr/>
            </p:nvSpPr>
            <p:spPr bwMode="auto">
              <a:xfrm>
                <a:off x="5352" y="1897"/>
                <a:ext cx="73" cy="277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82" name="AutoShape 86"/>
              <p:cNvSpPr>
                <a:spLocks noChangeArrowheads="1"/>
              </p:cNvSpPr>
              <p:nvPr/>
            </p:nvSpPr>
            <p:spPr bwMode="auto">
              <a:xfrm>
                <a:off x="5481" y="1883"/>
                <a:ext cx="73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83" name="Freeform 87"/>
              <p:cNvSpPr>
                <a:spLocks/>
              </p:cNvSpPr>
              <p:nvPr/>
            </p:nvSpPr>
            <p:spPr bwMode="auto">
              <a:xfrm>
                <a:off x="4006" y="2007"/>
                <a:ext cx="1585" cy="9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1" y="15"/>
                  </a:cxn>
                  <a:cxn ang="0">
                    <a:pos x="368" y="87"/>
                  </a:cxn>
                  <a:cxn ang="0">
                    <a:pos x="713" y="82"/>
                  </a:cxn>
                  <a:cxn ang="0">
                    <a:pos x="1053" y="72"/>
                  </a:cxn>
                  <a:cxn ang="0">
                    <a:pos x="1340" y="43"/>
                  </a:cxn>
                  <a:cxn ang="0">
                    <a:pos x="1585" y="19"/>
                  </a:cxn>
                </a:cxnLst>
                <a:rect l="0" t="0" r="r" b="b"/>
                <a:pathLst>
                  <a:path w="1585" h="98">
                    <a:moveTo>
                      <a:pt x="4" y="0"/>
                    </a:moveTo>
                    <a:cubicBezTo>
                      <a:pt x="2" y="0"/>
                      <a:pt x="0" y="1"/>
                      <a:pt x="61" y="15"/>
                    </a:cubicBezTo>
                    <a:cubicBezTo>
                      <a:pt x="122" y="29"/>
                      <a:pt x="259" y="76"/>
                      <a:pt x="368" y="87"/>
                    </a:cubicBezTo>
                    <a:cubicBezTo>
                      <a:pt x="477" y="98"/>
                      <a:pt x="599" y="84"/>
                      <a:pt x="713" y="82"/>
                    </a:cubicBezTo>
                    <a:cubicBezTo>
                      <a:pt x="827" y="80"/>
                      <a:pt x="949" y="78"/>
                      <a:pt x="1053" y="72"/>
                    </a:cubicBezTo>
                    <a:cubicBezTo>
                      <a:pt x="1157" y="66"/>
                      <a:pt x="1251" y="52"/>
                      <a:pt x="1340" y="43"/>
                    </a:cubicBezTo>
                    <a:cubicBezTo>
                      <a:pt x="1429" y="34"/>
                      <a:pt x="1507" y="26"/>
                      <a:pt x="1585" y="19"/>
                    </a:cubicBezTo>
                  </a:path>
                </a:pathLst>
              </a:custGeom>
              <a:noFill/>
              <a:ln w="1270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84" name="AutoShape 88"/>
              <p:cNvSpPr>
                <a:spLocks noChangeArrowheads="1"/>
              </p:cNvSpPr>
              <p:nvPr/>
            </p:nvSpPr>
            <p:spPr bwMode="auto">
              <a:xfrm>
                <a:off x="3930" y="1852"/>
                <a:ext cx="63" cy="133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85" name="AutoShape 89"/>
              <p:cNvSpPr>
                <a:spLocks noChangeArrowheads="1"/>
              </p:cNvSpPr>
              <p:nvPr/>
            </p:nvSpPr>
            <p:spPr bwMode="auto">
              <a:xfrm>
                <a:off x="3926" y="2024"/>
                <a:ext cx="63" cy="133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86" name="AutoShape 90"/>
              <p:cNvSpPr>
                <a:spLocks noChangeArrowheads="1"/>
              </p:cNvSpPr>
              <p:nvPr/>
            </p:nvSpPr>
            <p:spPr bwMode="auto">
              <a:xfrm>
                <a:off x="3815" y="2039"/>
                <a:ext cx="63" cy="133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87" name="AutoShape 91"/>
              <p:cNvSpPr>
                <a:spLocks noChangeArrowheads="1"/>
              </p:cNvSpPr>
              <p:nvPr/>
            </p:nvSpPr>
            <p:spPr bwMode="auto">
              <a:xfrm>
                <a:off x="3815" y="1824"/>
                <a:ext cx="63" cy="133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88" name="AutoShape 92"/>
              <p:cNvSpPr>
                <a:spLocks noChangeArrowheads="1"/>
              </p:cNvSpPr>
              <p:nvPr/>
            </p:nvSpPr>
            <p:spPr bwMode="auto">
              <a:xfrm>
                <a:off x="2465" y="1755"/>
                <a:ext cx="63" cy="133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89" name="AutoShape 93"/>
              <p:cNvSpPr>
                <a:spLocks noChangeArrowheads="1"/>
              </p:cNvSpPr>
              <p:nvPr/>
            </p:nvSpPr>
            <p:spPr bwMode="auto">
              <a:xfrm>
                <a:off x="2465" y="1947"/>
                <a:ext cx="63" cy="133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3790" name="Group 94"/>
            <p:cNvGrpSpPr>
              <a:grpSpLocks/>
            </p:cNvGrpSpPr>
            <p:nvPr/>
          </p:nvGrpSpPr>
          <p:grpSpPr bwMode="auto">
            <a:xfrm>
              <a:off x="274" y="2027"/>
              <a:ext cx="206" cy="192"/>
              <a:chOff x="1768" y="3755"/>
              <a:chExt cx="206" cy="192"/>
            </a:xfrm>
          </p:grpSpPr>
          <p:sp>
            <p:nvSpPr>
              <p:cNvPr id="413791" name="Oval 95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92" name="Rectangle 96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sz="1400" b="1">
                    <a:solidFill>
                      <a:schemeClr val="bg1"/>
                    </a:solidFill>
                    <a:sym typeface="Symbol" pitchFamily="18" charset="2"/>
                  </a:rPr>
                  <a:t></a:t>
                </a:r>
              </a:p>
            </p:txBody>
          </p:sp>
        </p:grpSp>
        <p:grpSp>
          <p:nvGrpSpPr>
            <p:cNvPr id="413793" name="Group 97"/>
            <p:cNvGrpSpPr>
              <a:grpSpLocks/>
            </p:cNvGrpSpPr>
            <p:nvPr/>
          </p:nvGrpSpPr>
          <p:grpSpPr bwMode="auto">
            <a:xfrm>
              <a:off x="274" y="1765"/>
              <a:ext cx="206" cy="192"/>
              <a:chOff x="2621" y="2303"/>
              <a:chExt cx="206" cy="192"/>
            </a:xfrm>
          </p:grpSpPr>
          <p:sp>
            <p:nvSpPr>
              <p:cNvPr id="413794" name="Oval 98"/>
              <p:cNvSpPr>
                <a:spLocks noChangeArrowheads="1"/>
              </p:cNvSpPr>
              <p:nvPr/>
            </p:nvSpPr>
            <p:spPr bwMode="auto">
              <a:xfrm>
                <a:off x="2645" y="2323"/>
                <a:ext cx="134" cy="13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95" name="Rectangle 99"/>
              <p:cNvSpPr>
                <a:spLocks noChangeArrowheads="1"/>
              </p:cNvSpPr>
              <p:nvPr/>
            </p:nvSpPr>
            <p:spPr bwMode="auto">
              <a:xfrm>
                <a:off x="2621" y="2303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3</a:t>
                </a:r>
                <a:r>
                  <a:rPr lang="en-US" sz="1400" b="1">
                    <a:solidFill>
                      <a:schemeClr val="bg1"/>
                    </a:solidFill>
                    <a:sym typeface="Symbol" pitchFamily="18" charset="2"/>
                  </a:rPr>
                  <a:t></a:t>
                </a:r>
              </a:p>
            </p:txBody>
          </p:sp>
        </p:grpSp>
        <p:grpSp>
          <p:nvGrpSpPr>
            <p:cNvPr id="413796" name="Group 100"/>
            <p:cNvGrpSpPr>
              <a:grpSpLocks/>
            </p:cNvGrpSpPr>
            <p:nvPr/>
          </p:nvGrpSpPr>
          <p:grpSpPr bwMode="auto">
            <a:xfrm>
              <a:off x="5566" y="1825"/>
              <a:ext cx="206" cy="192"/>
              <a:chOff x="1768" y="3755"/>
              <a:chExt cx="206" cy="192"/>
            </a:xfrm>
          </p:grpSpPr>
          <p:sp>
            <p:nvSpPr>
              <p:cNvPr id="413797" name="Oval 101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98" name="Rectangle 102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sz="1400" b="1">
                    <a:solidFill>
                      <a:schemeClr val="bg1"/>
                    </a:solidFill>
                    <a:sym typeface="Symbol" pitchFamily="18" charset="2"/>
                  </a:rPr>
                  <a:t></a:t>
                </a:r>
              </a:p>
            </p:txBody>
          </p:sp>
        </p:grpSp>
        <p:grpSp>
          <p:nvGrpSpPr>
            <p:cNvPr id="413799" name="Group 103"/>
            <p:cNvGrpSpPr>
              <a:grpSpLocks/>
            </p:cNvGrpSpPr>
            <p:nvPr/>
          </p:nvGrpSpPr>
          <p:grpSpPr bwMode="auto">
            <a:xfrm>
              <a:off x="5566" y="2061"/>
              <a:ext cx="206" cy="192"/>
              <a:chOff x="2621" y="2303"/>
              <a:chExt cx="206" cy="192"/>
            </a:xfrm>
          </p:grpSpPr>
          <p:sp>
            <p:nvSpPr>
              <p:cNvPr id="413800" name="Oval 104"/>
              <p:cNvSpPr>
                <a:spLocks noChangeArrowheads="1"/>
              </p:cNvSpPr>
              <p:nvPr/>
            </p:nvSpPr>
            <p:spPr bwMode="auto">
              <a:xfrm>
                <a:off x="2645" y="2323"/>
                <a:ext cx="134" cy="13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801" name="Rectangle 105"/>
              <p:cNvSpPr>
                <a:spLocks noChangeArrowheads="1"/>
              </p:cNvSpPr>
              <p:nvPr/>
            </p:nvSpPr>
            <p:spPr bwMode="auto">
              <a:xfrm>
                <a:off x="2621" y="2303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3</a:t>
                </a:r>
                <a:r>
                  <a:rPr lang="en-US" sz="1400" b="1">
                    <a:solidFill>
                      <a:schemeClr val="bg1"/>
                    </a:solidFill>
                    <a:sym typeface="Symbol" pitchFamily="18" charset="2"/>
                  </a:rPr>
                  <a:t></a:t>
                </a:r>
              </a:p>
            </p:txBody>
          </p:sp>
        </p:grpSp>
      </p:grpSp>
      <p:sp>
        <p:nvSpPr>
          <p:cNvPr id="413802" name="Freeform 106"/>
          <p:cNvSpPr>
            <a:spLocks/>
          </p:cNvSpPr>
          <p:nvPr/>
        </p:nvSpPr>
        <p:spPr bwMode="auto">
          <a:xfrm>
            <a:off x="2946400" y="5589588"/>
            <a:ext cx="2682875" cy="542925"/>
          </a:xfrm>
          <a:custGeom>
            <a:avLst/>
            <a:gdLst/>
            <a:ahLst/>
            <a:cxnLst>
              <a:cxn ang="0">
                <a:pos x="1705" y="412"/>
              </a:cxn>
              <a:cxn ang="0">
                <a:pos x="1313" y="412"/>
              </a:cxn>
              <a:cxn ang="0">
                <a:pos x="1001" y="374"/>
              </a:cxn>
              <a:cxn ang="0">
                <a:pos x="594" y="331"/>
              </a:cxn>
              <a:cxn ang="0">
                <a:pos x="321" y="259"/>
              </a:cxn>
              <a:cxn ang="0">
                <a:pos x="105" y="120"/>
              </a:cxn>
              <a:cxn ang="0">
                <a:pos x="0" y="0"/>
              </a:cxn>
            </a:cxnLst>
            <a:rect l="0" t="0" r="r" b="b"/>
            <a:pathLst>
              <a:path w="1705" h="418">
                <a:moveTo>
                  <a:pt x="1705" y="412"/>
                </a:moveTo>
                <a:cubicBezTo>
                  <a:pt x="1567" y="415"/>
                  <a:pt x="1430" y="418"/>
                  <a:pt x="1313" y="412"/>
                </a:cubicBezTo>
                <a:cubicBezTo>
                  <a:pt x="1196" y="406"/>
                  <a:pt x="1121" y="387"/>
                  <a:pt x="1001" y="374"/>
                </a:cubicBezTo>
                <a:cubicBezTo>
                  <a:pt x="881" y="361"/>
                  <a:pt x="707" y="350"/>
                  <a:pt x="594" y="331"/>
                </a:cubicBezTo>
                <a:cubicBezTo>
                  <a:pt x="481" y="312"/>
                  <a:pt x="402" y="294"/>
                  <a:pt x="321" y="259"/>
                </a:cubicBezTo>
                <a:cubicBezTo>
                  <a:pt x="240" y="224"/>
                  <a:pt x="158" y="163"/>
                  <a:pt x="105" y="120"/>
                </a:cubicBezTo>
                <a:cubicBezTo>
                  <a:pt x="52" y="77"/>
                  <a:pt x="26" y="38"/>
                  <a:pt x="0" y="0"/>
                </a:cubicBezTo>
              </a:path>
            </a:pathLst>
          </a:custGeom>
          <a:noFill/>
          <a:ln w="177800" cap="flat" cmpd="sng">
            <a:solidFill>
              <a:schemeClr val="hlink"/>
            </a:solidFill>
            <a:prstDash val="solid"/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803" name="Line 107"/>
          <p:cNvSpPr>
            <a:spLocks noChangeShapeType="1"/>
          </p:cNvSpPr>
          <p:nvPr/>
        </p:nvSpPr>
        <p:spPr bwMode="auto">
          <a:xfrm flipH="1">
            <a:off x="3227388" y="3046413"/>
            <a:ext cx="1055687" cy="0"/>
          </a:xfrm>
          <a:prstGeom prst="line">
            <a:avLst/>
          </a:prstGeom>
          <a:noFill/>
          <a:ln w="101600">
            <a:solidFill>
              <a:srgbClr val="CC0000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804" name="AutoShape 108"/>
          <p:cNvSpPr>
            <a:spLocks noChangeArrowheads="1"/>
          </p:cNvSpPr>
          <p:nvPr/>
        </p:nvSpPr>
        <p:spPr bwMode="auto">
          <a:xfrm>
            <a:off x="5775325" y="2420938"/>
            <a:ext cx="1328738" cy="23812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lIns="45720" tIns="0" rIns="45720" bIns="0" anchor="ctr">
            <a:spAutoFit/>
          </a:bodyPr>
          <a:lstStyle/>
          <a:p>
            <a:r>
              <a:rPr lang="en-US" sz="1400" b="1">
                <a:solidFill>
                  <a:srgbClr val="0F116A"/>
                </a:solidFill>
              </a:rPr>
              <a:t>leading strand</a:t>
            </a:r>
          </a:p>
        </p:txBody>
      </p:sp>
      <p:sp>
        <p:nvSpPr>
          <p:cNvPr id="413805" name="AutoShape 109"/>
          <p:cNvSpPr>
            <a:spLocks noChangeArrowheads="1"/>
          </p:cNvSpPr>
          <p:nvPr/>
        </p:nvSpPr>
        <p:spPr bwMode="auto">
          <a:xfrm>
            <a:off x="5891213" y="3594100"/>
            <a:ext cx="1339850" cy="23812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lIns="45720" tIns="0" rIns="45720" bIns="0" anchor="ctr">
            <a:spAutoFit/>
          </a:bodyPr>
          <a:lstStyle/>
          <a:p>
            <a:pPr algn="l"/>
            <a:r>
              <a:rPr lang="en-US" sz="1400" b="1">
                <a:solidFill>
                  <a:srgbClr val="0F116A"/>
                </a:solidFill>
              </a:rPr>
              <a:t>lagging strand</a:t>
            </a:r>
          </a:p>
        </p:txBody>
      </p:sp>
      <p:sp>
        <p:nvSpPr>
          <p:cNvPr id="413806" name="AutoShape 110"/>
          <p:cNvSpPr>
            <a:spLocks noChangeArrowheads="1"/>
          </p:cNvSpPr>
          <p:nvPr/>
        </p:nvSpPr>
        <p:spPr bwMode="auto">
          <a:xfrm>
            <a:off x="4960938" y="4702175"/>
            <a:ext cx="1328737" cy="23812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lIns="45720" tIns="0" rIns="45720" bIns="0" anchor="ctr">
            <a:spAutoFit/>
          </a:bodyPr>
          <a:lstStyle/>
          <a:p>
            <a:r>
              <a:rPr lang="en-US" sz="1400" b="1">
                <a:solidFill>
                  <a:srgbClr val="0F116A"/>
                </a:solidFill>
              </a:rPr>
              <a:t>leading strand</a:t>
            </a:r>
          </a:p>
        </p:txBody>
      </p:sp>
      <p:sp>
        <p:nvSpPr>
          <p:cNvPr id="413807" name="AutoShape 111"/>
          <p:cNvSpPr>
            <a:spLocks noChangeArrowheads="1"/>
          </p:cNvSpPr>
          <p:nvPr/>
        </p:nvSpPr>
        <p:spPr bwMode="auto">
          <a:xfrm>
            <a:off x="5381625" y="5541963"/>
            <a:ext cx="1339850" cy="23812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lIns="45720" tIns="0" rIns="45720" bIns="0" anchor="ctr">
            <a:spAutoFit/>
          </a:bodyPr>
          <a:lstStyle/>
          <a:p>
            <a:pPr algn="l"/>
            <a:r>
              <a:rPr lang="en-US" sz="1400" b="1">
                <a:solidFill>
                  <a:srgbClr val="0F116A"/>
                </a:solidFill>
              </a:rPr>
              <a:t>lagging strand</a:t>
            </a:r>
          </a:p>
        </p:txBody>
      </p:sp>
      <p:sp>
        <p:nvSpPr>
          <p:cNvPr id="413808" name="AutoShape 112"/>
          <p:cNvSpPr>
            <a:spLocks noChangeArrowheads="1"/>
          </p:cNvSpPr>
          <p:nvPr/>
        </p:nvSpPr>
        <p:spPr bwMode="auto">
          <a:xfrm>
            <a:off x="3432175" y="5494338"/>
            <a:ext cx="1328738" cy="23812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lIns="45720" tIns="0" rIns="45720" bIns="0" anchor="ctr">
            <a:spAutoFit/>
          </a:bodyPr>
          <a:lstStyle/>
          <a:p>
            <a:r>
              <a:rPr lang="en-US" sz="1400" b="1">
                <a:solidFill>
                  <a:srgbClr val="0F116A"/>
                </a:solidFill>
              </a:rPr>
              <a:t>leading strand</a:t>
            </a:r>
          </a:p>
        </p:txBody>
      </p:sp>
      <p:grpSp>
        <p:nvGrpSpPr>
          <p:cNvPr id="413809" name="Group 113"/>
          <p:cNvGrpSpPr>
            <a:grpSpLocks/>
          </p:cNvGrpSpPr>
          <p:nvPr/>
        </p:nvGrpSpPr>
        <p:grpSpPr bwMode="auto">
          <a:xfrm>
            <a:off x="4938713" y="4310063"/>
            <a:ext cx="2362200" cy="963612"/>
            <a:chOff x="3111" y="2715"/>
            <a:chExt cx="1488" cy="607"/>
          </a:xfrm>
        </p:grpSpPr>
        <p:sp>
          <p:nvSpPr>
            <p:cNvPr id="413810" name="Freeform 114"/>
            <p:cNvSpPr>
              <a:spLocks/>
            </p:cNvSpPr>
            <p:nvPr/>
          </p:nvSpPr>
          <p:spPr bwMode="auto">
            <a:xfrm>
              <a:off x="3133" y="2800"/>
              <a:ext cx="1466" cy="51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26" y="7"/>
                </a:cxn>
                <a:cxn ang="0">
                  <a:pos x="618" y="46"/>
                </a:cxn>
                <a:cxn ang="0">
                  <a:pos x="901" y="141"/>
                </a:cxn>
                <a:cxn ang="0">
                  <a:pos x="1145" y="324"/>
                </a:cxn>
                <a:cxn ang="0">
                  <a:pos x="1327" y="434"/>
                </a:cxn>
                <a:cxn ang="0">
                  <a:pos x="1466" y="510"/>
                </a:cxn>
              </a:cxnLst>
              <a:rect l="0" t="0" r="r" b="b"/>
              <a:pathLst>
                <a:path w="1466" h="510">
                  <a:moveTo>
                    <a:pt x="0" y="3"/>
                  </a:moveTo>
                  <a:cubicBezTo>
                    <a:pt x="111" y="1"/>
                    <a:pt x="223" y="0"/>
                    <a:pt x="326" y="7"/>
                  </a:cubicBezTo>
                  <a:cubicBezTo>
                    <a:pt x="429" y="14"/>
                    <a:pt x="522" y="24"/>
                    <a:pt x="618" y="46"/>
                  </a:cubicBezTo>
                  <a:cubicBezTo>
                    <a:pt x="714" y="68"/>
                    <a:pt x="813" y="95"/>
                    <a:pt x="901" y="141"/>
                  </a:cubicBezTo>
                  <a:cubicBezTo>
                    <a:pt x="989" y="187"/>
                    <a:pt x="1074" y="275"/>
                    <a:pt x="1145" y="324"/>
                  </a:cubicBezTo>
                  <a:cubicBezTo>
                    <a:pt x="1216" y="373"/>
                    <a:pt x="1273" y="403"/>
                    <a:pt x="1327" y="434"/>
                  </a:cubicBezTo>
                  <a:cubicBezTo>
                    <a:pt x="1381" y="465"/>
                    <a:pt x="1423" y="487"/>
                    <a:pt x="1466" y="510"/>
                  </a:cubicBezTo>
                </a:path>
              </a:pathLst>
            </a:custGeom>
            <a:noFill/>
            <a:ln w="177800" cap="flat" cmpd="sng">
              <a:solidFill>
                <a:schemeClr val="hlink"/>
              </a:solidFill>
              <a:prstDash val="solid"/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3811" name="Group 115"/>
            <p:cNvGrpSpPr>
              <a:grpSpLocks/>
            </p:cNvGrpSpPr>
            <p:nvPr/>
          </p:nvGrpSpPr>
          <p:grpSpPr bwMode="auto">
            <a:xfrm>
              <a:off x="3111" y="2715"/>
              <a:ext cx="206" cy="192"/>
              <a:chOff x="1768" y="3755"/>
              <a:chExt cx="206" cy="192"/>
            </a:xfrm>
          </p:grpSpPr>
          <p:sp>
            <p:nvSpPr>
              <p:cNvPr id="413812" name="Oval 116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813" name="Rectangle 117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sz="1400" b="1">
                    <a:solidFill>
                      <a:schemeClr val="bg1"/>
                    </a:solidFill>
                    <a:sym typeface="Symbol" pitchFamily="18" charset="2"/>
                  </a:rPr>
                  <a:t></a:t>
                </a:r>
              </a:p>
            </p:txBody>
          </p:sp>
        </p:grpSp>
        <p:grpSp>
          <p:nvGrpSpPr>
            <p:cNvPr id="413814" name="Group 118"/>
            <p:cNvGrpSpPr>
              <a:grpSpLocks/>
            </p:cNvGrpSpPr>
            <p:nvPr/>
          </p:nvGrpSpPr>
          <p:grpSpPr bwMode="auto">
            <a:xfrm>
              <a:off x="4329" y="3130"/>
              <a:ext cx="206" cy="192"/>
              <a:chOff x="2621" y="2303"/>
              <a:chExt cx="206" cy="192"/>
            </a:xfrm>
          </p:grpSpPr>
          <p:sp>
            <p:nvSpPr>
              <p:cNvPr id="413815" name="Oval 119"/>
              <p:cNvSpPr>
                <a:spLocks noChangeArrowheads="1"/>
              </p:cNvSpPr>
              <p:nvPr/>
            </p:nvSpPr>
            <p:spPr bwMode="auto">
              <a:xfrm>
                <a:off x="2645" y="2323"/>
                <a:ext cx="134" cy="13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816" name="Rectangle 120"/>
              <p:cNvSpPr>
                <a:spLocks noChangeArrowheads="1"/>
              </p:cNvSpPr>
              <p:nvPr/>
            </p:nvSpPr>
            <p:spPr bwMode="auto">
              <a:xfrm>
                <a:off x="2621" y="2303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3</a:t>
                </a:r>
                <a:r>
                  <a:rPr lang="en-US" sz="1400" b="1">
                    <a:solidFill>
                      <a:schemeClr val="bg1"/>
                    </a:solidFill>
                    <a:sym typeface="Symbol" pitchFamily="18" charset="2"/>
                  </a:rPr>
                  <a:t></a:t>
                </a:r>
              </a:p>
            </p:txBody>
          </p:sp>
        </p:grpSp>
      </p:grpSp>
      <p:grpSp>
        <p:nvGrpSpPr>
          <p:cNvPr id="413817" name="Group 121"/>
          <p:cNvGrpSpPr>
            <a:grpSpLocks/>
          </p:cNvGrpSpPr>
          <p:nvPr/>
        </p:nvGrpSpPr>
        <p:grpSpPr bwMode="auto">
          <a:xfrm>
            <a:off x="2994025" y="5629275"/>
            <a:ext cx="327025" cy="304800"/>
            <a:chOff x="2621" y="2303"/>
            <a:chExt cx="206" cy="192"/>
          </a:xfrm>
        </p:grpSpPr>
        <p:sp>
          <p:nvSpPr>
            <p:cNvPr id="413818" name="Oval 122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19" name="Rectangle 123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grpSp>
        <p:nvGrpSpPr>
          <p:cNvPr id="413820" name="Group 124"/>
          <p:cNvGrpSpPr>
            <a:grpSpLocks/>
          </p:cNvGrpSpPr>
          <p:nvPr/>
        </p:nvGrpSpPr>
        <p:grpSpPr bwMode="auto">
          <a:xfrm>
            <a:off x="5356225" y="5975350"/>
            <a:ext cx="327025" cy="304800"/>
            <a:chOff x="1768" y="3755"/>
            <a:chExt cx="206" cy="192"/>
          </a:xfrm>
        </p:grpSpPr>
        <p:sp>
          <p:nvSpPr>
            <p:cNvPr id="413821" name="Oval 125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22" name="Rectangle 126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5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grpSp>
        <p:nvGrpSpPr>
          <p:cNvPr id="413823" name="Group 127"/>
          <p:cNvGrpSpPr>
            <a:grpSpLocks/>
          </p:cNvGrpSpPr>
          <p:nvPr/>
        </p:nvGrpSpPr>
        <p:grpSpPr bwMode="auto">
          <a:xfrm>
            <a:off x="147638" y="4089400"/>
            <a:ext cx="9015412" cy="2427288"/>
            <a:chOff x="93" y="2576"/>
            <a:chExt cx="5679" cy="1529"/>
          </a:xfrm>
        </p:grpSpPr>
        <p:sp>
          <p:nvSpPr>
            <p:cNvPr id="413824" name="Freeform 128"/>
            <p:cNvSpPr>
              <a:spLocks/>
            </p:cNvSpPr>
            <p:nvPr/>
          </p:nvSpPr>
          <p:spPr bwMode="auto">
            <a:xfrm>
              <a:off x="292" y="2576"/>
              <a:ext cx="5260" cy="687"/>
            </a:xfrm>
            <a:custGeom>
              <a:avLst/>
              <a:gdLst/>
              <a:ahLst/>
              <a:cxnLst>
                <a:cxn ang="0">
                  <a:pos x="0" y="526"/>
                </a:cxn>
                <a:cxn ang="0">
                  <a:pos x="891" y="541"/>
                </a:cxn>
                <a:cxn ang="0">
                  <a:pos x="1265" y="431"/>
                </a:cxn>
                <a:cxn ang="0">
                  <a:pos x="2171" y="100"/>
                </a:cxn>
                <a:cxn ang="0">
                  <a:pos x="3565" y="81"/>
                </a:cxn>
                <a:cxn ang="0">
                  <a:pos x="4456" y="589"/>
                </a:cxn>
                <a:cxn ang="0">
                  <a:pos x="5030" y="670"/>
                </a:cxn>
                <a:cxn ang="0">
                  <a:pos x="5260" y="670"/>
                </a:cxn>
              </a:cxnLst>
              <a:rect l="0" t="0" r="r" b="b"/>
              <a:pathLst>
                <a:path w="5260" h="687">
                  <a:moveTo>
                    <a:pt x="0" y="526"/>
                  </a:moveTo>
                  <a:cubicBezTo>
                    <a:pt x="340" y="541"/>
                    <a:pt x="680" y="557"/>
                    <a:pt x="891" y="541"/>
                  </a:cubicBezTo>
                  <a:cubicBezTo>
                    <a:pt x="1102" y="525"/>
                    <a:pt x="1052" y="504"/>
                    <a:pt x="1265" y="431"/>
                  </a:cubicBezTo>
                  <a:cubicBezTo>
                    <a:pt x="1478" y="358"/>
                    <a:pt x="1788" y="158"/>
                    <a:pt x="2171" y="100"/>
                  </a:cubicBezTo>
                  <a:cubicBezTo>
                    <a:pt x="2554" y="42"/>
                    <a:pt x="3184" y="0"/>
                    <a:pt x="3565" y="81"/>
                  </a:cubicBezTo>
                  <a:cubicBezTo>
                    <a:pt x="3946" y="162"/>
                    <a:pt x="4212" y="491"/>
                    <a:pt x="4456" y="589"/>
                  </a:cubicBezTo>
                  <a:cubicBezTo>
                    <a:pt x="4700" y="687"/>
                    <a:pt x="4896" y="656"/>
                    <a:pt x="5030" y="670"/>
                  </a:cubicBezTo>
                  <a:cubicBezTo>
                    <a:pt x="5164" y="684"/>
                    <a:pt x="5212" y="677"/>
                    <a:pt x="5260" y="670"/>
                  </a:cubicBezTo>
                </a:path>
              </a:pathLst>
            </a:custGeom>
            <a:noFill/>
            <a:ln w="1778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25" name="Freeform 129"/>
            <p:cNvSpPr>
              <a:spLocks/>
            </p:cNvSpPr>
            <p:nvPr/>
          </p:nvSpPr>
          <p:spPr bwMode="auto">
            <a:xfrm>
              <a:off x="282" y="3313"/>
              <a:ext cx="5265" cy="7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0" y="38"/>
                </a:cxn>
                <a:cxn ang="0">
                  <a:pos x="1035" y="58"/>
                </a:cxn>
                <a:cxn ang="0">
                  <a:pos x="1284" y="192"/>
                </a:cxn>
                <a:cxn ang="0">
                  <a:pos x="1787" y="632"/>
                </a:cxn>
                <a:cxn ang="0">
                  <a:pos x="3612" y="743"/>
                </a:cxn>
                <a:cxn ang="0">
                  <a:pos x="4422" y="340"/>
                </a:cxn>
                <a:cxn ang="0">
                  <a:pos x="4723" y="153"/>
                </a:cxn>
                <a:cxn ang="0">
                  <a:pos x="5265" y="134"/>
                </a:cxn>
              </a:cxnLst>
              <a:rect l="0" t="0" r="r" b="b"/>
              <a:pathLst>
                <a:path w="5265" h="792">
                  <a:moveTo>
                    <a:pt x="0" y="0"/>
                  </a:moveTo>
                  <a:cubicBezTo>
                    <a:pt x="319" y="14"/>
                    <a:pt x="638" y="28"/>
                    <a:pt x="810" y="38"/>
                  </a:cubicBezTo>
                  <a:cubicBezTo>
                    <a:pt x="982" y="48"/>
                    <a:pt x="956" y="32"/>
                    <a:pt x="1035" y="58"/>
                  </a:cubicBezTo>
                  <a:cubicBezTo>
                    <a:pt x="1114" y="84"/>
                    <a:pt x="1159" y="96"/>
                    <a:pt x="1284" y="192"/>
                  </a:cubicBezTo>
                  <a:cubicBezTo>
                    <a:pt x="1409" y="288"/>
                    <a:pt x="1399" y="540"/>
                    <a:pt x="1787" y="632"/>
                  </a:cubicBezTo>
                  <a:cubicBezTo>
                    <a:pt x="2175" y="724"/>
                    <a:pt x="3173" y="792"/>
                    <a:pt x="3612" y="743"/>
                  </a:cubicBezTo>
                  <a:cubicBezTo>
                    <a:pt x="4051" y="694"/>
                    <a:pt x="4237" y="438"/>
                    <a:pt x="4422" y="340"/>
                  </a:cubicBezTo>
                  <a:cubicBezTo>
                    <a:pt x="4607" y="242"/>
                    <a:pt x="4583" y="187"/>
                    <a:pt x="4723" y="153"/>
                  </a:cubicBezTo>
                  <a:cubicBezTo>
                    <a:pt x="4863" y="119"/>
                    <a:pt x="5064" y="126"/>
                    <a:pt x="5265" y="134"/>
                  </a:cubicBezTo>
                </a:path>
              </a:pathLst>
            </a:custGeom>
            <a:noFill/>
            <a:ln w="1778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3826" name="Group 130"/>
            <p:cNvGrpSpPr>
              <a:grpSpLocks/>
            </p:cNvGrpSpPr>
            <p:nvPr/>
          </p:nvGrpSpPr>
          <p:grpSpPr bwMode="auto">
            <a:xfrm>
              <a:off x="93" y="3242"/>
              <a:ext cx="206" cy="192"/>
              <a:chOff x="1768" y="3755"/>
              <a:chExt cx="206" cy="192"/>
            </a:xfrm>
          </p:grpSpPr>
          <p:sp>
            <p:nvSpPr>
              <p:cNvPr id="413827" name="Oval 131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828" name="Rectangle 132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sz="1400" b="1">
                    <a:solidFill>
                      <a:schemeClr val="bg1"/>
                    </a:solidFill>
                    <a:sym typeface="Symbol" pitchFamily="18" charset="2"/>
                  </a:rPr>
                  <a:t></a:t>
                </a:r>
              </a:p>
            </p:txBody>
          </p:sp>
        </p:grpSp>
        <p:grpSp>
          <p:nvGrpSpPr>
            <p:cNvPr id="413829" name="Group 133"/>
            <p:cNvGrpSpPr>
              <a:grpSpLocks/>
            </p:cNvGrpSpPr>
            <p:nvPr/>
          </p:nvGrpSpPr>
          <p:grpSpPr bwMode="auto">
            <a:xfrm>
              <a:off x="93" y="2980"/>
              <a:ext cx="206" cy="192"/>
              <a:chOff x="2621" y="2303"/>
              <a:chExt cx="206" cy="192"/>
            </a:xfrm>
          </p:grpSpPr>
          <p:sp>
            <p:nvSpPr>
              <p:cNvPr id="413830" name="Oval 134"/>
              <p:cNvSpPr>
                <a:spLocks noChangeArrowheads="1"/>
              </p:cNvSpPr>
              <p:nvPr/>
            </p:nvSpPr>
            <p:spPr bwMode="auto">
              <a:xfrm>
                <a:off x="2645" y="2323"/>
                <a:ext cx="134" cy="13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831" name="Rectangle 135"/>
              <p:cNvSpPr>
                <a:spLocks noChangeArrowheads="1"/>
              </p:cNvSpPr>
              <p:nvPr/>
            </p:nvSpPr>
            <p:spPr bwMode="auto">
              <a:xfrm>
                <a:off x="2621" y="2303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3</a:t>
                </a:r>
                <a:r>
                  <a:rPr lang="en-US" sz="1400" b="1">
                    <a:solidFill>
                      <a:schemeClr val="bg1"/>
                    </a:solidFill>
                    <a:sym typeface="Symbol" pitchFamily="18" charset="2"/>
                  </a:rPr>
                  <a:t></a:t>
                </a:r>
              </a:p>
            </p:txBody>
          </p:sp>
        </p:grpSp>
        <p:grpSp>
          <p:nvGrpSpPr>
            <p:cNvPr id="413832" name="Group 136"/>
            <p:cNvGrpSpPr>
              <a:grpSpLocks/>
            </p:cNvGrpSpPr>
            <p:nvPr/>
          </p:nvGrpSpPr>
          <p:grpSpPr bwMode="auto">
            <a:xfrm>
              <a:off x="310" y="3065"/>
              <a:ext cx="1098" cy="321"/>
              <a:chOff x="310" y="3065"/>
              <a:chExt cx="1098" cy="321"/>
            </a:xfrm>
          </p:grpSpPr>
          <p:sp>
            <p:nvSpPr>
              <p:cNvPr id="413833" name="AutoShape 137"/>
              <p:cNvSpPr>
                <a:spLocks noChangeArrowheads="1"/>
              </p:cNvSpPr>
              <p:nvPr/>
            </p:nvSpPr>
            <p:spPr bwMode="auto">
              <a:xfrm>
                <a:off x="310" y="3110"/>
                <a:ext cx="73" cy="239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834" name="AutoShape 138"/>
              <p:cNvSpPr>
                <a:spLocks noChangeArrowheads="1"/>
              </p:cNvSpPr>
              <p:nvPr/>
            </p:nvSpPr>
            <p:spPr bwMode="auto">
              <a:xfrm>
                <a:off x="438" y="3110"/>
                <a:ext cx="73" cy="239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835" name="AutoShape 139"/>
              <p:cNvSpPr>
                <a:spLocks noChangeArrowheads="1"/>
              </p:cNvSpPr>
              <p:nvPr/>
            </p:nvSpPr>
            <p:spPr bwMode="auto">
              <a:xfrm>
                <a:off x="566" y="3110"/>
                <a:ext cx="73" cy="239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836" name="AutoShape 140"/>
              <p:cNvSpPr>
                <a:spLocks noChangeArrowheads="1"/>
              </p:cNvSpPr>
              <p:nvPr/>
            </p:nvSpPr>
            <p:spPr bwMode="auto">
              <a:xfrm>
                <a:off x="694" y="3110"/>
                <a:ext cx="78" cy="258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837" name="AutoShape 141"/>
              <p:cNvSpPr>
                <a:spLocks noChangeArrowheads="1"/>
              </p:cNvSpPr>
              <p:nvPr/>
            </p:nvSpPr>
            <p:spPr bwMode="auto">
              <a:xfrm>
                <a:off x="817" y="3085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838" name="AutoShape 142"/>
              <p:cNvSpPr>
                <a:spLocks noChangeArrowheads="1"/>
              </p:cNvSpPr>
              <p:nvPr/>
            </p:nvSpPr>
            <p:spPr bwMode="auto">
              <a:xfrm>
                <a:off x="950" y="3118"/>
                <a:ext cx="77" cy="248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839" name="AutoShape 143"/>
              <p:cNvSpPr>
                <a:spLocks noChangeArrowheads="1"/>
              </p:cNvSpPr>
              <p:nvPr/>
            </p:nvSpPr>
            <p:spPr bwMode="auto">
              <a:xfrm>
                <a:off x="1078" y="3118"/>
                <a:ext cx="77" cy="248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840" name="AutoShape 144"/>
              <p:cNvSpPr>
                <a:spLocks noChangeArrowheads="1"/>
              </p:cNvSpPr>
              <p:nvPr/>
            </p:nvSpPr>
            <p:spPr bwMode="auto">
              <a:xfrm>
                <a:off x="1206" y="3118"/>
                <a:ext cx="77" cy="248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841" name="AutoShape 145"/>
              <p:cNvSpPr>
                <a:spLocks noChangeArrowheads="1"/>
              </p:cNvSpPr>
              <p:nvPr/>
            </p:nvSpPr>
            <p:spPr bwMode="auto">
              <a:xfrm>
                <a:off x="1335" y="3065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3842" name="AutoShape 146"/>
            <p:cNvSpPr>
              <a:spLocks noChangeArrowheads="1"/>
            </p:cNvSpPr>
            <p:nvPr/>
          </p:nvSpPr>
          <p:spPr bwMode="auto">
            <a:xfrm>
              <a:off x="4916" y="3229"/>
              <a:ext cx="73" cy="258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43" name="AutoShape 147"/>
            <p:cNvSpPr>
              <a:spLocks noChangeArrowheads="1"/>
            </p:cNvSpPr>
            <p:nvPr/>
          </p:nvSpPr>
          <p:spPr bwMode="auto">
            <a:xfrm>
              <a:off x="5049" y="3262"/>
              <a:ext cx="77" cy="213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44" name="AutoShape 148"/>
            <p:cNvSpPr>
              <a:spLocks noChangeArrowheads="1"/>
            </p:cNvSpPr>
            <p:nvPr/>
          </p:nvSpPr>
          <p:spPr bwMode="auto">
            <a:xfrm>
              <a:off x="5177" y="3262"/>
              <a:ext cx="77" cy="213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45" name="AutoShape 149"/>
            <p:cNvSpPr>
              <a:spLocks noChangeArrowheads="1"/>
            </p:cNvSpPr>
            <p:nvPr/>
          </p:nvSpPr>
          <p:spPr bwMode="auto">
            <a:xfrm>
              <a:off x="5305" y="3262"/>
              <a:ext cx="77" cy="213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46" name="AutoShape 150"/>
            <p:cNvSpPr>
              <a:spLocks noChangeArrowheads="1"/>
            </p:cNvSpPr>
            <p:nvPr/>
          </p:nvSpPr>
          <p:spPr bwMode="auto">
            <a:xfrm>
              <a:off x="5434" y="3209"/>
              <a:ext cx="73" cy="258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47" name="Freeform 151"/>
            <p:cNvSpPr>
              <a:spLocks/>
            </p:cNvSpPr>
            <p:nvPr/>
          </p:nvSpPr>
          <p:spPr bwMode="auto">
            <a:xfrm>
              <a:off x="287" y="3208"/>
              <a:ext cx="1188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60" y="24"/>
                </a:cxn>
                <a:cxn ang="0">
                  <a:pos x="776" y="38"/>
                </a:cxn>
                <a:cxn ang="0">
                  <a:pos x="1188" y="24"/>
                </a:cxn>
              </a:cxnLst>
              <a:rect l="0" t="0" r="r" b="b"/>
              <a:pathLst>
                <a:path w="1188" h="38">
                  <a:moveTo>
                    <a:pt x="0" y="0"/>
                  </a:moveTo>
                  <a:cubicBezTo>
                    <a:pt x="165" y="9"/>
                    <a:pt x="331" y="18"/>
                    <a:pt x="460" y="24"/>
                  </a:cubicBezTo>
                  <a:cubicBezTo>
                    <a:pt x="589" y="30"/>
                    <a:pt x="655" y="38"/>
                    <a:pt x="776" y="38"/>
                  </a:cubicBezTo>
                  <a:cubicBezTo>
                    <a:pt x="897" y="38"/>
                    <a:pt x="1042" y="31"/>
                    <a:pt x="1188" y="24"/>
                  </a:cubicBezTo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48" name="Freeform 152"/>
            <p:cNvSpPr>
              <a:spLocks/>
            </p:cNvSpPr>
            <p:nvPr/>
          </p:nvSpPr>
          <p:spPr bwMode="auto">
            <a:xfrm>
              <a:off x="4877" y="3339"/>
              <a:ext cx="728" cy="27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230" y="12"/>
                </a:cxn>
                <a:cxn ang="0">
                  <a:pos x="417" y="8"/>
                </a:cxn>
                <a:cxn ang="0">
                  <a:pos x="551" y="3"/>
                </a:cxn>
                <a:cxn ang="0">
                  <a:pos x="728" y="27"/>
                </a:cxn>
              </a:cxnLst>
              <a:rect l="0" t="0" r="r" b="b"/>
              <a:pathLst>
                <a:path w="728" h="27">
                  <a:moveTo>
                    <a:pt x="0" y="22"/>
                  </a:moveTo>
                  <a:cubicBezTo>
                    <a:pt x="80" y="18"/>
                    <a:pt x="161" y="14"/>
                    <a:pt x="230" y="12"/>
                  </a:cubicBezTo>
                  <a:cubicBezTo>
                    <a:pt x="299" y="10"/>
                    <a:pt x="364" y="9"/>
                    <a:pt x="417" y="8"/>
                  </a:cubicBezTo>
                  <a:cubicBezTo>
                    <a:pt x="470" y="7"/>
                    <a:pt x="499" y="0"/>
                    <a:pt x="551" y="3"/>
                  </a:cubicBezTo>
                  <a:cubicBezTo>
                    <a:pt x="603" y="6"/>
                    <a:pt x="665" y="16"/>
                    <a:pt x="728" y="27"/>
                  </a:cubicBezTo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3849" name="Group 153"/>
            <p:cNvGrpSpPr>
              <a:grpSpLocks/>
            </p:cNvGrpSpPr>
            <p:nvPr/>
          </p:nvGrpSpPr>
          <p:grpSpPr bwMode="auto">
            <a:xfrm>
              <a:off x="5566" y="3161"/>
              <a:ext cx="206" cy="192"/>
              <a:chOff x="1768" y="3755"/>
              <a:chExt cx="206" cy="192"/>
            </a:xfrm>
          </p:grpSpPr>
          <p:sp>
            <p:nvSpPr>
              <p:cNvPr id="413850" name="Oval 154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851" name="Rectangle 155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sz="1400" b="1">
                    <a:solidFill>
                      <a:schemeClr val="bg1"/>
                    </a:solidFill>
                    <a:sym typeface="Symbol" pitchFamily="18" charset="2"/>
                  </a:rPr>
                  <a:t></a:t>
                </a:r>
              </a:p>
            </p:txBody>
          </p:sp>
        </p:grpSp>
        <p:grpSp>
          <p:nvGrpSpPr>
            <p:cNvPr id="413852" name="Group 156"/>
            <p:cNvGrpSpPr>
              <a:grpSpLocks/>
            </p:cNvGrpSpPr>
            <p:nvPr/>
          </p:nvGrpSpPr>
          <p:grpSpPr bwMode="auto">
            <a:xfrm>
              <a:off x="5566" y="3397"/>
              <a:ext cx="206" cy="192"/>
              <a:chOff x="2621" y="2303"/>
              <a:chExt cx="206" cy="192"/>
            </a:xfrm>
          </p:grpSpPr>
          <p:sp>
            <p:nvSpPr>
              <p:cNvPr id="413853" name="Oval 157"/>
              <p:cNvSpPr>
                <a:spLocks noChangeArrowheads="1"/>
              </p:cNvSpPr>
              <p:nvPr/>
            </p:nvSpPr>
            <p:spPr bwMode="auto">
              <a:xfrm>
                <a:off x="2645" y="2323"/>
                <a:ext cx="134" cy="13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854" name="Rectangle 158"/>
              <p:cNvSpPr>
                <a:spLocks noChangeArrowheads="1"/>
              </p:cNvSpPr>
              <p:nvPr/>
            </p:nvSpPr>
            <p:spPr bwMode="auto">
              <a:xfrm>
                <a:off x="2621" y="2303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3</a:t>
                </a:r>
                <a:r>
                  <a:rPr lang="en-US" sz="1400" b="1">
                    <a:solidFill>
                      <a:schemeClr val="bg1"/>
                    </a:solidFill>
                    <a:sym typeface="Symbol" pitchFamily="18" charset="2"/>
                  </a:rPr>
                  <a:t></a:t>
                </a:r>
              </a:p>
            </p:txBody>
          </p:sp>
        </p:grpSp>
      </p:grpSp>
      <p:grpSp>
        <p:nvGrpSpPr>
          <p:cNvPr id="413855" name="Group 159"/>
          <p:cNvGrpSpPr>
            <a:grpSpLocks/>
          </p:cNvGrpSpPr>
          <p:nvPr/>
        </p:nvGrpSpPr>
        <p:grpSpPr bwMode="auto">
          <a:xfrm>
            <a:off x="434975" y="1808163"/>
            <a:ext cx="327025" cy="304800"/>
            <a:chOff x="1768" y="3755"/>
            <a:chExt cx="206" cy="192"/>
          </a:xfrm>
        </p:grpSpPr>
        <p:sp>
          <p:nvSpPr>
            <p:cNvPr id="413856" name="Oval 160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57" name="Rectangle 161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5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grpSp>
        <p:nvGrpSpPr>
          <p:cNvPr id="413858" name="Group 162"/>
          <p:cNvGrpSpPr>
            <a:grpSpLocks/>
          </p:cNvGrpSpPr>
          <p:nvPr/>
        </p:nvGrpSpPr>
        <p:grpSpPr bwMode="auto">
          <a:xfrm>
            <a:off x="434975" y="1420813"/>
            <a:ext cx="327025" cy="304800"/>
            <a:chOff x="2621" y="2303"/>
            <a:chExt cx="206" cy="192"/>
          </a:xfrm>
        </p:grpSpPr>
        <p:sp>
          <p:nvSpPr>
            <p:cNvPr id="413859" name="Oval 163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60" name="Rectangle 164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grpSp>
        <p:nvGrpSpPr>
          <p:cNvPr id="413861" name="Group 165"/>
          <p:cNvGrpSpPr>
            <a:grpSpLocks/>
          </p:cNvGrpSpPr>
          <p:nvPr/>
        </p:nvGrpSpPr>
        <p:grpSpPr bwMode="auto">
          <a:xfrm>
            <a:off x="8836025" y="1362075"/>
            <a:ext cx="327025" cy="304800"/>
            <a:chOff x="1768" y="3755"/>
            <a:chExt cx="206" cy="192"/>
          </a:xfrm>
        </p:grpSpPr>
        <p:sp>
          <p:nvSpPr>
            <p:cNvPr id="413862" name="Oval 166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63" name="Rectangle 167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5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grpSp>
        <p:nvGrpSpPr>
          <p:cNvPr id="413864" name="Group 168"/>
          <p:cNvGrpSpPr>
            <a:grpSpLocks/>
          </p:cNvGrpSpPr>
          <p:nvPr/>
        </p:nvGrpSpPr>
        <p:grpSpPr bwMode="auto">
          <a:xfrm>
            <a:off x="8836025" y="1738313"/>
            <a:ext cx="327025" cy="304800"/>
            <a:chOff x="2621" y="2303"/>
            <a:chExt cx="206" cy="192"/>
          </a:xfrm>
        </p:grpSpPr>
        <p:sp>
          <p:nvSpPr>
            <p:cNvPr id="413865" name="Oval 169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66" name="Rectangle 170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grpSp>
        <p:nvGrpSpPr>
          <p:cNvPr id="413867" name="Group 171"/>
          <p:cNvGrpSpPr>
            <a:grpSpLocks/>
          </p:cNvGrpSpPr>
          <p:nvPr/>
        </p:nvGrpSpPr>
        <p:grpSpPr bwMode="auto">
          <a:xfrm>
            <a:off x="7521575" y="4805363"/>
            <a:ext cx="1328738" cy="479425"/>
            <a:chOff x="4738" y="3027"/>
            <a:chExt cx="837" cy="302"/>
          </a:xfrm>
        </p:grpSpPr>
        <p:sp>
          <p:nvSpPr>
            <p:cNvPr id="413868" name="AutoShape 172"/>
            <p:cNvSpPr>
              <a:spLocks noChangeArrowheads="1"/>
            </p:cNvSpPr>
            <p:nvPr/>
          </p:nvSpPr>
          <p:spPr bwMode="auto">
            <a:xfrm>
              <a:off x="4738" y="3027"/>
              <a:ext cx="837" cy="27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1">
                  <a:solidFill>
                    <a:srgbClr val="CC0000"/>
                  </a:solidFill>
                </a:rPr>
                <a:t>growing </a:t>
              </a:r>
            </a:p>
            <a:p>
              <a:pPr>
                <a:lnSpc>
                  <a:spcPct val="90000"/>
                </a:lnSpc>
              </a:pPr>
              <a:r>
                <a:rPr lang="en-US" sz="1400" b="1">
                  <a:solidFill>
                    <a:srgbClr val="CC0000"/>
                  </a:solidFill>
                </a:rPr>
                <a:t>replication fork</a:t>
              </a:r>
              <a:endParaRPr lang="en-US" sz="1800" b="1">
                <a:solidFill>
                  <a:srgbClr val="CC0000"/>
                </a:solidFill>
              </a:endParaRPr>
            </a:p>
          </p:txBody>
        </p:sp>
        <p:sp>
          <p:nvSpPr>
            <p:cNvPr id="413869" name="Line 173"/>
            <p:cNvSpPr>
              <a:spLocks noChangeShapeType="1"/>
            </p:cNvSpPr>
            <p:nvPr/>
          </p:nvSpPr>
          <p:spPr bwMode="auto">
            <a:xfrm>
              <a:off x="4749" y="3329"/>
              <a:ext cx="665" cy="0"/>
            </a:xfrm>
            <a:prstGeom prst="line">
              <a:avLst/>
            </a:prstGeom>
            <a:noFill/>
            <a:ln w="101600">
              <a:solidFill>
                <a:srgbClr val="CC0000"/>
              </a:solidFill>
              <a:round/>
              <a:headEnd/>
              <a:tailEnd type="triangle" w="sm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3870" name="Group 174"/>
          <p:cNvGrpSpPr>
            <a:grpSpLocks/>
          </p:cNvGrpSpPr>
          <p:nvPr/>
        </p:nvGrpSpPr>
        <p:grpSpPr bwMode="auto">
          <a:xfrm>
            <a:off x="1622425" y="5130800"/>
            <a:ext cx="1393825" cy="447675"/>
            <a:chOff x="1022" y="3232"/>
            <a:chExt cx="878" cy="282"/>
          </a:xfrm>
        </p:grpSpPr>
        <p:sp>
          <p:nvSpPr>
            <p:cNvPr id="413871" name="AutoShape 175"/>
            <p:cNvSpPr>
              <a:spLocks noChangeArrowheads="1"/>
            </p:cNvSpPr>
            <p:nvPr/>
          </p:nvSpPr>
          <p:spPr bwMode="auto">
            <a:xfrm>
              <a:off x="1063" y="3244"/>
              <a:ext cx="837" cy="27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1">
                  <a:solidFill>
                    <a:srgbClr val="CC0000"/>
                  </a:solidFill>
                </a:rPr>
                <a:t>growing </a:t>
              </a:r>
            </a:p>
            <a:p>
              <a:pPr>
                <a:lnSpc>
                  <a:spcPct val="90000"/>
                </a:lnSpc>
              </a:pPr>
              <a:r>
                <a:rPr lang="en-US" sz="1400" b="1">
                  <a:solidFill>
                    <a:srgbClr val="CC0000"/>
                  </a:solidFill>
                </a:rPr>
                <a:t>replication fork</a:t>
              </a:r>
              <a:endParaRPr lang="en-US" sz="1800" b="1">
                <a:solidFill>
                  <a:srgbClr val="CC0000"/>
                </a:solidFill>
              </a:endParaRPr>
            </a:p>
          </p:txBody>
        </p:sp>
        <p:sp>
          <p:nvSpPr>
            <p:cNvPr id="413872" name="Line 176"/>
            <p:cNvSpPr>
              <a:spLocks noChangeShapeType="1"/>
            </p:cNvSpPr>
            <p:nvPr/>
          </p:nvSpPr>
          <p:spPr bwMode="auto">
            <a:xfrm flipH="1">
              <a:off x="1022" y="3232"/>
              <a:ext cx="665" cy="0"/>
            </a:xfrm>
            <a:prstGeom prst="line">
              <a:avLst/>
            </a:prstGeom>
            <a:noFill/>
            <a:ln w="101600">
              <a:solidFill>
                <a:srgbClr val="CC0000"/>
              </a:solidFill>
              <a:round/>
              <a:headEnd/>
              <a:tailEnd type="triangle" w="sm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3873" name="Freeform 177"/>
          <p:cNvSpPr>
            <a:spLocks/>
          </p:cNvSpPr>
          <p:nvPr/>
        </p:nvSpPr>
        <p:spPr bwMode="auto">
          <a:xfrm>
            <a:off x="5226050" y="2820988"/>
            <a:ext cx="760413" cy="266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4" y="34"/>
              </a:cxn>
              <a:cxn ang="0">
                <a:pos x="292" y="110"/>
              </a:cxn>
              <a:cxn ang="0">
                <a:pos x="479" y="168"/>
              </a:cxn>
            </a:cxnLst>
            <a:rect l="0" t="0" r="r" b="b"/>
            <a:pathLst>
              <a:path w="479" h="168">
                <a:moveTo>
                  <a:pt x="0" y="0"/>
                </a:moveTo>
                <a:cubicBezTo>
                  <a:pt x="37" y="8"/>
                  <a:pt x="75" y="16"/>
                  <a:pt x="124" y="34"/>
                </a:cubicBezTo>
                <a:cubicBezTo>
                  <a:pt x="173" y="52"/>
                  <a:pt x="233" y="88"/>
                  <a:pt x="292" y="110"/>
                </a:cubicBezTo>
                <a:cubicBezTo>
                  <a:pt x="351" y="132"/>
                  <a:pt x="415" y="150"/>
                  <a:pt x="479" y="168"/>
                </a:cubicBezTo>
              </a:path>
            </a:pathLst>
          </a:custGeom>
          <a:noFill/>
          <a:ln w="177800" cap="flat" cmpd="sng">
            <a:solidFill>
              <a:schemeClr val="hlink"/>
            </a:solidFill>
            <a:prstDash val="solid"/>
            <a:round/>
            <a:headEnd/>
            <a:tailEnd type="stealth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3874" name="Group 178"/>
          <p:cNvGrpSpPr>
            <a:grpSpLocks/>
          </p:cNvGrpSpPr>
          <p:nvPr/>
        </p:nvGrpSpPr>
        <p:grpSpPr bwMode="auto">
          <a:xfrm>
            <a:off x="5151438" y="2695575"/>
            <a:ext cx="327025" cy="304800"/>
            <a:chOff x="1768" y="3755"/>
            <a:chExt cx="206" cy="192"/>
          </a:xfrm>
        </p:grpSpPr>
        <p:sp>
          <p:nvSpPr>
            <p:cNvPr id="413875" name="Oval 179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76" name="Rectangle 180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5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sp>
        <p:nvSpPr>
          <p:cNvPr id="413877" name="Line 181"/>
          <p:cNvSpPr>
            <a:spLocks noChangeShapeType="1"/>
          </p:cNvSpPr>
          <p:nvPr/>
        </p:nvSpPr>
        <p:spPr bwMode="auto">
          <a:xfrm>
            <a:off x="5911850" y="3114675"/>
            <a:ext cx="989013" cy="212725"/>
          </a:xfrm>
          <a:prstGeom prst="line">
            <a:avLst/>
          </a:prstGeom>
          <a:noFill/>
          <a:ln w="101600">
            <a:solidFill>
              <a:srgbClr val="CC0000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3878" name="Group 182"/>
          <p:cNvGrpSpPr>
            <a:grpSpLocks/>
          </p:cNvGrpSpPr>
          <p:nvPr/>
        </p:nvGrpSpPr>
        <p:grpSpPr bwMode="auto">
          <a:xfrm>
            <a:off x="5635625" y="3079750"/>
            <a:ext cx="595313" cy="304800"/>
            <a:chOff x="3550" y="1940"/>
            <a:chExt cx="375" cy="192"/>
          </a:xfrm>
        </p:grpSpPr>
        <p:sp>
          <p:nvSpPr>
            <p:cNvPr id="413879" name="Freeform 183"/>
            <p:cNvSpPr>
              <a:spLocks/>
            </p:cNvSpPr>
            <p:nvPr/>
          </p:nvSpPr>
          <p:spPr bwMode="auto">
            <a:xfrm>
              <a:off x="3550" y="2026"/>
              <a:ext cx="254" cy="53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0" y="53"/>
                </a:cxn>
              </a:cxnLst>
              <a:rect l="0" t="0" r="r" b="b"/>
              <a:pathLst>
                <a:path w="254" h="53">
                  <a:moveTo>
                    <a:pt x="254" y="0"/>
                  </a:moveTo>
                  <a:cubicBezTo>
                    <a:pt x="254" y="0"/>
                    <a:pt x="127" y="26"/>
                    <a:pt x="0" y="53"/>
                  </a:cubicBezTo>
                </a:path>
              </a:pathLst>
            </a:custGeom>
            <a:noFill/>
            <a:ln w="177800" cap="flat" cmpd="sng">
              <a:solidFill>
                <a:schemeClr val="hlink"/>
              </a:solidFill>
              <a:prstDash val="solid"/>
              <a:round/>
              <a:headEnd/>
              <a:tailEnd type="stealth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3880" name="Group 184"/>
            <p:cNvGrpSpPr>
              <a:grpSpLocks/>
            </p:cNvGrpSpPr>
            <p:nvPr/>
          </p:nvGrpSpPr>
          <p:grpSpPr bwMode="auto">
            <a:xfrm>
              <a:off x="3719" y="1940"/>
              <a:ext cx="206" cy="192"/>
              <a:chOff x="1768" y="3755"/>
              <a:chExt cx="206" cy="192"/>
            </a:xfrm>
          </p:grpSpPr>
          <p:sp>
            <p:nvSpPr>
              <p:cNvPr id="413881" name="Oval 185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882" name="Rectangle 186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sz="1400" b="1">
                    <a:solidFill>
                      <a:schemeClr val="bg1"/>
                    </a:solidFill>
                    <a:sym typeface="Symbol" pitchFamily="18" charset="2"/>
                  </a:rPr>
                  <a:t></a:t>
                </a:r>
              </a:p>
            </p:txBody>
          </p:sp>
        </p:grpSp>
      </p:grpSp>
      <p:grpSp>
        <p:nvGrpSpPr>
          <p:cNvPr id="413883" name="Group 187"/>
          <p:cNvGrpSpPr>
            <a:grpSpLocks/>
          </p:cNvGrpSpPr>
          <p:nvPr/>
        </p:nvGrpSpPr>
        <p:grpSpPr bwMode="auto">
          <a:xfrm>
            <a:off x="5832475" y="5854700"/>
            <a:ext cx="869950" cy="304800"/>
            <a:chOff x="3674" y="3688"/>
            <a:chExt cx="548" cy="192"/>
          </a:xfrm>
        </p:grpSpPr>
        <p:sp>
          <p:nvSpPr>
            <p:cNvPr id="413884" name="Freeform 188"/>
            <p:cNvSpPr>
              <a:spLocks/>
            </p:cNvSpPr>
            <p:nvPr/>
          </p:nvSpPr>
          <p:spPr bwMode="auto">
            <a:xfrm>
              <a:off x="3674" y="3761"/>
              <a:ext cx="513" cy="96"/>
            </a:xfrm>
            <a:custGeom>
              <a:avLst/>
              <a:gdLst/>
              <a:ahLst/>
              <a:cxnLst>
                <a:cxn ang="0">
                  <a:pos x="513" y="0"/>
                </a:cxn>
                <a:cxn ang="0">
                  <a:pos x="221" y="72"/>
                </a:cxn>
                <a:cxn ang="0">
                  <a:pos x="0" y="96"/>
                </a:cxn>
              </a:cxnLst>
              <a:rect l="0" t="0" r="r" b="b"/>
              <a:pathLst>
                <a:path w="513" h="96">
                  <a:moveTo>
                    <a:pt x="513" y="0"/>
                  </a:moveTo>
                  <a:cubicBezTo>
                    <a:pt x="409" y="28"/>
                    <a:pt x="306" y="56"/>
                    <a:pt x="221" y="72"/>
                  </a:cubicBezTo>
                  <a:cubicBezTo>
                    <a:pt x="136" y="88"/>
                    <a:pt x="68" y="92"/>
                    <a:pt x="0" y="96"/>
                  </a:cubicBezTo>
                </a:path>
              </a:pathLst>
            </a:custGeom>
            <a:noFill/>
            <a:ln w="177800" cap="flat" cmpd="sng">
              <a:solidFill>
                <a:schemeClr val="hlink"/>
              </a:solidFill>
              <a:prstDash val="solid"/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3885" name="Group 189"/>
            <p:cNvGrpSpPr>
              <a:grpSpLocks/>
            </p:cNvGrpSpPr>
            <p:nvPr/>
          </p:nvGrpSpPr>
          <p:grpSpPr bwMode="auto">
            <a:xfrm>
              <a:off x="4016" y="3688"/>
              <a:ext cx="206" cy="192"/>
              <a:chOff x="1768" y="3755"/>
              <a:chExt cx="206" cy="192"/>
            </a:xfrm>
          </p:grpSpPr>
          <p:sp>
            <p:nvSpPr>
              <p:cNvPr id="413886" name="Oval 190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887" name="Rectangle 191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sz="1400" b="1">
                    <a:solidFill>
                      <a:schemeClr val="bg1"/>
                    </a:solidFill>
                    <a:sym typeface="Symbol" pitchFamily="18" charset="2"/>
                  </a:rPr>
                  <a:t></a:t>
                </a:r>
              </a:p>
            </p:txBody>
          </p:sp>
        </p:grpSp>
      </p:grpSp>
      <p:grpSp>
        <p:nvGrpSpPr>
          <p:cNvPr id="413888" name="Group 192"/>
          <p:cNvGrpSpPr>
            <a:grpSpLocks/>
          </p:cNvGrpSpPr>
          <p:nvPr/>
        </p:nvGrpSpPr>
        <p:grpSpPr bwMode="auto">
          <a:xfrm>
            <a:off x="6653213" y="5378450"/>
            <a:ext cx="882650" cy="357188"/>
            <a:chOff x="4191" y="3388"/>
            <a:chExt cx="556" cy="225"/>
          </a:xfrm>
        </p:grpSpPr>
        <p:sp>
          <p:nvSpPr>
            <p:cNvPr id="413889" name="Freeform 193"/>
            <p:cNvSpPr>
              <a:spLocks/>
            </p:cNvSpPr>
            <p:nvPr/>
          </p:nvSpPr>
          <p:spPr bwMode="auto">
            <a:xfrm rot="-891758">
              <a:off x="4191" y="3517"/>
              <a:ext cx="513" cy="96"/>
            </a:xfrm>
            <a:custGeom>
              <a:avLst/>
              <a:gdLst/>
              <a:ahLst/>
              <a:cxnLst>
                <a:cxn ang="0">
                  <a:pos x="513" y="0"/>
                </a:cxn>
                <a:cxn ang="0">
                  <a:pos x="221" y="72"/>
                </a:cxn>
                <a:cxn ang="0">
                  <a:pos x="0" y="96"/>
                </a:cxn>
              </a:cxnLst>
              <a:rect l="0" t="0" r="r" b="b"/>
              <a:pathLst>
                <a:path w="513" h="96">
                  <a:moveTo>
                    <a:pt x="513" y="0"/>
                  </a:moveTo>
                  <a:cubicBezTo>
                    <a:pt x="409" y="28"/>
                    <a:pt x="306" y="56"/>
                    <a:pt x="221" y="72"/>
                  </a:cubicBezTo>
                  <a:cubicBezTo>
                    <a:pt x="136" y="88"/>
                    <a:pt x="68" y="92"/>
                    <a:pt x="0" y="96"/>
                  </a:cubicBezTo>
                </a:path>
              </a:pathLst>
            </a:custGeom>
            <a:noFill/>
            <a:ln w="177800" cap="flat" cmpd="sng">
              <a:solidFill>
                <a:schemeClr val="hlink"/>
              </a:solidFill>
              <a:prstDash val="solid"/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3890" name="Group 194"/>
            <p:cNvGrpSpPr>
              <a:grpSpLocks/>
            </p:cNvGrpSpPr>
            <p:nvPr/>
          </p:nvGrpSpPr>
          <p:grpSpPr bwMode="auto">
            <a:xfrm>
              <a:off x="4541" y="3388"/>
              <a:ext cx="206" cy="192"/>
              <a:chOff x="1768" y="3755"/>
              <a:chExt cx="206" cy="192"/>
            </a:xfrm>
          </p:grpSpPr>
          <p:sp>
            <p:nvSpPr>
              <p:cNvPr id="413891" name="Oval 195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892" name="Rectangle 196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sz="1400" b="1">
                    <a:solidFill>
                      <a:schemeClr val="bg1"/>
                    </a:solidFill>
                    <a:sym typeface="Symbol" pitchFamily="18" charset="2"/>
                  </a:rPr>
                  <a:t></a:t>
                </a:r>
              </a:p>
            </p:txBody>
          </p:sp>
        </p:grpSp>
      </p:grpSp>
      <p:grpSp>
        <p:nvGrpSpPr>
          <p:cNvPr id="413893" name="Group 197"/>
          <p:cNvGrpSpPr>
            <a:grpSpLocks/>
          </p:cNvGrpSpPr>
          <p:nvPr/>
        </p:nvGrpSpPr>
        <p:grpSpPr bwMode="auto">
          <a:xfrm>
            <a:off x="5151438" y="3151188"/>
            <a:ext cx="617537" cy="304800"/>
            <a:chOff x="3245" y="1985"/>
            <a:chExt cx="389" cy="192"/>
          </a:xfrm>
        </p:grpSpPr>
        <p:sp>
          <p:nvSpPr>
            <p:cNvPr id="413894" name="Freeform 198"/>
            <p:cNvSpPr>
              <a:spLocks/>
            </p:cNvSpPr>
            <p:nvPr/>
          </p:nvSpPr>
          <p:spPr bwMode="auto">
            <a:xfrm>
              <a:off x="3245" y="2074"/>
              <a:ext cx="254" cy="53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0" y="53"/>
                </a:cxn>
              </a:cxnLst>
              <a:rect l="0" t="0" r="r" b="b"/>
              <a:pathLst>
                <a:path w="254" h="53">
                  <a:moveTo>
                    <a:pt x="254" y="0"/>
                  </a:moveTo>
                  <a:cubicBezTo>
                    <a:pt x="254" y="0"/>
                    <a:pt x="127" y="26"/>
                    <a:pt x="0" y="53"/>
                  </a:cubicBezTo>
                </a:path>
              </a:pathLst>
            </a:custGeom>
            <a:noFill/>
            <a:ln w="177800" cap="flat" cmpd="sng">
              <a:solidFill>
                <a:schemeClr val="hlink"/>
              </a:solidFill>
              <a:prstDash val="solid"/>
              <a:round/>
              <a:headEnd/>
              <a:tailEnd type="stealth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3895" name="Group 199"/>
            <p:cNvGrpSpPr>
              <a:grpSpLocks/>
            </p:cNvGrpSpPr>
            <p:nvPr/>
          </p:nvGrpSpPr>
          <p:grpSpPr bwMode="auto">
            <a:xfrm>
              <a:off x="3428" y="1985"/>
              <a:ext cx="206" cy="192"/>
              <a:chOff x="1768" y="3755"/>
              <a:chExt cx="206" cy="192"/>
            </a:xfrm>
          </p:grpSpPr>
          <p:sp>
            <p:nvSpPr>
              <p:cNvPr id="413896" name="Oval 200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897" name="Rectangle 201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sz="1400" b="1">
                    <a:solidFill>
                      <a:schemeClr val="bg1"/>
                    </a:solidFill>
                    <a:sym typeface="Symbol" pitchFamily="18" charset="2"/>
                  </a:rPr>
                  <a:t></a:t>
                </a:r>
              </a:p>
            </p:txBody>
          </p:sp>
        </p:grpSp>
      </p:grpSp>
      <p:grpSp>
        <p:nvGrpSpPr>
          <p:cNvPr id="413898" name="Group 202"/>
          <p:cNvGrpSpPr>
            <a:grpSpLocks/>
          </p:cNvGrpSpPr>
          <p:nvPr/>
        </p:nvGrpSpPr>
        <p:grpSpPr bwMode="auto">
          <a:xfrm>
            <a:off x="5646738" y="2890838"/>
            <a:ext cx="327025" cy="304800"/>
            <a:chOff x="2621" y="2303"/>
            <a:chExt cx="206" cy="192"/>
          </a:xfrm>
        </p:grpSpPr>
        <p:sp>
          <p:nvSpPr>
            <p:cNvPr id="413899" name="Oval 203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900" name="Rectangle 204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grpSp>
        <p:nvGrpSpPr>
          <p:cNvPr id="413901" name="Group 205"/>
          <p:cNvGrpSpPr>
            <a:grpSpLocks/>
          </p:cNvGrpSpPr>
          <p:nvPr/>
        </p:nvGrpSpPr>
        <p:grpSpPr bwMode="auto">
          <a:xfrm>
            <a:off x="4886325" y="3221038"/>
            <a:ext cx="327025" cy="304800"/>
            <a:chOff x="2621" y="2303"/>
            <a:chExt cx="206" cy="192"/>
          </a:xfrm>
        </p:grpSpPr>
        <p:sp>
          <p:nvSpPr>
            <p:cNvPr id="413902" name="Oval 206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903" name="Rectangle 207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grpSp>
        <p:nvGrpSpPr>
          <p:cNvPr id="413904" name="Group 208"/>
          <p:cNvGrpSpPr>
            <a:grpSpLocks/>
          </p:cNvGrpSpPr>
          <p:nvPr/>
        </p:nvGrpSpPr>
        <p:grpSpPr bwMode="auto">
          <a:xfrm>
            <a:off x="4835525" y="5986463"/>
            <a:ext cx="1035050" cy="304800"/>
            <a:chOff x="2980" y="3771"/>
            <a:chExt cx="652" cy="192"/>
          </a:xfrm>
        </p:grpSpPr>
        <p:sp>
          <p:nvSpPr>
            <p:cNvPr id="413905" name="Freeform 209"/>
            <p:cNvSpPr>
              <a:spLocks/>
            </p:cNvSpPr>
            <p:nvPr/>
          </p:nvSpPr>
          <p:spPr bwMode="auto">
            <a:xfrm>
              <a:off x="2980" y="3835"/>
              <a:ext cx="614" cy="30"/>
            </a:xfrm>
            <a:custGeom>
              <a:avLst/>
              <a:gdLst/>
              <a:ahLst/>
              <a:cxnLst>
                <a:cxn ang="0">
                  <a:pos x="614" y="28"/>
                </a:cxn>
                <a:cxn ang="0">
                  <a:pos x="361" y="28"/>
                </a:cxn>
                <a:cxn ang="0">
                  <a:pos x="198" y="17"/>
                </a:cxn>
                <a:cxn ang="0">
                  <a:pos x="0" y="0"/>
                </a:cxn>
              </a:cxnLst>
              <a:rect l="0" t="0" r="r" b="b"/>
              <a:pathLst>
                <a:path w="614" h="30">
                  <a:moveTo>
                    <a:pt x="614" y="28"/>
                  </a:moveTo>
                  <a:cubicBezTo>
                    <a:pt x="522" y="29"/>
                    <a:pt x="430" y="30"/>
                    <a:pt x="361" y="28"/>
                  </a:cubicBezTo>
                  <a:cubicBezTo>
                    <a:pt x="292" y="26"/>
                    <a:pt x="258" y="22"/>
                    <a:pt x="198" y="17"/>
                  </a:cubicBezTo>
                  <a:cubicBezTo>
                    <a:pt x="138" y="12"/>
                    <a:pt x="33" y="3"/>
                    <a:pt x="0" y="0"/>
                  </a:cubicBezTo>
                </a:path>
              </a:pathLst>
            </a:custGeom>
            <a:noFill/>
            <a:ln w="177800" cap="flat" cmpd="sng">
              <a:solidFill>
                <a:schemeClr val="hlink"/>
              </a:solidFill>
              <a:prstDash val="solid"/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3906" name="Group 210"/>
            <p:cNvGrpSpPr>
              <a:grpSpLocks/>
            </p:cNvGrpSpPr>
            <p:nvPr/>
          </p:nvGrpSpPr>
          <p:grpSpPr bwMode="auto">
            <a:xfrm>
              <a:off x="3426" y="3771"/>
              <a:ext cx="206" cy="192"/>
              <a:chOff x="1768" y="3755"/>
              <a:chExt cx="206" cy="192"/>
            </a:xfrm>
          </p:grpSpPr>
          <p:sp>
            <p:nvSpPr>
              <p:cNvPr id="413907" name="Oval 211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908" name="Rectangle 212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sz="1400" b="1">
                    <a:solidFill>
                      <a:schemeClr val="bg1"/>
                    </a:solidFill>
                    <a:sym typeface="Symbol" pitchFamily="18" charset="2"/>
                  </a:rPr>
                  <a:t></a:t>
                </a:r>
              </a:p>
            </p:txBody>
          </p:sp>
        </p:grpSp>
      </p:grpSp>
      <p:grpSp>
        <p:nvGrpSpPr>
          <p:cNvPr id="413909" name="Group 213"/>
          <p:cNvGrpSpPr>
            <a:grpSpLocks/>
          </p:cNvGrpSpPr>
          <p:nvPr/>
        </p:nvGrpSpPr>
        <p:grpSpPr bwMode="auto">
          <a:xfrm>
            <a:off x="2684463" y="4646613"/>
            <a:ext cx="1003300" cy="473075"/>
            <a:chOff x="1691" y="2927"/>
            <a:chExt cx="632" cy="298"/>
          </a:xfrm>
        </p:grpSpPr>
        <p:sp>
          <p:nvSpPr>
            <p:cNvPr id="413910" name="Freeform 214"/>
            <p:cNvSpPr>
              <a:spLocks/>
            </p:cNvSpPr>
            <p:nvPr/>
          </p:nvSpPr>
          <p:spPr bwMode="auto">
            <a:xfrm>
              <a:off x="1739" y="2927"/>
              <a:ext cx="584" cy="206"/>
            </a:xfrm>
            <a:custGeom>
              <a:avLst/>
              <a:gdLst/>
              <a:ahLst/>
              <a:cxnLst>
                <a:cxn ang="0">
                  <a:pos x="0" y="206"/>
                </a:cxn>
                <a:cxn ang="0">
                  <a:pos x="311" y="82"/>
                </a:cxn>
                <a:cxn ang="0">
                  <a:pos x="584" y="0"/>
                </a:cxn>
              </a:cxnLst>
              <a:rect l="0" t="0" r="r" b="b"/>
              <a:pathLst>
                <a:path w="584" h="206">
                  <a:moveTo>
                    <a:pt x="0" y="206"/>
                  </a:moveTo>
                  <a:cubicBezTo>
                    <a:pt x="107" y="161"/>
                    <a:pt x="214" y="116"/>
                    <a:pt x="311" y="82"/>
                  </a:cubicBezTo>
                  <a:cubicBezTo>
                    <a:pt x="408" y="48"/>
                    <a:pt x="496" y="24"/>
                    <a:pt x="584" y="0"/>
                  </a:cubicBezTo>
                </a:path>
              </a:pathLst>
            </a:custGeom>
            <a:noFill/>
            <a:ln w="177800" cap="flat" cmpd="sng">
              <a:solidFill>
                <a:schemeClr val="hlink"/>
              </a:solidFill>
              <a:prstDash val="solid"/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3911" name="Group 215"/>
            <p:cNvGrpSpPr>
              <a:grpSpLocks/>
            </p:cNvGrpSpPr>
            <p:nvPr/>
          </p:nvGrpSpPr>
          <p:grpSpPr bwMode="auto">
            <a:xfrm>
              <a:off x="1691" y="3033"/>
              <a:ext cx="206" cy="192"/>
              <a:chOff x="1768" y="3755"/>
              <a:chExt cx="206" cy="192"/>
            </a:xfrm>
          </p:grpSpPr>
          <p:sp>
            <p:nvSpPr>
              <p:cNvPr id="413912" name="Oval 216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913" name="Rectangle 217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sz="1400" b="1">
                    <a:solidFill>
                      <a:schemeClr val="bg1"/>
                    </a:solidFill>
                    <a:sym typeface="Symbol" pitchFamily="18" charset="2"/>
                  </a:rPr>
                  <a:t></a:t>
                </a:r>
              </a:p>
            </p:txBody>
          </p:sp>
        </p:grpSp>
      </p:grpSp>
      <p:sp>
        <p:nvSpPr>
          <p:cNvPr id="413914" name="AutoShape 218"/>
          <p:cNvSpPr>
            <a:spLocks noChangeArrowheads="1"/>
          </p:cNvSpPr>
          <p:nvPr/>
        </p:nvSpPr>
        <p:spPr bwMode="auto">
          <a:xfrm>
            <a:off x="3451225" y="4719638"/>
            <a:ext cx="1339850" cy="23812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lIns="45720" tIns="0" rIns="45720" bIns="0" anchor="ctr">
            <a:spAutoFit/>
          </a:bodyPr>
          <a:lstStyle/>
          <a:p>
            <a:pPr algn="l"/>
            <a:r>
              <a:rPr lang="en-US" sz="1400" b="1">
                <a:solidFill>
                  <a:srgbClr val="0F116A"/>
                </a:solidFill>
              </a:rPr>
              <a:t>lagging strand</a:t>
            </a:r>
          </a:p>
        </p:txBody>
      </p:sp>
      <p:grpSp>
        <p:nvGrpSpPr>
          <p:cNvPr id="413915" name="Group 219"/>
          <p:cNvGrpSpPr>
            <a:grpSpLocks/>
          </p:cNvGrpSpPr>
          <p:nvPr/>
        </p:nvGrpSpPr>
        <p:grpSpPr bwMode="auto">
          <a:xfrm>
            <a:off x="3757613" y="4395788"/>
            <a:ext cx="1163637" cy="384175"/>
            <a:chOff x="2367" y="2769"/>
            <a:chExt cx="733" cy="242"/>
          </a:xfrm>
        </p:grpSpPr>
        <p:grpSp>
          <p:nvGrpSpPr>
            <p:cNvPr id="413916" name="Group 220"/>
            <p:cNvGrpSpPr>
              <a:grpSpLocks/>
            </p:cNvGrpSpPr>
            <p:nvPr/>
          </p:nvGrpSpPr>
          <p:grpSpPr bwMode="auto">
            <a:xfrm>
              <a:off x="2367" y="2819"/>
              <a:ext cx="733" cy="192"/>
              <a:chOff x="2367" y="2819"/>
              <a:chExt cx="733" cy="192"/>
            </a:xfrm>
          </p:grpSpPr>
          <p:grpSp>
            <p:nvGrpSpPr>
              <p:cNvPr id="413917" name="Group 221"/>
              <p:cNvGrpSpPr>
                <a:grpSpLocks/>
              </p:cNvGrpSpPr>
              <p:nvPr/>
            </p:nvGrpSpPr>
            <p:grpSpPr bwMode="auto">
              <a:xfrm>
                <a:off x="2410" y="2825"/>
                <a:ext cx="690" cy="107"/>
                <a:chOff x="2410" y="2825"/>
                <a:chExt cx="690" cy="107"/>
              </a:xfrm>
            </p:grpSpPr>
            <p:sp>
              <p:nvSpPr>
                <p:cNvPr id="413918" name="Freeform 222"/>
                <p:cNvSpPr>
                  <a:spLocks/>
                </p:cNvSpPr>
                <p:nvPr/>
              </p:nvSpPr>
              <p:spPr bwMode="auto">
                <a:xfrm>
                  <a:off x="2410" y="2851"/>
                  <a:ext cx="690" cy="81"/>
                </a:xfrm>
                <a:custGeom>
                  <a:avLst/>
                  <a:gdLst/>
                  <a:ahLst/>
                  <a:cxnLst>
                    <a:cxn ang="0">
                      <a:pos x="0" y="81"/>
                    </a:cxn>
                    <a:cxn ang="0">
                      <a:pos x="297" y="19"/>
                    </a:cxn>
                    <a:cxn ang="0">
                      <a:pos x="690" y="0"/>
                    </a:cxn>
                  </a:cxnLst>
                  <a:rect l="0" t="0" r="r" b="b"/>
                  <a:pathLst>
                    <a:path w="690" h="81">
                      <a:moveTo>
                        <a:pt x="0" y="81"/>
                      </a:moveTo>
                      <a:cubicBezTo>
                        <a:pt x="91" y="56"/>
                        <a:pt x="182" y="32"/>
                        <a:pt x="297" y="19"/>
                      </a:cubicBezTo>
                      <a:cubicBezTo>
                        <a:pt x="412" y="6"/>
                        <a:pt x="551" y="3"/>
                        <a:pt x="690" y="0"/>
                      </a:cubicBezTo>
                    </a:path>
                  </a:pathLst>
                </a:custGeom>
                <a:noFill/>
                <a:ln w="177800" cap="flat" cmpd="sng">
                  <a:solidFill>
                    <a:schemeClr val="hlink"/>
                  </a:solidFill>
                  <a:prstDash val="solid"/>
                  <a:round/>
                  <a:headEnd/>
                  <a:tailEnd type="stealth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919" name="Rectangle 223"/>
                <p:cNvSpPr>
                  <a:spLocks noChangeArrowheads="1"/>
                </p:cNvSpPr>
                <p:nvPr/>
              </p:nvSpPr>
              <p:spPr bwMode="auto">
                <a:xfrm>
                  <a:off x="2858" y="2825"/>
                  <a:ext cx="83" cy="67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3920" name="Group 224"/>
              <p:cNvGrpSpPr>
                <a:grpSpLocks/>
              </p:cNvGrpSpPr>
              <p:nvPr/>
            </p:nvGrpSpPr>
            <p:grpSpPr bwMode="auto">
              <a:xfrm>
                <a:off x="2367" y="2819"/>
                <a:ext cx="206" cy="192"/>
                <a:chOff x="1768" y="3755"/>
                <a:chExt cx="206" cy="192"/>
              </a:xfrm>
            </p:grpSpPr>
            <p:sp>
              <p:nvSpPr>
                <p:cNvPr id="413921" name="Oval 225"/>
                <p:cNvSpPr>
                  <a:spLocks noChangeArrowheads="1"/>
                </p:cNvSpPr>
                <p:nvPr/>
              </p:nvSpPr>
              <p:spPr bwMode="auto">
                <a:xfrm>
                  <a:off x="1792" y="3775"/>
                  <a:ext cx="134" cy="134"/>
                </a:xfrm>
                <a:prstGeom prst="ellipse">
                  <a:avLst/>
                </a:prstGeom>
                <a:solidFill>
                  <a:srgbClr val="008040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922" name="Rectangle 226"/>
                <p:cNvSpPr>
                  <a:spLocks noChangeArrowheads="1"/>
                </p:cNvSpPr>
                <p:nvPr/>
              </p:nvSpPr>
              <p:spPr bwMode="auto">
                <a:xfrm>
                  <a:off x="1768" y="3755"/>
                  <a:ext cx="20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1400" b="1">
                      <a:solidFill>
                        <a:schemeClr val="bg1"/>
                      </a:solidFill>
                    </a:rPr>
                    <a:t>5</a:t>
                  </a:r>
                  <a:r>
                    <a:rPr lang="en-US" sz="1400" b="1">
                      <a:solidFill>
                        <a:schemeClr val="bg1"/>
                      </a:solidFill>
                      <a:sym typeface="Symbol" pitchFamily="18" charset="2"/>
                    </a:rPr>
                    <a:t></a:t>
                  </a:r>
                </a:p>
              </p:txBody>
            </p:sp>
          </p:grpSp>
        </p:grpSp>
        <p:grpSp>
          <p:nvGrpSpPr>
            <p:cNvPr id="413923" name="Group 227"/>
            <p:cNvGrpSpPr>
              <a:grpSpLocks/>
            </p:cNvGrpSpPr>
            <p:nvPr/>
          </p:nvGrpSpPr>
          <p:grpSpPr bwMode="auto">
            <a:xfrm>
              <a:off x="2824" y="2769"/>
              <a:ext cx="206" cy="192"/>
              <a:chOff x="2621" y="2303"/>
              <a:chExt cx="206" cy="192"/>
            </a:xfrm>
          </p:grpSpPr>
          <p:sp>
            <p:nvSpPr>
              <p:cNvPr id="413924" name="Oval 228"/>
              <p:cNvSpPr>
                <a:spLocks noChangeArrowheads="1"/>
              </p:cNvSpPr>
              <p:nvPr/>
            </p:nvSpPr>
            <p:spPr bwMode="auto">
              <a:xfrm>
                <a:off x="2645" y="2323"/>
                <a:ext cx="134" cy="13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925" name="Rectangle 229"/>
              <p:cNvSpPr>
                <a:spLocks noChangeArrowheads="1"/>
              </p:cNvSpPr>
              <p:nvPr/>
            </p:nvSpPr>
            <p:spPr bwMode="auto">
              <a:xfrm>
                <a:off x="2621" y="2303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3</a:t>
                </a:r>
                <a:r>
                  <a:rPr lang="en-US" sz="1400" b="1">
                    <a:solidFill>
                      <a:schemeClr val="bg1"/>
                    </a:solidFill>
                    <a:sym typeface="Symbol" pitchFamily="18" charset="2"/>
                  </a:rPr>
                  <a:t></a:t>
                </a:r>
              </a:p>
            </p:txBody>
          </p:sp>
        </p:grpSp>
      </p:grpSp>
      <p:sp>
        <p:nvSpPr>
          <p:cNvPr id="413926" name="AutoShape 230"/>
          <p:cNvSpPr>
            <a:spLocks noChangeArrowheads="1"/>
          </p:cNvSpPr>
          <p:nvPr/>
        </p:nvSpPr>
        <p:spPr bwMode="auto">
          <a:xfrm rot="5400000">
            <a:off x="405606" y="2142332"/>
            <a:ext cx="484187" cy="546100"/>
          </a:xfrm>
          <a:custGeom>
            <a:avLst/>
            <a:gdLst>
              <a:gd name="G0" fmla="+- 11826 0 0"/>
              <a:gd name="G1" fmla="+- 4772 0 0"/>
              <a:gd name="G2" fmla="+- 21600 0 4772"/>
              <a:gd name="G3" fmla="+- 10800 0 4772"/>
              <a:gd name="G4" fmla="+- 21600 0 11826"/>
              <a:gd name="G5" fmla="*/ G4 G3 10800"/>
              <a:gd name="G6" fmla="+- 21600 0 G5"/>
              <a:gd name="T0" fmla="*/ 11826 w 21600"/>
              <a:gd name="T1" fmla="*/ 0 h 21600"/>
              <a:gd name="T2" fmla="*/ 0 w 21600"/>
              <a:gd name="T3" fmla="*/ 10800 h 21600"/>
              <a:gd name="T4" fmla="*/ 11826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826" y="0"/>
                </a:moveTo>
                <a:lnTo>
                  <a:pt x="11826" y="4772"/>
                </a:lnTo>
                <a:lnTo>
                  <a:pt x="3375" y="4772"/>
                </a:lnTo>
                <a:lnTo>
                  <a:pt x="3375" y="16828"/>
                </a:lnTo>
                <a:lnTo>
                  <a:pt x="11826" y="16828"/>
                </a:lnTo>
                <a:lnTo>
                  <a:pt x="1182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772"/>
                </a:moveTo>
                <a:lnTo>
                  <a:pt x="1350" y="16828"/>
                </a:lnTo>
                <a:lnTo>
                  <a:pt x="2700" y="16828"/>
                </a:lnTo>
                <a:lnTo>
                  <a:pt x="2700" y="4772"/>
                </a:lnTo>
                <a:close/>
              </a:path>
              <a:path w="21600" h="21600">
                <a:moveTo>
                  <a:pt x="0" y="4772"/>
                </a:moveTo>
                <a:lnTo>
                  <a:pt x="0" y="16828"/>
                </a:lnTo>
                <a:lnTo>
                  <a:pt x="675" y="16828"/>
                </a:lnTo>
                <a:lnTo>
                  <a:pt x="675" y="47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927" name="AutoShape 231"/>
          <p:cNvSpPr>
            <a:spLocks noChangeArrowheads="1"/>
          </p:cNvSpPr>
          <p:nvPr/>
        </p:nvSpPr>
        <p:spPr bwMode="auto">
          <a:xfrm rot="5400000">
            <a:off x="240506" y="3818732"/>
            <a:ext cx="814387" cy="546100"/>
          </a:xfrm>
          <a:custGeom>
            <a:avLst/>
            <a:gdLst>
              <a:gd name="G0" fmla="+- 11826 0 0"/>
              <a:gd name="G1" fmla="+- 4772 0 0"/>
              <a:gd name="G2" fmla="+- 21600 0 4772"/>
              <a:gd name="G3" fmla="+- 10800 0 4772"/>
              <a:gd name="G4" fmla="+- 21600 0 11826"/>
              <a:gd name="G5" fmla="*/ G4 G3 10800"/>
              <a:gd name="G6" fmla="+- 21600 0 G5"/>
              <a:gd name="T0" fmla="*/ 11826 w 21600"/>
              <a:gd name="T1" fmla="*/ 0 h 21600"/>
              <a:gd name="T2" fmla="*/ 0 w 21600"/>
              <a:gd name="T3" fmla="*/ 10800 h 21600"/>
              <a:gd name="T4" fmla="*/ 11826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826" y="0"/>
                </a:moveTo>
                <a:lnTo>
                  <a:pt x="11826" y="4772"/>
                </a:lnTo>
                <a:lnTo>
                  <a:pt x="3375" y="4772"/>
                </a:lnTo>
                <a:lnTo>
                  <a:pt x="3375" y="16828"/>
                </a:lnTo>
                <a:lnTo>
                  <a:pt x="11826" y="16828"/>
                </a:lnTo>
                <a:lnTo>
                  <a:pt x="1182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772"/>
                </a:moveTo>
                <a:lnTo>
                  <a:pt x="1350" y="16828"/>
                </a:lnTo>
                <a:lnTo>
                  <a:pt x="2700" y="16828"/>
                </a:lnTo>
                <a:lnTo>
                  <a:pt x="2700" y="4772"/>
                </a:lnTo>
                <a:close/>
              </a:path>
              <a:path w="21600" h="21600">
                <a:moveTo>
                  <a:pt x="0" y="4772"/>
                </a:moveTo>
                <a:lnTo>
                  <a:pt x="0" y="16828"/>
                </a:lnTo>
                <a:lnTo>
                  <a:pt x="675" y="16828"/>
                </a:lnTo>
                <a:lnTo>
                  <a:pt x="675" y="47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37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38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38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38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38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1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37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138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38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36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ng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38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38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38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3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37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ng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138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ng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13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4138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13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13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138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4138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138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137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ng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138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13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4139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4138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41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4138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413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7" dur="500"/>
                                        <p:tgtEl>
                                          <p:spTgt spid="413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500"/>
                                        <p:tgtEl>
                                          <p:spTgt spid="413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41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41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500"/>
                                        <p:tgtEl>
                                          <p:spTgt spid="413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413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4139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413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4139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4139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1" grpId="0" animBg="1"/>
      <p:bldP spid="413702" grpId="0" animBg="1"/>
      <p:bldP spid="413703" grpId="0" animBg="1"/>
      <p:bldP spid="413704" grpId="0" animBg="1"/>
      <p:bldP spid="413705" grpId="0" animBg="1"/>
      <p:bldP spid="413802" grpId="0" animBg="1"/>
      <p:bldP spid="413803" grpId="0" animBg="1"/>
      <p:bldP spid="413804" grpId="0" animBg="1" autoUpdateAnimBg="0"/>
      <p:bldP spid="413805" grpId="0" animBg="1" autoUpdateAnimBg="0"/>
      <p:bldP spid="413806" grpId="0" animBg="1" autoUpdateAnimBg="0"/>
      <p:bldP spid="413807" grpId="0" animBg="1" autoUpdateAnimBg="0"/>
      <p:bldP spid="413808" grpId="0" animBg="1"/>
      <p:bldP spid="413873" grpId="0" animBg="1"/>
      <p:bldP spid="413877" grpId="0" animBg="1"/>
      <p:bldP spid="413914" grpId="0" animBg="1" autoUpdateAnimBg="0"/>
      <p:bldP spid="413926" grpId="0" animBg="1"/>
      <p:bldP spid="4139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722" name="Group 2"/>
          <p:cNvGrpSpPr>
            <a:grpSpLocks/>
          </p:cNvGrpSpPr>
          <p:nvPr/>
        </p:nvGrpSpPr>
        <p:grpSpPr bwMode="auto">
          <a:xfrm>
            <a:off x="4714875" y="4073525"/>
            <a:ext cx="2759075" cy="1428750"/>
            <a:chOff x="2970" y="2548"/>
            <a:chExt cx="1738" cy="900"/>
          </a:xfrm>
        </p:grpSpPr>
        <p:sp>
          <p:nvSpPr>
            <p:cNvPr id="414723" name="AutoShape 3"/>
            <p:cNvSpPr>
              <a:spLocks noChangeArrowheads="1"/>
            </p:cNvSpPr>
            <p:nvPr/>
          </p:nvSpPr>
          <p:spPr bwMode="auto">
            <a:xfrm>
              <a:off x="4292" y="2650"/>
              <a:ext cx="416" cy="798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333399"/>
            </a:solidFill>
            <a:ln w="25400">
              <a:solidFill>
                <a:srgbClr val="000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724" name="AutoShape 4"/>
            <p:cNvSpPr>
              <a:spLocks noChangeArrowheads="1"/>
            </p:cNvSpPr>
            <p:nvPr/>
          </p:nvSpPr>
          <p:spPr bwMode="auto">
            <a:xfrm>
              <a:off x="2970" y="2548"/>
              <a:ext cx="1390" cy="193"/>
            </a:xfrm>
            <a:prstGeom prst="roundRect">
              <a:avLst>
                <a:gd name="adj" fmla="val 16667"/>
              </a:avLst>
            </a:prstGeom>
            <a:solidFill>
              <a:srgbClr val="FFCC1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>
              <a:spAutoFit/>
            </a:bodyPr>
            <a:lstStyle/>
            <a:p>
              <a:r>
                <a:rPr lang="en-US" sz="1800" b="1">
                  <a:solidFill>
                    <a:srgbClr val="0F116A"/>
                  </a:solidFill>
                </a:rPr>
                <a:t>DNA polymerase III</a:t>
              </a:r>
            </a:p>
          </p:txBody>
        </p:sp>
      </p:grpSp>
      <p:sp>
        <p:nvSpPr>
          <p:cNvPr id="414725" name="Rectangle 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46050" y="5091113"/>
            <a:ext cx="4918075" cy="162083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pitchFamily="2" charset="2"/>
              <a:buNone/>
            </a:pPr>
            <a:r>
              <a:rPr lang="en-US" sz="2600" b="1">
                <a:solidFill>
                  <a:srgbClr val="0F116A"/>
                </a:solidFill>
              </a:rPr>
              <a:t>RNA primer</a:t>
            </a:r>
          </a:p>
          <a:p>
            <a:pPr marL="403225" lvl="1" indent="-288925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u"/>
            </a:pPr>
            <a:r>
              <a:rPr lang="en-US" b="1"/>
              <a:t>built by </a:t>
            </a:r>
            <a:r>
              <a:rPr lang="en-US" b="1" u="sng">
                <a:solidFill>
                  <a:srgbClr val="CC0000"/>
                </a:solidFill>
              </a:rPr>
              <a:t>primase</a:t>
            </a:r>
            <a:endParaRPr lang="en-US" b="1"/>
          </a:p>
          <a:p>
            <a:pPr marL="403225" lvl="1" indent="-288925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u"/>
            </a:pPr>
            <a:r>
              <a:rPr lang="en-US" b="1"/>
              <a:t>serves as starter sequence for DNA polymerase III</a:t>
            </a:r>
          </a:p>
        </p:txBody>
      </p:sp>
      <p:sp>
        <p:nvSpPr>
          <p:cNvPr id="414726" name="Rectangle 6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46050" y="1336675"/>
            <a:ext cx="4865688" cy="12922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pitchFamily="2" charset="2"/>
              <a:buNone/>
            </a:pPr>
            <a:r>
              <a:rPr lang="en-US" sz="2600" b="1">
                <a:solidFill>
                  <a:srgbClr val="0F116A"/>
                </a:solidFill>
              </a:rPr>
              <a:t>Limits of DNA polymerase III</a:t>
            </a:r>
          </a:p>
          <a:p>
            <a:pPr marL="403225" lvl="1" indent="-288925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u"/>
            </a:pPr>
            <a:r>
              <a:rPr lang="en-US" b="1"/>
              <a:t>can only build onto 3</a:t>
            </a:r>
            <a:r>
              <a:rPr lang="en-US" b="1">
                <a:sym typeface="Symbol" pitchFamily="18" charset="2"/>
              </a:rPr>
              <a:t></a:t>
            </a:r>
            <a:r>
              <a:rPr lang="en-US" b="1"/>
              <a:t> end of an </a:t>
            </a:r>
            <a:r>
              <a:rPr lang="en-US" b="1" u="sng"/>
              <a:t>existing DNA strand</a:t>
            </a:r>
          </a:p>
        </p:txBody>
      </p:sp>
      <p:sp>
        <p:nvSpPr>
          <p:cNvPr id="414727" name="AutoShape 7"/>
          <p:cNvSpPr>
            <a:spLocks noChangeArrowheads="1"/>
          </p:cNvSpPr>
          <p:nvPr/>
        </p:nvSpPr>
        <p:spPr bwMode="auto">
          <a:xfrm>
            <a:off x="7824788" y="4206875"/>
            <a:ext cx="660400" cy="12668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6600"/>
          </a:solidFill>
          <a:ln w="25400">
            <a:solidFill>
              <a:srgbClr val="6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728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534400" cy="762000"/>
          </a:xfrm>
        </p:spPr>
        <p:txBody>
          <a:bodyPr/>
          <a:lstStyle/>
          <a:p>
            <a:r>
              <a:rPr lang="en-US"/>
              <a:t>Starting DNA synthesis: RNA primers</a:t>
            </a:r>
          </a:p>
        </p:txBody>
      </p:sp>
      <p:sp>
        <p:nvSpPr>
          <p:cNvPr id="414729" name="Freeform 9"/>
          <p:cNvSpPr>
            <a:spLocks/>
          </p:cNvSpPr>
          <p:nvPr/>
        </p:nvSpPr>
        <p:spPr bwMode="auto">
          <a:xfrm>
            <a:off x="730250" y="2341563"/>
            <a:ext cx="7750175" cy="1311275"/>
          </a:xfrm>
          <a:custGeom>
            <a:avLst/>
            <a:gdLst/>
            <a:ahLst/>
            <a:cxnLst>
              <a:cxn ang="0">
                <a:pos x="0" y="689"/>
              </a:cxn>
              <a:cxn ang="0">
                <a:pos x="1068" y="699"/>
              </a:cxn>
              <a:cxn ang="0">
                <a:pos x="2429" y="129"/>
              </a:cxn>
              <a:cxn ang="0">
                <a:pos x="4882" y="0"/>
              </a:cxn>
            </a:cxnLst>
            <a:rect l="0" t="0" r="r" b="b"/>
            <a:pathLst>
              <a:path w="4882" h="792">
                <a:moveTo>
                  <a:pt x="0" y="689"/>
                </a:moveTo>
                <a:cubicBezTo>
                  <a:pt x="331" y="740"/>
                  <a:pt x="663" y="792"/>
                  <a:pt x="1068" y="699"/>
                </a:cubicBezTo>
                <a:cubicBezTo>
                  <a:pt x="1473" y="606"/>
                  <a:pt x="1793" y="245"/>
                  <a:pt x="2429" y="129"/>
                </a:cubicBezTo>
                <a:cubicBezTo>
                  <a:pt x="3065" y="13"/>
                  <a:pt x="3973" y="6"/>
                  <a:pt x="4882" y="0"/>
                </a:cubicBezTo>
              </a:path>
            </a:pathLst>
          </a:custGeom>
          <a:noFill/>
          <a:ln w="1778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730" name="Freeform 10"/>
          <p:cNvSpPr>
            <a:spLocks/>
          </p:cNvSpPr>
          <p:nvPr/>
        </p:nvSpPr>
        <p:spPr bwMode="auto">
          <a:xfrm flipV="1">
            <a:off x="708025" y="4052888"/>
            <a:ext cx="7750175" cy="1257300"/>
          </a:xfrm>
          <a:custGeom>
            <a:avLst/>
            <a:gdLst/>
            <a:ahLst/>
            <a:cxnLst>
              <a:cxn ang="0">
                <a:pos x="0" y="689"/>
              </a:cxn>
              <a:cxn ang="0">
                <a:pos x="1068" y="699"/>
              </a:cxn>
              <a:cxn ang="0">
                <a:pos x="2429" y="129"/>
              </a:cxn>
              <a:cxn ang="0">
                <a:pos x="4882" y="0"/>
              </a:cxn>
            </a:cxnLst>
            <a:rect l="0" t="0" r="r" b="b"/>
            <a:pathLst>
              <a:path w="4882" h="792">
                <a:moveTo>
                  <a:pt x="0" y="689"/>
                </a:moveTo>
                <a:cubicBezTo>
                  <a:pt x="331" y="740"/>
                  <a:pt x="663" y="792"/>
                  <a:pt x="1068" y="699"/>
                </a:cubicBezTo>
                <a:cubicBezTo>
                  <a:pt x="1473" y="606"/>
                  <a:pt x="1793" y="245"/>
                  <a:pt x="2429" y="129"/>
                </a:cubicBezTo>
                <a:cubicBezTo>
                  <a:pt x="3065" y="13"/>
                  <a:pt x="3973" y="6"/>
                  <a:pt x="4882" y="0"/>
                </a:cubicBezTo>
              </a:path>
            </a:pathLst>
          </a:custGeom>
          <a:noFill/>
          <a:ln w="1778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731" name="AutoShape 11"/>
          <p:cNvSpPr>
            <a:spLocks noChangeArrowheads="1"/>
          </p:cNvSpPr>
          <p:nvPr/>
        </p:nvSpPr>
        <p:spPr bwMode="auto">
          <a:xfrm>
            <a:off x="874713" y="3568700"/>
            <a:ext cx="114300" cy="2889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732" name="AutoShape 12"/>
          <p:cNvSpPr>
            <a:spLocks noChangeArrowheads="1"/>
          </p:cNvSpPr>
          <p:nvPr/>
        </p:nvSpPr>
        <p:spPr bwMode="auto">
          <a:xfrm>
            <a:off x="1079500" y="3852863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733" name="AutoShape 13"/>
          <p:cNvSpPr>
            <a:spLocks noChangeArrowheads="1"/>
          </p:cNvSpPr>
          <p:nvPr/>
        </p:nvSpPr>
        <p:spPr bwMode="auto">
          <a:xfrm>
            <a:off x="1300163" y="386873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734" name="AutoShape 14"/>
          <p:cNvSpPr>
            <a:spLocks noChangeArrowheads="1"/>
          </p:cNvSpPr>
          <p:nvPr/>
        </p:nvSpPr>
        <p:spPr bwMode="auto">
          <a:xfrm>
            <a:off x="1519238" y="3860800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735" name="AutoShape 15"/>
          <p:cNvSpPr>
            <a:spLocks noChangeArrowheads="1"/>
          </p:cNvSpPr>
          <p:nvPr/>
        </p:nvSpPr>
        <p:spPr bwMode="auto">
          <a:xfrm>
            <a:off x="1784350" y="3892550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736" name="AutoShape 16"/>
          <p:cNvSpPr>
            <a:spLocks noChangeArrowheads="1"/>
          </p:cNvSpPr>
          <p:nvPr/>
        </p:nvSpPr>
        <p:spPr bwMode="auto">
          <a:xfrm>
            <a:off x="2035175" y="3948113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737" name="AutoShape 17"/>
          <p:cNvSpPr>
            <a:spLocks noChangeArrowheads="1"/>
          </p:cNvSpPr>
          <p:nvPr/>
        </p:nvSpPr>
        <p:spPr bwMode="auto">
          <a:xfrm>
            <a:off x="2255838" y="396398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738" name="AutoShape 18"/>
          <p:cNvSpPr>
            <a:spLocks noChangeArrowheads="1"/>
          </p:cNvSpPr>
          <p:nvPr/>
        </p:nvSpPr>
        <p:spPr bwMode="auto">
          <a:xfrm>
            <a:off x="1079500" y="3630613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739" name="AutoShape 19"/>
          <p:cNvSpPr>
            <a:spLocks noChangeArrowheads="1"/>
          </p:cNvSpPr>
          <p:nvPr/>
        </p:nvSpPr>
        <p:spPr bwMode="auto">
          <a:xfrm>
            <a:off x="1300163" y="364648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740" name="AutoShape 20"/>
          <p:cNvSpPr>
            <a:spLocks noChangeArrowheads="1"/>
          </p:cNvSpPr>
          <p:nvPr/>
        </p:nvSpPr>
        <p:spPr bwMode="auto">
          <a:xfrm>
            <a:off x="1519238" y="361473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741" name="AutoShape 21"/>
          <p:cNvSpPr>
            <a:spLocks noChangeArrowheads="1"/>
          </p:cNvSpPr>
          <p:nvPr/>
        </p:nvSpPr>
        <p:spPr bwMode="auto">
          <a:xfrm>
            <a:off x="1784350" y="3606800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742" name="AutoShape 22"/>
          <p:cNvSpPr>
            <a:spLocks noChangeArrowheads="1"/>
          </p:cNvSpPr>
          <p:nvPr/>
        </p:nvSpPr>
        <p:spPr bwMode="auto">
          <a:xfrm>
            <a:off x="2041525" y="358298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743" name="AutoShape 23"/>
          <p:cNvSpPr>
            <a:spLocks noChangeArrowheads="1"/>
          </p:cNvSpPr>
          <p:nvPr/>
        </p:nvSpPr>
        <p:spPr bwMode="auto">
          <a:xfrm>
            <a:off x="2247900" y="3489325"/>
            <a:ext cx="130175" cy="30321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4744" name="Group 24"/>
          <p:cNvGrpSpPr>
            <a:grpSpLocks/>
          </p:cNvGrpSpPr>
          <p:nvPr/>
        </p:nvGrpSpPr>
        <p:grpSpPr bwMode="auto">
          <a:xfrm>
            <a:off x="449263" y="4108450"/>
            <a:ext cx="327025" cy="304800"/>
            <a:chOff x="1768" y="3755"/>
            <a:chExt cx="206" cy="192"/>
          </a:xfrm>
        </p:grpSpPr>
        <p:sp>
          <p:nvSpPr>
            <p:cNvPr id="414745" name="Oval 25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746" name="Rectangle 26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5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grpSp>
        <p:nvGrpSpPr>
          <p:cNvPr id="414747" name="Group 27"/>
          <p:cNvGrpSpPr>
            <a:grpSpLocks/>
          </p:cNvGrpSpPr>
          <p:nvPr/>
        </p:nvGrpSpPr>
        <p:grpSpPr bwMode="auto">
          <a:xfrm>
            <a:off x="8480425" y="2190750"/>
            <a:ext cx="327025" cy="304800"/>
            <a:chOff x="1768" y="3755"/>
            <a:chExt cx="206" cy="192"/>
          </a:xfrm>
        </p:grpSpPr>
        <p:sp>
          <p:nvSpPr>
            <p:cNvPr id="414748" name="Oval 28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749" name="Rectangle 29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5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grpSp>
        <p:nvGrpSpPr>
          <p:cNvPr id="414750" name="Group 30"/>
          <p:cNvGrpSpPr>
            <a:grpSpLocks/>
          </p:cNvGrpSpPr>
          <p:nvPr/>
        </p:nvGrpSpPr>
        <p:grpSpPr bwMode="auto">
          <a:xfrm>
            <a:off x="3170238" y="3903663"/>
            <a:ext cx="5637212" cy="965200"/>
            <a:chOff x="1997" y="2459"/>
            <a:chExt cx="3551" cy="608"/>
          </a:xfrm>
        </p:grpSpPr>
        <p:sp>
          <p:nvSpPr>
            <p:cNvPr id="414751" name="Freeform 31"/>
            <p:cNvSpPr>
              <a:spLocks/>
            </p:cNvSpPr>
            <p:nvPr/>
          </p:nvSpPr>
          <p:spPr bwMode="auto">
            <a:xfrm>
              <a:off x="2170" y="2563"/>
              <a:ext cx="3152" cy="4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0" y="254"/>
                </a:cxn>
                <a:cxn ang="0">
                  <a:pos x="1825" y="378"/>
                </a:cxn>
                <a:cxn ang="0">
                  <a:pos x="3152" y="402"/>
                </a:cxn>
              </a:cxnLst>
              <a:rect l="0" t="0" r="r" b="b"/>
              <a:pathLst>
                <a:path w="3152" h="403">
                  <a:moveTo>
                    <a:pt x="0" y="0"/>
                  </a:moveTo>
                  <a:cubicBezTo>
                    <a:pt x="138" y="95"/>
                    <a:pt x="276" y="191"/>
                    <a:pt x="580" y="254"/>
                  </a:cubicBezTo>
                  <a:cubicBezTo>
                    <a:pt x="884" y="317"/>
                    <a:pt x="1396" y="353"/>
                    <a:pt x="1825" y="378"/>
                  </a:cubicBezTo>
                  <a:cubicBezTo>
                    <a:pt x="2254" y="403"/>
                    <a:pt x="2703" y="402"/>
                    <a:pt x="3152" y="402"/>
                  </a:cubicBezTo>
                </a:path>
              </a:pathLst>
            </a:custGeom>
            <a:noFill/>
            <a:ln w="177800" cap="flat" cmpd="sng">
              <a:solidFill>
                <a:schemeClr val="hlink"/>
              </a:solidFill>
              <a:prstDash val="solid"/>
              <a:round/>
              <a:headEnd type="stealth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4752" name="Group 32"/>
            <p:cNvGrpSpPr>
              <a:grpSpLocks/>
            </p:cNvGrpSpPr>
            <p:nvPr/>
          </p:nvGrpSpPr>
          <p:grpSpPr bwMode="auto">
            <a:xfrm>
              <a:off x="5342" y="2875"/>
              <a:ext cx="206" cy="192"/>
              <a:chOff x="1768" y="3755"/>
              <a:chExt cx="206" cy="192"/>
            </a:xfrm>
          </p:grpSpPr>
          <p:sp>
            <p:nvSpPr>
              <p:cNvPr id="414753" name="Oval 33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754" name="Rectangle 34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sz="1400" b="1">
                    <a:solidFill>
                      <a:schemeClr val="bg1"/>
                    </a:solidFill>
                    <a:sym typeface="Symbol" pitchFamily="18" charset="2"/>
                  </a:rPr>
                  <a:t></a:t>
                </a:r>
              </a:p>
            </p:txBody>
          </p:sp>
        </p:grpSp>
        <p:grpSp>
          <p:nvGrpSpPr>
            <p:cNvPr id="414755" name="Group 35"/>
            <p:cNvGrpSpPr>
              <a:grpSpLocks/>
            </p:cNvGrpSpPr>
            <p:nvPr/>
          </p:nvGrpSpPr>
          <p:grpSpPr bwMode="auto">
            <a:xfrm>
              <a:off x="1997" y="2459"/>
              <a:ext cx="206" cy="192"/>
              <a:chOff x="2621" y="2303"/>
              <a:chExt cx="206" cy="192"/>
            </a:xfrm>
          </p:grpSpPr>
          <p:sp>
            <p:nvSpPr>
              <p:cNvPr id="414756" name="Oval 36"/>
              <p:cNvSpPr>
                <a:spLocks noChangeArrowheads="1"/>
              </p:cNvSpPr>
              <p:nvPr/>
            </p:nvSpPr>
            <p:spPr bwMode="auto">
              <a:xfrm>
                <a:off x="2645" y="2323"/>
                <a:ext cx="134" cy="13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757" name="Rectangle 37"/>
              <p:cNvSpPr>
                <a:spLocks noChangeArrowheads="1"/>
              </p:cNvSpPr>
              <p:nvPr/>
            </p:nvSpPr>
            <p:spPr bwMode="auto">
              <a:xfrm>
                <a:off x="2621" y="2303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3</a:t>
                </a:r>
                <a:r>
                  <a:rPr lang="en-US" sz="1400" b="1">
                    <a:solidFill>
                      <a:schemeClr val="bg1"/>
                    </a:solidFill>
                    <a:sym typeface="Symbol" pitchFamily="18" charset="2"/>
                  </a:rPr>
                  <a:t></a:t>
                </a:r>
              </a:p>
            </p:txBody>
          </p:sp>
        </p:grpSp>
      </p:grpSp>
      <p:grpSp>
        <p:nvGrpSpPr>
          <p:cNvPr id="414758" name="Group 38"/>
          <p:cNvGrpSpPr>
            <a:grpSpLocks/>
          </p:cNvGrpSpPr>
          <p:nvPr/>
        </p:nvGrpSpPr>
        <p:grpSpPr bwMode="auto">
          <a:xfrm>
            <a:off x="449263" y="3311525"/>
            <a:ext cx="327025" cy="304800"/>
            <a:chOff x="2621" y="2303"/>
            <a:chExt cx="206" cy="192"/>
          </a:xfrm>
        </p:grpSpPr>
        <p:sp>
          <p:nvSpPr>
            <p:cNvPr id="414759" name="Oval 39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760" name="Rectangle 40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grpSp>
        <p:nvGrpSpPr>
          <p:cNvPr id="414761" name="Group 41"/>
          <p:cNvGrpSpPr>
            <a:grpSpLocks/>
          </p:cNvGrpSpPr>
          <p:nvPr/>
        </p:nvGrpSpPr>
        <p:grpSpPr bwMode="auto">
          <a:xfrm>
            <a:off x="8480425" y="5173663"/>
            <a:ext cx="327025" cy="304800"/>
            <a:chOff x="2621" y="2303"/>
            <a:chExt cx="206" cy="192"/>
          </a:xfrm>
        </p:grpSpPr>
        <p:sp>
          <p:nvSpPr>
            <p:cNvPr id="414762" name="Oval 42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763" name="Rectangle 43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grpSp>
        <p:nvGrpSpPr>
          <p:cNvPr id="414764" name="Group 44"/>
          <p:cNvGrpSpPr>
            <a:grpSpLocks/>
          </p:cNvGrpSpPr>
          <p:nvPr/>
        </p:nvGrpSpPr>
        <p:grpSpPr bwMode="auto">
          <a:xfrm>
            <a:off x="3530600" y="2998788"/>
            <a:ext cx="1676400" cy="622300"/>
            <a:chOff x="2224" y="1889"/>
            <a:chExt cx="1056" cy="392"/>
          </a:xfrm>
        </p:grpSpPr>
        <p:sp>
          <p:nvSpPr>
            <p:cNvPr id="414765" name="Freeform 45"/>
            <p:cNvSpPr>
              <a:spLocks/>
            </p:cNvSpPr>
            <p:nvPr/>
          </p:nvSpPr>
          <p:spPr bwMode="auto">
            <a:xfrm rot="-662540">
              <a:off x="2423" y="2036"/>
              <a:ext cx="857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57" y="0"/>
                </a:cxn>
              </a:cxnLst>
              <a:rect l="0" t="0" r="r" b="b"/>
              <a:pathLst>
                <a:path w="857" h="24">
                  <a:moveTo>
                    <a:pt x="0" y="24"/>
                  </a:moveTo>
                  <a:cubicBezTo>
                    <a:pt x="0" y="24"/>
                    <a:pt x="428" y="12"/>
                    <a:pt x="857" y="0"/>
                  </a:cubicBezTo>
                </a:path>
              </a:pathLst>
            </a:custGeom>
            <a:noFill/>
            <a:ln w="177800" cap="flat" cmpd="sng">
              <a:solidFill>
                <a:schemeClr val="hlink"/>
              </a:solidFill>
              <a:prstDash val="solid"/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4766" name="Group 46"/>
            <p:cNvGrpSpPr>
              <a:grpSpLocks/>
            </p:cNvGrpSpPr>
            <p:nvPr/>
          </p:nvGrpSpPr>
          <p:grpSpPr bwMode="auto">
            <a:xfrm>
              <a:off x="2224" y="2089"/>
              <a:ext cx="206" cy="192"/>
              <a:chOff x="1768" y="3755"/>
              <a:chExt cx="206" cy="192"/>
            </a:xfrm>
          </p:grpSpPr>
          <p:sp>
            <p:nvSpPr>
              <p:cNvPr id="414767" name="Oval 47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768" name="Rectangle 48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sz="1400" b="1">
                    <a:solidFill>
                      <a:schemeClr val="bg1"/>
                    </a:solidFill>
                    <a:sym typeface="Symbol" pitchFamily="18" charset="2"/>
                  </a:rPr>
                  <a:t></a:t>
                </a:r>
              </a:p>
            </p:txBody>
          </p:sp>
        </p:grpSp>
        <p:grpSp>
          <p:nvGrpSpPr>
            <p:cNvPr id="414769" name="Group 49"/>
            <p:cNvGrpSpPr>
              <a:grpSpLocks/>
            </p:cNvGrpSpPr>
            <p:nvPr/>
          </p:nvGrpSpPr>
          <p:grpSpPr bwMode="auto">
            <a:xfrm>
              <a:off x="3061" y="1889"/>
              <a:ext cx="206" cy="192"/>
              <a:chOff x="2621" y="2303"/>
              <a:chExt cx="206" cy="192"/>
            </a:xfrm>
          </p:grpSpPr>
          <p:sp>
            <p:nvSpPr>
              <p:cNvPr id="414770" name="Oval 50"/>
              <p:cNvSpPr>
                <a:spLocks noChangeArrowheads="1"/>
              </p:cNvSpPr>
              <p:nvPr/>
            </p:nvSpPr>
            <p:spPr bwMode="auto">
              <a:xfrm>
                <a:off x="2645" y="2323"/>
                <a:ext cx="134" cy="13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771" name="Rectangle 51"/>
              <p:cNvSpPr>
                <a:spLocks noChangeArrowheads="1"/>
              </p:cNvSpPr>
              <p:nvPr/>
            </p:nvSpPr>
            <p:spPr bwMode="auto">
              <a:xfrm>
                <a:off x="2621" y="2303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3</a:t>
                </a:r>
                <a:r>
                  <a:rPr lang="en-US" sz="1400" b="1">
                    <a:solidFill>
                      <a:schemeClr val="bg1"/>
                    </a:solidFill>
                    <a:sym typeface="Symbol" pitchFamily="18" charset="2"/>
                  </a:rPr>
                  <a:t></a:t>
                </a:r>
              </a:p>
            </p:txBody>
          </p:sp>
        </p:grpSp>
      </p:grpSp>
      <p:grpSp>
        <p:nvGrpSpPr>
          <p:cNvPr id="414772" name="Group 52"/>
          <p:cNvGrpSpPr>
            <a:grpSpLocks/>
          </p:cNvGrpSpPr>
          <p:nvPr/>
        </p:nvGrpSpPr>
        <p:grpSpPr bwMode="auto">
          <a:xfrm>
            <a:off x="5165725" y="2740025"/>
            <a:ext cx="1616075" cy="455613"/>
            <a:chOff x="3254" y="1726"/>
            <a:chExt cx="1018" cy="287"/>
          </a:xfrm>
        </p:grpSpPr>
        <p:sp>
          <p:nvSpPr>
            <p:cNvPr id="414773" name="Freeform 53"/>
            <p:cNvSpPr>
              <a:spLocks/>
            </p:cNvSpPr>
            <p:nvPr/>
          </p:nvSpPr>
          <p:spPr bwMode="auto">
            <a:xfrm rot="-21867660">
              <a:off x="3415" y="1834"/>
              <a:ext cx="857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57" y="0"/>
                </a:cxn>
              </a:cxnLst>
              <a:rect l="0" t="0" r="r" b="b"/>
              <a:pathLst>
                <a:path w="857" h="24">
                  <a:moveTo>
                    <a:pt x="0" y="24"/>
                  </a:moveTo>
                  <a:cubicBezTo>
                    <a:pt x="0" y="24"/>
                    <a:pt x="428" y="12"/>
                    <a:pt x="857" y="0"/>
                  </a:cubicBezTo>
                </a:path>
              </a:pathLst>
            </a:custGeom>
            <a:noFill/>
            <a:ln w="177800" cap="flat" cmpd="sng">
              <a:solidFill>
                <a:schemeClr val="hlink"/>
              </a:solidFill>
              <a:prstDash val="solid"/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4774" name="Group 54"/>
            <p:cNvGrpSpPr>
              <a:grpSpLocks/>
            </p:cNvGrpSpPr>
            <p:nvPr/>
          </p:nvGrpSpPr>
          <p:grpSpPr bwMode="auto">
            <a:xfrm>
              <a:off x="3254" y="1821"/>
              <a:ext cx="206" cy="192"/>
              <a:chOff x="1768" y="3755"/>
              <a:chExt cx="206" cy="192"/>
            </a:xfrm>
          </p:grpSpPr>
          <p:sp>
            <p:nvSpPr>
              <p:cNvPr id="414775" name="Oval 55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776" name="Rectangle 56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sz="1400" b="1">
                    <a:solidFill>
                      <a:schemeClr val="bg1"/>
                    </a:solidFill>
                    <a:sym typeface="Symbol" pitchFamily="18" charset="2"/>
                  </a:rPr>
                  <a:t></a:t>
                </a:r>
              </a:p>
            </p:txBody>
          </p:sp>
        </p:grpSp>
        <p:grpSp>
          <p:nvGrpSpPr>
            <p:cNvPr id="414777" name="Group 57"/>
            <p:cNvGrpSpPr>
              <a:grpSpLocks/>
            </p:cNvGrpSpPr>
            <p:nvPr/>
          </p:nvGrpSpPr>
          <p:grpSpPr bwMode="auto">
            <a:xfrm>
              <a:off x="4038" y="1726"/>
              <a:ext cx="206" cy="192"/>
              <a:chOff x="2621" y="2303"/>
              <a:chExt cx="206" cy="192"/>
            </a:xfrm>
          </p:grpSpPr>
          <p:sp>
            <p:nvSpPr>
              <p:cNvPr id="414778" name="Oval 58"/>
              <p:cNvSpPr>
                <a:spLocks noChangeArrowheads="1"/>
              </p:cNvSpPr>
              <p:nvPr/>
            </p:nvSpPr>
            <p:spPr bwMode="auto">
              <a:xfrm>
                <a:off x="2645" y="2323"/>
                <a:ext cx="134" cy="13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779" name="Rectangle 59"/>
              <p:cNvSpPr>
                <a:spLocks noChangeArrowheads="1"/>
              </p:cNvSpPr>
              <p:nvPr/>
            </p:nvSpPr>
            <p:spPr bwMode="auto">
              <a:xfrm>
                <a:off x="2621" y="2303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3</a:t>
                </a:r>
                <a:r>
                  <a:rPr lang="en-US" sz="1400" b="1">
                    <a:solidFill>
                      <a:schemeClr val="bg1"/>
                    </a:solidFill>
                    <a:sym typeface="Symbol" pitchFamily="18" charset="2"/>
                  </a:rPr>
                  <a:t></a:t>
                </a:r>
              </a:p>
            </p:txBody>
          </p:sp>
        </p:grpSp>
      </p:grpSp>
      <p:grpSp>
        <p:nvGrpSpPr>
          <p:cNvPr id="414780" name="Group 60"/>
          <p:cNvGrpSpPr>
            <a:grpSpLocks/>
          </p:cNvGrpSpPr>
          <p:nvPr/>
        </p:nvGrpSpPr>
        <p:grpSpPr bwMode="auto">
          <a:xfrm>
            <a:off x="6829425" y="2678113"/>
            <a:ext cx="1978025" cy="363537"/>
            <a:chOff x="4302" y="1687"/>
            <a:chExt cx="1246" cy="229"/>
          </a:xfrm>
        </p:grpSpPr>
        <p:sp>
          <p:nvSpPr>
            <p:cNvPr id="414781" name="Freeform 61"/>
            <p:cNvSpPr>
              <a:spLocks/>
            </p:cNvSpPr>
            <p:nvPr/>
          </p:nvSpPr>
          <p:spPr bwMode="auto">
            <a:xfrm>
              <a:off x="4465" y="1776"/>
              <a:ext cx="857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57" y="0"/>
                </a:cxn>
              </a:cxnLst>
              <a:rect l="0" t="0" r="r" b="b"/>
              <a:pathLst>
                <a:path w="857" h="24">
                  <a:moveTo>
                    <a:pt x="0" y="24"/>
                  </a:moveTo>
                  <a:cubicBezTo>
                    <a:pt x="0" y="24"/>
                    <a:pt x="428" y="12"/>
                    <a:pt x="857" y="0"/>
                  </a:cubicBezTo>
                </a:path>
              </a:pathLst>
            </a:custGeom>
            <a:noFill/>
            <a:ln w="177800" cap="flat" cmpd="sng">
              <a:solidFill>
                <a:schemeClr val="hlink"/>
              </a:solidFill>
              <a:prstDash val="solid"/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4782" name="Group 62"/>
            <p:cNvGrpSpPr>
              <a:grpSpLocks/>
            </p:cNvGrpSpPr>
            <p:nvPr/>
          </p:nvGrpSpPr>
          <p:grpSpPr bwMode="auto">
            <a:xfrm>
              <a:off x="4302" y="1724"/>
              <a:ext cx="206" cy="192"/>
              <a:chOff x="1768" y="3755"/>
              <a:chExt cx="206" cy="192"/>
            </a:xfrm>
          </p:grpSpPr>
          <p:sp>
            <p:nvSpPr>
              <p:cNvPr id="414783" name="Oval 63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784" name="Rectangle 64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sz="1400" b="1">
                    <a:solidFill>
                      <a:schemeClr val="bg1"/>
                    </a:solidFill>
                    <a:sym typeface="Symbol" pitchFamily="18" charset="2"/>
                  </a:rPr>
                  <a:t></a:t>
                </a:r>
              </a:p>
            </p:txBody>
          </p:sp>
        </p:grpSp>
        <p:grpSp>
          <p:nvGrpSpPr>
            <p:cNvPr id="414785" name="Group 65"/>
            <p:cNvGrpSpPr>
              <a:grpSpLocks/>
            </p:cNvGrpSpPr>
            <p:nvPr/>
          </p:nvGrpSpPr>
          <p:grpSpPr bwMode="auto">
            <a:xfrm>
              <a:off x="5342" y="1687"/>
              <a:ext cx="206" cy="192"/>
              <a:chOff x="2621" y="2303"/>
              <a:chExt cx="206" cy="192"/>
            </a:xfrm>
          </p:grpSpPr>
          <p:sp>
            <p:nvSpPr>
              <p:cNvPr id="414786" name="Oval 66"/>
              <p:cNvSpPr>
                <a:spLocks noChangeArrowheads="1"/>
              </p:cNvSpPr>
              <p:nvPr/>
            </p:nvSpPr>
            <p:spPr bwMode="auto">
              <a:xfrm>
                <a:off x="2645" y="2323"/>
                <a:ext cx="134" cy="13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787" name="Rectangle 67"/>
              <p:cNvSpPr>
                <a:spLocks noChangeArrowheads="1"/>
              </p:cNvSpPr>
              <p:nvPr/>
            </p:nvSpPr>
            <p:spPr bwMode="auto">
              <a:xfrm>
                <a:off x="2621" y="2303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3</a:t>
                </a:r>
                <a:r>
                  <a:rPr lang="en-US" sz="1400" b="1">
                    <a:solidFill>
                      <a:schemeClr val="bg1"/>
                    </a:solidFill>
                    <a:sym typeface="Symbol" pitchFamily="18" charset="2"/>
                  </a:rPr>
                  <a:t></a:t>
                </a:r>
              </a:p>
            </p:txBody>
          </p:sp>
        </p:grpSp>
      </p:grpSp>
      <p:sp>
        <p:nvSpPr>
          <p:cNvPr id="414788" name="AutoShape 68"/>
          <p:cNvSpPr>
            <a:spLocks noChangeArrowheads="1"/>
          </p:cNvSpPr>
          <p:nvPr/>
        </p:nvSpPr>
        <p:spPr bwMode="auto">
          <a:xfrm>
            <a:off x="874713" y="3857625"/>
            <a:ext cx="114300" cy="2889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789" name="AutoShape 69"/>
          <p:cNvSpPr>
            <a:spLocks noChangeArrowheads="1"/>
          </p:cNvSpPr>
          <p:nvPr/>
        </p:nvSpPr>
        <p:spPr bwMode="auto">
          <a:xfrm>
            <a:off x="1831975" y="3871913"/>
            <a:ext cx="1328738" cy="428625"/>
          </a:xfrm>
          <a:prstGeom prst="roundRect">
            <a:avLst>
              <a:gd name="adj" fmla="val 16667"/>
            </a:avLst>
          </a:prstGeom>
          <a:solidFill>
            <a:schemeClr val="bg1">
              <a:alpha val="7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CC0000"/>
                </a:solidFill>
              </a:rPr>
              <a:t>growing </a:t>
            </a: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CC0000"/>
                </a:solidFill>
              </a:rPr>
              <a:t>replication fork</a:t>
            </a:r>
            <a:endParaRPr lang="en-US" sz="1800" b="1">
              <a:solidFill>
                <a:srgbClr val="CC0000"/>
              </a:solidFill>
            </a:endParaRPr>
          </a:p>
        </p:txBody>
      </p:sp>
      <p:sp>
        <p:nvSpPr>
          <p:cNvPr id="414790" name="Line 70"/>
          <p:cNvSpPr>
            <a:spLocks noChangeShapeType="1"/>
          </p:cNvSpPr>
          <p:nvPr/>
        </p:nvSpPr>
        <p:spPr bwMode="auto">
          <a:xfrm flipH="1">
            <a:off x="1766888" y="3852863"/>
            <a:ext cx="1055687" cy="0"/>
          </a:xfrm>
          <a:prstGeom prst="line">
            <a:avLst/>
          </a:prstGeom>
          <a:noFill/>
          <a:ln w="101600">
            <a:solidFill>
              <a:srgbClr val="CC0000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791" name="Freeform 71"/>
          <p:cNvSpPr>
            <a:spLocks/>
          </p:cNvSpPr>
          <p:nvPr/>
        </p:nvSpPr>
        <p:spPr bwMode="auto">
          <a:xfrm>
            <a:off x="7961313" y="4706938"/>
            <a:ext cx="493712" cy="1587"/>
          </a:xfrm>
          <a:custGeom>
            <a:avLst/>
            <a:gdLst/>
            <a:ahLst/>
            <a:cxnLst>
              <a:cxn ang="0">
                <a:pos x="311" y="0"/>
              </a:cxn>
              <a:cxn ang="0">
                <a:pos x="0" y="0"/>
              </a:cxn>
            </a:cxnLst>
            <a:rect l="0" t="0" r="r" b="b"/>
            <a:pathLst>
              <a:path w="311" h="1">
                <a:moveTo>
                  <a:pt x="311" y="0"/>
                </a:moveTo>
                <a:cubicBezTo>
                  <a:pt x="311" y="0"/>
                  <a:pt x="155" y="0"/>
                  <a:pt x="0" y="0"/>
                </a:cubicBezTo>
              </a:path>
            </a:pathLst>
          </a:custGeom>
          <a:noFill/>
          <a:ln w="177800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792" name="Freeform 72"/>
          <p:cNvSpPr>
            <a:spLocks/>
          </p:cNvSpPr>
          <p:nvPr/>
        </p:nvSpPr>
        <p:spPr bwMode="auto">
          <a:xfrm>
            <a:off x="7096125" y="2844800"/>
            <a:ext cx="250825" cy="15875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58" y="0"/>
              </a:cxn>
            </a:cxnLst>
            <a:rect l="0" t="0" r="r" b="b"/>
            <a:pathLst>
              <a:path w="158" h="10">
                <a:moveTo>
                  <a:pt x="0" y="10"/>
                </a:moveTo>
                <a:cubicBezTo>
                  <a:pt x="0" y="10"/>
                  <a:pt x="79" y="5"/>
                  <a:pt x="158" y="0"/>
                </a:cubicBezTo>
              </a:path>
            </a:pathLst>
          </a:custGeom>
          <a:noFill/>
          <a:ln w="177800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793" name="Freeform 73"/>
          <p:cNvSpPr>
            <a:spLocks/>
          </p:cNvSpPr>
          <p:nvPr/>
        </p:nvSpPr>
        <p:spPr bwMode="auto">
          <a:xfrm>
            <a:off x="3865563" y="3355975"/>
            <a:ext cx="227012" cy="42863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129" y="0"/>
              </a:cxn>
            </a:cxnLst>
            <a:rect l="0" t="0" r="r" b="b"/>
            <a:pathLst>
              <a:path w="129" h="14">
                <a:moveTo>
                  <a:pt x="0" y="14"/>
                </a:moveTo>
                <a:cubicBezTo>
                  <a:pt x="53" y="8"/>
                  <a:pt x="107" y="2"/>
                  <a:pt x="129" y="0"/>
                </a:cubicBezTo>
              </a:path>
            </a:pathLst>
          </a:custGeom>
          <a:noFill/>
          <a:ln w="177800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794" name="AutoShape 74"/>
          <p:cNvSpPr>
            <a:spLocks noChangeArrowheads="1"/>
          </p:cNvSpPr>
          <p:nvPr/>
        </p:nvSpPr>
        <p:spPr bwMode="auto">
          <a:xfrm>
            <a:off x="8147050" y="3886200"/>
            <a:ext cx="996950" cy="306388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lIns="45720" tIns="0" rIns="45720" bIns="0" anchor="ctr">
            <a:spAutoFit/>
          </a:bodyPr>
          <a:lstStyle/>
          <a:p>
            <a:r>
              <a:rPr lang="en-US" sz="1800" b="1">
                <a:solidFill>
                  <a:srgbClr val="0F116A"/>
                </a:solidFill>
              </a:rPr>
              <a:t>primase</a:t>
            </a:r>
          </a:p>
        </p:txBody>
      </p:sp>
      <p:sp>
        <p:nvSpPr>
          <p:cNvPr id="414795" name="Freeform 75"/>
          <p:cNvSpPr>
            <a:spLocks/>
          </p:cNvSpPr>
          <p:nvPr/>
        </p:nvSpPr>
        <p:spPr bwMode="auto">
          <a:xfrm>
            <a:off x="5422900" y="2974975"/>
            <a:ext cx="266700" cy="30163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168" y="0"/>
              </a:cxn>
            </a:cxnLst>
            <a:rect l="0" t="0" r="r" b="b"/>
            <a:pathLst>
              <a:path w="168" h="19">
                <a:moveTo>
                  <a:pt x="0" y="19"/>
                </a:moveTo>
                <a:cubicBezTo>
                  <a:pt x="70" y="11"/>
                  <a:pt x="140" y="3"/>
                  <a:pt x="168" y="0"/>
                </a:cubicBezTo>
              </a:path>
            </a:pathLst>
          </a:custGeom>
          <a:noFill/>
          <a:ln w="177800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796" name="Rectangle 76"/>
          <p:cNvSpPr>
            <a:spLocks noChangeArrowheads="1"/>
          </p:cNvSpPr>
          <p:nvPr/>
        </p:nvSpPr>
        <p:spPr bwMode="auto">
          <a:xfrm>
            <a:off x="7929563" y="4559300"/>
            <a:ext cx="569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>
                <a:solidFill>
                  <a:srgbClr val="FF6FCF"/>
                </a:solidFill>
              </a:rPr>
              <a:t>RNA</a:t>
            </a:r>
          </a:p>
        </p:txBody>
      </p:sp>
      <p:sp>
        <p:nvSpPr>
          <p:cNvPr id="414797" name="Freeform 77"/>
          <p:cNvSpPr>
            <a:spLocks/>
          </p:cNvSpPr>
          <p:nvPr/>
        </p:nvSpPr>
        <p:spPr bwMode="auto">
          <a:xfrm>
            <a:off x="733425" y="3833813"/>
            <a:ext cx="1011238" cy="23812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344" y="13"/>
              </a:cxn>
              <a:cxn ang="0">
                <a:pos x="558" y="2"/>
              </a:cxn>
              <a:cxn ang="0">
                <a:pos x="637" y="2"/>
              </a:cxn>
            </a:cxnLst>
            <a:rect l="0" t="0" r="r" b="b"/>
            <a:pathLst>
              <a:path w="637" h="15">
                <a:moveTo>
                  <a:pt x="0" y="13"/>
                </a:moveTo>
                <a:cubicBezTo>
                  <a:pt x="125" y="14"/>
                  <a:pt x="251" y="15"/>
                  <a:pt x="344" y="13"/>
                </a:cubicBezTo>
                <a:cubicBezTo>
                  <a:pt x="437" y="11"/>
                  <a:pt x="509" y="4"/>
                  <a:pt x="558" y="2"/>
                </a:cubicBezTo>
                <a:cubicBezTo>
                  <a:pt x="607" y="0"/>
                  <a:pt x="622" y="1"/>
                  <a:pt x="637" y="2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14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14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14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14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14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47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ng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4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147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14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1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147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4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47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14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147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147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147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14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14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5" grpId="0" animBg="1" autoUpdateAnimBg="0"/>
      <p:bldP spid="414726" grpId="0" animBg="1" autoUpdateAnimBg="0"/>
      <p:bldP spid="414727" grpId="0" animBg="1"/>
      <p:bldP spid="414791" grpId="0" animBg="1"/>
      <p:bldP spid="414792" grpId="0" animBg="1"/>
      <p:bldP spid="414793" grpId="0" animBg="1"/>
      <p:bldP spid="414794" grpId="0" animBg="1" autoUpdateAnimBg="0"/>
      <p:bldP spid="414795" grpId="0" animBg="1"/>
      <p:bldP spid="414796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805" name="Rectangle 61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46050" y="1281113"/>
            <a:ext cx="4865688" cy="16573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pitchFamily="2" charset="2"/>
              <a:buNone/>
            </a:pPr>
            <a:r>
              <a:rPr lang="en-US" sz="2600" b="1" u="sng">
                <a:solidFill>
                  <a:srgbClr val="CC0000"/>
                </a:solidFill>
              </a:rPr>
              <a:t>DNA polymerase I</a:t>
            </a:r>
            <a:endParaRPr lang="en-US" sz="2600" b="1">
              <a:solidFill>
                <a:srgbClr val="0F116A"/>
              </a:solidFill>
            </a:endParaRPr>
          </a:p>
          <a:p>
            <a:pPr marL="403225" lvl="1" indent="-288925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u"/>
            </a:pPr>
            <a:r>
              <a:rPr lang="en-US" b="1"/>
              <a:t>removes sections of RNA primer and replaces with DNA nucleotides</a:t>
            </a:r>
            <a:endParaRPr lang="en-US" sz="2800" b="1"/>
          </a:p>
        </p:txBody>
      </p:sp>
      <p:sp>
        <p:nvSpPr>
          <p:cNvPr id="415746" name="AutoShape 2"/>
          <p:cNvSpPr>
            <a:spLocks noChangeArrowheads="1"/>
          </p:cNvSpPr>
          <p:nvPr/>
        </p:nvSpPr>
        <p:spPr bwMode="auto">
          <a:xfrm>
            <a:off x="4167188" y="2187575"/>
            <a:ext cx="660400" cy="12668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8000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747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46050" y="5446713"/>
            <a:ext cx="4865688" cy="12827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pitchFamily="2" charset="2"/>
              <a:buNone/>
            </a:pPr>
            <a:r>
              <a:rPr lang="en-US" sz="2600" b="1">
                <a:solidFill>
                  <a:srgbClr val="0F116A"/>
                </a:solidFill>
              </a:rPr>
              <a:t>But DNA polymerase I still can only build onto 3</a:t>
            </a:r>
            <a:r>
              <a:rPr lang="en-US" sz="2600" b="1">
                <a:solidFill>
                  <a:srgbClr val="0F116A"/>
                </a:solidFill>
                <a:sym typeface="Symbol" pitchFamily="18" charset="2"/>
              </a:rPr>
              <a:t></a:t>
            </a:r>
            <a:r>
              <a:rPr lang="en-US" sz="2600" b="1">
                <a:solidFill>
                  <a:srgbClr val="0F116A"/>
                </a:solidFill>
              </a:rPr>
              <a:t> end of an </a:t>
            </a:r>
            <a:r>
              <a:rPr lang="en-US" sz="2600" b="1" u="sng">
                <a:solidFill>
                  <a:srgbClr val="0F116A"/>
                </a:solidFill>
              </a:rPr>
              <a:t>existing DNA strand</a:t>
            </a:r>
          </a:p>
        </p:txBody>
      </p:sp>
      <p:sp>
        <p:nvSpPr>
          <p:cNvPr id="41574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534400" cy="762000"/>
          </a:xfrm>
        </p:spPr>
        <p:txBody>
          <a:bodyPr/>
          <a:lstStyle/>
          <a:p>
            <a:r>
              <a:rPr lang="en-US"/>
              <a:t>Replacing RNA primers with DNA</a:t>
            </a:r>
          </a:p>
        </p:txBody>
      </p:sp>
      <p:sp>
        <p:nvSpPr>
          <p:cNvPr id="415749" name="Freeform 5"/>
          <p:cNvSpPr>
            <a:spLocks/>
          </p:cNvSpPr>
          <p:nvPr/>
        </p:nvSpPr>
        <p:spPr bwMode="auto">
          <a:xfrm>
            <a:off x="730250" y="2341563"/>
            <a:ext cx="7750175" cy="1311275"/>
          </a:xfrm>
          <a:custGeom>
            <a:avLst/>
            <a:gdLst/>
            <a:ahLst/>
            <a:cxnLst>
              <a:cxn ang="0">
                <a:pos x="0" y="689"/>
              </a:cxn>
              <a:cxn ang="0">
                <a:pos x="1068" y="699"/>
              </a:cxn>
              <a:cxn ang="0">
                <a:pos x="2429" y="129"/>
              </a:cxn>
              <a:cxn ang="0">
                <a:pos x="4882" y="0"/>
              </a:cxn>
            </a:cxnLst>
            <a:rect l="0" t="0" r="r" b="b"/>
            <a:pathLst>
              <a:path w="4882" h="792">
                <a:moveTo>
                  <a:pt x="0" y="689"/>
                </a:moveTo>
                <a:cubicBezTo>
                  <a:pt x="331" y="740"/>
                  <a:pt x="663" y="792"/>
                  <a:pt x="1068" y="699"/>
                </a:cubicBezTo>
                <a:cubicBezTo>
                  <a:pt x="1473" y="606"/>
                  <a:pt x="1793" y="245"/>
                  <a:pt x="2429" y="129"/>
                </a:cubicBezTo>
                <a:cubicBezTo>
                  <a:pt x="3065" y="13"/>
                  <a:pt x="3973" y="6"/>
                  <a:pt x="4882" y="0"/>
                </a:cubicBezTo>
              </a:path>
            </a:pathLst>
          </a:custGeom>
          <a:noFill/>
          <a:ln w="1778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750" name="Freeform 6"/>
          <p:cNvSpPr>
            <a:spLocks/>
          </p:cNvSpPr>
          <p:nvPr/>
        </p:nvSpPr>
        <p:spPr bwMode="auto">
          <a:xfrm flipV="1">
            <a:off x="708025" y="4052888"/>
            <a:ext cx="7750175" cy="1257300"/>
          </a:xfrm>
          <a:custGeom>
            <a:avLst/>
            <a:gdLst/>
            <a:ahLst/>
            <a:cxnLst>
              <a:cxn ang="0">
                <a:pos x="0" y="689"/>
              </a:cxn>
              <a:cxn ang="0">
                <a:pos x="1068" y="699"/>
              </a:cxn>
              <a:cxn ang="0">
                <a:pos x="2429" y="129"/>
              </a:cxn>
              <a:cxn ang="0">
                <a:pos x="4882" y="0"/>
              </a:cxn>
            </a:cxnLst>
            <a:rect l="0" t="0" r="r" b="b"/>
            <a:pathLst>
              <a:path w="4882" h="792">
                <a:moveTo>
                  <a:pt x="0" y="689"/>
                </a:moveTo>
                <a:cubicBezTo>
                  <a:pt x="331" y="740"/>
                  <a:pt x="663" y="792"/>
                  <a:pt x="1068" y="699"/>
                </a:cubicBezTo>
                <a:cubicBezTo>
                  <a:pt x="1473" y="606"/>
                  <a:pt x="1793" y="245"/>
                  <a:pt x="2429" y="129"/>
                </a:cubicBezTo>
                <a:cubicBezTo>
                  <a:pt x="3065" y="13"/>
                  <a:pt x="3973" y="6"/>
                  <a:pt x="4882" y="0"/>
                </a:cubicBezTo>
              </a:path>
            </a:pathLst>
          </a:custGeom>
          <a:noFill/>
          <a:ln w="1778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751" name="Freeform 7"/>
          <p:cNvSpPr>
            <a:spLocks/>
          </p:cNvSpPr>
          <p:nvPr/>
        </p:nvSpPr>
        <p:spPr bwMode="auto">
          <a:xfrm>
            <a:off x="3444875" y="4068763"/>
            <a:ext cx="5003800" cy="639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80" y="254"/>
              </a:cxn>
              <a:cxn ang="0">
                <a:pos x="1825" y="378"/>
              </a:cxn>
              <a:cxn ang="0">
                <a:pos x="3152" y="402"/>
              </a:cxn>
            </a:cxnLst>
            <a:rect l="0" t="0" r="r" b="b"/>
            <a:pathLst>
              <a:path w="3152" h="403">
                <a:moveTo>
                  <a:pt x="0" y="0"/>
                </a:moveTo>
                <a:cubicBezTo>
                  <a:pt x="138" y="95"/>
                  <a:pt x="276" y="191"/>
                  <a:pt x="580" y="254"/>
                </a:cubicBezTo>
                <a:cubicBezTo>
                  <a:pt x="884" y="317"/>
                  <a:pt x="1396" y="353"/>
                  <a:pt x="1825" y="378"/>
                </a:cubicBezTo>
                <a:cubicBezTo>
                  <a:pt x="2254" y="403"/>
                  <a:pt x="2703" y="402"/>
                  <a:pt x="3152" y="402"/>
                </a:cubicBezTo>
              </a:path>
            </a:pathLst>
          </a:custGeom>
          <a:noFill/>
          <a:ln w="177800" cap="flat" cmpd="sng">
            <a:solidFill>
              <a:schemeClr val="hlink"/>
            </a:solidFill>
            <a:prstDash val="solid"/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752" name="AutoShape 8"/>
          <p:cNvSpPr>
            <a:spLocks noChangeArrowheads="1"/>
          </p:cNvSpPr>
          <p:nvPr/>
        </p:nvSpPr>
        <p:spPr bwMode="auto">
          <a:xfrm>
            <a:off x="874713" y="3568700"/>
            <a:ext cx="114300" cy="2889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753" name="AutoShape 9"/>
          <p:cNvSpPr>
            <a:spLocks noChangeArrowheads="1"/>
          </p:cNvSpPr>
          <p:nvPr/>
        </p:nvSpPr>
        <p:spPr bwMode="auto">
          <a:xfrm>
            <a:off x="1079500" y="3852863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754" name="AutoShape 10"/>
          <p:cNvSpPr>
            <a:spLocks noChangeArrowheads="1"/>
          </p:cNvSpPr>
          <p:nvPr/>
        </p:nvSpPr>
        <p:spPr bwMode="auto">
          <a:xfrm>
            <a:off x="1300163" y="386873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755" name="AutoShape 11"/>
          <p:cNvSpPr>
            <a:spLocks noChangeArrowheads="1"/>
          </p:cNvSpPr>
          <p:nvPr/>
        </p:nvSpPr>
        <p:spPr bwMode="auto">
          <a:xfrm>
            <a:off x="1519238" y="3860800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756" name="AutoShape 12"/>
          <p:cNvSpPr>
            <a:spLocks noChangeArrowheads="1"/>
          </p:cNvSpPr>
          <p:nvPr/>
        </p:nvSpPr>
        <p:spPr bwMode="auto">
          <a:xfrm>
            <a:off x="1784350" y="3892550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757" name="AutoShape 13"/>
          <p:cNvSpPr>
            <a:spLocks noChangeArrowheads="1"/>
          </p:cNvSpPr>
          <p:nvPr/>
        </p:nvSpPr>
        <p:spPr bwMode="auto">
          <a:xfrm>
            <a:off x="2035175" y="3948113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758" name="AutoShape 14"/>
          <p:cNvSpPr>
            <a:spLocks noChangeArrowheads="1"/>
          </p:cNvSpPr>
          <p:nvPr/>
        </p:nvSpPr>
        <p:spPr bwMode="auto">
          <a:xfrm>
            <a:off x="2255838" y="396398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759" name="AutoShape 15"/>
          <p:cNvSpPr>
            <a:spLocks noChangeArrowheads="1"/>
          </p:cNvSpPr>
          <p:nvPr/>
        </p:nvSpPr>
        <p:spPr bwMode="auto">
          <a:xfrm>
            <a:off x="1079500" y="3630613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760" name="AutoShape 16"/>
          <p:cNvSpPr>
            <a:spLocks noChangeArrowheads="1"/>
          </p:cNvSpPr>
          <p:nvPr/>
        </p:nvSpPr>
        <p:spPr bwMode="auto">
          <a:xfrm>
            <a:off x="1300163" y="364648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761" name="AutoShape 17"/>
          <p:cNvSpPr>
            <a:spLocks noChangeArrowheads="1"/>
          </p:cNvSpPr>
          <p:nvPr/>
        </p:nvSpPr>
        <p:spPr bwMode="auto">
          <a:xfrm>
            <a:off x="1519238" y="361473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762" name="AutoShape 18"/>
          <p:cNvSpPr>
            <a:spLocks noChangeArrowheads="1"/>
          </p:cNvSpPr>
          <p:nvPr/>
        </p:nvSpPr>
        <p:spPr bwMode="auto">
          <a:xfrm>
            <a:off x="1784350" y="3606800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763" name="AutoShape 19"/>
          <p:cNvSpPr>
            <a:spLocks noChangeArrowheads="1"/>
          </p:cNvSpPr>
          <p:nvPr/>
        </p:nvSpPr>
        <p:spPr bwMode="auto">
          <a:xfrm>
            <a:off x="2041525" y="358298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764" name="AutoShape 20"/>
          <p:cNvSpPr>
            <a:spLocks noChangeArrowheads="1"/>
          </p:cNvSpPr>
          <p:nvPr/>
        </p:nvSpPr>
        <p:spPr bwMode="auto">
          <a:xfrm>
            <a:off x="2247900" y="3489325"/>
            <a:ext cx="130175" cy="30321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5765" name="Group 21"/>
          <p:cNvGrpSpPr>
            <a:grpSpLocks/>
          </p:cNvGrpSpPr>
          <p:nvPr/>
        </p:nvGrpSpPr>
        <p:grpSpPr bwMode="auto">
          <a:xfrm>
            <a:off x="449263" y="4108450"/>
            <a:ext cx="327025" cy="304800"/>
            <a:chOff x="1768" y="3755"/>
            <a:chExt cx="206" cy="192"/>
          </a:xfrm>
        </p:grpSpPr>
        <p:sp>
          <p:nvSpPr>
            <p:cNvPr id="415766" name="Oval 22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767" name="Rectangle 23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5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grpSp>
        <p:nvGrpSpPr>
          <p:cNvPr id="415768" name="Group 24"/>
          <p:cNvGrpSpPr>
            <a:grpSpLocks/>
          </p:cNvGrpSpPr>
          <p:nvPr/>
        </p:nvGrpSpPr>
        <p:grpSpPr bwMode="auto">
          <a:xfrm>
            <a:off x="8509000" y="4564063"/>
            <a:ext cx="327025" cy="304800"/>
            <a:chOff x="1768" y="3755"/>
            <a:chExt cx="206" cy="192"/>
          </a:xfrm>
        </p:grpSpPr>
        <p:sp>
          <p:nvSpPr>
            <p:cNvPr id="415769" name="Oval 25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770" name="Rectangle 26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5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grpSp>
        <p:nvGrpSpPr>
          <p:cNvPr id="415771" name="Group 27"/>
          <p:cNvGrpSpPr>
            <a:grpSpLocks/>
          </p:cNvGrpSpPr>
          <p:nvPr/>
        </p:nvGrpSpPr>
        <p:grpSpPr bwMode="auto">
          <a:xfrm>
            <a:off x="8509000" y="2190750"/>
            <a:ext cx="327025" cy="304800"/>
            <a:chOff x="1768" y="3755"/>
            <a:chExt cx="206" cy="192"/>
          </a:xfrm>
        </p:grpSpPr>
        <p:sp>
          <p:nvSpPr>
            <p:cNvPr id="415772" name="Oval 28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773" name="Rectangle 29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5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grpSp>
        <p:nvGrpSpPr>
          <p:cNvPr id="415774" name="Group 30"/>
          <p:cNvGrpSpPr>
            <a:grpSpLocks/>
          </p:cNvGrpSpPr>
          <p:nvPr/>
        </p:nvGrpSpPr>
        <p:grpSpPr bwMode="auto">
          <a:xfrm>
            <a:off x="3170238" y="3478213"/>
            <a:ext cx="327025" cy="304800"/>
            <a:chOff x="1768" y="3755"/>
            <a:chExt cx="206" cy="192"/>
          </a:xfrm>
        </p:grpSpPr>
        <p:sp>
          <p:nvSpPr>
            <p:cNvPr id="415775" name="Oval 31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776" name="Rectangle 32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5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grpSp>
        <p:nvGrpSpPr>
          <p:cNvPr id="415777" name="Group 33"/>
          <p:cNvGrpSpPr>
            <a:grpSpLocks/>
          </p:cNvGrpSpPr>
          <p:nvPr/>
        </p:nvGrpSpPr>
        <p:grpSpPr bwMode="auto">
          <a:xfrm>
            <a:off x="3170238" y="3903663"/>
            <a:ext cx="327025" cy="304800"/>
            <a:chOff x="2621" y="2303"/>
            <a:chExt cx="206" cy="192"/>
          </a:xfrm>
        </p:grpSpPr>
        <p:sp>
          <p:nvSpPr>
            <p:cNvPr id="415778" name="Oval 34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779" name="Rectangle 35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grpSp>
        <p:nvGrpSpPr>
          <p:cNvPr id="415780" name="Group 36"/>
          <p:cNvGrpSpPr>
            <a:grpSpLocks/>
          </p:cNvGrpSpPr>
          <p:nvPr/>
        </p:nvGrpSpPr>
        <p:grpSpPr bwMode="auto">
          <a:xfrm>
            <a:off x="449263" y="3311525"/>
            <a:ext cx="327025" cy="304800"/>
            <a:chOff x="2621" y="2303"/>
            <a:chExt cx="206" cy="192"/>
          </a:xfrm>
        </p:grpSpPr>
        <p:sp>
          <p:nvSpPr>
            <p:cNvPr id="415781" name="Oval 37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782" name="Rectangle 38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grpSp>
        <p:nvGrpSpPr>
          <p:cNvPr id="415783" name="Group 39"/>
          <p:cNvGrpSpPr>
            <a:grpSpLocks/>
          </p:cNvGrpSpPr>
          <p:nvPr/>
        </p:nvGrpSpPr>
        <p:grpSpPr bwMode="auto">
          <a:xfrm>
            <a:off x="8509000" y="5173663"/>
            <a:ext cx="327025" cy="304800"/>
            <a:chOff x="2621" y="2303"/>
            <a:chExt cx="206" cy="192"/>
          </a:xfrm>
        </p:grpSpPr>
        <p:sp>
          <p:nvSpPr>
            <p:cNvPr id="415784" name="Oval 40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785" name="Rectangle 41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grpSp>
        <p:nvGrpSpPr>
          <p:cNvPr id="415786" name="Group 42"/>
          <p:cNvGrpSpPr>
            <a:grpSpLocks/>
          </p:cNvGrpSpPr>
          <p:nvPr/>
        </p:nvGrpSpPr>
        <p:grpSpPr bwMode="auto">
          <a:xfrm>
            <a:off x="8509000" y="2678113"/>
            <a:ext cx="327025" cy="304800"/>
            <a:chOff x="2621" y="2303"/>
            <a:chExt cx="206" cy="192"/>
          </a:xfrm>
        </p:grpSpPr>
        <p:sp>
          <p:nvSpPr>
            <p:cNvPr id="415787" name="Oval 43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788" name="Rectangle 44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sp>
        <p:nvSpPr>
          <p:cNvPr id="415789" name="AutoShape 45"/>
          <p:cNvSpPr>
            <a:spLocks noChangeArrowheads="1"/>
          </p:cNvSpPr>
          <p:nvPr/>
        </p:nvSpPr>
        <p:spPr bwMode="auto">
          <a:xfrm>
            <a:off x="874713" y="3857625"/>
            <a:ext cx="114300" cy="2889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790" name="AutoShape 46"/>
          <p:cNvSpPr>
            <a:spLocks noChangeArrowheads="1"/>
          </p:cNvSpPr>
          <p:nvPr/>
        </p:nvSpPr>
        <p:spPr bwMode="auto">
          <a:xfrm>
            <a:off x="1831975" y="3871913"/>
            <a:ext cx="1328738" cy="428625"/>
          </a:xfrm>
          <a:prstGeom prst="roundRect">
            <a:avLst>
              <a:gd name="adj" fmla="val 16667"/>
            </a:avLst>
          </a:prstGeom>
          <a:solidFill>
            <a:schemeClr val="bg1">
              <a:alpha val="7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CC0000"/>
                </a:solidFill>
              </a:rPr>
              <a:t>growing </a:t>
            </a: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CC0000"/>
                </a:solidFill>
              </a:rPr>
              <a:t>replication fork</a:t>
            </a:r>
            <a:endParaRPr lang="en-US" sz="1800" b="1">
              <a:solidFill>
                <a:srgbClr val="CC0000"/>
              </a:solidFill>
            </a:endParaRPr>
          </a:p>
        </p:txBody>
      </p:sp>
      <p:sp>
        <p:nvSpPr>
          <p:cNvPr id="415791" name="Line 47"/>
          <p:cNvSpPr>
            <a:spLocks noChangeShapeType="1"/>
          </p:cNvSpPr>
          <p:nvPr/>
        </p:nvSpPr>
        <p:spPr bwMode="auto">
          <a:xfrm flipH="1">
            <a:off x="1766888" y="3852863"/>
            <a:ext cx="1055687" cy="0"/>
          </a:xfrm>
          <a:prstGeom prst="line">
            <a:avLst/>
          </a:prstGeom>
          <a:noFill/>
          <a:ln w="101600">
            <a:solidFill>
              <a:srgbClr val="CC0000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792" name="Freeform 48"/>
          <p:cNvSpPr>
            <a:spLocks/>
          </p:cNvSpPr>
          <p:nvPr/>
        </p:nvSpPr>
        <p:spPr bwMode="auto">
          <a:xfrm>
            <a:off x="7961313" y="4706938"/>
            <a:ext cx="493712" cy="1587"/>
          </a:xfrm>
          <a:custGeom>
            <a:avLst/>
            <a:gdLst/>
            <a:ahLst/>
            <a:cxnLst>
              <a:cxn ang="0">
                <a:pos x="311" y="0"/>
              </a:cxn>
              <a:cxn ang="0">
                <a:pos x="0" y="0"/>
              </a:cxn>
            </a:cxnLst>
            <a:rect l="0" t="0" r="r" b="b"/>
            <a:pathLst>
              <a:path w="311" h="1">
                <a:moveTo>
                  <a:pt x="311" y="0"/>
                </a:moveTo>
                <a:cubicBezTo>
                  <a:pt x="311" y="0"/>
                  <a:pt x="155" y="0"/>
                  <a:pt x="0" y="0"/>
                </a:cubicBezTo>
              </a:path>
            </a:pathLst>
          </a:custGeom>
          <a:solidFill>
            <a:schemeClr val="bg1"/>
          </a:solidFill>
          <a:ln w="1778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793" name="AutoShape 49"/>
          <p:cNvSpPr>
            <a:spLocks noChangeArrowheads="1"/>
          </p:cNvSpPr>
          <p:nvPr/>
        </p:nvSpPr>
        <p:spPr bwMode="auto">
          <a:xfrm>
            <a:off x="4511675" y="1954213"/>
            <a:ext cx="2079625" cy="306387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lIns="45720" tIns="0" rIns="45720" bIns="0" anchor="ctr">
            <a:spAutoFit/>
          </a:bodyPr>
          <a:lstStyle/>
          <a:p>
            <a:r>
              <a:rPr lang="en-US" sz="1800" b="1">
                <a:solidFill>
                  <a:srgbClr val="0F116A"/>
                </a:solidFill>
              </a:rPr>
              <a:t>DNA polymerase I</a:t>
            </a:r>
          </a:p>
        </p:txBody>
      </p:sp>
      <p:sp>
        <p:nvSpPr>
          <p:cNvPr id="415794" name="Freeform 50"/>
          <p:cNvSpPr>
            <a:spLocks/>
          </p:cNvSpPr>
          <p:nvPr/>
        </p:nvSpPr>
        <p:spPr bwMode="auto">
          <a:xfrm>
            <a:off x="3541713" y="2889250"/>
            <a:ext cx="4964112" cy="804863"/>
          </a:xfrm>
          <a:custGeom>
            <a:avLst/>
            <a:gdLst/>
            <a:ahLst/>
            <a:cxnLst>
              <a:cxn ang="0">
                <a:pos x="0" y="507"/>
              </a:cxn>
              <a:cxn ang="0">
                <a:pos x="513" y="225"/>
              </a:cxn>
              <a:cxn ang="0">
                <a:pos x="1673" y="45"/>
              </a:cxn>
              <a:cxn ang="0">
                <a:pos x="3127" y="0"/>
              </a:cxn>
            </a:cxnLst>
            <a:rect l="0" t="0" r="r" b="b"/>
            <a:pathLst>
              <a:path w="3127" h="507">
                <a:moveTo>
                  <a:pt x="0" y="507"/>
                </a:moveTo>
                <a:cubicBezTo>
                  <a:pt x="117" y="404"/>
                  <a:pt x="234" y="302"/>
                  <a:pt x="513" y="225"/>
                </a:cubicBezTo>
                <a:cubicBezTo>
                  <a:pt x="792" y="148"/>
                  <a:pt x="1237" y="82"/>
                  <a:pt x="1673" y="45"/>
                </a:cubicBezTo>
                <a:cubicBezTo>
                  <a:pt x="2109" y="8"/>
                  <a:pt x="2618" y="4"/>
                  <a:pt x="3127" y="0"/>
                </a:cubicBezTo>
              </a:path>
            </a:pathLst>
          </a:custGeom>
          <a:noFill/>
          <a:ln w="177800" cap="flat" cmpd="sng">
            <a:solidFill>
              <a:schemeClr val="hlink"/>
            </a:solidFill>
            <a:prstDash val="solid"/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795" name="Freeform 51"/>
          <p:cNvSpPr>
            <a:spLocks/>
          </p:cNvSpPr>
          <p:nvPr/>
        </p:nvSpPr>
        <p:spPr bwMode="auto">
          <a:xfrm>
            <a:off x="6788150" y="2914650"/>
            <a:ext cx="250825" cy="95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58" y="0"/>
              </a:cxn>
            </a:cxnLst>
            <a:rect l="0" t="0" r="r" b="b"/>
            <a:pathLst>
              <a:path w="158" h="6">
                <a:moveTo>
                  <a:pt x="0" y="6"/>
                </a:moveTo>
                <a:cubicBezTo>
                  <a:pt x="0" y="6"/>
                  <a:pt x="79" y="3"/>
                  <a:pt x="158" y="0"/>
                </a:cubicBezTo>
              </a:path>
            </a:pathLst>
          </a:custGeom>
          <a:noFill/>
          <a:ln w="177800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796" name="Freeform 52"/>
          <p:cNvSpPr>
            <a:spLocks/>
          </p:cNvSpPr>
          <p:nvPr/>
        </p:nvSpPr>
        <p:spPr bwMode="auto">
          <a:xfrm>
            <a:off x="5500688" y="2995613"/>
            <a:ext cx="241300" cy="46037"/>
          </a:xfrm>
          <a:custGeom>
            <a:avLst/>
            <a:gdLst/>
            <a:ahLst/>
            <a:cxnLst>
              <a:cxn ang="0">
                <a:pos x="0" y="29"/>
              </a:cxn>
              <a:cxn ang="0">
                <a:pos x="152" y="0"/>
              </a:cxn>
            </a:cxnLst>
            <a:rect l="0" t="0" r="r" b="b"/>
            <a:pathLst>
              <a:path w="152" h="29">
                <a:moveTo>
                  <a:pt x="0" y="29"/>
                </a:moveTo>
                <a:cubicBezTo>
                  <a:pt x="0" y="29"/>
                  <a:pt x="76" y="14"/>
                  <a:pt x="152" y="0"/>
                </a:cubicBezTo>
              </a:path>
            </a:pathLst>
          </a:custGeom>
          <a:noFill/>
          <a:ln w="177800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797" name="Freeform 53"/>
          <p:cNvSpPr>
            <a:spLocks/>
          </p:cNvSpPr>
          <p:nvPr/>
        </p:nvSpPr>
        <p:spPr bwMode="auto">
          <a:xfrm>
            <a:off x="4292600" y="3192463"/>
            <a:ext cx="250825" cy="80962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158" y="0"/>
              </a:cxn>
            </a:cxnLst>
            <a:rect l="0" t="0" r="r" b="b"/>
            <a:pathLst>
              <a:path w="158" h="51">
                <a:moveTo>
                  <a:pt x="0" y="51"/>
                </a:moveTo>
                <a:cubicBezTo>
                  <a:pt x="0" y="51"/>
                  <a:pt x="79" y="25"/>
                  <a:pt x="158" y="0"/>
                </a:cubicBezTo>
              </a:path>
            </a:pathLst>
          </a:custGeom>
          <a:noFill/>
          <a:ln w="177800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798" name="Freeform 54"/>
          <p:cNvSpPr>
            <a:spLocks/>
          </p:cNvSpPr>
          <p:nvPr/>
        </p:nvSpPr>
        <p:spPr bwMode="auto">
          <a:xfrm>
            <a:off x="7961313" y="4706938"/>
            <a:ext cx="493712" cy="1587"/>
          </a:xfrm>
          <a:custGeom>
            <a:avLst/>
            <a:gdLst/>
            <a:ahLst/>
            <a:cxnLst>
              <a:cxn ang="0">
                <a:pos x="311" y="0"/>
              </a:cxn>
              <a:cxn ang="0">
                <a:pos x="0" y="0"/>
              </a:cxn>
            </a:cxnLst>
            <a:rect l="0" t="0" r="r" b="b"/>
            <a:pathLst>
              <a:path w="311" h="1">
                <a:moveTo>
                  <a:pt x="311" y="0"/>
                </a:moveTo>
                <a:cubicBezTo>
                  <a:pt x="311" y="0"/>
                  <a:pt x="155" y="0"/>
                  <a:pt x="0" y="0"/>
                </a:cubicBezTo>
              </a:path>
            </a:pathLst>
          </a:custGeom>
          <a:noFill/>
          <a:ln w="177800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799" name="Rectangle 55"/>
          <p:cNvSpPr>
            <a:spLocks noChangeArrowheads="1"/>
          </p:cNvSpPr>
          <p:nvPr/>
        </p:nvSpPr>
        <p:spPr bwMode="auto">
          <a:xfrm>
            <a:off x="7929563" y="4559300"/>
            <a:ext cx="569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>
                <a:solidFill>
                  <a:srgbClr val="FF6FCF"/>
                </a:solidFill>
              </a:rPr>
              <a:t>RNA</a:t>
            </a:r>
          </a:p>
        </p:txBody>
      </p:sp>
      <p:grpSp>
        <p:nvGrpSpPr>
          <p:cNvPr id="415800" name="Group 56"/>
          <p:cNvGrpSpPr>
            <a:grpSpLocks/>
          </p:cNvGrpSpPr>
          <p:nvPr/>
        </p:nvGrpSpPr>
        <p:grpSpPr bwMode="auto">
          <a:xfrm>
            <a:off x="5308600" y="3148013"/>
            <a:ext cx="1141413" cy="646112"/>
            <a:chOff x="3205" y="1959"/>
            <a:chExt cx="719" cy="407"/>
          </a:xfrm>
        </p:grpSpPr>
        <p:sp>
          <p:nvSpPr>
            <p:cNvPr id="415801" name="AutoShape 57"/>
            <p:cNvSpPr>
              <a:spLocks noChangeArrowheads="1"/>
            </p:cNvSpPr>
            <p:nvPr/>
          </p:nvSpPr>
          <p:spPr bwMode="auto">
            <a:xfrm>
              <a:off x="3392" y="2141"/>
              <a:ext cx="532" cy="214"/>
            </a:xfrm>
            <a:prstGeom prst="roundRect">
              <a:avLst>
                <a:gd name="adj" fmla="val 16667"/>
              </a:avLst>
            </a:prstGeom>
            <a:solidFill>
              <a:srgbClr val="FFCC1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tIns="0" rIns="0" bIns="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CC0000"/>
                  </a:solidFill>
                </a:rPr>
                <a:t>ligase</a:t>
              </a:r>
            </a:p>
          </p:txBody>
        </p:sp>
        <p:grpSp>
          <p:nvGrpSpPr>
            <p:cNvPr id="415802" name="Group 58"/>
            <p:cNvGrpSpPr>
              <a:grpSpLocks/>
            </p:cNvGrpSpPr>
            <p:nvPr/>
          </p:nvGrpSpPr>
          <p:grpSpPr bwMode="auto">
            <a:xfrm>
              <a:off x="3205" y="1959"/>
              <a:ext cx="249" cy="407"/>
              <a:chOff x="3205" y="1759"/>
              <a:chExt cx="249" cy="407"/>
            </a:xfrm>
          </p:grpSpPr>
          <p:sp>
            <p:nvSpPr>
              <p:cNvPr id="415803" name="Oval 59"/>
              <p:cNvSpPr>
                <a:spLocks noChangeArrowheads="1"/>
              </p:cNvSpPr>
              <p:nvPr/>
            </p:nvSpPr>
            <p:spPr bwMode="auto">
              <a:xfrm>
                <a:off x="3205" y="1917"/>
                <a:ext cx="249" cy="249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804" name="AutoShape 60"/>
              <p:cNvSpPr>
                <a:spLocks noChangeArrowheads="1"/>
              </p:cNvSpPr>
              <p:nvPr/>
            </p:nvSpPr>
            <p:spPr bwMode="auto">
              <a:xfrm>
                <a:off x="3207" y="1759"/>
                <a:ext cx="244" cy="26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158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ng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57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ng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3000"/>
                                        <p:tgtEl>
                                          <p:spTgt spid="415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3000"/>
                                        <p:tgtEl>
                                          <p:spTgt spid="415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2000"/>
                                        <p:tgtEl>
                                          <p:spTgt spid="415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2000"/>
                                        <p:tgtEl>
                                          <p:spTgt spid="415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415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5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5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5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5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805" grpId="0" animBg="1" autoUpdateAnimBg="0"/>
      <p:bldP spid="415746" grpId="0" animBg="1"/>
      <p:bldP spid="415747" grpId="0" animBg="1" autoUpdateAnimBg="0"/>
      <p:bldP spid="415793" grpId="0" animBg="1" autoUpdateAnimBg="0"/>
      <p:bldP spid="415795" grpId="0" animBg="1"/>
      <p:bldP spid="415796" grpId="0" animBg="1"/>
      <p:bldP spid="415797" grpId="0" animBg="1"/>
      <p:bldP spid="415798" grpId="0" animBg="1"/>
      <p:bldP spid="41579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46050" y="5062538"/>
            <a:ext cx="7543800" cy="17621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pitchFamily="2" charset="2"/>
              <a:buNone/>
            </a:pPr>
            <a:r>
              <a:rPr lang="en-US" sz="2600" b="1">
                <a:solidFill>
                  <a:srgbClr val="000068"/>
                </a:solidFill>
              </a:rPr>
              <a:t>Loss of bases at 5</a:t>
            </a:r>
            <a:r>
              <a:rPr lang="en-US" sz="2600" b="1">
                <a:solidFill>
                  <a:srgbClr val="000068"/>
                </a:solidFill>
                <a:sym typeface="Symbol" pitchFamily="18" charset="2"/>
              </a:rPr>
              <a:t></a:t>
            </a:r>
            <a:r>
              <a:rPr lang="en-US" sz="2600" b="1">
                <a:solidFill>
                  <a:srgbClr val="000068"/>
                </a:solidFill>
              </a:rPr>
              <a:t> ends</a:t>
            </a:r>
            <a:r>
              <a:rPr lang="en-US" sz="2600" b="1">
                <a:solidFill>
                  <a:srgbClr val="0F116A"/>
                </a:solidFill>
              </a:rPr>
              <a:t> </a:t>
            </a:r>
            <a:br>
              <a:rPr lang="en-US" sz="2600" b="1">
                <a:solidFill>
                  <a:srgbClr val="0F116A"/>
                </a:solidFill>
              </a:rPr>
            </a:br>
            <a:r>
              <a:rPr lang="en-US" sz="2600" b="1">
                <a:solidFill>
                  <a:srgbClr val="0F116A"/>
                </a:solidFill>
              </a:rPr>
              <a:t>in every replication</a:t>
            </a:r>
          </a:p>
          <a:p>
            <a:pPr marL="403225" lvl="1" indent="-288925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u"/>
            </a:pPr>
            <a:r>
              <a:rPr lang="en-US" b="1"/>
              <a:t>chromosomes get shorter with each replication</a:t>
            </a:r>
          </a:p>
          <a:p>
            <a:pPr marL="403225" lvl="1" indent="-288925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u"/>
            </a:pPr>
            <a:r>
              <a:rPr lang="en-US" b="1"/>
              <a:t>limit to number of cell divisions?</a:t>
            </a:r>
          </a:p>
        </p:txBody>
      </p:sp>
      <p:sp>
        <p:nvSpPr>
          <p:cNvPr id="416771" name="AutoShape 3"/>
          <p:cNvSpPr>
            <a:spLocks noChangeArrowheads="1"/>
          </p:cNvSpPr>
          <p:nvPr/>
        </p:nvSpPr>
        <p:spPr bwMode="auto">
          <a:xfrm>
            <a:off x="4308475" y="4117975"/>
            <a:ext cx="660400" cy="12668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333399"/>
          </a:solidFill>
          <a:ln w="25400">
            <a:solidFill>
              <a:srgbClr val="000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6772" name="AutoShape 4"/>
          <p:cNvSpPr>
            <a:spLocks noChangeArrowheads="1"/>
          </p:cNvSpPr>
          <p:nvPr/>
        </p:nvSpPr>
        <p:spPr bwMode="auto">
          <a:xfrm>
            <a:off x="4730750" y="4044950"/>
            <a:ext cx="2206625" cy="306388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lIns="45720" tIns="0" rIns="45720" bIns="0" anchor="ctr">
            <a:spAutoFit/>
          </a:bodyPr>
          <a:lstStyle/>
          <a:p>
            <a:r>
              <a:rPr lang="en-US" sz="1800" b="1">
                <a:solidFill>
                  <a:srgbClr val="0F116A"/>
                </a:solidFill>
              </a:rPr>
              <a:t>DNA polymerase III</a:t>
            </a:r>
          </a:p>
        </p:txBody>
      </p:sp>
      <p:sp>
        <p:nvSpPr>
          <p:cNvPr id="416773" name="Rectangle 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46050" y="1312863"/>
            <a:ext cx="4314825" cy="12827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pitchFamily="2" charset="2"/>
              <a:buNone/>
            </a:pPr>
            <a:r>
              <a:rPr lang="en-US" sz="2600" b="1">
                <a:solidFill>
                  <a:srgbClr val="000068"/>
                </a:solidFill>
              </a:rPr>
              <a:t>All DNA polymerases can only add to </a:t>
            </a:r>
            <a:r>
              <a:rPr lang="en-US" sz="2600" b="1">
                <a:solidFill>
                  <a:srgbClr val="0F116A"/>
                </a:solidFill>
              </a:rPr>
              <a:t>3</a:t>
            </a:r>
            <a:r>
              <a:rPr lang="en-US" sz="2600" b="1">
                <a:solidFill>
                  <a:srgbClr val="0F116A"/>
                </a:solidFill>
                <a:sym typeface="Symbol" pitchFamily="18" charset="2"/>
              </a:rPr>
              <a:t></a:t>
            </a:r>
            <a:r>
              <a:rPr lang="en-US" sz="2600" b="1">
                <a:solidFill>
                  <a:srgbClr val="0F116A"/>
                </a:solidFill>
              </a:rPr>
              <a:t> end of an existing DNA strand</a:t>
            </a:r>
          </a:p>
        </p:txBody>
      </p:sp>
      <p:sp>
        <p:nvSpPr>
          <p:cNvPr id="416774" name="AutoShape 6"/>
          <p:cNvSpPr>
            <a:spLocks noChangeArrowheads="1"/>
          </p:cNvSpPr>
          <p:nvPr/>
        </p:nvSpPr>
        <p:spPr bwMode="auto">
          <a:xfrm>
            <a:off x="4292600" y="2187575"/>
            <a:ext cx="660400" cy="12668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8000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6775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534400" cy="762000"/>
          </a:xfrm>
        </p:spPr>
        <p:txBody>
          <a:bodyPr/>
          <a:lstStyle/>
          <a:p>
            <a:r>
              <a:rPr lang="en-US"/>
              <a:t>Chromosome erosion</a:t>
            </a:r>
          </a:p>
        </p:txBody>
      </p:sp>
      <p:sp>
        <p:nvSpPr>
          <p:cNvPr id="416776" name="Freeform 8"/>
          <p:cNvSpPr>
            <a:spLocks/>
          </p:cNvSpPr>
          <p:nvPr/>
        </p:nvSpPr>
        <p:spPr bwMode="auto">
          <a:xfrm>
            <a:off x="730250" y="2341563"/>
            <a:ext cx="7750175" cy="1311275"/>
          </a:xfrm>
          <a:custGeom>
            <a:avLst/>
            <a:gdLst/>
            <a:ahLst/>
            <a:cxnLst>
              <a:cxn ang="0">
                <a:pos x="0" y="689"/>
              </a:cxn>
              <a:cxn ang="0">
                <a:pos x="1068" y="699"/>
              </a:cxn>
              <a:cxn ang="0">
                <a:pos x="2429" y="129"/>
              </a:cxn>
              <a:cxn ang="0">
                <a:pos x="4882" y="0"/>
              </a:cxn>
            </a:cxnLst>
            <a:rect l="0" t="0" r="r" b="b"/>
            <a:pathLst>
              <a:path w="4882" h="792">
                <a:moveTo>
                  <a:pt x="0" y="689"/>
                </a:moveTo>
                <a:cubicBezTo>
                  <a:pt x="331" y="740"/>
                  <a:pt x="663" y="792"/>
                  <a:pt x="1068" y="699"/>
                </a:cubicBezTo>
                <a:cubicBezTo>
                  <a:pt x="1473" y="606"/>
                  <a:pt x="1793" y="245"/>
                  <a:pt x="2429" y="129"/>
                </a:cubicBezTo>
                <a:cubicBezTo>
                  <a:pt x="3065" y="13"/>
                  <a:pt x="3973" y="6"/>
                  <a:pt x="4882" y="0"/>
                </a:cubicBezTo>
              </a:path>
            </a:pathLst>
          </a:custGeom>
          <a:noFill/>
          <a:ln w="1778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6777" name="Freeform 9"/>
          <p:cNvSpPr>
            <a:spLocks/>
          </p:cNvSpPr>
          <p:nvPr/>
        </p:nvSpPr>
        <p:spPr bwMode="auto">
          <a:xfrm flipV="1">
            <a:off x="708025" y="4052888"/>
            <a:ext cx="7750175" cy="1257300"/>
          </a:xfrm>
          <a:custGeom>
            <a:avLst/>
            <a:gdLst/>
            <a:ahLst/>
            <a:cxnLst>
              <a:cxn ang="0">
                <a:pos x="0" y="689"/>
              </a:cxn>
              <a:cxn ang="0">
                <a:pos x="1068" y="699"/>
              </a:cxn>
              <a:cxn ang="0">
                <a:pos x="2429" y="129"/>
              </a:cxn>
              <a:cxn ang="0">
                <a:pos x="4882" y="0"/>
              </a:cxn>
            </a:cxnLst>
            <a:rect l="0" t="0" r="r" b="b"/>
            <a:pathLst>
              <a:path w="4882" h="792">
                <a:moveTo>
                  <a:pt x="0" y="689"/>
                </a:moveTo>
                <a:cubicBezTo>
                  <a:pt x="331" y="740"/>
                  <a:pt x="663" y="792"/>
                  <a:pt x="1068" y="699"/>
                </a:cubicBezTo>
                <a:cubicBezTo>
                  <a:pt x="1473" y="606"/>
                  <a:pt x="1793" y="245"/>
                  <a:pt x="2429" y="129"/>
                </a:cubicBezTo>
                <a:cubicBezTo>
                  <a:pt x="3065" y="13"/>
                  <a:pt x="3973" y="6"/>
                  <a:pt x="4882" y="0"/>
                </a:cubicBezTo>
              </a:path>
            </a:pathLst>
          </a:custGeom>
          <a:noFill/>
          <a:ln w="1778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6778" name="Freeform 10"/>
          <p:cNvSpPr>
            <a:spLocks/>
          </p:cNvSpPr>
          <p:nvPr/>
        </p:nvSpPr>
        <p:spPr bwMode="auto">
          <a:xfrm>
            <a:off x="3444875" y="4068763"/>
            <a:ext cx="5003800" cy="639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80" y="254"/>
              </a:cxn>
              <a:cxn ang="0">
                <a:pos x="1825" y="378"/>
              </a:cxn>
              <a:cxn ang="0">
                <a:pos x="3152" y="402"/>
              </a:cxn>
            </a:cxnLst>
            <a:rect l="0" t="0" r="r" b="b"/>
            <a:pathLst>
              <a:path w="3152" h="403">
                <a:moveTo>
                  <a:pt x="0" y="0"/>
                </a:moveTo>
                <a:cubicBezTo>
                  <a:pt x="138" y="95"/>
                  <a:pt x="276" y="191"/>
                  <a:pt x="580" y="254"/>
                </a:cubicBezTo>
                <a:cubicBezTo>
                  <a:pt x="884" y="317"/>
                  <a:pt x="1396" y="353"/>
                  <a:pt x="1825" y="378"/>
                </a:cubicBezTo>
                <a:cubicBezTo>
                  <a:pt x="2254" y="403"/>
                  <a:pt x="2703" y="402"/>
                  <a:pt x="3152" y="402"/>
                </a:cubicBezTo>
              </a:path>
            </a:pathLst>
          </a:custGeom>
          <a:noFill/>
          <a:ln w="177800" cap="flat" cmpd="sng">
            <a:solidFill>
              <a:schemeClr val="hlink"/>
            </a:solidFill>
            <a:prstDash val="solid"/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6779" name="AutoShape 11"/>
          <p:cNvSpPr>
            <a:spLocks noChangeArrowheads="1"/>
          </p:cNvSpPr>
          <p:nvPr/>
        </p:nvSpPr>
        <p:spPr bwMode="auto">
          <a:xfrm>
            <a:off x="874713" y="3568700"/>
            <a:ext cx="114300" cy="2889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6780" name="AutoShape 12"/>
          <p:cNvSpPr>
            <a:spLocks noChangeArrowheads="1"/>
          </p:cNvSpPr>
          <p:nvPr/>
        </p:nvSpPr>
        <p:spPr bwMode="auto">
          <a:xfrm>
            <a:off x="1079500" y="3852863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6781" name="AutoShape 13"/>
          <p:cNvSpPr>
            <a:spLocks noChangeArrowheads="1"/>
          </p:cNvSpPr>
          <p:nvPr/>
        </p:nvSpPr>
        <p:spPr bwMode="auto">
          <a:xfrm>
            <a:off x="1300163" y="386873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6782" name="AutoShape 14"/>
          <p:cNvSpPr>
            <a:spLocks noChangeArrowheads="1"/>
          </p:cNvSpPr>
          <p:nvPr/>
        </p:nvSpPr>
        <p:spPr bwMode="auto">
          <a:xfrm>
            <a:off x="1519238" y="3860800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6783" name="AutoShape 15"/>
          <p:cNvSpPr>
            <a:spLocks noChangeArrowheads="1"/>
          </p:cNvSpPr>
          <p:nvPr/>
        </p:nvSpPr>
        <p:spPr bwMode="auto">
          <a:xfrm>
            <a:off x="1784350" y="3892550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6784" name="AutoShape 16"/>
          <p:cNvSpPr>
            <a:spLocks noChangeArrowheads="1"/>
          </p:cNvSpPr>
          <p:nvPr/>
        </p:nvSpPr>
        <p:spPr bwMode="auto">
          <a:xfrm>
            <a:off x="2035175" y="3948113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6785" name="AutoShape 17"/>
          <p:cNvSpPr>
            <a:spLocks noChangeArrowheads="1"/>
          </p:cNvSpPr>
          <p:nvPr/>
        </p:nvSpPr>
        <p:spPr bwMode="auto">
          <a:xfrm>
            <a:off x="2255838" y="396398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6786" name="AutoShape 18"/>
          <p:cNvSpPr>
            <a:spLocks noChangeArrowheads="1"/>
          </p:cNvSpPr>
          <p:nvPr/>
        </p:nvSpPr>
        <p:spPr bwMode="auto">
          <a:xfrm>
            <a:off x="1079500" y="3630613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6787" name="AutoShape 19"/>
          <p:cNvSpPr>
            <a:spLocks noChangeArrowheads="1"/>
          </p:cNvSpPr>
          <p:nvPr/>
        </p:nvSpPr>
        <p:spPr bwMode="auto">
          <a:xfrm>
            <a:off x="1300163" y="364648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6788" name="AutoShape 20"/>
          <p:cNvSpPr>
            <a:spLocks noChangeArrowheads="1"/>
          </p:cNvSpPr>
          <p:nvPr/>
        </p:nvSpPr>
        <p:spPr bwMode="auto">
          <a:xfrm>
            <a:off x="1519238" y="361473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6789" name="AutoShape 21"/>
          <p:cNvSpPr>
            <a:spLocks noChangeArrowheads="1"/>
          </p:cNvSpPr>
          <p:nvPr/>
        </p:nvSpPr>
        <p:spPr bwMode="auto">
          <a:xfrm>
            <a:off x="1784350" y="3606800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6790" name="AutoShape 22"/>
          <p:cNvSpPr>
            <a:spLocks noChangeArrowheads="1"/>
          </p:cNvSpPr>
          <p:nvPr/>
        </p:nvSpPr>
        <p:spPr bwMode="auto">
          <a:xfrm>
            <a:off x="2041525" y="358298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6791" name="AutoShape 23"/>
          <p:cNvSpPr>
            <a:spLocks noChangeArrowheads="1"/>
          </p:cNvSpPr>
          <p:nvPr/>
        </p:nvSpPr>
        <p:spPr bwMode="auto">
          <a:xfrm>
            <a:off x="2247900" y="3489325"/>
            <a:ext cx="130175" cy="30321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6792" name="Group 24"/>
          <p:cNvGrpSpPr>
            <a:grpSpLocks/>
          </p:cNvGrpSpPr>
          <p:nvPr/>
        </p:nvGrpSpPr>
        <p:grpSpPr bwMode="auto">
          <a:xfrm>
            <a:off x="449263" y="4108450"/>
            <a:ext cx="327025" cy="304800"/>
            <a:chOff x="1768" y="3755"/>
            <a:chExt cx="206" cy="192"/>
          </a:xfrm>
        </p:grpSpPr>
        <p:sp>
          <p:nvSpPr>
            <p:cNvPr id="416793" name="Oval 25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794" name="Rectangle 26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5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grpSp>
        <p:nvGrpSpPr>
          <p:cNvPr id="416795" name="Group 27"/>
          <p:cNvGrpSpPr>
            <a:grpSpLocks/>
          </p:cNvGrpSpPr>
          <p:nvPr/>
        </p:nvGrpSpPr>
        <p:grpSpPr bwMode="auto">
          <a:xfrm>
            <a:off x="8509000" y="4564063"/>
            <a:ext cx="327025" cy="304800"/>
            <a:chOff x="1768" y="3755"/>
            <a:chExt cx="206" cy="192"/>
          </a:xfrm>
        </p:grpSpPr>
        <p:sp>
          <p:nvSpPr>
            <p:cNvPr id="416796" name="Oval 28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797" name="Rectangle 29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5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grpSp>
        <p:nvGrpSpPr>
          <p:cNvPr id="416798" name="Group 30"/>
          <p:cNvGrpSpPr>
            <a:grpSpLocks/>
          </p:cNvGrpSpPr>
          <p:nvPr/>
        </p:nvGrpSpPr>
        <p:grpSpPr bwMode="auto">
          <a:xfrm>
            <a:off x="8509000" y="2190750"/>
            <a:ext cx="327025" cy="304800"/>
            <a:chOff x="1768" y="3755"/>
            <a:chExt cx="206" cy="192"/>
          </a:xfrm>
        </p:grpSpPr>
        <p:sp>
          <p:nvSpPr>
            <p:cNvPr id="416799" name="Oval 31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800" name="Rectangle 32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5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grpSp>
        <p:nvGrpSpPr>
          <p:cNvPr id="416801" name="Group 33"/>
          <p:cNvGrpSpPr>
            <a:grpSpLocks/>
          </p:cNvGrpSpPr>
          <p:nvPr/>
        </p:nvGrpSpPr>
        <p:grpSpPr bwMode="auto">
          <a:xfrm>
            <a:off x="3170238" y="3478213"/>
            <a:ext cx="327025" cy="304800"/>
            <a:chOff x="1768" y="3755"/>
            <a:chExt cx="206" cy="192"/>
          </a:xfrm>
        </p:grpSpPr>
        <p:sp>
          <p:nvSpPr>
            <p:cNvPr id="416802" name="Oval 34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803" name="Rectangle 35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5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grpSp>
        <p:nvGrpSpPr>
          <p:cNvPr id="416804" name="Group 36"/>
          <p:cNvGrpSpPr>
            <a:grpSpLocks/>
          </p:cNvGrpSpPr>
          <p:nvPr/>
        </p:nvGrpSpPr>
        <p:grpSpPr bwMode="auto">
          <a:xfrm>
            <a:off x="3170238" y="3903663"/>
            <a:ext cx="327025" cy="304800"/>
            <a:chOff x="2621" y="2303"/>
            <a:chExt cx="206" cy="192"/>
          </a:xfrm>
        </p:grpSpPr>
        <p:sp>
          <p:nvSpPr>
            <p:cNvPr id="416805" name="Oval 37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806" name="Rectangle 38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grpSp>
        <p:nvGrpSpPr>
          <p:cNvPr id="416807" name="Group 39"/>
          <p:cNvGrpSpPr>
            <a:grpSpLocks/>
          </p:cNvGrpSpPr>
          <p:nvPr/>
        </p:nvGrpSpPr>
        <p:grpSpPr bwMode="auto">
          <a:xfrm>
            <a:off x="449263" y="3311525"/>
            <a:ext cx="327025" cy="304800"/>
            <a:chOff x="2621" y="2303"/>
            <a:chExt cx="206" cy="192"/>
          </a:xfrm>
        </p:grpSpPr>
        <p:sp>
          <p:nvSpPr>
            <p:cNvPr id="416808" name="Oval 40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809" name="Rectangle 41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grpSp>
        <p:nvGrpSpPr>
          <p:cNvPr id="416810" name="Group 42"/>
          <p:cNvGrpSpPr>
            <a:grpSpLocks/>
          </p:cNvGrpSpPr>
          <p:nvPr/>
        </p:nvGrpSpPr>
        <p:grpSpPr bwMode="auto">
          <a:xfrm>
            <a:off x="8509000" y="5173663"/>
            <a:ext cx="327025" cy="304800"/>
            <a:chOff x="2621" y="2303"/>
            <a:chExt cx="206" cy="192"/>
          </a:xfrm>
        </p:grpSpPr>
        <p:sp>
          <p:nvSpPr>
            <p:cNvPr id="416811" name="Oval 43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812" name="Rectangle 44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grpSp>
        <p:nvGrpSpPr>
          <p:cNvPr id="416813" name="Group 45"/>
          <p:cNvGrpSpPr>
            <a:grpSpLocks/>
          </p:cNvGrpSpPr>
          <p:nvPr/>
        </p:nvGrpSpPr>
        <p:grpSpPr bwMode="auto">
          <a:xfrm>
            <a:off x="8509000" y="2678113"/>
            <a:ext cx="327025" cy="304800"/>
            <a:chOff x="2621" y="2303"/>
            <a:chExt cx="206" cy="192"/>
          </a:xfrm>
        </p:grpSpPr>
        <p:sp>
          <p:nvSpPr>
            <p:cNvPr id="416814" name="Oval 46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815" name="Rectangle 47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sp>
        <p:nvSpPr>
          <p:cNvPr id="416816" name="AutoShape 48"/>
          <p:cNvSpPr>
            <a:spLocks noChangeArrowheads="1"/>
          </p:cNvSpPr>
          <p:nvPr/>
        </p:nvSpPr>
        <p:spPr bwMode="auto">
          <a:xfrm>
            <a:off x="874713" y="3857625"/>
            <a:ext cx="114300" cy="2889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6817" name="AutoShape 49"/>
          <p:cNvSpPr>
            <a:spLocks noChangeArrowheads="1"/>
          </p:cNvSpPr>
          <p:nvPr/>
        </p:nvSpPr>
        <p:spPr bwMode="auto">
          <a:xfrm>
            <a:off x="1831975" y="3871913"/>
            <a:ext cx="1328738" cy="428625"/>
          </a:xfrm>
          <a:prstGeom prst="roundRect">
            <a:avLst>
              <a:gd name="adj" fmla="val 16667"/>
            </a:avLst>
          </a:prstGeom>
          <a:solidFill>
            <a:schemeClr val="bg1">
              <a:alpha val="7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CC0000"/>
                </a:solidFill>
              </a:rPr>
              <a:t>growing </a:t>
            </a: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CC0000"/>
                </a:solidFill>
              </a:rPr>
              <a:t>replication fork</a:t>
            </a:r>
            <a:endParaRPr lang="en-US" sz="1800" b="1">
              <a:solidFill>
                <a:srgbClr val="CC0000"/>
              </a:solidFill>
            </a:endParaRPr>
          </a:p>
        </p:txBody>
      </p:sp>
      <p:sp>
        <p:nvSpPr>
          <p:cNvPr id="416818" name="Line 50"/>
          <p:cNvSpPr>
            <a:spLocks noChangeShapeType="1"/>
          </p:cNvSpPr>
          <p:nvPr/>
        </p:nvSpPr>
        <p:spPr bwMode="auto">
          <a:xfrm flipH="1">
            <a:off x="1766888" y="3852863"/>
            <a:ext cx="1055687" cy="0"/>
          </a:xfrm>
          <a:prstGeom prst="line">
            <a:avLst/>
          </a:prstGeom>
          <a:noFill/>
          <a:ln w="101600">
            <a:solidFill>
              <a:srgbClr val="CC0000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6819" name="Freeform 51"/>
          <p:cNvSpPr>
            <a:spLocks/>
          </p:cNvSpPr>
          <p:nvPr/>
        </p:nvSpPr>
        <p:spPr bwMode="auto">
          <a:xfrm>
            <a:off x="7961313" y="4706938"/>
            <a:ext cx="493712" cy="1587"/>
          </a:xfrm>
          <a:custGeom>
            <a:avLst/>
            <a:gdLst/>
            <a:ahLst/>
            <a:cxnLst>
              <a:cxn ang="0">
                <a:pos x="311" y="0"/>
              </a:cxn>
              <a:cxn ang="0">
                <a:pos x="0" y="0"/>
              </a:cxn>
            </a:cxnLst>
            <a:rect l="0" t="0" r="r" b="b"/>
            <a:pathLst>
              <a:path w="311" h="1">
                <a:moveTo>
                  <a:pt x="311" y="0"/>
                </a:moveTo>
                <a:cubicBezTo>
                  <a:pt x="311" y="0"/>
                  <a:pt x="155" y="0"/>
                  <a:pt x="0" y="0"/>
                </a:cubicBezTo>
              </a:path>
            </a:pathLst>
          </a:custGeom>
          <a:solidFill>
            <a:schemeClr val="bg1"/>
          </a:solidFill>
          <a:ln w="1778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6820" name="AutoShape 52"/>
          <p:cNvSpPr>
            <a:spLocks noChangeArrowheads="1"/>
          </p:cNvSpPr>
          <p:nvPr/>
        </p:nvSpPr>
        <p:spPr bwMode="auto">
          <a:xfrm>
            <a:off x="4714875" y="1954213"/>
            <a:ext cx="2079625" cy="306387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lIns="45720" tIns="0" rIns="45720" bIns="0" anchor="ctr">
            <a:spAutoFit/>
          </a:bodyPr>
          <a:lstStyle/>
          <a:p>
            <a:r>
              <a:rPr lang="en-US" sz="1800" b="1">
                <a:solidFill>
                  <a:srgbClr val="0F116A"/>
                </a:solidFill>
              </a:rPr>
              <a:t>DNA polymerase I</a:t>
            </a:r>
          </a:p>
        </p:txBody>
      </p:sp>
      <p:sp>
        <p:nvSpPr>
          <p:cNvPr id="416821" name="Freeform 53"/>
          <p:cNvSpPr>
            <a:spLocks/>
          </p:cNvSpPr>
          <p:nvPr/>
        </p:nvSpPr>
        <p:spPr bwMode="auto">
          <a:xfrm>
            <a:off x="3541713" y="2889250"/>
            <a:ext cx="4964112" cy="804863"/>
          </a:xfrm>
          <a:custGeom>
            <a:avLst/>
            <a:gdLst/>
            <a:ahLst/>
            <a:cxnLst>
              <a:cxn ang="0">
                <a:pos x="0" y="507"/>
              </a:cxn>
              <a:cxn ang="0">
                <a:pos x="513" y="225"/>
              </a:cxn>
              <a:cxn ang="0">
                <a:pos x="1673" y="45"/>
              </a:cxn>
              <a:cxn ang="0">
                <a:pos x="3127" y="0"/>
              </a:cxn>
            </a:cxnLst>
            <a:rect l="0" t="0" r="r" b="b"/>
            <a:pathLst>
              <a:path w="3127" h="507">
                <a:moveTo>
                  <a:pt x="0" y="507"/>
                </a:moveTo>
                <a:cubicBezTo>
                  <a:pt x="117" y="404"/>
                  <a:pt x="234" y="302"/>
                  <a:pt x="513" y="225"/>
                </a:cubicBezTo>
                <a:cubicBezTo>
                  <a:pt x="792" y="148"/>
                  <a:pt x="1237" y="82"/>
                  <a:pt x="1673" y="45"/>
                </a:cubicBezTo>
                <a:cubicBezTo>
                  <a:pt x="2109" y="8"/>
                  <a:pt x="2618" y="4"/>
                  <a:pt x="3127" y="0"/>
                </a:cubicBezTo>
              </a:path>
            </a:pathLst>
          </a:custGeom>
          <a:noFill/>
          <a:ln w="177800" cap="flat" cmpd="sng">
            <a:solidFill>
              <a:schemeClr val="hlink"/>
            </a:solidFill>
            <a:prstDash val="solid"/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6822" name="Freeform 54"/>
          <p:cNvSpPr>
            <a:spLocks/>
          </p:cNvSpPr>
          <p:nvPr/>
        </p:nvSpPr>
        <p:spPr bwMode="auto">
          <a:xfrm>
            <a:off x="7961313" y="4706938"/>
            <a:ext cx="493712" cy="1587"/>
          </a:xfrm>
          <a:custGeom>
            <a:avLst/>
            <a:gdLst/>
            <a:ahLst/>
            <a:cxnLst>
              <a:cxn ang="0">
                <a:pos x="311" y="0"/>
              </a:cxn>
              <a:cxn ang="0">
                <a:pos x="0" y="0"/>
              </a:cxn>
            </a:cxnLst>
            <a:rect l="0" t="0" r="r" b="b"/>
            <a:pathLst>
              <a:path w="311" h="1">
                <a:moveTo>
                  <a:pt x="311" y="0"/>
                </a:moveTo>
                <a:cubicBezTo>
                  <a:pt x="311" y="0"/>
                  <a:pt x="155" y="0"/>
                  <a:pt x="0" y="0"/>
                </a:cubicBezTo>
              </a:path>
            </a:pathLst>
          </a:custGeom>
          <a:noFill/>
          <a:ln w="177800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6823" name="Rectangle 55"/>
          <p:cNvSpPr>
            <a:spLocks noChangeArrowheads="1"/>
          </p:cNvSpPr>
          <p:nvPr/>
        </p:nvSpPr>
        <p:spPr bwMode="auto">
          <a:xfrm>
            <a:off x="7929563" y="4559300"/>
            <a:ext cx="569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>
                <a:solidFill>
                  <a:srgbClr val="FF6FCF"/>
                </a:solidFill>
              </a:rPr>
              <a:t>RNA</a:t>
            </a:r>
          </a:p>
        </p:txBody>
      </p:sp>
      <p:pic>
        <p:nvPicPr>
          <p:cNvPr id="416824" name="Picture 56" descr="penguin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66063" y="112713"/>
            <a:ext cx="1274762" cy="1295400"/>
          </a:xfrm>
          <a:prstGeom prst="rect">
            <a:avLst/>
          </a:prstGeom>
          <a:noFill/>
        </p:spPr>
      </p:pic>
      <p:sp>
        <p:nvSpPr>
          <p:cNvPr id="416825" name="AutoShape 57"/>
          <p:cNvSpPr>
            <a:spLocks noChangeArrowheads="1"/>
          </p:cNvSpPr>
          <p:nvPr/>
        </p:nvSpPr>
        <p:spPr bwMode="auto">
          <a:xfrm>
            <a:off x="5551488" y="90488"/>
            <a:ext cx="2433637" cy="960437"/>
          </a:xfrm>
          <a:prstGeom prst="wedgeEllipseCallout">
            <a:avLst>
              <a:gd name="adj1" fmla="val 54370"/>
              <a:gd name="adj2" fmla="val -20250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1800" b="1">
                <a:solidFill>
                  <a:srgbClr val="0F116A"/>
                </a:solidFill>
                <a:latin typeface="Comic Sans MS" pitchFamily="66" charset="0"/>
              </a:rPr>
              <a:t>Houston, we </a:t>
            </a:r>
            <a:br>
              <a:rPr lang="en-US" sz="1800" b="1">
                <a:solidFill>
                  <a:srgbClr val="0F116A"/>
                </a:solidFill>
                <a:latin typeface="Comic Sans MS" pitchFamily="66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pitchFamily="66" charset="0"/>
              </a:rPr>
              <a:t> have a problem</a:t>
            </a:r>
            <a:r>
              <a:rPr lang="en-US" sz="1800" b="1" i="1">
                <a:solidFill>
                  <a:srgbClr val="0F116A"/>
                </a:solidFill>
                <a:latin typeface="Comic Sans MS" pitchFamily="66" charset="0"/>
              </a:rPr>
              <a:t>!</a:t>
            </a:r>
            <a:r>
              <a:rPr lang="en-US" sz="1800" b="1">
                <a:solidFill>
                  <a:srgbClr val="0F116A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416826" name="Oval 58"/>
          <p:cNvSpPr>
            <a:spLocks noChangeArrowheads="1"/>
          </p:cNvSpPr>
          <p:nvPr/>
        </p:nvSpPr>
        <p:spPr bwMode="auto">
          <a:xfrm>
            <a:off x="7734300" y="4205288"/>
            <a:ext cx="1087438" cy="950912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6827" name="Oval 59"/>
          <p:cNvSpPr>
            <a:spLocks noChangeArrowheads="1"/>
          </p:cNvSpPr>
          <p:nvPr/>
        </p:nvSpPr>
        <p:spPr bwMode="auto">
          <a:xfrm>
            <a:off x="320675" y="3033713"/>
            <a:ext cx="1087438" cy="950912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6828" name="Rectangle 60"/>
          <p:cNvSpPr>
            <a:spLocks noChangeArrowheads="1"/>
          </p:cNvSpPr>
          <p:nvPr/>
        </p:nvSpPr>
        <p:spPr bwMode="auto">
          <a:xfrm>
            <a:off x="8067675" y="2852738"/>
            <a:ext cx="169863" cy="8096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67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ng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6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2000"/>
                                        <p:tgtEl>
                                          <p:spTgt spid="416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416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68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168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Quack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68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0" grpId="0" animBg="1" autoUpdateAnimBg="0"/>
      <p:bldP spid="416773" grpId="0" animBg="1" autoUpdateAnimBg="0"/>
      <p:bldP spid="416774" grpId="0" animBg="1"/>
      <p:bldP spid="416820" grpId="0" animBg="1" autoUpdateAnimBg="0"/>
      <p:bldP spid="416822" grpId="0" animBg="1"/>
      <p:bldP spid="416823" grpId="0" build="p" autoUpdateAnimBg="0"/>
      <p:bldP spid="416825" grpId="0" animBg="1" autoUpdateAnimBg="0"/>
      <p:bldP spid="416826" grpId="0" animBg="1"/>
      <p:bldP spid="4168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46050" y="1319213"/>
            <a:ext cx="7543800" cy="13239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pitchFamily="2" charset="2"/>
              <a:buNone/>
            </a:pPr>
            <a:r>
              <a:rPr lang="en-US" sz="2600" b="1">
                <a:solidFill>
                  <a:srgbClr val="000068"/>
                </a:solidFill>
              </a:rPr>
              <a:t>Repeating, non-coding sequences at the end of chromosomes = protective cap</a:t>
            </a:r>
            <a:endParaRPr lang="en-US" sz="2600" b="1">
              <a:solidFill>
                <a:srgbClr val="0F116A"/>
              </a:solidFill>
            </a:endParaRPr>
          </a:p>
          <a:p>
            <a:pPr marL="403225" lvl="1" indent="-288925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u"/>
            </a:pPr>
            <a:r>
              <a:rPr lang="en-US" b="1"/>
              <a:t>limit to ~50 cell divisions</a:t>
            </a:r>
          </a:p>
        </p:txBody>
      </p:sp>
      <p:sp>
        <p:nvSpPr>
          <p:cNvPr id="417795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46050" y="4673600"/>
            <a:ext cx="7543800" cy="21685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pitchFamily="2" charset="2"/>
              <a:buNone/>
            </a:pPr>
            <a:r>
              <a:rPr lang="en-US" sz="2600" b="1">
                <a:solidFill>
                  <a:srgbClr val="000068"/>
                </a:solidFill>
              </a:rPr>
              <a:t>Telomerase</a:t>
            </a:r>
            <a:endParaRPr lang="en-US" sz="2600" b="1">
              <a:solidFill>
                <a:srgbClr val="0F116A"/>
              </a:solidFill>
            </a:endParaRPr>
          </a:p>
          <a:p>
            <a:pPr marL="403225" lvl="1" indent="-288925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u"/>
            </a:pPr>
            <a:r>
              <a:rPr lang="en-US" b="1"/>
              <a:t>enzyme extends telomeres </a:t>
            </a:r>
          </a:p>
          <a:p>
            <a:pPr marL="403225" lvl="1" indent="-288925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u"/>
            </a:pPr>
            <a:r>
              <a:rPr lang="en-US" b="1"/>
              <a:t>can add DNA bases at 5</a:t>
            </a:r>
            <a:r>
              <a:rPr lang="en-US" b="1">
                <a:sym typeface="Symbol" pitchFamily="18" charset="2"/>
              </a:rPr>
              <a:t></a:t>
            </a:r>
            <a:r>
              <a:rPr lang="en-US" b="1"/>
              <a:t> end</a:t>
            </a:r>
          </a:p>
          <a:p>
            <a:pPr marL="403225" lvl="1" indent="-288925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u"/>
            </a:pPr>
            <a:r>
              <a:rPr lang="en-US" b="1"/>
              <a:t>different level of activity in different cells</a:t>
            </a:r>
          </a:p>
          <a:p>
            <a:pPr marL="746125" lvl="2" indent="-228600" algn="l" eaLnBrk="1" hangingPunct="1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§"/>
            </a:pPr>
            <a:r>
              <a:rPr lang="en-US" sz="2000" b="1">
                <a:solidFill>
                  <a:srgbClr val="0F116A"/>
                </a:solidFill>
              </a:rPr>
              <a:t>high in stem cells &amp; cancers -- Why?</a:t>
            </a:r>
          </a:p>
        </p:txBody>
      </p:sp>
      <p:sp>
        <p:nvSpPr>
          <p:cNvPr id="417796" name="Freeform 4"/>
          <p:cNvSpPr>
            <a:spLocks/>
          </p:cNvSpPr>
          <p:nvPr/>
        </p:nvSpPr>
        <p:spPr bwMode="auto">
          <a:xfrm>
            <a:off x="3444875" y="4068763"/>
            <a:ext cx="5003800" cy="639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80" y="254"/>
              </a:cxn>
              <a:cxn ang="0">
                <a:pos x="1825" y="378"/>
              </a:cxn>
              <a:cxn ang="0">
                <a:pos x="3152" y="402"/>
              </a:cxn>
            </a:cxnLst>
            <a:rect l="0" t="0" r="r" b="b"/>
            <a:pathLst>
              <a:path w="3152" h="403">
                <a:moveTo>
                  <a:pt x="0" y="0"/>
                </a:moveTo>
                <a:cubicBezTo>
                  <a:pt x="138" y="95"/>
                  <a:pt x="276" y="191"/>
                  <a:pt x="580" y="254"/>
                </a:cubicBezTo>
                <a:cubicBezTo>
                  <a:pt x="884" y="317"/>
                  <a:pt x="1396" y="353"/>
                  <a:pt x="1825" y="378"/>
                </a:cubicBezTo>
                <a:cubicBezTo>
                  <a:pt x="2254" y="403"/>
                  <a:pt x="2703" y="402"/>
                  <a:pt x="3152" y="402"/>
                </a:cubicBezTo>
              </a:path>
            </a:pathLst>
          </a:custGeom>
          <a:noFill/>
          <a:ln w="177800" cap="flat" cmpd="sng">
            <a:solidFill>
              <a:schemeClr val="hlink"/>
            </a:solidFill>
            <a:prstDash val="solid"/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7797" name="Freeform 5"/>
          <p:cNvSpPr>
            <a:spLocks/>
          </p:cNvSpPr>
          <p:nvPr/>
        </p:nvSpPr>
        <p:spPr bwMode="auto">
          <a:xfrm>
            <a:off x="7961313" y="4706938"/>
            <a:ext cx="493712" cy="1587"/>
          </a:xfrm>
          <a:custGeom>
            <a:avLst/>
            <a:gdLst/>
            <a:ahLst/>
            <a:cxnLst>
              <a:cxn ang="0">
                <a:pos x="311" y="0"/>
              </a:cxn>
              <a:cxn ang="0">
                <a:pos x="0" y="0"/>
              </a:cxn>
            </a:cxnLst>
            <a:rect l="0" t="0" r="r" b="b"/>
            <a:pathLst>
              <a:path w="311" h="1">
                <a:moveTo>
                  <a:pt x="311" y="0"/>
                </a:moveTo>
                <a:cubicBezTo>
                  <a:pt x="311" y="0"/>
                  <a:pt x="155" y="0"/>
                  <a:pt x="0" y="0"/>
                </a:cubicBezTo>
              </a:path>
            </a:pathLst>
          </a:custGeom>
          <a:solidFill>
            <a:schemeClr val="bg1"/>
          </a:solidFill>
          <a:ln w="1778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7798" name="AutoShape 6"/>
          <p:cNvSpPr>
            <a:spLocks noChangeArrowheads="1"/>
          </p:cNvSpPr>
          <p:nvPr/>
        </p:nvSpPr>
        <p:spPr bwMode="auto">
          <a:xfrm>
            <a:off x="7821613" y="4206875"/>
            <a:ext cx="660400" cy="12668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6FCF"/>
          </a:solidFill>
          <a:ln w="254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7799" name="AutoShape 7"/>
          <p:cNvSpPr>
            <a:spLocks noChangeArrowheads="1"/>
          </p:cNvSpPr>
          <p:nvPr/>
        </p:nvSpPr>
        <p:spPr bwMode="auto">
          <a:xfrm>
            <a:off x="7813675" y="3886200"/>
            <a:ext cx="1327150" cy="306388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lIns="45720" tIns="0" rIns="45720" bIns="0" anchor="ctr">
            <a:spAutoFit/>
          </a:bodyPr>
          <a:lstStyle/>
          <a:p>
            <a:pPr algn="r"/>
            <a:r>
              <a:rPr lang="en-US" sz="1800" b="1">
                <a:solidFill>
                  <a:srgbClr val="0F116A"/>
                </a:solidFill>
              </a:rPr>
              <a:t>telomerase</a:t>
            </a:r>
          </a:p>
        </p:txBody>
      </p:sp>
      <p:sp>
        <p:nvSpPr>
          <p:cNvPr id="417800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534400" cy="762000"/>
          </a:xfrm>
        </p:spPr>
        <p:txBody>
          <a:bodyPr/>
          <a:lstStyle/>
          <a:p>
            <a:r>
              <a:rPr lang="en-US"/>
              <a:t>Telomeres</a:t>
            </a:r>
          </a:p>
        </p:txBody>
      </p:sp>
      <p:sp>
        <p:nvSpPr>
          <p:cNvPr id="417801" name="Freeform 9"/>
          <p:cNvSpPr>
            <a:spLocks/>
          </p:cNvSpPr>
          <p:nvPr/>
        </p:nvSpPr>
        <p:spPr bwMode="auto">
          <a:xfrm>
            <a:off x="730250" y="2341563"/>
            <a:ext cx="7750175" cy="1311275"/>
          </a:xfrm>
          <a:custGeom>
            <a:avLst/>
            <a:gdLst/>
            <a:ahLst/>
            <a:cxnLst>
              <a:cxn ang="0">
                <a:pos x="0" y="689"/>
              </a:cxn>
              <a:cxn ang="0">
                <a:pos x="1068" y="699"/>
              </a:cxn>
              <a:cxn ang="0">
                <a:pos x="2429" y="129"/>
              </a:cxn>
              <a:cxn ang="0">
                <a:pos x="4882" y="0"/>
              </a:cxn>
            </a:cxnLst>
            <a:rect l="0" t="0" r="r" b="b"/>
            <a:pathLst>
              <a:path w="4882" h="792">
                <a:moveTo>
                  <a:pt x="0" y="689"/>
                </a:moveTo>
                <a:cubicBezTo>
                  <a:pt x="331" y="740"/>
                  <a:pt x="663" y="792"/>
                  <a:pt x="1068" y="699"/>
                </a:cubicBezTo>
                <a:cubicBezTo>
                  <a:pt x="1473" y="606"/>
                  <a:pt x="1793" y="245"/>
                  <a:pt x="2429" y="129"/>
                </a:cubicBezTo>
                <a:cubicBezTo>
                  <a:pt x="3065" y="13"/>
                  <a:pt x="3973" y="6"/>
                  <a:pt x="4882" y="0"/>
                </a:cubicBezTo>
              </a:path>
            </a:pathLst>
          </a:custGeom>
          <a:noFill/>
          <a:ln w="1778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7802" name="Freeform 10"/>
          <p:cNvSpPr>
            <a:spLocks/>
          </p:cNvSpPr>
          <p:nvPr/>
        </p:nvSpPr>
        <p:spPr bwMode="auto">
          <a:xfrm flipV="1">
            <a:off x="708025" y="4052888"/>
            <a:ext cx="7750175" cy="1257300"/>
          </a:xfrm>
          <a:custGeom>
            <a:avLst/>
            <a:gdLst/>
            <a:ahLst/>
            <a:cxnLst>
              <a:cxn ang="0">
                <a:pos x="0" y="689"/>
              </a:cxn>
              <a:cxn ang="0">
                <a:pos x="1068" y="699"/>
              </a:cxn>
              <a:cxn ang="0">
                <a:pos x="2429" y="129"/>
              </a:cxn>
              <a:cxn ang="0">
                <a:pos x="4882" y="0"/>
              </a:cxn>
            </a:cxnLst>
            <a:rect l="0" t="0" r="r" b="b"/>
            <a:pathLst>
              <a:path w="4882" h="792">
                <a:moveTo>
                  <a:pt x="0" y="689"/>
                </a:moveTo>
                <a:cubicBezTo>
                  <a:pt x="331" y="740"/>
                  <a:pt x="663" y="792"/>
                  <a:pt x="1068" y="699"/>
                </a:cubicBezTo>
                <a:cubicBezTo>
                  <a:pt x="1473" y="606"/>
                  <a:pt x="1793" y="245"/>
                  <a:pt x="2429" y="129"/>
                </a:cubicBezTo>
                <a:cubicBezTo>
                  <a:pt x="3065" y="13"/>
                  <a:pt x="3973" y="6"/>
                  <a:pt x="4882" y="0"/>
                </a:cubicBezTo>
              </a:path>
            </a:pathLst>
          </a:custGeom>
          <a:noFill/>
          <a:ln w="1778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7803" name="AutoShape 11"/>
          <p:cNvSpPr>
            <a:spLocks noChangeArrowheads="1"/>
          </p:cNvSpPr>
          <p:nvPr/>
        </p:nvSpPr>
        <p:spPr bwMode="auto">
          <a:xfrm>
            <a:off x="874713" y="3568700"/>
            <a:ext cx="114300" cy="2889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7804" name="AutoShape 12"/>
          <p:cNvSpPr>
            <a:spLocks noChangeArrowheads="1"/>
          </p:cNvSpPr>
          <p:nvPr/>
        </p:nvSpPr>
        <p:spPr bwMode="auto">
          <a:xfrm>
            <a:off x="1079500" y="3852863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7805" name="AutoShape 13"/>
          <p:cNvSpPr>
            <a:spLocks noChangeArrowheads="1"/>
          </p:cNvSpPr>
          <p:nvPr/>
        </p:nvSpPr>
        <p:spPr bwMode="auto">
          <a:xfrm>
            <a:off x="1300163" y="386873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7806" name="AutoShape 14"/>
          <p:cNvSpPr>
            <a:spLocks noChangeArrowheads="1"/>
          </p:cNvSpPr>
          <p:nvPr/>
        </p:nvSpPr>
        <p:spPr bwMode="auto">
          <a:xfrm>
            <a:off x="1519238" y="3860800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7807" name="AutoShape 15"/>
          <p:cNvSpPr>
            <a:spLocks noChangeArrowheads="1"/>
          </p:cNvSpPr>
          <p:nvPr/>
        </p:nvSpPr>
        <p:spPr bwMode="auto">
          <a:xfrm>
            <a:off x="1784350" y="3892550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7808" name="AutoShape 16"/>
          <p:cNvSpPr>
            <a:spLocks noChangeArrowheads="1"/>
          </p:cNvSpPr>
          <p:nvPr/>
        </p:nvSpPr>
        <p:spPr bwMode="auto">
          <a:xfrm>
            <a:off x="2035175" y="3948113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7809" name="AutoShape 17"/>
          <p:cNvSpPr>
            <a:spLocks noChangeArrowheads="1"/>
          </p:cNvSpPr>
          <p:nvPr/>
        </p:nvSpPr>
        <p:spPr bwMode="auto">
          <a:xfrm>
            <a:off x="2255838" y="396398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7810" name="AutoShape 18"/>
          <p:cNvSpPr>
            <a:spLocks noChangeArrowheads="1"/>
          </p:cNvSpPr>
          <p:nvPr/>
        </p:nvSpPr>
        <p:spPr bwMode="auto">
          <a:xfrm>
            <a:off x="1079500" y="3630613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7811" name="AutoShape 19"/>
          <p:cNvSpPr>
            <a:spLocks noChangeArrowheads="1"/>
          </p:cNvSpPr>
          <p:nvPr/>
        </p:nvSpPr>
        <p:spPr bwMode="auto">
          <a:xfrm>
            <a:off x="1300163" y="364648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7812" name="AutoShape 20"/>
          <p:cNvSpPr>
            <a:spLocks noChangeArrowheads="1"/>
          </p:cNvSpPr>
          <p:nvPr/>
        </p:nvSpPr>
        <p:spPr bwMode="auto">
          <a:xfrm>
            <a:off x="1519238" y="361473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7813" name="AutoShape 21"/>
          <p:cNvSpPr>
            <a:spLocks noChangeArrowheads="1"/>
          </p:cNvSpPr>
          <p:nvPr/>
        </p:nvSpPr>
        <p:spPr bwMode="auto">
          <a:xfrm>
            <a:off x="1784350" y="3606800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7814" name="AutoShape 22"/>
          <p:cNvSpPr>
            <a:spLocks noChangeArrowheads="1"/>
          </p:cNvSpPr>
          <p:nvPr/>
        </p:nvSpPr>
        <p:spPr bwMode="auto">
          <a:xfrm>
            <a:off x="2041525" y="358298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7815" name="AutoShape 23"/>
          <p:cNvSpPr>
            <a:spLocks noChangeArrowheads="1"/>
          </p:cNvSpPr>
          <p:nvPr/>
        </p:nvSpPr>
        <p:spPr bwMode="auto">
          <a:xfrm>
            <a:off x="2247900" y="3489325"/>
            <a:ext cx="130175" cy="30321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7816" name="Group 24"/>
          <p:cNvGrpSpPr>
            <a:grpSpLocks/>
          </p:cNvGrpSpPr>
          <p:nvPr/>
        </p:nvGrpSpPr>
        <p:grpSpPr bwMode="auto">
          <a:xfrm>
            <a:off x="449263" y="4108450"/>
            <a:ext cx="327025" cy="304800"/>
            <a:chOff x="1768" y="3755"/>
            <a:chExt cx="206" cy="192"/>
          </a:xfrm>
        </p:grpSpPr>
        <p:sp>
          <p:nvSpPr>
            <p:cNvPr id="417817" name="Oval 25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818" name="Rectangle 26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5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grpSp>
        <p:nvGrpSpPr>
          <p:cNvPr id="417819" name="Group 27"/>
          <p:cNvGrpSpPr>
            <a:grpSpLocks/>
          </p:cNvGrpSpPr>
          <p:nvPr/>
        </p:nvGrpSpPr>
        <p:grpSpPr bwMode="auto">
          <a:xfrm>
            <a:off x="8509000" y="4564063"/>
            <a:ext cx="327025" cy="304800"/>
            <a:chOff x="1768" y="3755"/>
            <a:chExt cx="206" cy="192"/>
          </a:xfrm>
        </p:grpSpPr>
        <p:sp>
          <p:nvSpPr>
            <p:cNvPr id="417820" name="Oval 28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821" name="Rectangle 29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5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grpSp>
        <p:nvGrpSpPr>
          <p:cNvPr id="417822" name="Group 30"/>
          <p:cNvGrpSpPr>
            <a:grpSpLocks/>
          </p:cNvGrpSpPr>
          <p:nvPr/>
        </p:nvGrpSpPr>
        <p:grpSpPr bwMode="auto">
          <a:xfrm>
            <a:off x="8509000" y="2190750"/>
            <a:ext cx="327025" cy="304800"/>
            <a:chOff x="1768" y="3755"/>
            <a:chExt cx="206" cy="192"/>
          </a:xfrm>
        </p:grpSpPr>
        <p:sp>
          <p:nvSpPr>
            <p:cNvPr id="417823" name="Oval 31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824" name="Rectangle 32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5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grpSp>
        <p:nvGrpSpPr>
          <p:cNvPr id="417825" name="Group 33"/>
          <p:cNvGrpSpPr>
            <a:grpSpLocks/>
          </p:cNvGrpSpPr>
          <p:nvPr/>
        </p:nvGrpSpPr>
        <p:grpSpPr bwMode="auto">
          <a:xfrm>
            <a:off x="3170238" y="3478213"/>
            <a:ext cx="327025" cy="304800"/>
            <a:chOff x="1768" y="3755"/>
            <a:chExt cx="206" cy="192"/>
          </a:xfrm>
        </p:grpSpPr>
        <p:sp>
          <p:nvSpPr>
            <p:cNvPr id="417826" name="Oval 34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827" name="Rectangle 35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5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grpSp>
        <p:nvGrpSpPr>
          <p:cNvPr id="417828" name="Group 36"/>
          <p:cNvGrpSpPr>
            <a:grpSpLocks/>
          </p:cNvGrpSpPr>
          <p:nvPr/>
        </p:nvGrpSpPr>
        <p:grpSpPr bwMode="auto">
          <a:xfrm>
            <a:off x="3170238" y="3903663"/>
            <a:ext cx="327025" cy="304800"/>
            <a:chOff x="2621" y="2303"/>
            <a:chExt cx="206" cy="192"/>
          </a:xfrm>
        </p:grpSpPr>
        <p:sp>
          <p:nvSpPr>
            <p:cNvPr id="417829" name="Oval 37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830" name="Rectangle 38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grpSp>
        <p:nvGrpSpPr>
          <p:cNvPr id="417831" name="Group 39"/>
          <p:cNvGrpSpPr>
            <a:grpSpLocks/>
          </p:cNvGrpSpPr>
          <p:nvPr/>
        </p:nvGrpSpPr>
        <p:grpSpPr bwMode="auto">
          <a:xfrm>
            <a:off x="449263" y="3311525"/>
            <a:ext cx="327025" cy="304800"/>
            <a:chOff x="2621" y="2303"/>
            <a:chExt cx="206" cy="192"/>
          </a:xfrm>
        </p:grpSpPr>
        <p:sp>
          <p:nvSpPr>
            <p:cNvPr id="417832" name="Oval 40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833" name="Rectangle 41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grpSp>
        <p:nvGrpSpPr>
          <p:cNvPr id="417834" name="Group 42"/>
          <p:cNvGrpSpPr>
            <a:grpSpLocks/>
          </p:cNvGrpSpPr>
          <p:nvPr/>
        </p:nvGrpSpPr>
        <p:grpSpPr bwMode="auto">
          <a:xfrm>
            <a:off x="8509000" y="5173663"/>
            <a:ext cx="327025" cy="304800"/>
            <a:chOff x="2621" y="2303"/>
            <a:chExt cx="206" cy="192"/>
          </a:xfrm>
        </p:grpSpPr>
        <p:sp>
          <p:nvSpPr>
            <p:cNvPr id="417835" name="Oval 43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836" name="Rectangle 44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grpSp>
        <p:nvGrpSpPr>
          <p:cNvPr id="417837" name="Group 45"/>
          <p:cNvGrpSpPr>
            <a:grpSpLocks/>
          </p:cNvGrpSpPr>
          <p:nvPr/>
        </p:nvGrpSpPr>
        <p:grpSpPr bwMode="auto">
          <a:xfrm>
            <a:off x="8509000" y="2678113"/>
            <a:ext cx="327025" cy="304800"/>
            <a:chOff x="2621" y="2303"/>
            <a:chExt cx="206" cy="192"/>
          </a:xfrm>
        </p:grpSpPr>
        <p:sp>
          <p:nvSpPr>
            <p:cNvPr id="417838" name="Oval 46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839" name="Rectangle 47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r>
                <a:rPr lang="en-US" sz="1400" b="1">
                  <a:solidFill>
                    <a:schemeClr val="bg1"/>
                  </a:solidFill>
                  <a:sym typeface="Symbol" pitchFamily="18" charset="2"/>
                </a:rPr>
                <a:t></a:t>
              </a:r>
            </a:p>
          </p:txBody>
        </p:sp>
      </p:grpSp>
      <p:sp>
        <p:nvSpPr>
          <p:cNvPr id="417840" name="AutoShape 48"/>
          <p:cNvSpPr>
            <a:spLocks noChangeArrowheads="1"/>
          </p:cNvSpPr>
          <p:nvPr/>
        </p:nvSpPr>
        <p:spPr bwMode="auto">
          <a:xfrm>
            <a:off x="874713" y="3857625"/>
            <a:ext cx="114300" cy="2889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7841" name="AutoShape 49"/>
          <p:cNvSpPr>
            <a:spLocks noChangeArrowheads="1"/>
          </p:cNvSpPr>
          <p:nvPr/>
        </p:nvSpPr>
        <p:spPr bwMode="auto">
          <a:xfrm>
            <a:off x="1831975" y="3871913"/>
            <a:ext cx="1328738" cy="428625"/>
          </a:xfrm>
          <a:prstGeom prst="roundRect">
            <a:avLst>
              <a:gd name="adj" fmla="val 16667"/>
            </a:avLst>
          </a:prstGeom>
          <a:solidFill>
            <a:schemeClr val="bg1">
              <a:alpha val="7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CC0000"/>
                </a:solidFill>
              </a:rPr>
              <a:t>growing </a:t>
            </a: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CC0000"/>
                </a:solidFill>
              </a:rPr>
              <a:t>replication fork</a:t>
            </a:r>
            <a:endParaRPr lang="en-US" sz="1800" b="1">
              <a:solidFill>
                <a:srgbClr val="CC0000"/>
              </a:solidFill>
            </a:endParaRPr>
          </a:p>
        </p:txBody>
      </p:sp>
      <p:sp>
        <p:nvSpPr>
          <p:cNvPr id="417842" name="Line 50"/>
          <p:cNvSpPr>
            <a:spLocks noChangeShapeType="1"/>
          </p:cNvSpPr>
          <p:nvPr/>
        </p:nvSpPr>
        <p:spPr bwMode="auto">
          <a:xfrm flipH="1">
            <a:off x="1766888" y="3852863"/>
            <a:ext cx="1055687" cy="0"/>
          </a:xfrm>
          <a:prstGeom prst="line">
            <a:avLst/>
          </a:prstGeom>
          <a:noFill/>
          <a:ln w="101600">
            <a:solidFill>
              <a:srgbClr val="CC0000"/>
            </a:solidFill>
            <a:round/>
            <a:headEnd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7843" name="Freeform 51"/>
          <p:cNvSpPr>
            <a:spLocks/>
          </p:cNvSpPr>
          <p:nvPr/>
        </p:nvSpPr>
        <p:spPr bwMode="auto">
          <a:xfrm>
            <a:off x="3541713" y="2889250"/>
            <a:ext cx="4964112" cy="804863"/>
          </a:xfrm>
          <a:custGeom>
            <a:avLst/>
            <a:gdLst/>
            <a:ahLst/>
            <a:cxnLst>
              <a:cxn ang="0">
                <a:pos x="0" y="507"/>
              </a:cxn>
              <a:cxn ang="0">
                <a:pos x="513" y="225"/>
              </a:cxn>
              <a:cxn ang="0">
                <a:pos x="1673" y="45"/>
              </a:cxn>
              <a:cxn ang="0">
                <a:pos x="3127" y="0"/>
              </a:cxn>
            </a:cxnLst>
            <a:rect l="0" t="0" r="r" b="b"/>
            <a:pathLst>
              <a:path w="3127" h="507">
                <a:moveTo>
                  <a:pt x="0" y="507"/>
                </a:moveTo>
                <a:cubicBezTo>
                  <a:pt x="117" y="404"/>
                  <a:pt x="234" y="302"/>
                  <a:pt x="513" y="225"/>
                </a:cubicBezTo>
                <a:cubicBezTo>
                  <a:pt x="792" y="148"/>
                  <a:pt x="1237" y="82"/>
                  <a:pt x="1673" y="45"/>
                </a:cubicBezTo>
                <a:cubicBezTo>
                  <a:pt x="2109" y="8"/>
                  <a:pt x="2618" y="4"/>
                  <a:pt x="3127" y="0"/>
                </a:cubicBezTo>
              </a:path>
            </a:pathLst>
          </a:custGeom>
          <a:noFill/>
          <a:ln w="177800" cap="flat" cmpd="sng">
            <a:solidFill>
              <a:schemeClr val="hlink"/>
            </a:solidFill>
            <a:prstDash val="solid"/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7844" name="Rectangle 52"/>
          <p:cNvSpPr>
            <a:spLocks noChangeArrowheads="1"/>
          </p:cNvSpPr>
          <p:nvPr/>
        </p:nvSpPr>
        <p:spPr bwMode="auto">
          <a:xfrm>
            <a:off x="8067675" y="2852738"/>
            <a:ext cx="169863" cy="8096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7845" name="Freeform 53"/>
          <p:cNvSpPr>
            <a:spLocks/>
          </p:cNvSpPr>
          <p:nvPr/>
        </p:nvSpPr>
        <p:spPr bwMode="auto">
          <a:xfrm>
            <a:off x="5049838" y="5178425"/>
            <a:ext cx="3398837" cy="136525"/>
          </a:xfrm>
          <a:custGeom>
            <a:avLst/>
            <a:gdLst/>
            <a:ahLst/>
            <a:cxnLst>
              <a:cxn ang="0">
                <a:pos x="2141" y="86"/>
              </a:cxn>
              <a:cxn ang="0">
                <a:pos x="1298" y="77"/>
              </a:cxn>
              <a:cxn ang="0">
                <a:pos x="800" y="63"/>
              </a:cxn>
              <a:cxn ang="0">
                <a:pos x="201" y="19"/>
              </a:cxn>
              <a:cxn ang="0">
                <a:pos x="0" y="0"/>
              </a:cxn>
            </a:cxnLst>
            <a:rect l="0" t="0" r="r" b="b"/>
            <a:pathLst>
              <a:path w="2141" h="86">
                <a:moveTo>
                  <a:pt x="2141" y="86"/>
                </a:moveTo>
                <a:cubicBezTo>
                  <a:pt x="1831" y="83"/>
                  <a:pt x="1521" y="81"/>
                  <a:pt x="1298" y="77"/>
                </a:cubicBezTo>
                <a:cubicBezTo>
                  <a:pt x="1075" y="73"/>
                  <a:pt x="983" y="73"/>
                  <a:pt x="800" y="63"/>
                </a:cubicBezTo>
                <a:cubicBezTo>
                  <a:pt x="617" y="53"/>
                  <a:pt x="334" y="29"/>
                  <a:pt x="201" y="19"/>
                </a:cubicBezTo>
                <a:cubicBezTo>
                  <a:pt x="68" y="9"/>
                  <a:pt x="33" y="3"/>
                  <a:pt x="0" y="0"/>
                </a:cubicBezTo>
              </a:path>
            </a:pathLst>
          </a:custGeom>
          <a:noFill/>
          <a:ln w="1778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7846" name="Rectangle 54"/>
          <p:cNvSpPr>
            <a:spLocks noChangeArrowheads="1"/>
          </p:cNvSpPr>
          <p:nvPr/>
        </p:nvSpPr>
        <p:spPr bwMode="auto">
          <a:xfrm>
            <a:off x="7507288" y="5160963"/>
            <a:ext cx="1073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400" b="1">
                <a:solidFill>
                  <a:srgbClr val="FF6FCF"/>
                </a:solidFill>
              </a:rPr>
              <a:t>TTAAGGG</a:t>
            </a:r>
          </a:p>
        </p:txBody>
      </p:sp>
      <p:sp>
        <p:nvSpPr>
          <p:cNvPr id="417847" name="Rectangle 55"/>
          <p:cNvSpPr>
            <a:spLocks noChangeArrowheads="1"/>
          </p:cNvSpPr>
          <p:nvPr/>
        </p:nvSpPr>
        <p:spPr bwMode="auto">
          <a:xfrm>
            <a:off x="6618288" y="5160963"/>
            <a:ext cx="1073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400" b="1">
                <a:solidFill>
                  <a:srgbClr val="FF6FCF"/>
                </a:solidFill>
              </a:rPr>
              <a:t>TTAAGGG</a:t>
            </a:r>
          </a:p>
        </p:txBody>
      </p:sp>
      <p:sp>
        <p:nvSpPr>
          <p:cNvPr id="417848" name="Rectangle 56"/>
          <p:cNvSpPr>
            <a:spLocks noChangeArrowheads="1"/>
          </p:cNvSpPr>
          <p:nvPr/>
        </p:nvSpPr>
        <p:spPr bwMode="auto">
          <a:xfrm rot="61581">
            <a:off x="5726113" y="5124450"/>
            <a:ext cx="1073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400" b="1">
                <a:solidFill>
                  <a:srgbClr val="FF6FCF"/>
                </a:solidFill>
              </a:rPr>
              <a:t>TTAAGGG</a:t>
            </a:r>
          </a:p>
        </p:txBody>
      </p:sp>
      <p:sp>
        <p:nvSpPr>
          <p:cNvPr id="417849" name="Freeform 57"/>
          <p:cNvSpPr>
            <a:spLocks/>
          </p:cNvSpPr>
          <p:nvPr/>
        </p:nvSpPr>
        <p:spPr bwMode="auto">
          <a:xfrm flipV="1">
            <a:off x="5073650" y="2333625"/>
            <a:ext cx="3398838" cy="136525"/>
          </a:xfrm>
          <a:custGeom>
            <a:avLst/>
            <a:gdLst/>
            <a:ahLst/>
            <a:cxnLst>
              <a:cxn ang="0">
                <a:pos x="2141" y="86"/>
              </a:cxn>
              <a:cxn ang="0">
                <a:pos x="1298" y="77"/>
              </a:cxn>
              <a:cxn ang="0">
                <a:pos x="800" y="63"/>
              </a:cxn>
              <a:cxn ang="0">
                <a:pos x="201" y="19"/>
              </a:cxn>
              <a:cxn ang="0">
                <a:pos x="0" y="0"/>
              </a:cxn>
            </a:cxnLst>
            <a:rect l="0" t="0" r="r" b="b"/>
            <a:pathLst>
              <a:path w="2141" h="86">
                <a:moveTo>
                  <a:pt x="2141" y="86"/>
                </a:moveTo>
                <a:cubicBezTo>
                  <a:pt x="1831" y="83"/>
                  <a:pt x="1521" y="81"/>
                  <a:pt x="1298" y="77"/>
                </a:cubicBezTo>
                <a:cubicBezTo>
                  <a:pt x="1075" y="73"/>
                  <a:pt x="983" y="73"/>
                  <a:pt x="800" y="63"/>
                </a:cubicBezTo>
                <a:cubicBezTo>
                  <a:pt x="617" y="53"/>
                  <a:pt x="334" y="29"/>
                  <a:pt x="201" y="19"/>
                </a:cubicBezTo>
                <a:cubicBezTo>
                  <a:pt x="68" y="9"/>
                  <a:pt x="33" y="3"/>
                  <a:pt x="0" y="0"/>
                </a:cubicBezTo>
              </a:path>
            </a:pathLst>
          </a:custGeom>
          <a:noFill/>
          <a:ln w="1778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7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7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7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7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ng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77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77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7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7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7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7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7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7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7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7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4" grpId="0" animBg="1" autoUpdateAnimBg="0"/>
      <p:bldP spid="417795" grpId="0" build="p" bldLvl="2" animBg="1" autoUpdateAnimBg="0"/>
      <p:bldP spid="417798" grpId="0" animBg="1"/>
      <p:bldP spid="417799" grpId="0" animBg="1" autoUpdateAnimBg="0"/>
      <p:bldP spid="417846" grpId="0" build="p" autoUpdateAnimBg="0"/>
      <p:bldP spid="417847" grpId="0" build="p" autoUpdateAnimBg="0"/>
      <p:bldP spid="417848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Replication fork</a:t>
            </a:r>
          </a:p>
        </p:txBody>
      </p:sp>
      <p:pic>
        <p:nvPicPr>
          <p:cNvPr id="418819" name="Picture 3"/>
          <p:cNvPicPr>
            <a:picLocks noChangeAspect="1" noChangeArrowheads="1"/>
          </p:cNvPicPr>
          <p:nvPr/>
        </p:nvPicPr>
        <p:blipFill>
          <a:blip r:embed="rId5"/>
          <a:srcRect t="6487"/>
          <a:stretch>
            <a:fillRect/>
          </a:stretch>
        </p:blipFill>
        <p:spPr bwMode="auto">
          <a:xfrm>
            <a:off x="525463" y="1905000"/>
            <a:ext cx="8229600" cy="4173538"/>
          </a:xfrm>
          <a:prstGeom prst="rect">
            <a:avLst/>
          </a:prstGeom>
          <a:noFill/>
        </p:spPr>
      </p:pic>
      <p:sp>
        <p:nvSpPr>
          <p:cNvPr id="418820" name="Rectangle 4"/>
          <p:cNvSpPr>
            <a:spLocks noChangeArrowheads="1"/>
          </p:cNvSpPr>
          <p:nvPr/>
        </p:nvSpPr>
        <p:spPr bwMode="auto">
          <a:xfrm>
            <a:off x="533400" y="5562600"/>
            <a:ext cx="4492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500" b="1">
                <a:solidFill>
                  <a:srgbClr val="000005"/>
                </a:solidFill>
              </a:rPr>
              <a:t>3’</a:t>
            </a:r>
            <a:endParaRPr lang="en-US" sz="1900" b="1">
              <a:solidFill>
                <a:srgbClr val="000005"/>
              </a:solidFill>
            </a:endParaRPr>
          </a:p>
        </p:txBody>
      </p:sp>
      <p:sp>
        <p:nvSpPr>
          <p:cNvPr id="418821" name="Rectangle 5"/>
          <p:cNvSpPr>
            <a:spLocks noChangeArrowheads="1"/>
          </p:cNvSpPr>
          <p:nvPr/>
        </p:nvSpPr>
        <p:spPr bwMode="auto">
          <a:xfrm>
            <a:off x="8694738" y="2743200"/>
            <a:ext cx="44926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500" b="1">
                <a:solidFill>
                  <a:srgbClr val="000005"/>
                </a:solidFill>
              </a:rPr>
              <a:t>5’</a:t>
            </a:r>
            <a:endParaRPr lang="en-US" sz="1900" b="1">
              <a:solidFill>
                <a:srgbClr val="000005"/>
              </a:solidFill>
            </a:endParaRPr>
          </a:p>
        </p:txBody>
      </p:sp>
      <p:sp>
        <p:nvSpPr>
          <p:cNvPr id="418822" name="Rectangle 6"/>
          <p:cNvSpPr>
            <a:spLocks noChangeArrowheads="1"/>
          </p:cNvSpPr>
          <p:nvPr/>
        </p:nvSpPr>
        <p:spPr bwMode="auto">
          <a:xfrm>
            <a:off x="8382000" y="2286000"/>
            <a:ext cx="4492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500" b="1">
                <a:solidFill>
                  <a:srgbClr val="000005"/>
                </a:solidFill>
              </a:rPr>
              <a:t>3’</a:t>
            </a:r>
            <a:endParaRPr lang="en-US" sz="1900" b="1">
              <a:solidFill>
                <a:srgbClr val="000005"/>
              </a:solidFill>
            </a:endParaRPr>
          </a:p>
        </p:txBody>
      </p:sp>
      <p:sp>
        <p:nvSpPr>
          <p:cNvPr id="418823" name="Rectangle 7"/>
          <p:cNvSpPr>
            <a:spLocks noChangeArrowheads="1"/>
          </p:cNvSpPr>
          <p:nvPr/>
        </p:nvSpPr>
        <p:spPr bwMode="auto">
          <a:xfrm>
            <a:off x="533400" y="3048000"/>
            <a:ext cx="4492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500" b="1">
                <a:solidFill>
                  <a:srgbClr val="000005"/>
                </a:solidFill>
              </a:rPr>
              <a:t>5’</a:t>
            </a:r>
            <a:endParaRPr lang="en-US" sz="1900" b="1">
              <a:solidFill>
                <a:srgbClr val="000005"/>
              </a:solidFill>
            </a:endParaRPr>
          </a:p>
        </p:txBody>
      </p:sp>
      <p:sp>
        <p:nvSpPr>
          <p:cNvPr id="418824" name="Rectangle 8"/>
          <p:cNvSpPr>
            <a:spLocks noChangeArrowheads="1"/>
          </p:cNvSpPr>
          <p:nvPr/>
        </p:nvSpPr>
        <p:spPr bwMode="auto">
          <a:xfrm>
            <a:off x="388938" y="5105400"/>
            <a:ext cx="44926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500" b="1">
                <a:solidFill>
                  <a:srgbClr val="CC0000"/>
                </a:solidFill>
              </a:rPr>
              <a:t>5’</a:t>
            </a:r>
            <a:endParaRPr lang="en-US" sz="1900" b="1">
              <a:solidFill>
                <a:srgbClr val="000005"/>
              </a:solidFill>
            </a:endParaRPr>
          </a:p>
        </p:txBody>
      </p:sp>
      <p:sp>
        <p:nvSpPr>
          <p:cNvPr id="418825" name="Rectangle 9"/>
          <p:cNvSpPr>
            <a:spLocks noChangeArrowheads="1"/>
          </p:cNvSpPr>
          <p:nvPr/>
        </p:nvSpPr>
        <p:spPr bwMode="auto">
          <a:xfrm>
            <a:off x="6400800" y="3810000"/>
            <a:ext cx="4492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500" b="1">
                <a:solidFill>
                  <a:srgbClr val="CC0000"/>
                </a:solidFill>
              </a:rPr>
              <a:t>3’</a:t>
            </a:r>
            <a:endParaRPr lang="en-US" sz="1900" b="1">
              <a:solidFill>
                <a:srgbClr val="000005"/>
              </a:solidFill>
            </a:endParaRPr>
          </a:p>
        </p:txBody>
      </p:sp>
      <p:sp>
        <p:nvSpPr>
          <p:cNvPr id="418826" name="Rectangle 10"/>
          <p:cNvSpPr>
            <a:spLocks noChangeArrowheads="1"/>
          </p:cNvSpPr>
          <p:nvPr/>
        </p:nvSpPr>
        <p:spPr bwMode="auto">
          <a:xfrm>
            <a:off x="762000" y="3352800"/>
            <a:ext cx="4492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500" b="1">
                <a:solidFill>
                  <a:srgbClr val="CC0000"/>
                </a:solidFill>
              </a:rPr>
              <a:t>3’</a:t>
            </a:r>
            <a:endParaRPr lang="en-US" sz="1900" b="1">
              <a:solidFill>
                <a:srgbClr val="000005"/>
              </a:solidFill>
            </a:endParaRPr>
          </a:p>
        </p:txBody>
      </p:sp>
      <p:sp>
        <p:nvSpPr>
          <p:cNvPr id="418827" name="Rectangle 11"/>
          <p:cNvSpPr>
            <a:spLocks noChangeArrowheads="1"/>
          </p:cNvSpPr>
          <p:nvPr/>
        </p:nvSpPr>
        <p:spPr bwMode="auto">
          <a:xfrm>
            <a:off x="5943600" y="3352800"/>
            <a:ext cx="4492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500" b="1">
                <a:solidFill>
                  <a:srgbClr val="CC0000"/>
                </a:solidFill>
              </a:rPr>
              <a:t>5’</a:t>
            </a:r>
            <a:endParaRPr lang="en-US" sz="1900" b="1">
              <a:solidFill>
                <a:srgbClr val="000005"/>
              </a:solidFill>
            </a:endParaRPr>
          </a:p>
        </p:txBody>
      </p:sp>
      <p:sp>
        <p:nvSpPr>
          <p:cNvPr id="418828" name="Rectangle 12"/>
          <p:cNvSpPr>
            <a:spLocks noChangeArrowheads="1"/>
          </p:cNvSpPr>
          <p:nvPr/>
        </p:nvSpPr>
        <p:spPr bwMode="auto">
          <a:xfrm>
            <a:off x="7618413" y="3886200"/>
            <a:ext cx="12874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660000"/>
                </a:solidFill>
              </a:rPr>
              <a:t>helicase</a:t>
            </a:r>
            <a:endParaRPr lang="en-US" sz="3000" b="1">
              <a:solidFill>
                <a:srgbClr val="0F116A"/>
              </a:solidFill>
            </a:endParaRPr>
          </a:p>
        </p:txBody>
      </p:sp>
      <p:grpSp>
        <p:nvGrpSpPr>
          <p:cNvPr id="418829" name="Group 13"/>
          <p:cNvGrpSpPr>
            <a:grpSpLocks/>
          </p:cNvGrpSpPr>
          <p:nvPr/>
        </p:nvGrpSpPr>
        <p:grpSpPr bwMode="auto">
          <a:xfrm>
            <a:off x="2514600" y="5715000"/>
            <a:ext cx="4572000" cy="655638"/>
            <a:chOff x="1584" y="3600"/>
            <a:chExt cx="2880" cy="413"/>
          </a:xfrm>
        </p:grpSpPr>
        <p:sp>
          <p:nvSpPr>
            <p:cNvPr id="418830" name="AutoShape 14"/>
            <p:cNvSpPr>
              <a:spLocks noChangeArrowheads="1"/>
            </p:cNvSpPr>
            <p:nvPr/>
          </p:nvSpPr>
          <p:spPr bwMode="auto">
            <a:xfrm>
              <a:off x="1584" y="3600"/>
              <a:ext cx="2880" cy="192"/>
            </a:xfrm>
            <a:prstGeom prst="rightArrow">
              <a:avLst>
                <a:gd name="adj1" fmla="val 59370"/>
                <a:gd name="adj2" fmla="val 213819"/>
              </a:avLst>
            </a:prstGeom>
            <a:solidFill>
              <a:srgbClr val="00000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831" name="Rectangle 15"/>
            <p:cNvSpPr>
              <a:spLocks noChangeArrowheads="1"/>
            </p:cNvSpPr>
            <p:nvPr/>
          </p:nvSpPr>
          <p:spPr bwMode="auto">
            <a:xfrm>
              <a:off x="1824" y="3744"/>
              <a:ext cx="201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200" b="1">
                  <a:solidFill>
                    <a:srgbClr val="000005"/>
                  </a:solidFill>
                </a:rPr>
                <a:t>direction of replication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418832" name="Rectangle 16"/>
          <p:cNvSpPr>
            <a:spLocks noChangeArrowheads="1"/>
          </p:cNvSpPr>
          <p:nvPr/>
        </p:nvSpPr>
        <p:spPr bwMode="auto">
          <a:xfrm>
            <a:off x="4194175" y="6469063"/>
            <a:ext cx="4946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000" b="1">
                <a:solidFill>
                  <a:srgbClr val="660000"/>
                </a:solidFill>
              </a:rPr>
              <a:t>SSB = single-stranded binding proteins</a:t>
            </a:r>
          </a:p>
        </p:txBody>
      </p:sp>
      <p:sp>
        <p:nvSpPr>
          <p:cNvPr id="418833" name="Rectangle 17"/>
          <p:cNvSpPr>
            <a:spLocks noChangeArrowheads="1"/>
          </p:cNvSpPr>
          <p:nvPr/>
        </p:nvSpPr>
        <p:spPr bwMode="auto">
          <a:xfrm>
            <a:off x="6151563" y="2536825"/>
            <a:ext cx="12557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CC0000"/>
                </a:solidFill>
              </a:rPr>
              <a:t>primase</a:t>
            </a:r>
            <a:endParaRPr lang="en-US" sz="2200" b="1">
              <a:solidFill>
                <a:srgbClr val="660000"/>
              </a:solidFill>
            </a:endParaRPr>
          </a:p>
        </p:txBody>
      </p:sp>
      <p:sp>
        <p:nvSpPr>
          <p:cNvPr id="418834" name="Rectangle 18"/>
          <p:cNvSpPr>
            <a:spLocks noChangeArrowheads="1"/>
          </p:cNvSpPr>
          <p:nvPr/>
        </p:nvSpPr>
        <p:spPr bwMode="auto">
          <a:xfrm>
            <a:off x="5414963" y="4595813"/>
            <a:ext cx="2047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200" b="1">
                <a:solidFill>
                  <a:srgbClr val="660000"/>
                </a:solidFill>
              </a:rPr>
              <a:t>DNA </a:t>
            </a:r>
            <a:br>
              <a:rPr lang="en-US" sz="2200" b="1">
                <a:solidFill>
                  <a:srgbClr val="660000"/>
                </a:solidFill>
              </a:rPr>
            </a:br>
            <a:r>
              <a:rPr lang="en-US" sz="2200" b="1">
                <a:solidFill>
                  <a:srgbClr val="660000"/>
                </a:solidFill>
              </a:rPr>
              <a:t>polymerase III</a:t>
            </a:r>
          </a:p>
        </p:txBody>
      </p:sp>
      <p:sp>
        <p:nvSpPr>
          <p:cNvPr id="418835" name="Rectangle 19"/>
          <p:cNvSpPr>
            <a:spLocks noChangeArrowheads="1"/>
          </p:cNvSpPr>
          <p:nvPr/>
        </p:nvSpPr>
        <p:spPr bwMode="auto">
          <a:xfrm>
            <a:off x="2216150" y="1365250"/>
            <a:ext cx="2047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200" b="1">
                <a:solidFill>
                  <a:srgbClr val="660000"/>
                </a:solidFill>
              </a:rPr>
              <a:t>DNA </a:t>
            </a:r>
            <a:br>
              <a:rPr lang="en-US" sz="2200" b="1">
                <a:solidFill>
                  <a:srgbClr val="660000"/>
                </a:solidFill>
              </a:rPr>
            </a:br>
            <a:r>
              <a:rPr lang="en-US" sz="2200" b="1">
                <a:solidFill>
                  <a:srgbClr val="660000"/>
                </a:solidFill>
              </a:rPr>
              <a:t>polymerase III</a:t>
            </a:r>
          </a:p>
        </p:txBody>
      </p:sp>
      <p:sp>
        <p:nvSpPr>
          <p:cNvPr id="418836" name="Rectangle 20"/>
          <p:cNvSpPr>
            <a:spLocks noChangeArrowheads="1"/>
          </p:cNvSpPr>
          <p:nvPr/>
        </p:nvSpPr>
        <p:spPr bwMode="auto">
          <a:xfrm>
            <a:off x="436563" y="1912938"/>
            <a:ext cx="18923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200" b="1">
                <a:solidFill>
                  <a:srgbClr val="660000"/>
                </a:solidFill>
              </a:rPr>
              <a:t>DNA </a:t>
            </a:r>
            <a:br>
              <a:rPr lang="en-US" sz="2200" b="1">
                <a:solidFill>
                  <a:srgbClr val="660000"/>
                </a:solidFill>
              </a:rPr>
            </a:br>
            <a:r>
              <a:rPr lang="en-US" sz="2200" b="1">
                <a:solidFill>
                  <a:srgbClr val="660000"/>
                </a:solidFill>
              </a:rPr>
              <a:t>polymerase I</a:t>
            </a:r>
          </a:p>
        </p:txBody>
      </p:sp>
      <p:sp>
        <p:nvSpPr>
          <p:cNvPr id="418837" name="Rectangle 21"/>
          <p:cNvSpPr>
            <a:spLocks noChangeArrowheads="1"/>
          </p:cNvSpPr>
          <p:nvPr/>
        </p:nvSpPr>
        <p:spPr bwMode="auto">
          <a:xfrm>
            <a:off x="1760538" y="3173413"/>
            <a:ext cx="97631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200" b="1">
                <a:solidFill>
                  <a:srgbClr val="000060"/>
                </a:solidFill>
              </a:rPr>
              <a:t>ligase</a:t>
            </a:r>
          </a:p>
        </p:txBody>
      </p:sp>
      <p:sp>
        <p:nvSpPr>
          <p:cNvPr id="418838" name="AutoShape 22"/>
          <p:cNvSpPr>
            <a:spLocks noChangeArrowheads="1"/>
          </p:cNvSpPr>
          <p:nvPr/>
        </p:nvSpPr>
        <p:spPr bwMode="auto">
          <a:xfrm>
            <a:off x="3281363" y="2665413"/>
            <a:ext cx="1411287" cy="5969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200" b="1">
                <a:solidFill>
                  <a:srgbClr val="006604"/>
                </a:solidFill>
              </a:rPr>
              <a:t>Okazaki </a:t>
            </a:r>
            <a:br>
              <a:rPr lang="en-US" sz="2200" b="1">
                <a:solidFill>
                  <a:srgbClr val="006604"/>
                </a:solidFill>
              </a:rPr>
            </a:br>
            <a:r>
              <a:rPr lang="en-US" sz="2200" b="1">
                <a:solidFill>
                  <a:srgbClr val="006604"/>
                </a:solidFill>
              </a:rPr>
              <a:t>fragments</a:t>
            </a:r>
          </a:p>
        </p:txBody>
      </p:sp>
      <p:sp>
        <p:nvSpPr>
          <p:cNvPr id="418839" name="AutoShape 23"/>
          <p:cNvSpPr>
            <a:spLocks noChangeArrowheads="1"/>
          </p:cNvSpPr>
          <p:nvPr/>
        </p:nvSpPr>
        <p:spPr bwMode="auto">
          <a:xfrm>
            <a:off x="1412875" y="5345113"/>
            <a:ext cx="2292350" cy="35242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600" b="1">
                <a:solidFill>
                  <a:srgbClr val="006604"/>
                </a:solidFill>
              </a:rPr>
              <a:t>leading strand</a:t>
            </a:r>
          </a:p>
        </p:txBody>
      </p:sp>
      <p:sp>
        <p:nvSpPr>
          <p:cNvPr id="418840" name="AutoShape 24"/>
          <p:cNvSpPr>
            <a:spLocks noChangeArrowheads="1"/>
          </p:cNvSpPr>
          <p:nvPr/>
        </p:nvSpPr>
        <p:spPr bwMode="auto">
          <a:xfrm>
            <a:off x="4826000" y="1527175"/>
            <a:ext cx="2309813" cy="35242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600" b="1">
                <a:solidFill>
                  <a:srgbClr val="006604"/>
                </a:solidFill>
              </a:rPr>
              <a:t>lagging strand</a:t>
            </a:r>
          </a:p>
        </p:txBody>
      </p:sp>
      <p:sp>
        <p:nvSpPr>
          <p:cNvPr id="418841" name="Rectangle 25"/>
          <p:cNvSpPr>
            <a:spLocks noChangeArrowheads="1"/>
          </p:cNvSpPr>
          <p:nvPr/>
        </p:nvSpPr>
        <p:spPr bwMode="auto">
          <a:xfrm>
            <a:off x="6605588" y="3289300"/>
            <a:ext cx="706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000" b="1">
                <a:solidFill>
                  <a:srgbClr val="660000"/>
                </a:solidFill>
              </a:rPr>
              <a:t>SSB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8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8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8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8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8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8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8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8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8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8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8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8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8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8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28" grpId="0" build="p" autoUpdateAnimBg="0"/>
      <p:bldP spid="418832" grpId="0" build="p" autoUpdateAnimBg="0"/>
      <p:bldP spid="418833" grpId="0" build="p" autoUpdateAnimBg="0"/>
      <p:bldP spid="418834" grpId="0" build="p" autoUpdateAnimBg="0"/>
      <p:bldP spid="418835" grpId="0" build="p" autoUpdateAnimBg="0"/>
      <p:bldP spid="418836" grpId="0" build="p" autoUpdateAnimBg="0"/>
      <p:bldP spid="418837" grpId="0" build="p" autoUpdateAnimBg="0"/>
      <p:bldP spid="418838" grpId="0" build="p" autoUpdateAnimBg="0"/>
      <p:bldP spid="418839" grpId="0" build="p" autoUpdateAnimBg="0"/>
      <p:bldP spid="418840" grpId="0" build="p" autoUpdateAnimBg="0"/>
      <p:bldP spid="41884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866" name="Picture 2" descr="f14-17a_the_dna_polymer_c"/>
          <p:cNvPicPr>
            <a:picLocks noChangeAspect="1" noChangeArrowheads="1"/>
          </p:cNvPicPr>
          <p:nvPr/>
        </p:nvPicPr>
        <p:blipFill>
          <a:blip r:embed="rId6"/>
          <a:srcRect l="6750" t="3000" r="9000"/>
          <a:stretch>
            <a:fillRect/>
          </a:stretch>
        </p:blipFill>
        <p:spPr bwMode="auto">
          <a:xfrm>
            <a:off x="304800" y="4572000"/>
            <a:ext cx="24384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867" name="Picture 3" descr="f14-17_the_dna_polymera_cb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500" r="5624"/>
          <a:stretch>
            <a:fillRect/>
          </a:stretch>
        </p:blipFill>
        <p:spPr bwMode="auto">
          <a:xfrm>
            <a:off x="2530475" y="4357688"/>
            <a:ext cx="5943600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DNA polymerases</a:t>
            </a:r>
          </a:p>
        </p:txBody>
      </p:sp>
      <p:sp>
        <p:nvSpPr>
          <p:cNvPr id="420869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93738" y="1371600"/>
            <a:ext cx="7916862" cy="2987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DNA polymerase III</a:t>
            </a:r>
          </a:p>
          <a:p>
            <a:pPr lvl="1">
              <a:lnSpc>
                <a:spcPct val="90000"/>
              </a:lnSpc>
            </a:pPr>
            <a:r>
              <a:rPr lang="en-US"/>
              <a:t>1000 bases/second</a:t>
            </a:r>
            <a:r>
              <a:rPr lang="en-US" i="1"/>
              <a:t>!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main </a:t>
            </a:r>
            <a:r>
              <a:rPr lang="en-US" u="sng">
                <a:solidFill>
                  <a:srgbClr val="CC0000"/>
                </a:solidFill>
              </a:rPr>
              <a:t>DNA builder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DNA polymerase I</a:t>
            </a:r>
          </a:p>
          <a:p>
            <a:pPr lvl="1">
              <a:lnSpc>
                <a:spcPct val="90000"/>
              </a:lnSpc>
            </a:pPr>
            <a:r>
              <a:rPr lang="en-US"/>
              <a:t>20 bases/second</a:t>
            </a:r>
          </a:p>
          <a:p>
            <a:pPr lvl="1">
              <a:lnSpc>
                <a:spcPct val="90000"/>
              </a:lnSpc>
            </a:pPr>
            <a:r>
              <a:rPr lang="en-US" u="sng">
                <a:solidFill>
                  <a:srgbClr val="CC0000"/>
                </a:solidFill>
              </a:rPr>
              <a:t>editing, repair &amp; primer removal</a:t>
            </a:r>
            <a:endParaRPr lang="en-US"/>
          </a:p>
        </p:txBody>
      </p:sp>
      <p:sp>
        <p:nvSpPr>
          <p:cNvPr id="420870" name="Rectangle 6"/>
          <p:cNvSpPr>
            <a:spLocks noChangeArrowheads="1"/>
          </p:cNvSpPr>
          <p:nvPr/>
        </p:nvSpPr>
        <p:spPr bwMode="auto">
          <a:xfrm>
            <a:off x="87313" y="4327525"/>
            <a:ext cx="25701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F116A"/>
              </a:buClr>
              <a:buSzPct val="120000"/>
              <a:buFont typeface="Wingdings" pitchFamily="2" charset="2"/>
              <a:buNone/>
            </a:pPr>
            <a:r>
              <a:rPr lang="en-US" sz="2000" b="1">
                <a:solidFill>
                  <a:schemeClr val="tx2"/>
                </a:solidFill>
              </a:rPr>
              <a:t>DNA polymerase III 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enzyme</a:t>
            </a:r>
          </a:p>
        </p:txBody>
      </p:sp>
      <p:grpSp>
        <p:nvGrpSpPr>
          <p:cNvPr id="420879" name="Group 15"/>
          <p:cNvGrpSpPr>
            <a:grpSpLocks/>
          </p:cNvGrpSpPr>
          <p:nvPr/>
        </p:nvGrpSpPr>
        <p:grpSpPr bwMode="auto">
          <a:xfrm>
            <a:off x="7165975" y="2406650"/>
            <a:ext cx="1974850" cy="2514600"/>
            <a:chOff x="4454" y="1272"/>
            <a:chExt cx="1244" cy="1584"/>
          </a:xfrm>
        </p:grpSpPr>
        <p:pic>
          <p:nvPicPr>
            <p:cNvPr id="420880" name="Picture 16"/>
            <p:cNvPicPr>
              <a:picLocks noChangeAspect="1" noChangeArrowheads="1"/>
            </p:cNvPicPr>
            <p:nvPr/>
          </p:nvPicPr>
          <p:blipFill>
            <a:blip r:embed="rId8"/>
            <a:srcRect l="9599" r="10561" b="10176"/>
            <a:stretch>
              <a:fillRect/>
            </a:stretch>
          </p:blipFill>
          <p:spPr bwMode="auto">
            <a:xfrm>
              <a:off x="4643" y="1272"/>
              <a:ext cx="867" cy="1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75000"/>
                </a:srgbClr>
              </a:outerShdw>
            </a:effectLst>
          </p:spPr>
        </p:pic>
        <p:sp>
          <p:nvSpPr>
            <p:cNvPr id="420881" name="Rectangle 17"/>
            <p:cNvSpPr>
              <a:spLocks noChangeArrowheads="1"/>
            </p:cNvSpPr>
            <p:nvPr/>
          </p:nvSpPr>
          <p:spPr bwMode="auto">
            <a:xfrm>
              <a:off x="4454" y="2486"/>
              <a:ext cx="1244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800" b="1">
                  <a:solidFill>
                    <a:srgbClr val="000000"/>
                  </a:solidFill>
                </a:rPr>
                <a:t>Arthur Kornberg</a:t>
              </a:r>
            </a:p>
            <a:p>
              <a:pPr>
                <a:lnSpc>
                  <a:spcPct val="90000"/>
                </a:lnSpc>
              </a:pPr>
              <a:r>
                <a:rPr lang="en-US" sz="1800" b="1">
                  <a:solidFill>
                    <a:srgbClr val="CC0000"/>
                  </a:solidFill>
                </a:rPr>
                <a:t>1959</a:t>
              </a:r>
              <a:endParaRPr lang="en-US" sz="18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420882" name="Group 18"/>
          <p:cNvGrpSpPr>
            <a:grpSpLocks/>
          </p:cNvGrpSpPr>
          <p:nvPr/>
        </p:nvGrpSpPr>
        <p:grpSpPr bwMode="auto">
          <a:xfrm>
            <a:off x="7185025" y="333375"/>
            <a:ext cx="1936750" cy="2132013"/>
            <a:chOff x="4528" y="210"/>
            <a:chExt cx="1220" cy="1343"/>
          </a:xfrm>
        </p:grpSpPr>
        <p:pic>
          <p:nvPicPr>
            <p:cNvPr id="420883" name="Picture 19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702" y="210"/>
              <a:ext cx="872" cy="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75000"/>
                </a:srgbClr>
              </a:outerShdw>
            </a:effectLst>
          </p:spPr>
        </p:pic>
        <p:sp>
          <p:nvSpPr>
            <p:cNvPr id="420884" name="Rectangle 20"/>
            <p:cNvSpPr>
              <a:spLocks noChangeArrowheads="1"/>
            </p:cNvSpPr>
            <p:nvPr/>
          </p:nvSpPr>
          <p:spPr bwMode="auto">
            <a:xfrm>
              <a:off x="4528" y="1183"/>
              <a:ext cx="1220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800" b="1">
                  <a:solidFill>
                    <a:srgbClr val="000000"/>
                  </a:solidFill>
                </a:rPr>
                <a:t>Roger Kornberg</a:t>
              </a:r>
            </a:p>
            <a:p>
              <a:pPr>
                <a:lnSpc>
                  <a:spcPct val="90000"/>
                </a:lnSpc>
              </a:pPr>
              <a:r>
                <a:rPr lang="en-US" sz="1800" b="1">
                  <a:solidFill>
                    <a:srgbClr val="CC0000"/>
                  </a:solidFill>
                </a:rPr>
                <a:t>2006</a:t>
              </a:r>
            </a:p>
          </p:txBody>
        </p:sp>
      </p:grpSp>
      <p:sp>
        <p:nvSpPr>
          <p:cNvPr id="420886" name="AutoShape 22"/>
          <p:cNvSpPr>
            <a:spLocks noChangeArrowheads="1"/>
          </p:cNvSpPr>
          <p:nvPr/>
        </p:nvSpPr>
        <p:spPr bwMode="auto">
          <a:xfrm rot="-538613">
            <a:off x="4651375" y="1152525"/>
            <a:ext cx="2432050" cy="4492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EA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887" name="AutoShape 23"/>
          <p:cNvSpPr>
            <a:spLocks noChangeArrowheads="1"/>
          </p:cNvSpPr>
          <p:nvPr/>
        </p:nvSpPr>
        <p:spPr bwMode="auto">
          <a:xfrm rot="527791">
            <a:off x="4492625" y="3016250"/>
            <a:ext cx="2432050" cy="4492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EA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0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0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0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0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0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0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0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0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0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0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0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0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08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08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08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08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9" grpId="0" build="p" autoUpdateAnimBg="0"/>
      <p:bldP spid="420886" grpId="0" animBg="1"/>
      <p:bldP spid="42088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ChangeArrowheads="1"/>
          </p:cNvSpPr>
          <p:nvPr/>
        </p:nvSpPr>
        <p:spPr bwMode="auto">
          <a:xfrm>
            <a:off x="185738" y="6257925"/>
            <a:ext cx="1652587" cy="600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Anti-parallel strands</a:t>
            </a:r>
          </a:p>
        </p:txBody>
      </p:sp>
      <p:pic>
        <p:nvPicPr>
          <p:cNvPr id="385028" name="Picture 4"/>
          <p:cNvPicPr>
            <a:picLocks noChangeAspect="1" noChangeArrowheads="1"/>
          </p:cNvPicPr>
          <p:nvPr/>
        </p:nvPicPr>
        <p:blipFill>
          <a:blip r:embed="rId5"/>
          <a:srcRect r="1920" b="3600"/>
          <a:stretch>
            <a:fillRect/>
          </a:stretch>
        </p:blipFill>
        <p:spPr bwMode="auto">
          <a:xfrm>
            <a:off x="5270500" y="533400"/>
            <a:ext cx="3876675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5029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66750" y="1371600"/>
            <a:ext cx="5657850" cy="4765675"/>
          </a:xfrm>
        </p:spPr>
        <p:txBody>
          <a:bodyPr/>
          <a:lstStyle/>
          <a:p>
            <a:r>
              <a:rPr lang="en-US"/>
              <a:t>Nucleotides in DNA backbone are bonded from phosphate to sugar between 3</a:t>
            </a:r>
            <a:r>
              <a:rPr lang="en-US">
                <a:sym typeface="Symbol" pitchFamily="18" charset="2"/>
              </a:rPr>
              <a:t></a:t>
            </a:r>
            <a:r>
              <a:rPr lang="en-US"/>
              <a:t> &amp; 5</a:t>
            </a:r>
            <a:r>
              <a:rPr lang="en-US">
                <a:sym typeface="Symbol" pitchFamily="18" charset="2"/>
              </a:rPr>
              <a:t></a:t>
            </a:r>
            <a:r>
              <a:rPr lang="en-US"/>
              <a:t> carbons</a:t>
            </a:r>
          </a:p>
          <a:p>
            <a:pPr lvl="1"/>
            <a:r>
              <a:rPr lang="en-US"/>
              <a:t>DNA molecule has “direction”</a:t>
            </a:r>
          </a:p>
          <a:p>
            <a:pPr lvl="1"/>
            <a:r>
              <a:rPr lang="en-US"/>
              <a:t>complementary strand runs in opposite direction</a:t>
            </a:r>
          </a:p>
        </p:txBody>
      </p:sp>
      <p:sp>
        <p:nvSpPr>
          <p:cNvPr id="385031" name="Rectangle 7"/>
          <p:cNvSpPr>
            <a:spLocks noChangeArrowheads="1"/>
          </p:cNvSpPr>
          <p:nvPr/>
        </p:nvSpPr>
        <p:spPr bwMode="auto">
          <a:xfrm>
            <a:off x="6667500" y="2684463"/>
            <a:ext cx="746125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5032" name="Rectangle 8"/>
          <p:cNvSpPr>
            <a:spLocks noChangeArrowheads="1"/>
          </p:cNvSpPr>
          <p:nvPr/>
        </p:nvSpPr>
        <p:spPr bwMode="auto">
          <a:xfrm>
            <a:off x="8394700" y="2684463"/>
            <a:ext cx="746125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5033" name="Rectangle 9"/>
          <p:cNvSpPr>
            <a:spLocks noChangeArrowheads="1"/>
          </p:cNvSpPr>
          <p:nvPr/>
        </p:nvSpPr>
        <p:spPr bwMode="auto">
          <a:xfrm>
            <a:off x="8394700" y="6273800"/>
            <a:ext cx="746125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5034" name="Rectangle 10"/>
          <p:cNvSpPr>
            <a:spLocks noChangeArrowheads="1"/>
          </p:cNvSpPr>
          <p:nvPr/>
        </p:nvSpPr>
        <p:spPr bwMode="auto">
          <a:xfrm>
            <a:off x="6699250" y="6273800"/>
            <a:ext cx="746125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5035" name="Rectangle 11"/>
          <p:cNvSpPr>
            <a:spLocks noChangeArrowheads="1"/>
          </p:cNvSpPr>
          <p:nvPr/>
        </p:nvSpPr>
        <p:spPr bwMode="auto">
          <a:xfrm>
            <a:off x="6913563" y="6254750"/>
            <a:ext cx="320675" cy="396875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</p:spPr>
        <p:txBody>
          <a:bodyPr wrap="none" lIns="45720" tIns="0" rIns="9144" bIns="0">
            <a:spAutoFit/>
          </a:bodyPr>
          <a:lstStyle/>
          <a:p>
            <a:pPr eaLnBrk="1" hangingPunct="1"/>
            <a:r>
              <a:rPr lang="en-US" sz="2600" b="1">
                <a:solidFill>
                  <a:srgbClr val="CC0000"/>
                </a:solidFill>
              </a:rPr>
              <a:t>3</a:t>
            </a:r>
            <a:r>
              <a:rPr lang="en-US" sz="2600" b="1">
                <a:solidFill>
                  <a:srgbClr val="CC0000"/>
                </a:solidFill>
                <a:latin typeface="MathematicalPi 1" charset="0"/>
                <a:sym typeface="Symbol" pitchFamily="18" charset="2"/>
              </a:rPr>
              <a:t></a:t>
            </a:r>
            <a:endParaRPr lang="en-US" sz="2600" b="1">
              <a:solidFill>
                <a:srgbClr val="000000"/>
              </a:solidFill>
              <a:latin typeface="MathematicalPi 1" charset="0"/>
              <a:sym typeface="Symbol" pitchFamily="18" charset="2"/>
            </a:endParaRPr>
          </a:p>
        </p:txBody>
      </p:sp>
      <p:sp>
        <p:nvSpPr>
          <p:cNvPr id="385036" name="Rectangle 12"/>
          <p:cNvSpPr>
            <a:spLocks noChangeArrowheads="1"/>
          </p:cNvSpPr>
          <p:nvPr/>
        </p:nvSpPr>
        <p:spPr bwMode="auto">
          <a:xfrm>
            <a:off x="6911975" y="2646363"/>
            <a:ext cx="320675" cy="396875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</p:spPr>
        <p:txBody>
          <a:bodyPr wrap="none" lIns="45720" tIns="0" rIns="9144" bIns="0">
            <a:spAutoFit/>
          </a:bodyPr>
          <a:lstStyle/>
          <a:p>
            <a:pPr eaLnBrk="1" hangingPunct="1"/>
            <a:r>
              <a:rPr lang="en-US" sz="2600" b="1">
                <a:solidFill>
                  <a:srgbClr val="CC0000"/>
                </a:solidFill>
              </a:rPr>
              <a:t>5</a:t>
            </a:r>
            <a:r>
              <a:rPr lang="en-US" sz="2600" b="1">
                <a:solidFill>
                  <a:srgbClr val="CC0000"/>
                </a:solidFill>
                <a:latin typeface="MathematicalPi 1" charset="0"/>
                <a:sym typeface="Symbol" pitchFamily="18" charset="2"/>
              </a:rPr>
              <a:t></a:t>
            </a:r>
            <a:endParaRPr lang="en-US" sz="2600" b="1">
              <a:solidFill>
                <a:srgbClr val="000000"/>
              </a:solidFill>
              <a:latin typeface="MathematicalPi 1" charset="0"/>
              <a:sym typeface="Symbol" pitchFamily="18" charset="2"/>
            </a:endParaRPr>
          </a:p>
        </p:txBody>
      </p:sp>
      <p:sp>
        <p:nvSpPr>
          <p:cNvPr id="385037" name="Rectangle 13"/>
          <p:cNvSpPr>
            <a:spLocks noChangeArrowheads="1"/>
          </p:cNvSpPr>
          <p:nvPr/>
        </p:nvSpPr>
        <p:spPr bwMode="auto">
          <a:xfrm>
            <a:off x="8647113" y="6254750"/>
            <a:ext cx="320675" cy="396875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</p:spPr>
        <p:txBody>
          <a:bodyPr wrap="none" lIns="45720" tIns="0" rIns="9144" bIns="0">
            <a:spAutoFit/>
          </a:bodyPr>
          <a:lstStyle/>
          <a:p>
            <a:pPr eaLnBrk="1" hangingPunct="1"/>
            <a:r>
              <a:rPr lang="en-US" sz="2600" b="1">
                <a:solidFill>
                  <a:srgbClr val="CC0000"/>
                </a:solidFill>
              </a:rPr>
              <a:t>5</a:t>
            </a:r>
            <a:r>
              <a:rPr lang="en-US" sz="2600" b="1">
                <a:solidFill>
                  <a:srgbClr val="CC0000"/>
                </a:solidFill>
                <a:latin typeface="MathematicalPi 1" charset="0"/>
                <a:sym typeface="Symbol" pitchFamily="18" charset="2"/>
              </a:rPr>
              <a:t></a:t>
            </a:r>
            <a:endParaRPr lang="en-US" sz="2600" b="1">
              <a:solidFill>
                <a:srgbClr val="000000"/>
              </a:solidFill>
              <a:latin typeface="MathematicalPi 1" charset="0"/>
              <a:sym typeface="Symbol" pitchFamily="18" charset="2"/>
            </a:endParaRPr>
          </a:p>
        </p:txBody>
      </p:sp>
      <p:sp>
        <p:nvSpPr>
          <p:cNvPr id="385038" name="Rectangle 14"/>
          <p:cNvSpPr>
            <a:spLocks noChangeArrowheads="1"/>
          </p:cNvSpPr>
          <p:nvPr/>
        </p:nvSpPr>
        <p:spPr bwMode="auto">
          <a:xfrm>
            <a:off x="8645525" y="2646363"/>
            <a:ext cx="320675" cy="396875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</p:spPr>
        <p:txBody>
          <a:bodyPr wrap="none" lIns="45720" tIns="0" rIns="9144" bIns="0">
            <a:spAutoFit/>
          </a:bodyPr>
          <a:lstStyle/>
          <a:p>
            <a:pPr eaLnBrk="1" hangingPunct="1"/>
            <a:r>
              <a:rPr lang="en-US" sz="2600" b="1">
                <a:solidFill>
                  <a:srgbClr val="CC0000"/>
                </a:solidFill>
              </a:rPr>
              <a:t>3</a:t>
            </a:r>
            <a:r>
              <a:rPr lang="en-US" sz="2600" b="1">
                <a:solidFill>
                  <a:srgbClr val="CC0000"/>
                </a:solidFill>
                <a:latin typeface="MathematicalPi 1" charset="0"/>
                <a:sym typeface="Symbol" pitchFamily="18" charset="2"/>
              </a:rPr>
              <a:t></a:t>
            </a:r>
            <a:endParaRPr lang="en-US" sz="2600" b="1">
              <a:solidFill>
                <a:srgbClr val="000000"/>
              </a:solidFill>
              <a:latin typeface="MathematicalPi 1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5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5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5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5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5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5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5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5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5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50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9" grpId="0" build="p" autoUpdateAnimBg="0"/>
      <p:bldP spid="385035" grpId="0" animBg="1" autoUpdateAnimBg="0"/>
      <p:bldP spid="385036" grpId="0" animBg="1" autoUpdateAnimBg="0"/>
      <p:bldP spid="385037" grpId="0" animBg="1" autoUpdateAnimBg="0"/>
      <p:bldP spid="385038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Editing &amp; proofreading DNA</a:t>
            </a:r>
          </a:p>
        </p:txBody>
      </p:sp>
      <p:sp>
        <p:nvSpPr>
          <p:cNvPr id="4229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54050" y="1384300"/>
            <a:ext cx="4298950" cy="4614863"/>
          </a:xfrm>
          <a:noFill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/>
              <a:t>1000 bases/second = </a:t>
            </a:r>
            <a:br>
              <a:rPr lang="en-US" sz="2400"/>
            </a:br>
            <a:r>
              <a:rPr lang="en-US" sz="2400"/>
              <a:t>lots of typos!</a:t>
            </a:r>
          </a:p>
          <a:p>
            <a:pPr>
              <a:lnSpc>
                <a:spcPct val="110000"/>
              </a:lnSpc>
            </a:pPr>
            <a:r>
              <a:rPr lang="en-US" sz="2400"/>
              <a:t>DNA polymerase I</a:t>
            </a:r>
            <a:r>
              <a:rPr lang="en-US" sz="2800"/>
              <a:t> </a:t>
            </a:r>
          </a:p>
          <a:p>
            <a:pPr lvl="1">
              <a:lnSpc>
                <a:spcPct val="110000"/>
              </a:lnSpc>
            </a:pPr>
            <a:r>
              <a:rPr lang="en-US" sz="2000" u="sng">
                <a:solidFill>
                  <a:srgbClr val="CC0000"/>
                </a:solidFill>
              </a:rPr>
              <a:t>proofreads</a:t>
            </a:r>
            <a:r>
              <a:rPr lang="en-US" sz="2000"/>
              <a:t> &amp; corrects typos </a:t>
            </a:r>
          </a:p>
          <a:p>
            <a:pPr lvl="1">
              <a:lnSpc>
                <a:spcPct val="110000"/>
              </a:lnSpc>
            </a:pPr>
            <a:r>
              <a:rPr lang="en-US" sz="2000"/>
              <a:t>repairs </a:t>
            </a:r>
            <a:r>
              <a:rPr lang="en-US" sz="2000" u="sng">
                <a:solidFill>
                  <a:srgbClr val="CC0000"/>
                </a:solidFill>
              </a:rPr>
              <a:t>mismatched</a:t>
            </a:r>
            <a:r>
              <a:rPr lang="en-US" sz="2000"/>
              <a:t> bases</a:t>
            </a:r>
          </a:p>
          <a:p>
            <a:pPr lvl="1">
              <a:lnSpc>
                <a:spcPct val="110000"/>
              </a:lnSpc>
            </a:pPr>
            <a:r>
              <a:rPr lang="en-US" sz="2000"/>
              <a:t>removes </a:t>
            </a:r>
            <a:r>
              <a:rPr lang="en-US" sz="2000" u="sng">
                <a:solidFill>
                  <a:srgbClr val="CC0000"/>
                </a:solidFill>
              </a:rPr>
              <a:t>abnormal</a:t>
            </a:r>
            <a:r>
              <a:rPr lang="en-US" sz="2000"/>
              <a:t> bases</a:t>
            </a:r>
          </a:p>
          <a:p>
            <a:pPr marL="1085850" lvl="2">
              <a:lnSpc>
                <a:spcPct val="110000"/>
              </a:lnSpc>
            </a:pPr>
            <a:r>
              <a:rPr lang="en-US" sz="1800"/>
              <a:t>repairs damage </a:t>
            </a:r>
            <a:br>
              <a:rPr lang="en-US" sz="1800"/>
            </a:br>
            <a:r>
              <a:rPr lang="en-US" sz="1800"/>
              <a:t>throughout life</a:t>
            </a:r>
          </a:p>
          <a:p>
            <a:pPr lvl="1">
              <a:lnSpc>
                <a:spcPct val="110000"/>
              </a:lnSpc>
            </a:pPr>
            <a:r>
              <a:rPr lang="en-US" sz="2000"/>
              <a:t>reduces error rate from </a:t>
            </a:r>
            <a:br>
              <a:rPr lang="en-US" sz="2000"/>
            </a:br>
            <a:r>
              <a:rPr lang="en-US" sz="2000"/>
              <a:t>1 in 10,000 to </a:t>
            </a:r>
            <a:br>
              <a:rPr lang="en-US" sz="2000"/>
            </a:br>
            <a:r>
              <a:rPr lang="en-US" sz="2000"/>
              <a:t>1 in 100 million bases</a:t>
            </a:r>
            <a:endParaRPr lang="en-US" sz="2400"/>
          </a:p>
        </p:txBody>
      </p:sp>
      <p:pic>
        <p:nvPicPr>
          <p:cNvPr id="422916" name="Picture 4" descr="16-17-DNARepair-L"/>
          <p:cNvPicPr>
            <a:picLocks noChangeAspect="1" noChangeArrowheads="1"/>
          </p:cNvPicPr>
          <p:nvPr/>
        </p:nvPicPr>
        <p:blipFill>
          <a:blip r:embed="rId4"/>
          <a:srcRect b="3600"/>
          <a:stretch>
            <a:fillRect/>
          </a:stretch>
        </p:blipFill>
        <p:spPr bwMode="auto">
          <a:xfrm>
            <a:off x="4795838" y="1219200"/>
            <a:ext cx="4348162" cy="5186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2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2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2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2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2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2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Fast &amp; accurate!</a:t>
            </a:r>
          </a:p>
        </p:txBody>
      </p:sp>
      <p:sp>
        <p:nvSpPr>
          <p:cNvPr id="4249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42950" y="1371600"/>
            <a:ext cx="8401050" cy="5349875"/>
          </a:xfrm>
        </p:spPr>
        <p:txBody>
          <a:bodyPr/>
          <a:lstStyle/>
          <a:p>
            <a:pPr>
              <a:buClrTx/>
            </a:pPr>
            <a:r>
              <a:rPr lang="en-US"/>
              <a:t>It takes </a:t>
            </a:r>
            <a:r>
              <a:rPr lang="en-US" i="1" u="sng"/>
              <a:t>E</a:t>
            </a:r>
            <a:r>
              <a:rPr lang="en-US" u="sng"/>
              <a:t>. </a:t>
            </a:r>
            <a:r>
              <a:rPr lang="en-US" i="1" u="sng"/>
              <a:t>coli</a:t>
            </a:r>
            <a:r>
              <a:rPr lang="en-US"/>
              <a:t> &lt;1 hour to copy </a:t>
            </a:r>
            <a:br>
              <a:rPr lang="en-US"/>
            </a:br>
            <a:r>
              <a:rPr lang="en-US"/>
              <a:t>5 million base pairs in its single chromosome </a:t>
            </a:r>
          </a:p>
          <a:p>
            <a:pPr lvl="1">
              <a:buClrTx/>
            </a:pPr>
            <a:r>
              <a:rPr lang="en-US"/>
              <a:t>divide to form 2 identical daughter cells</a:t>
            </a:r>
          </a:p>
          <a:p>
            <a:pPr>
              <a:buClrTx/>
            </a:pPr>
            <a:r>
              <a:rPr lang="en-US"/>
              <a:t>Human cell copies its 6 billion bases &amp; divide into daughter cells in only few hours</a:t>
            </a:r>
          </a:p>
          <a:p>
            <a:pPr lvl="1">
              <a:buClrTx/>
            </a:pPr>
            <a:r>
              <a:rPr lang="en-US"/>
              <a:t>remarkably accurate</a:t>
            </a:r>
          </a:p>
          <a:p>
            <a:pPr lvl="1">
              <a:buClrTx/>
            </a:pPr>
            <a:r>
              <a:rPr lang="en-US"/>
              <a:t>only ~1 error per 100 million bases</a:t>
            </a:r>
          </a:p>
          <a:p>
            <a:pPr lvl="1">
              <a:buClrTx/>
            </a:pPr>
            <a:r>
              <a:rPr lang="en-US"/>
              <a:t>~30 errors per cell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4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4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4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4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010" name="Group 2"/>
          <p:cNvGrpSpPr>
            <a:grpSpLocks/>
          </p:cNvGrpSpPr>
          <p:nvPr/>
        </p:nvGrpSpPr>
        <p:grpSpPr bwMode="auto">
          <a:xfrm>
            <a:off x="533400" y="930275"/>
            <a:ext cx="8410575" cy="5927725"/>
            <a:chOff x="336" y="586"/>
            <a:chExt cx="5298" cy="3734"/>
          </a:xfrm>
        </p:grpSpPr>
        <p:pic>
          <p:nvPicPr>
            <p:cNvPr id="427011" name="Picture 3" descr="14_20"/>
            <p:cNvPicPr>
              <a:picLocks noChangeAspect="1" noChangeArrowheads="1"/>
            </p:cNvPicPr>
            <p:nvPr/>
          </p:nvPicPr>
          <p:blipFill>
            <a:blip r:embed="rId3"/>
            <a:srcRect b="6000"/>
            <a:stretch>
              <a:fillRect/>
            </a:stretch>
          </p:blipFill>
          <p:spPr bwMode="auto">
            <a:xfrm>
              <a:off x="336" y="586"/>
              <a:ext cx="5298" cy="3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7012" name="Text Box 4"/>
            <p:cNvSpPr txBox="1">
              <a:spLocks noChangeArrowheads="1"/>
            </p:cNvSpPr>
            <p:nvPr/>
          </p:nvSpPr>
          <p:spPr bwMode="auto">
            <a:xfrm>
              <a:off x="4046" y="1756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b="1">
                  <a:solidFill>
                    <a:srgbClr val="CC0000"/>
                  </a:solidFill>
                </a:rPr>
                <a:t>1</a:t>
              </a:r>
              <a:endParaRPr lang="en-US"/>
            </a:p>
          </p:txBody>
        </p:sp>
        <p:sp>
          <p:nvSpPr>
            <p:cNvPr id="427013" name="Text Box 5"/>
            <p:cNvSpPr txBox="1">
              <a:spLocks noChangeArrowheads="1"/>
            </p:cNvSpPr>
            <p:nvPr/>
          </p:nvSpPr>
          <p:spPr bwMode="auto">
            <a:xfrm>
              <a:off x="4272" y="2438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b="1">
                  <a:solidFill>
                    <a:srgbClr val="CC0000"/>
                  </a:solidFill>
                </a:rPr>
                <a:t>2</a:t>
              </a:r>
              <a:endParaRPr lang="en-US"/>
            </a:p>
          </p:txBody>
        </p:sp>
        <p:sp>
          <p:nvSpPr>
            <p:cNvPr id="427014" name="Text Box 6"/>
            <p:cNvSpPr txBox="1">
              <a:spLocks noChangeArrowheads="1"/>
            </p:cNvSpPr>
            <p:nvPr/>
          </p:nvSpPr>
          <p:spPr bwMode="auto">
            <a:xfrm>
              <a:off x="4176" y="3379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b="1">
                  <a:solidFill>
                    <a:srgbClr val="CC0000"/>
                  </a:solidFill>
                </a:rPr>
                <a:t>3</a:t>
              </a:r>
              <a:endParaRPr lang="en-US"/>
            </a:p>
          </p:txBody>
        </p:sp>
        <p:sp>
          <p:nvSpPr>
            <p:cNvPr id="427015" name="Text Box 7"/>
            <p:cNvSpPr txBox="1">
              <a:spLocks noChangeArrowheads="1"/>
            </p:cNvSpPr>
            <p:nvPr/>
          </p:nvSpPr>
          <p:spPr bwMode="auto">
            <a:xfrm>
              <a:off x="3671" y="3571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b="1">
                  <a:solidFill>
                    <a:srgbClr val="CC0000"/>
                  </a:solidFill>
                </a:rPr>
                <a:t>4</a:t>
              </a:r>
              <a:endParaRPr lang="en-US"/>
            </a:p>
          </p:txBody>
        </p:sp>
      </p:grpSp>
      <p:sp>
        <p:nvSpPr>
          <p:cNvPr id="427016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762000"/>
          </a:xfrm>
          <a:noFill/>
          <a:ln/>
        </p:spPr>
        <p:txBody>
          <a:bodyPr/>
          <a:lstStyle/>
          <a:p>
            <a:r>
              <a:rPr lang="en-US"/>
              <a:t>What does it really look like?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9"/>
          <p:cNvSpPr>
            <a:spLocks noGrp="1" noChangeArrowheads="1"/>
          </p:cNvSpPr>
          <p:nvPr>
            <p:ph type="dt" sz="quarter" idx="2"/>
          </p:nvPr>
        </p:nvSpPr>
        <p:spPr>
          <a:ln/>
        </p:spPr>
        <p:txBody>
          <a:bodyPr/>
          <a:lstStyle/>
          <a:p>
            <a:r>
              <a:rPr lang="en-US"/>
              <a:t>2007-2008</a:t>
            </a:r>
            <a:endParaRPr lang="en-US" b="0"/>
          </a:p>
        </p:txBody>
      </p:sp>
      <p:pic>
        <p:nvPicPr>
          <p:cNvPr id="431106" name="Picture 2" descr="figure-11-16"/>
          <p:cNvPicPr>
            <a:picLocks noChangeAspect="1" noChangeArrowheads="1"/>
          </p:cNvPicPr>
          <p:nvPr/>
        </p:nvPicPr>
        <p:blipFill>
          <a:blip r:embed="rId4"/>
          <a:srcRect b="4286"/>
          <a:stretch>
            <a:fillRect/>
          </a:stretch>
        </p:blipFill>
        <p:spPr bwMode="auto">
          <a:xfrm>
            <a:off x="220663" y="2774950"/>
            <a:ext cx="8535987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1107" name="AutoShape 3"/>
          <p:cNvSpPr>
            <a:spLocks/>
          </p:cNvSpPr>
          <p:nvPr/>
        </p:nvSpPr>
        <p:spPr bwMode="auto">
          <a:xfrm>
            <a:off x="2171700" y="396875"/>
            <a:ext cx="6924675" cy="2911475"/>
          </a:xfrm>
          <a:prstGeom prst="wedgeEllipseCallout">
            <a:avLst>
              <a:gd name="adj1" fmla="val -25171"/>
              <a:gd name="adj2" fmla="val 82718"/>
            </a:avLst>
          </a:prstGeom>
          <a:solidFill>
            <a:srgbClr val="FFCC00"/>
          </a:solidFill>
          <a:ln w="5715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ts val="1400"/>
              </a:spcBef>
            </a:pPr>
            <a:r>
              <a:rPr lang="en-US" sz="3600" b="1">
                <a:solidFill>
                  <a:schemeClr val="tx2"/>
                </a:solidFill>
                <a:ea typeface="Geneva" pitchFamily="1" charset="-128"/>
              </a:rPr>
              <a:t>Any Questions??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1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7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Bonding in DNA</a:t>
            </a:r>
          </a:p>
        </p:txBody>
      </p:sp>
      <p:pic>
        <p:nvPicPr>
          <p:cNvPr id="387075" name="Picture 3"/>
          <p:cNvPicPr>
            <a:picLocks noChangeAspect="1" noChangeArrowheads="1"/>
          </p:cNvPicPr>
          <p:nvPr/>
        </p:nvPicPr>
        <p:blipFill>
          <a:blip r:embed="rId5"/>
          <a:srcRect l="28799" r="27000" b="14464"/>
          <a:stretch>
            <a:fillRect/>
          </a:stretch>
        </p:blipFill>
        <p:spPr bwMode="auto">
          <a:xfrm>
            <a:off x="3657600" y="1757363"/>
            <a:ext cx="3749675" cy="4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7079" name="Rectangle 7"/>
          <p:cNvSpPr>
            <a:spLocks noChangeArrowheads="1"/>
          </p:cNvSpPr>
          <p:nvPr/>
        </p:nvSpPr>
        <p:spPr bwMode="auto">
          <a:xfrm>
            <a:off x="292100" y="5962650"/>
            <a:ext cx="8610600" cy="8223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b="1">
                <a:solidFill>
                  <a:srgbClr val="0F116A"/>
                </a:solidFill>
              </a:rPr>
              <a:t>….</a:t>
            </a:r>
            <a:r>
              <a:rPr lang="en-US" b="1" u="sng">
                <a:solidFill>
                  <a:srgbClr val="CC0000"/>
                </a:solidFill>
              </a:rPr>
              <a:t>strong</a:t>
            </a:r>
            <a:r>
              <a:rPr lang="en-US" b="1">
                <a:solidFill>
                  <a:srgbClr val="0F116A"/>
                </a:solidFill>
              </a:rPr>
              <a:t> or </a:t>
            </a:r>
            <a:r>
              <a:rPr lang="en-US" b="1" u="sng">
                <a:solidFill>
                  <a:srgbClr val="CC0000"/>
                </a:solidFill>
              </a:rPr>
              <a:t>weak</a:t>
            </a:r>
            <a:r>
              <a:rPr lang="en-US" b="1">
                <a:solidFill>
                  <a:srgbClr val="0F116A"/>
                </a:solidFill>
              </a:rPr>
              <a:t> bonds?</a:t>
            </a:r>
          </a:p>
          <a:p>
            <a:pPr algn="l"/>
            <a:r>
              <a:rPr lang="en-US" b="1">
                <a:solidFill>
                  <a:srgbClr val="0F116A"/>
                </a:solidFill>
              </a:rPr>
              <a:t>How do the bonds fit the mechanism for copying DNA? </a:t>
            </a:r>
            <a:endParaRPr lang="en-US" sz="3600" b="1">
              <a:solidFill>
                <a:schemeClr val="tx2"/>
              </a:solidFill>
            </a:endParaRPr>
          </a:p>
        </p:txBody>
      </p:sp>
      <p:sp>
        <p:nvSpPr>
          <p:cNvPr id="387080" name="Rectangle 8"/>
          <p:cNvSpPr>
            <a:spLocks noChangeArrowheads="1"/>
          </p:cNvSpPr>
          <p:nvPr/>
        </p:nvSpPr>
        <p:spPr bwMode="auto">
          <a:xfrm>
            <a:off x="3148013" y="4705350"/>
            <a:ext cx="449262" cy="48895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chemeClr val="bg1"/>
                </a:solidFill>
              </a:rPr>
              <a:t>3</a:t>
            </a:r>
            <a:r>
              <a:rPr lang="en-US" sz="2600" b="1">
                <a:solidFill>
                  <a:schemeClr val="bg1"/>
                </a:solidFill>
                <a:sym typeface="Symbol" pitchFamily="18" charset="2"/>
              </a:rPr>
              <a:t></a:t>
            </a:r>
          </a:p>
        </p:txBody>
      </p:sp>
      <p:sp>
        <p:nvSpPr>
          <p:cNvPr id="387081" name="Rectangle 9"/>
          <p:cNvSpPr>
            <a:spLocks noChangeArrowheads="1"/>
          </p:cNvSpPr>
          <p:nvPr/>
        </p:nvSpPr>
        <p:spPr bwMode="auto">
          <a:xfrm>
            <a:off x="3125788" y="2038350"/>
            <a:ext cx="449262" cy="48895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chemeClr val="bg1"/>
                </a:solidFill>
              </a:rPr>
              <a:t>5</a:t>
            </a:r>
            <a:r>
              <a:rPr lang="en-US" sz="2600" b="1">
                <a:solidFill>
                  <a:schemeClr val="bg1"/>
                </a:solidFill>
                <a:sym typeface="Symbol" pitchFamily="18" charset="2"/>
              </a:rPr>
              <a:t></a:t>
            </a:r>
            <a:endParaRPr lang="en-US" sz="3000" b="1">
              <a:solidFill>
                <a:srgbClr val="0F116A"/>
              </a:solidFill>
              <a:sym typeface="Symbol" pitchFamily="18" charset="2"/>
            </a:endParaRPr>
          </a:p>
        </p:txBody>
      </p:sp>
      <p:sp>
        <p:nvSpPr>
          <p:cNvPr id="387082" name="Rectangle 10"/>
          <p:cNvSpPr>
            <a:spLocks noChangeArrowheads="1"/>
          </p:cNvSpPr>
          <p:nvPr/>
        </p:nvSpPr>
        <p:spPr bwMode="auto">
          <a:xfrm>
            <a:off x="7262813" y="2114550"/>
            <a:ext cx="449262" cy="48895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chemeClr val="bg1"/>
                </a:solidFill>
              </a:rPr>
              <a:t>3</a:t>
            </a:r>
            <a:r>
              <a:rPr lang="en-US" sz="2600" b="1">
                <a:solidFill>
                  <a:schemeClr val="bg1"/>
                </a:solidFill>
                <a:sym typeface="Symbol" pitchFamily="18" charset="2"/>
              </a:rPr>
              <a:t></a:t>
            </a:r>
            <a:endParaRPr lang="en-US" sz="3000" b="1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387083" name="Rectangle 11"/>
          <p:cNvSpPr>
            <a:spLocks noChangeArrowheads="1"/>
          </p:cNvSpPr>
          <p:nvPr/>
        </p:nvSpPr>
        <p:spPr bwMode="auto">
          <a:xfrm>
            <a:off x="7262813" y="4933950"/>
            <a:ext cx="449262" cy="48895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chemeClr val="bg1"/>
                </a:solidFill>
              </a:rPr>
              <a:t>5</a:t>
            </a:r>
            <a:r>
              <a:rPr lang="en-US" sz="2600" b="1">
                <a:solidFill>
                  <a:schemeClr val="bg1"/>
                </a:solidFill>
                <a:sym typeface="Symbol" pitchFamily="18" charset="2"/>
              </a:rPr>
              <a:t></a:t>
            </a:r>
          </a:p>
        </p:txBody>
      </p:sp>
      <p:grpSp>
        <p:nvGrpSpPr>
          <p:cNvPr id="387086" name="Group 14"/>
          <p:cNvGrpSpPr>
            <a:grpSpLocks/>
          </p:cNvGrpSpPr>
          <p:nvPr/>
        </p:nvGrpSpPr>
        <p:grpSpPr bwMode="auto">
          <a:xfrm>
            <a:off x="723900" y="3098800"/>
            <a:ext cx="3406775" cy="1309688"/>
            <a:chOff x="456" y="1952"/>
            <a:chExt cx="2146" cy="825"/>
          </a:xfrm>
        </p:grpSpPr>
        <p:sp>
          <p:nvSpPr>
            <p:cNvPr id="387084" name="Line 12"/>
            <p:cNvSpPr>
              <a:spLocks noChangeShapeType="1"/>
            </p:cNvSpPr>
            <p:nvPr/>
          </p:nvSpPr>
          <p:spPr bwMode="auto">
            <a:xfrm>
              <a:off x="1930" y="2489"/>
              <a:ext cx="672" cy="28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085" name="AutoShape 13"/>
            <p:cNvSpPr>
              <a:spLocks noChangeArrowheads="1"/>
            </p:cNvSpPr>
            <p:nvPr/>
          </p:nvSpPr>
          <p:spPr bwMode="auto">
            <a:xfrm>
              <a:off x="456" y="1952"/>
              <a:ext cx="1632" cy="824"/>
            </a:xfrm>
            <a:prstGeom prst="roundRect">
              <a:avLst>
                <a:gd name="adj" fmla="val 16667"/>
              </a:avLst>
            </a:prstGeom>
            <a:solidFill>
              <a:srgbClr val="FFEA1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covalent</a:t>
              </a:r>
            </a:p>
            <a:p>
              <a:r>
                <a:rPr lang="en-US" b="1">
                  <a:solidFill>
                    <a:srgbClr val="0F116A"/>
                  </a:solidFill>
                </a:rPr>
                <a:t>phosphodiester</a:t>
              </a:r>
              <a:endParaRPr lang="en-US" sz="2800" b="1">
                <a:solidFill>
                  <a:srgbClr val="0F116A"/>
                </a:solidFill>
              </a:endParaRPr>
            </a:p>
            <a:p>
              <a:r>
                <a:rPr lang="en-US" b="1">
                  <a:solidFill>
                    <a:srgbClr val="0F116A"/>
                  </a:solidFill>
                </a:rPr>
                <a:t>bonds</a:t>
              </a:r>
              <a:endParaRPr lang="en-US" sz="3600" b="1">
                <a:solidFill>
                  <a:schemeClr val="tx2"/>
                </a:solidFill>
              </a:endParaRPr>
            </a:p>
          </p:txBody>
        </p:sp>
      </p:grpSp>
      <p:sp>
        <p:nvSpPr>
          <p:cNvPr id="387088" name="Rectangle 16"/>
          <p:cNvSpPr>
            <a:spLocks noChangeArrowheads="1"/>
          </p:cNvSpPr>
          <p:nvPr/>
        </p:nvSpPr>
        <p:spPr bwMode="auto">
          <a:xfrm>
            <a:off x="4683125" y="1865313"/>
            <a:ext cx="1282700" cy="568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7087" name="Group 15"/>
          <p:cNvGrpSpPr>
            <a:grpSpLocks/>
          </p:cNvGrpSpPr>
          <p:nvPr/>
        </p:nvGrpSpPr>
        <p:grpSpPr bwMode="auto">
          <a:xfrm>
            <a:off x="4611688" y="1371600"/>
            <a:ext cx="1652587" cy="1066800"/>
            <a:chOff x="2880" y="864"/>
            <a:chExt cx="1041" cy="672"/>
          </a:xfrm>
        </p:grpSpPr>
        <p:sp>
          <p:nvSpPr>
            <p:cNvPr id="387077" name="Line 5"/>
            <p:cNvSpPr>
              <a:spLocks noChangeShapeType="1"/>
            </p:cNvSpPr>
            <p:nvPr/>
          </p:nvSpPr>
          <p:spPr bwMode="auto">
            <a:xfrm>
              <a:off x="3367" y="1369"/>
              <a:ext cx="0" cy="16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078" name="AutoShape 6"/>
            <p:cNvSpPr>
              <a:spLocks noChangeArrowheads="1"/>
            </p:cNvSpPr>
            <p:nvPr/>
          </p:nvSpPr>
          <p:spPr bwMode="auto">
            <a:xfrm>
              <a:off x="2880" y="864"/>
              <a:ext cx="1041" cy="568"/>
            </a:xfrm>
            <a:prstGeom prst="roundRect">
              <a:avLst>
                <a:gd name="adj" fmla="val 16667"/>
              </a:avLst>
            </a:prstGeom>
            <a:solidFill>
              <a:srgbClr val="FFEA1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hydrogen</a:t>
              </a:r>
              <a:endParaRPr lang="en-US" sz="2800" b="1">
                <a:solidFill>
                  <a:srgbClr val="0F116A"/>
                </a:solidFill>
              </a:endParaRPr>
            </a:p>
            <a:p>
              <a:r>
                <a:rPr lang="en-US" b="1">
                  <a:solidFill>
                    <a:srgbClr val="0F116A"/>
                  </a:solidFill>
                </a:rPr>
                <a:t>bonds</a:t>
              </a:r>
              <a:endParaRPr lang="en-US" sz="3600" b="1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7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7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70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87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9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170" name="Picture 2"/>
          <p:cNvPicPr>
            <a:picLocks noChangeAspect="1" noChangeArrowheads="1"/>
          </p:cNvPicPr>
          <p:nvPr/>
        </p:nvPicPr>
        <p:blipFill>
          <a:blip r:embed="rId4"/>
          <a:srcRect r="3906" b="3600"/>
          <a:stretch>
            <a:fillRect/>
          </a:stretch>
        </p:blipFill>
        <p:spPr bwMode="auto">
          <a:xfrm>
            <a:off x="4343400" y="381000"/>
            <a:ext cx="476091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1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Copying DNA</a:t>
            </a:r>
          </a:p>
        </p:txBody>
      </p:sp>
      <p:sp>
        <p:nvSpPr>
          <p:cNvPr id="39117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4724400" cy="3886200"/>
          </a:xfrm>
        </p:spPr>
        <p:txBody>
          <a:bodyPr/>
          <a:lstStyle/>
          <a:p>
            <a:r>
              <a:rPr lang="en-US"/>
              <a:t>Replication of DNA</a:t>
            </a:r>
          </a:p>
          <a:p>
            <a:pPr lvl="1"/>
            <a:r>
              <a:rPr lang="en-US"/>
              <a:t>base pairing allows each strand to serve as a </a:t>
            </a:r>
            <a:r>
              <a:rPr lang="en-US" u="sng">
                <a:solidFill>
                  <a:srgbClr val="CC0000"/>
                </a:solidFill>
              </a:rPr>
              <a:t>template</a:t>
            </a:r>
            <a:r>
              <a:rPr lang="en-US"/>
              <a:t> for a new strand</a:t>
            </a:r>
          </a:p>
          <a:p>
            <a:pPr lvl="1"/>
            <a:r>
              <a:rPr lang="en-US"/>
              <a:t>new strand is 1/2 parent template &amp; </a:t>
            </a:r>
            <a:br>
              <a:rPr lang="en-US"/>
            </a:br>
            <a:r>
              <a:rPr lang="en-US"/>
              <a:t>1/2 new DNA</a:t>
            </a:r>
          </a:p>
        </p:txBody>
      </p:sp>
      <p:pic>
        <p:nvPicPr>
          <p:cNvPr id="391173" name="Picture 5" descr="16-07-DNAReplication-L4"/>
          <p:cNvPicPr>
            <a:picLocks noChangeAspect="1" noChangeArrowheads="1"/>
          </p:cNvPicPr>
          <p:nvPr/>
        </p:nvPicPr>
        <p:blipFill>
          <a:blip r:embed="rId5"/>
          <a:srcRect b="50824"/>
          <a:stretch>
            <a:fillRect/>
          </a:stretch>
        </p:blipFill>
        <p:spPr bwMode="auto">
          <a:xfrm>
            <a:off x="0" y="5334000"/>
            <a:ext cx="715486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1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1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1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1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2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5867400" cy="762000"/>
          </a:xfrm>
        </p:spPr>
        <p:txBody>
          <a:bodyPr/>
          <a:lstStyle/>
          <a:p>
            <a:r>
              <a:rPr lang="en-US"/>
              <a:t>DNA Replication </a:t>
            </a:r>
          </a:p>
        </p:txBody>
      </p:sp>
      <p:sp>
        <p:nvSpPr>
          <p:cNvPr id="3993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077200" cy="762000"/>
          </a:xfrm>
        </p:spPr>
        <p:txBody>
          <a:bodyPr/>
          <a:lstStyle/>
          <a:p>
            <a:r>
              <a:rPr lang="en-US" sz="2200"/>
              <a:t>Large team of enzymes coordinates replication</a:t>
            </a:r>
          </a:p>
        </p:txBody>
      </p:sp>
      <p:pic>
        <p:nvPicPr>
          <p:cNvPr id="399364" name="Picture 4" descr="16-10-OriginsOfReplicat-L"/>
          <p:cNvPicPr>
            <a:picLocks noChangeAspect="1" noChangeArrowheads="1"/>
          </p:cNvPicPr>
          <p:nvPr/>
        </p:nvPicPr>
        <p:blipFill>
          <a:blip r:embed="rId4"/>
          <a:srcRect r="990" b="3850"/>
          <a:stretch>
            <a:fillRect/>
          </a:stretch>
        </p:blipFill>
        <p:spPr bwMode="auto">
          <a:xfrm>
            <a:off x="914400" y="1905000"/>
            <a:ext cx="7115175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65" name="AutoShape 5"/>
          <p:cNvSpPr>
            <a:spLocks noChangeArrowheads="1"/>
          </p:cNvSpPr>
          <p:nvPr/>
        </p:nvSpPr>
        <p:spPr bwMode="auto">
          <a:xfrm>
            <a:off x="5159375" y="315913"/>
            <a:ext cx="2227263" cy="906462"/>
          </a:xfrm>
          <a:prstGeom prst="wedgeEllipseCallout">
            <a:avLst>
              <a:gd name="adj1" fmla="val 81005"/>
              <a:gd name="adj2" fmla="val 17426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1800" b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  <a:t>Let</a:t>
            </a:r>
            <a:r>
              <a:rPr lang="en-US" sz="1800" b="1">
                <a:solidFill>
                  <a:srgbClr val="0F116A"/>
                </a:solidFill>
                <a:latin typeface="Arial"/>
                <a:ea typeface="ＭＳ Ｐゴシック" pitchFamily="1" charset="-128"/>
              </a:rPr>
              <a:t>’</a:t>
            </a:r>
            <a:r>
              <a:rPr lang="en-US" sz="1800" b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  <a:t>s meet</a:t>
            </a:r>
            <a:br>
              <a:rPr lang="en-US" sz="1800" b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</a:br>
            <a:r>
              <a:rPr lang="en-US" sz="1800" b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  <a:t>the team</a:t>
            </a:r>
            <a:r>
              <a:rPr lang="en-US" sz="1800" b="1">
                <a:solidFill>
                  <a:srgbClr val="0F116A"/>
                </a:solidFill>
                <a:latin typeface="Arial"/>
                <a:ea typeface="ＭＳ Ｐゴシック" pitchFamily="1" charset="-128"/>
              </a:rPr>
              <a:t>…</a:t>
            </a:r>
            <a:endParaRPr lang="en-US" sz="1800" b="1">
              <a:solidFill>
                <a:srgbClr val="0F116A"/>
              </a:solidFill>
              <a:latin typeface="Comic Sans MS" pitchFamily="66" charset="0"/>
              <a:ea typeface="ＭＳ Ｐゴシック" pitchFamily="1" charset="-128"/>
            </a:endParaRPr>
          </a:p>
        </p:txBody>
      </p:sp>
      <p:pic>
        <p:nvPicPr>
          <p:cNvPr id="399369" name="Picture 9" descr="penguin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609600"/>
            <a:ext cx="1274763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99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5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Replication: 1st step</a:t>
            </a:r>
          </a:p>
        </p:txBody>
      </p:sp>
      <p:sp>
        <p:nvSpPr>
          <p:cNvPr id="401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305800" cy="2362200"/>
          </a:xfrm>
        </p:spPr>
        <p:txBody>
          <a:bodyPr/>
          <a:lstStyle/>
          <a:p>
            <a:r>
              <a:rPr lang="en-US"/>
              <a:t>Unwind DNA</a:t>
            </a:r>
          </a:p>
          <a:p>
            <a:pPr lvl="1"/>
            <a:r>
              <a:rPr lang="en-US" u="sng">
                <a:solidFill>
                  <a:srgbClr val="CC0000"/>
                </a:solidFill>
              </a:rPr>
              <a:t>helicase</a:t>
            </a:r>
            <a:r>
              <a:rPr lang="en-US"/>
              <a:t> enzyme</a:t>
            </a:r>
          </a:p>
          <a:p>
            <a:pPr marL="1085850" lvl="2"/>
            <a:r>
              <a:rPr lang="en-US"/>
              <a:t>unwinds part of DNA helix</a:t>
            </a:r>
          </a:p>
          <a:p>
            <a:pPr marL="1085850" lvl="2"/>
            <a:r>
              <a:rPr lang="en-US"/>
              <a:t>stabilized by </a:t>
            </a:r>
            <a:r>
              <a:rPr lang="en-US" u="sng">
                <a:solidFill>
                  <a:srgbClr val="CC0000"/>
                </a:solidFill>
              </a:rPr>
              <a:t>single-stranded binding proteins</a:t>
            </a:r>
            <a:endParaRPr lang="en-US"/>
          </a:p>
        </p:txBody>
      </p:sp>
      <p:pic>
        <p:nvPicPr>
          <p:cNvPr id="401433" name="Picture 2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04900" y="3449638"/>
            <a:ext cx="69342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01434" name="Group 26"/>
          <p:cNvGrpSpPr>
            <a:grpSpLocks/>
          </p:cNvGrpSpPr>
          <p:nvPr/>
        </p:nvGrpSpPr>
        <p:grpSpPr bwMode="auto">
          <a:xfrm>
            <a:off x="5715000" y="5481638"/>
            <a:ext cx="457200" cy="304800"/>
            <a:chOff x="3600" y="3456"/>
            <a:chExt cx="288" cy="192"/>
          </a:xfrm>
        </p:grpSpPr>
        <p:sp>
          <p:nvSpPr>
            <p:cNvPr id="401435" name="Oval 27"/>
            <p:cNvSpPr>
              <a:spLocks noChangeArrowheads="1"/>
            </p:cNvSpPr>
            <p:nvPr/>
          </p:nvSpPr>
          <p:spPr bwMode="auto">
            <a:xfrm>
              <a:off x="3792" y="3456"/>
              <a:ext cx="96" cy="96"/>
            </a:xfrm>
            <a:prstGeom prst="ellipse">
              <a:avLst/>
            </a:prstGeom>
            <a:solidFill>
              <a:srgbClr val="81FFE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436" name="Oval 28"/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ellipse">
              <a:avLst/>
            </a:prstGeom>
            <a:solidFill>
              <a:srgbClr val="81FFE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437" name="Oval 29"/>
            <p:cNvSpPr>
              <a:spLocks noChangeArrowheads="1"/>
            </p:cNvSpPr>
            <p:nvPr/>
          </p:nvSpPr>
          <p:spPr bwMode="auto">
            <a:xfrm>
              <a:off x="3600" y="3552"/>
              <a:ext cx="96" cy="96"/>
            </a:xfrm>
            <a:prstGeom prst="ellipse">
              <a:avLst/>
            </a:prstGeom>
            <a:solidFill>
              <a:srgbClr val="81FFE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1438" name="Group 30"/>
          <p:cNvGrpSpPr>
            <a:grpSpLocks/>
          </p:cNvGrpSpPr>
          <p:nvPr/>
        </p:nvGrpSpPr>
        <p:grpSpPr bwMode="auto">
          <a:xfrm>
            <a:off x="5943600" y="4414838"/>
            <a:ext cx="457200" cy="381000"/>
            <a:chOff x="3744" y="2784"/>
            <a:chExt cx="288" cy="240"/>
          </a:xfrm>
        </p:grpSpPr>
        <p:sp>
          <p:nvSpPr>
            <p:cNvPr id="401439" name="Oval 31"/>
            <p:cNvSpPr>
              <a:spLocks noChangeArrowheads="1"/>
            </p:cNvSpPr>
            <p:nvPr/>
          </p:nvSpPr>
          <p:spPr bwMode="auto">
            <a:xfrm>
              <a:off x="3936" y="2928"/>
              <a:ext cx="96" cy="96"/>
            </a:xfrm>
            <a:prstGeom prst="ellipse">
              <a:avLst/>
            </a:prstGeom>
            <a:solidFill>
              <a:srgbClr val="81FFE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440" name="Oval 32"/>
            <p:cNvSpPr>
              <a:spLocks noChangeArrowheads="1"/>
            </p:cNvSpPr>
            <p:nvPr/>
          </p:nvSpPr>
          <p:spPr bwMode="auto">
            <a:xfrm>
              <a:off x="3840" y="2844"/>
              <a:ext cx="96" cy="96"/>
            </a:xfrm>
            <a:prstGeom prst="ellipse">
              <a:avLst/>
            </a:prstGeom>
            <a:solidFill>
              <a:srgbClr val="81FFE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441" name="Oval 33"/>
            <p:cNvSpPr>
              <a:spLocks noChangeArrowheads="1"/>
            </p:cNvSpPr>
            <p:nvPr/>
          </p:nvSpPr>
          <p:spPr bwMode="auto">
            <a:xfrm>
              <a:off x="3744" y="2784"/>
              <a:ext cx="96" cy="96"/>
            </a:xfrm>
            <a:prstGeom prst="ellipse">
              <a:avLst/>
            </a:prstGeom>
            <a:solidFill>
              <a:srgbClr val="81FFE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1442" name="AutoShape 34"/>
          <p:cNvSpPr>
            <a:spLocks noChangeArrowheads="1"/>
          </p:cNvSpPr>
          <p:nvPr/>
        </p:nvSpPr>
        <p:spPr bwMode="auto">
          <a:xfrm>
            <a:off x="671513" y="6350000"/>
            <a:ext cx="3768725" cy="306388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single-stranded binding proteins</a:t>
            </a:r>
          </a:p>
        </p:txBody>
      </p:sp>
      <p:sp>
        <p:nvSpPr>
          <p:cNvPr id="401443" name="Line 35"/>
          <p:cNvSpPr>
            <a:spLocks noChangeShapeType="1"/>
          </p:cNvSpPr>
          <p:nvPr/>
        </p:nvSpPr>
        <p:spPr bwMode="auto">
          <a:xfrm flipH="1">
            <a:off x="4343400" y="5786438"/>
            <a:ext cx="1371600" cy="609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44" name="Line 36"/>
          <p:cNvSpPr>
            <a:spLocks noChangeShapeType="1"/>
          </p:cNvSpPr>
          <p:nvPr/>
        </p:nvSpPr>
        <p:spPr bwMode="auto">
          <a:xfrm flipH="1">
            <a:off x="4343400" y="5808663"/>
            <a:ext cx="1371600" cy="60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45" name="Rectangle 37"/>
          <p:cNvSpPr>
            <a:spLocks noChangeArrowheads="1"/>
          </p:cNvSpPr>
          <p:nvPr/>
        </p:nvSpPr>
        <p:spPr bwMode="auto">
          <a:xfrm>
            <a:off x="4425950" y="6429375"/>
            <a:ext cx="2273300" cy="423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46" name="AutoShape 38"/>
          <p:cNvSpPr>
            <a:spLocks noChangeArrowheads="1"/>
          </p:cNvSpPr>
          <p:nvPr/>
        </p:nvSpPr>
        <p:spPr bwMode="auto">
          <a:xfrm>
            <a:off x="5813425" y="6459538"/>
            <a:ext cx="1863725" cy="306387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tIns="0" bIns="0">
            <a:spAutoFit/>
          </a:bodyPr>
          <a:lstStyle/>
          <a:p>
            <a:pPr algn="r"/>
            <a:r>
              <a:rPr lang="en-US" sz="1800" b="1">
                <a:solidFill>
                  <a:srgbClr val="000000"/>
                </a:solidFill>
              </a:rPr>
              <a:t>replication fork</a:t>
            </a:r>
          </a:p>
        </p:txBody>
      </p:sp>
      <p:sp>
        <p:nvSpPr>
          <p:cNvPr id="401447" name="Rectangle 39"/>
          <p:cNvSpPr>
            <a:spLocks noChangeArrowheads="1"/>
          </p:cNvSpPr>
          <p:nvPr/>
        </p:nvSpPr>
        <p:spPr bwMode="auto">
          <a:xfrm>
            <a:off x="5899150" y="3448050"/>
            <a:ext cx="1800225" cy="2651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48" name="AutoShape 40"/>
          <p:cNvSpPr>
            <a:spLocks noChangeArrowheads="1"/>
          </p:cNvSpPr>
          <p:nvPr/>
        </p:nvSpPr>
        <p:spPr bwMode="auto">
          <a:xfrm>
            <a:off x="5865813" y="3348038"/>
            <a:ext cx="1111250" cy="306387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t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</a:rPr>
              <a:t>helicase</a:t>
            </a:r>
          </a:p>
        </p:txBody>
      </p:sp>
      <p:sp>
        <p:nvSpPr>
          <p:cNvPr id="401449" name="Freeform 41"/>
          <p:cNvSpPr>
            <a:spLocks/>
          </p:cNvSpPr>
          <p:nvPr/>
        </p:nvSpPr>
        <p:spPr bwMode="auto">
          <a:xfrm>
            <a:off x="2890838" y="4772025"/>
            <a:ext cx="706437" cy="669925"/>
          </a:xfrm>
          <a:custGeom>
            <a:avLst/>
            <a:gdLst/>
            <a:ahLst/>
            <a:cxnLst>
              <a:cxn ang="0">
                <a:pos x="214" y="51"/>
              </a:cxn>
              <a:cxn ang="0">
                <a:pos x="22" y="201"/>
              </a:cxn>
              <a:cxn ang="0">
                <a:pos x="81" y="301"/>
              </a:cxn>
              <a:cxn ang="0">
                <a:pos x="281" y="418"/>
              </a:cxn>
              <a:cxn ang="0">
                <a:pos x="431" y="276"/>
              </a:cxn>
              <a:cxn ang="0">
                <a:pos x="364" y="35"/>
              </a:cxn>
              <a:cxn ang="0">
                <a:pos x="214" y="51"/>
              </a:cxn>
            </a:cxnLst>
            <a:rect l="0" t="0" r="r" b="b"/>
            <a:pathLst>
              <a:path w="445" h="422">
                <a:moveTo>
                  <a:pt x="214" y="51"/>
                </a:moveTo>
                <a:cubicBezTo>
                  <a:pt x="157" y="79"/>
                  <a:pt x="44" y="159"/>
                  <a:pt x="22" y="201"/>
                </a:cubicBezTo>
                <a:cubicBezTo>
                  <a:pt x="0" y="243"/>
                  <a:pt x="38" y="265"/>
                  <a:pt x="81" y="301"/>
                </a:cubicBezTo>
                <a:cubicBezTo>
                  <a:pt x="124" y="337"/>
                  <a:pt x="223" y="422"/>
                  <a:pt x="281" y="418"/>
                </a:cubicBezTo>
                <a:cubicBezTo>
                  <a:pt x="339" y="414"/>
                  <a:pt x="417" y="340"/>
                  <a:pt x="431" y="276"/>
                </a:cubicBezTo>
                <a:cubicBezTo>
                  <a:pt x="445" y="212"/>
                  <a:pt x="401" y="70"/>
                  <a:pt x="364" y="35"/>
                </a:cubicBezTo>
                <a:cubicBezTo>
                  <a:pt x="327" y="0"/>
                  <a:pt x="271" y="23"/>
                  <a:pt x="214" y="51"/>
                </a:cubicBezTo>
                <a:close/>
              </a:path>
            </a:pathLst>
          </a:cu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18900000" scaled="1"/>
          </a:gra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50" name="Freeform 42"/>
          <p:cNvSpPr>
            <a:spLocks/>
          </p:cNvSpPr>
          <p:nvPr/>
        </p:nvSpPr>
        <p:spPr bwMode="auto">
          <a:xfrm flipH="1">
            <a:off x="5462588" y="4672013"/>
            <a:ext cx="706437" cy="669925"/>
          </a:xfrm>
          <a:custGeom>
            <a:avLst/>
            <a:gdLst/>
            <a:ahLst/>
            <a:cxnLst>
              <a:cxn ang="0">
                <a:pos x="214" y="51"/>
              </a:cxn>
              <a:cxn ang="0">
                <a:pos x="22" y="201"/>
              </a:cxn>
              <a:cxn ang="0">
                <a:pos x="81" y="301"/>
              </a:cxn>
              <a:cxn ang="0">
                <a:pos x="281" y="418"/>
              </a:cxn>
              <a:cxn ang="0">
                <a:pos x="431" y="276"/>
              </a:cxn>
              <a:cxn ang="0">
                <a:pos x="364" y="35"/>
              </a:cxn>
              <a:cxn ang="0">
                <a:pos x="214" y="51"/>
              </a:cxn>
            </a:cxnLst>
            <a:rect l="0" t="0" r="r" b="b"/>
            <a:pathLst>
              <a:path w="445" h="422">
                <a:moveTo>
                  <a:pt x="214" y="51"/>
                </a:moveTo>
                <a:cubicBezTo>
                  <a:pt x="157" y="79"/>
                  <a:pt x="44" y="159"/>
                  <a:pt x="22" y="201"/>
                </a:cubicBezTo>
                <a:cubicBezTo>
                  <a:pt x="0" y="243"/>
                  <a:pt x="38" y="265"/>
                  <a:pt x="81" y="301"/>
                </a:cubicBezTo>
                <a:cubicBezTo>
                  <a:pt x="124" y="337"/>
                  <a:pt x="223" y="422"/>
                  <a:pt x="281" y="418"/>
                </a:cubicBezTo>
                <a:cubicBezTo>
                  <a:pt x="339" y="414"/>
                  <a:pt x="417" y="340"/>
                  <a:pt x="431" y="276"/>
                </a:cubicBezTo>
                <a:cubicBezTo>
                  <a:pt x="445" y="212"/>
                  <a:pt x="401" y="70"/>
                  <a:pt x="364" y="35"/>
                </a:cubicBezTo>
                <a:cubicBezTo>
                  <a:pt x="327" y="0"/>
                  <a:pt x="271" y="23"/>
                  <a:pt x="214" y="51"/>
                </a:cubicBezTo>
                <a:close/>
              </a:path>
            </a:pathLst>
          </a:cu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18900000" scaled="1"/>
          </a:gra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51" name="Line 43"/>
          <p:cNvSpPr>
            <a:spLocks noChangeShapeType="1"/>
          </p:cNvSpPr>
          <p:nvPr/>
        </p:nvSpPr>
        <p:spPr bwMode="auto">
          <a:xfrm flipH="1">
            <a:off x="3465513" y="3698875"/>
            <a:ext cx="2393950" cy="12842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52" name="Line 44"/>
          <p:cNvSpPr>
            <a:spLocks noChangeShapeType="1"/>
          </p:cNvSpPr>
          <p:nvPr/>
        </p:nvSpPr>
        <p:spPr bwMode="auto">
          <a:xfrm flipH="1">
            <a:off x="3478213" y="3724275"/>
            <a:ext cx="2393950" cy="12842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1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ng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1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01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01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ong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01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1" grpId="0" build="p" autoUpdateAnimBg="0"/>
      <p:bldP spid="401442" grpId="0" animBg="1" autoUpdateAnimBg="0"/>
      <p:bldP spid="401446" grpId="0" animBg="1" autoUpdateAnimBg="0"/>
      <p:bldP spid="401448" grpId="0" animBg="1" autoUpdateAnimBg="0"/>
      <p:bldP spid="401449" grpId="0" animBg="1"/>
      <p:bldP spid="4014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72" name="Rectangle 16"/>
          <p:cNvSpPr>
            <a:spLocks noChangeArrowheads="1"/>
          </p:cNvSpPr>
          <p:nvPr/>
        </p:nvSpPr>
        <p:spPr bwMode="auto">
          <a:xfrm>
            <a:off x="0" y="6205538"/>
            <a:ext cx="1639888" cy="639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3471" name="AutoShape 15"/>
          <p:cNvSpPr>
            <a:spLocks noChangeArrowheads="1"/>
          </p:cNvSpPr>
          <p:nvPr/>
        </p:nvSpPr>
        <p:spPr bwMode="auto">
          <a:xfrm>
            <a:off x="1325563" y="4981575"/>
            <a:ext cx="2514600" cy="1600200"/>
          </a:xfrm>
          <a:custGeom>
            <a:avLst/>
            <a:gdLst>
              <a:gd name="G0" fmla="+- 8250 0 0"/>
              <a:gd name="G1" fmla="+- 21600 0 8250"/>
              <a:gd name="G2" fmla="+- 21600 0 825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250" y="10800"/>
                </a:moveTo>
                <a:cubicBezTo>
                  <a:pt x="8250" y="12208"/>
                  <a:pt x="9392" y="13350"/>
                  <a:pt x="10800" y="13350"/>
                </a:cubicBezTo>
                <a:cubicBezTo>
                  <a:pt x="12208" y="13350"/>
                  <a:pt x="13350" y="12208"/>
                  <a:pt x="13350" y="10800"/>
                </a:cubicBezTo>
                <a:cubicBezTo>
                  <a:pt x="13350" y="9392"/>
                  <a:pt x="12208" y="8250"/>
                  <a:pt x="10800" y="8250"/>
                </a:cubicBezTo>
                <a:cubicBezTo>
                  <a:pt x="9392" y="8250"/>
                  <a:pt x="8250" y="9392"/>
                  <a:pt x="825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b="1">
                <a:solidFill>
                  <a:srgbClr val="0F116A"/>
                </a:solidFill>
              </a:rPr>
              <a:t>DNA</a:t>
            </a:r>
          </a:p>
          <a:p>
            <a:r>
              <a:rPr lang="en-US" b="1">
                <a:solidFill>
                  <a:srgbClr val="0F116A"/>
                </a:solidFill>
              </a:rPr>
              <a:t>Polymerase III</a:t>
            </a:r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685800"/>
            <a:ext cx="5562600" cy="762000"/>
          </a:xfrm>
        </p:spPr>
        <p:txBody>
          <a:bodyPr/>
          <a:lstStyle/>
          <a:p>
            <a:r>
              <a:rPr lang="en-US"/>
              <a:t>Replication: 2nd step</a:t>
            </a:r>
          </a:p>
        </p:txBody>
      </p:sp>
      <p:pic>
        <p:nvPicPr>
          <p:cNvPr id="403460" name="Picture 4" descr="DNA Replication for PP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44500"/>
            <a:ext cx="215265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3461" name="Picture 5" descr="base1PP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01850" y="5934075"/>
            <a:ext cx="198437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3462" name="Picture 6" descr="baseAPP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01850" y="4694238"/>
            <a:ext cx="1992313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3463" name="Picture 7" descr="baseCPP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01850" y="3387725"/>
            <a:ext cx="214312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3464" name="Picture 8" descr="baseTPPT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01850" y="2171700"/>
            <a:ext cx="2160588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3465" name="AutoShape 9"/>
          <p:cNvSpPr>
            <a:spLocks noChangeArrowheads="1"/>
          </p:cNvSpPr>
          <p:nvPr/>
        </p:nvSpPr>
        <p:spPr bwMode="auto">
          <a:xfrm flipH="1">
            <a:off x="5026025" y="4751388"/>
            <a:ext cx="2227263" cy="1501775"/>
          </a:xfrm>
          <a:prstGeom prst="wedgeEllipseCallout">
            <a:avLst>
              <a:gd name="adj1" fmla="val -82787"/>
              <a:gd name="adj2" fmla="val 23995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1800" b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  <a:t>But</a:t>
            </a:r>
            <a:r>
              <a:rPr lang="en-US" sz="1800" b="1">
                <a:solidFill>
                  <a:srgbClr val="0F116A"/>
                </a:solidFill>
                <a:latin typeface="Arial"/>
                <a:ea typeface="ＭＳ Ｐゴシック" pitchFamily="1" charset="-128"/>
              </a:rPr>
              <a:t>…</a:t>
            </a:r>
            <a:endParaRPr lang="en-US" sz="1800" b="1">
              <a:solidFill>
                <a:srgbClr val="0F116A"/>
              </a:solidFill>
              <a:latin typeface="Comic Sans MS" pitchFamily="66" charset="0"/>
              <a:ea typeface="ＭＳ Ｐゴシック" pitchFamily="1" charset="-128"/>
            </a:endParaRPr>
          </a:p>
          <a:p>
            <a:r>
              <a:rPr lang="en-US" sz="1800" b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  <a:t>We</a:t>
            </a:r>
            <a:r>
              <a:rPr lang="en-US" sz="1800" b="1">
                <a:solidFill>
                  <a:srgbClr val="0F116A"/>
                </a:solidFill>
                <a:latin typeface="Arial"/>
                <a:ea typeface="ＭＳ Ｐゴシック" pitchFamily="1" charset="-128"/>
              </a:rPr>
              <a:t>’</a:t>
            </a:r>
            <a:r>
              <a:rPr lang="en-US" sz="1800" b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  <a:t>re missing </a:t>
            </a:r>
            <a:br>
              <a:rPr lang="en-US" sz="1800" b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</a:br>
            <a:r>
              <a:rPr lang="en-US" sz="1800" b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  <a:t>something</a:t>
            </a:r>
            <a:r>
              <a:rPr lang="en-US" sz="1800" b="1" i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  <a:t>!</a:t>
            </a:r>
            <a:endParaRPr lang="en-US" sz="1800" b="1">
              <a:solidFill>
                <a:srgbClr val="0F116A"/>
              </a:solidFill>
              <a:latin typeface="Comic Sans MS" pitchFamily="66" charset="0"/>
              <a:ea typeface="ＭＳ Ｐゴシック" pitchFamily="1" charset="-128"/>
            </a:endParaRPr>
          </a:p>
          <a:p>
            <a:r>
              <a:rPr lang="en-US" sz="1800" b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  <a:t>What?</a:t>
            </a:r>
          </a:p>
        </p:txBody>
      </p:sp>
      <p:sp>
        <p:nvSpPr>
          <p:cNvPr id="403467" name="AutoShape 11"/>
          <p:cNvSpPr>
            <a:spLocks noChangeArrowheads="1"/>
          </p:cNvSpPr>
          <p:nvPr/>
        </p:nvSpPr>
        <p:spPr bwMode="auto">
          <a:xfrm flipH="1">
            <a:off x="5026025" y="4751388"/>
            <a:ext cx="2227263" cy="1501775"/>
          </a:xfrm>
          <a:prstGeom prst="wedgeEllipseCallout">
            <a:avLst>
              <a:gd name="adj1" fmla="val -84074"/>
              <a:gd name="adj2" fmla="val 23889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1800" b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  <a:t>Where</a:t>
            </a:r>
            <a:r>
              <a:rPr lang="en-US" sz="1800" b="1">
                <a:solidFill>
                  <a:srgbClr val="0F116A"/>
                </a:solidFill>
                <a:latin typeface="Arial"/>
                <a:ea typeface="ＭＳ Ｐゴシック" pitchFamily="1" charset="-128"/>
              </a:rPr>
              <a:t>’</a:t>
            </a:r>
            <a:r>
              <a:rPr lang="en-US" sz="1800" b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  <a:t>s the</a:t>
            </a:r>
            <a:br>
              <a:rPr lang="en-US" sz="1800" b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</a:br>
            <a:r>
              <a:rPr lang="en-US" sz="1800" b="1" i="1" u="sng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  <a:t>ENERGY</a:t>
            </a:r>
            <a:r>
              <a:rPr lang="en-US" sz="1800" b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  <a:t/>
            </a:r>
            <a:br>
              <a:rPr lang="en-US" sz="1800" b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</a:br>
            <a:r>
              <a:rPr lang="en-US" sz="1800" b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  <a:t>for the bonding</a:t>
            </a:r>
            <a:r>
              <a:rPr lang="en-US" sz="1800" b="1" i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  <a:t>!</a:t>
            </a:r>
            <a:endParaRPr lang="en-US" sz="1800" b="1">
              <a:solidFill>
                <a:srgbClr val="0F116A"/>
              </a:solidFill>
              <a:latin typeface="Comic Sans MS" pitchFamily="66" charset="0"/>
              <a:ea typeface="ＭＳ Ｐゴシック" pitchFamily="1" charset="-128"/>
            </a:endParaRPr>
          </a:p>
        </p:txBody>
      </p:sp>
      <p:pic>
        <p:nvPicPr>
          <p:cNvPr id="403468" name="Picture 12" descr="penguinL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869238" y="5562600"/>
            <a:ext cx="1274762" cy="1295400"/>
          </a:xfrm>
          <a:prstGeom prst="rect">
            <a:avLst/>
          </a:prstGeom>
          <a:noFill/>
        </p:spPr>
      </p:pic>
      <p:sp>
        <p:nvSpPr>
          <p:cNvPr id="403469" name="Rectangle 1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4352925" y="1371600"/>
            <a:ext cx="47910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pitchFamily="2" charset="2"/>
              <a:buChar char="§"/>
            </a:pPr>
            <a:r>
              <a:rPr lang="en-US" sz="3000" b="1">
                <a:solidFill>
                  <a:srgbClr val="0F116A"/>
                </a:solidFill>
              </a:rPr>
              <a:t>Build daughter DNA strand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u"/>
            </a:pPr>
            <a:r>
              <a:rPr lang="en-US" sz="2800" b="1"/>
              <a:t>add new complementary bases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u"/>
            </a:pPr>
            <a:r>
              <a:rPr lang="en-US" sz="2800" b="1" u="sng">
                <a:solidFill>
                  <a:srgbClr val="CC0000"/>
                </a:solidFill>
              </a:rPr>
              <a:t>DNA polymerase III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u"/>
            </a:pP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3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3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3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3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3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3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3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3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ng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3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3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03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034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Quack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034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Quack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71" grpId="0" animBg="1" autoUpdateAnimBg="0"/>
      <p:bldP spid="403465" grpId="0" animBg="1" autoUpdateAnimBg="0"/>
      <p:bldP spid="403467" grpId="0" animBg="1" autoUpdateAnimBg="0"/>
      <p:bldP spid="40346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AutoShape 2"/>
          <p:cNvSpPr>
            <a:spLocks noChangeArrowheads="1"/>
          </p:cNvSpPr>
          <p:nvPr/>
        </p:nvSpPr>
        <p:spPr bwMode="auto">
          <a:xfrm>
            <a:off x="6569075" y="2841625"/>
            <a:ext cx="1447800" cy="914400"/>
          </a:xfrm>
          <a:prstGeom prst="irregularSeal1">
            <a:avLst/>
          </a:prstGeom>
          <a:solidFill>
            <a:srgbClr val="FFEA18"/>
          </a:solidFill>
          <a:ln w="38100">
            <a:solidFill>
              <a:srgbClr val="FFCC1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>
                <a:solidFill>
                  <a:srgbClr val="CC0000"/>
                </a:solidFill>
              </a:rPr>
              <a:t>energy</a:t>
            </a:r>
          </a:p>
        </p:txBody>
      </p:sp>
      <p:sp>
        <p:nvSpPr>
          <p:cNvPr id="405507" name="Rectangle 3"/>
          <p:cNvSpPr>
            <a:spLocks noChangeArrowheads="1"/>
          </p:cNvSpPr>
          <p:nvPr/>
        </p:nvSpPr>
        <p:spPr bwMode="auto">
          <a:xfrm>
            <a:off x="2843213" y="5715000"/>
            <a:ext cx="946150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CC0000"/>
                </a:solidFill>
              </a:rPr>
              <a:t>ATP</a:t>
            </a:r>
          </a:p>
        </p:txBody>
      </p:sp>
      <p:sp>
        <p:nvSpPr>
          <p:cNvPr id="405508" name="Rectangle 4"/>
          <p:cNvSpPr>
            <a:spLocks noChangeArrowheads="1"/>
          </p:cNvSpPr>
          <p:nvPr/>
        </p:nvSpPr>
        <p:spPr bwMode="auto">
          <a:xfrm>
            <a:off x="2843213" y="5715000"/>
            <a:ext cx="966787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CC0000"/>
                </a:solidFill>
              </a:rPr>
              <a:t>GTP</a:t>
            </a:r>
          </a:p>
        </p:txBody>
      </p:sp>
      <p:sp>
        <p:nvSpPr>
          <p:cNvPr id="405509" name="Rectangle 5"/>
          <p:cNvSpPr>
            <a:spLocks noChangeArrowheads="1"/>
          </p:cNvSpPr>
          <p:nvPr/>
        </p:nvSpPr>
        <p:spPr bwMode="auto">
          <a:xfrm>
            <a:off x="2843213" y="5715000"/>
            <a:ext cx="903287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CC0000"/>
                </a:solidFill>
              </a:rPr>
              <a:t>TTP</a:t>
            </a:r>
          </a:p>
        </p:txBody>
      </p:sp>
      <p:sp>
        <p:nvSpPr>
          <p:cNvPr id="405510" name="Rectangle 6"/>
          <p:cNvSpPr>
            <a:spLocks noChangeArrowheads="1"/>
          </p:cNvSpPr>
          <p:nvPr/>
        </p:nvSpPr>
        <p:spPr bwMode="auto">
          <a:xfrm>
            <a:off x="2843213" y="5715000"/>
            <a:ext cx="946150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CC0000"/>
                </a:solidFill>
              </a:rPr>
              <a:t>CTP</a:t>
            </a:r>
          </a:p>
        </p:txBody>
      </p:sp>
      <p:sp>
        <p:nvSpPr>
          <p:cNvPr id="40551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 of Replication</a:t>
            </a:r>
          </a:p>
        </p:txBody>
      </p:sp>
      <p:sp>
        <p:nvSpPr>
          <p:cNvPr id="405512" name="Rectangle 8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431213" cy="83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600"/>
              <a:t>Where does energy for bonding </a:t>
            </a:r>
            <a:r>
              <a:rPr lang="en-US" sz="2600" i="1" u="sng"/>
              <a:t>usually</a:t>
            </a:r>
            <a:r>
              <a:rPr lang="en-US" sz="2600"/>
              <a:t> come from?</a:t>
            </a:r>
          </a:p>
        </p:txBody>
      </p:sp>
      <p:pic>
        <p:nvPicPr>
          <p:cNvPr id="405513" name="Picture 9" descr="baseAT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0" y="2667000"/>
            <a:ext cx="2160588" cy="2967038"/>
          </a:xfrm>
          <a:prstGeom prst="rect">
            <a:avLst/>
          </a:prstGeom>
          <a:noFill/>
        </p:spPr>
      </p:pic>
      <p:pic>
        <p:nvPicPr>
          <p:cNvPr id="405514" name="Picture 10" descr="baseAD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26213" y="2971800"/>
            <a:ext cx="2160587" cy="2178050"/>
          </a:xfrm>
          <a:prstGeom prst="rect">
            <a:avLst/>
          </a:prstGeom>
          <a:noFill/>
        </p:spPr>
      </p:pic>
      <p:pic>
        <p:nvPicPr>
          <p:cNvPr id="405515" name="Picture 11" descr="baseAM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26213" y="3760788"/>
            <a:ext cx="2160587" cy="1389062"/>
          </a:xfrm>
          <a:prstGeom prst="rect">
            <a:avLst/>
          </a:prstGeom>
          <a:noFill/>
        </p:spPr>
      </p:pic>
      <p:sp>
        <p:nvSpPr>
          <p:cNvPr id="405516" name="AutoShape 12"/>
          <p:cNvSpPr>
            <a:spLocks noChangeArrowheads="1"/>
          </p:cNvSpPr>
          <p:nvPr/>
        </p:nvSpPr>
        <p:spPr bwMode="auto">
          <a:xfrm>
            <a:off x="3886200" y="3870325"/>
            <a:ext cx="2133600" cy="533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5517" name="Rectangle 13"/>
          <p:cNvSpPr>
            <a:spLocks noChangeArrowheads="1"/>
          </p:cNvSpPr>
          <p:nvPr/>
        </p:nvSpPr>
        <p:spPr bwMode="auto">
          <a:xfrm>
            <a:off x="6781800" y="5715000"/>
            <a:ext cx="989013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chemeClr val="tx2"/>
                </a:solidFill>
              </a:rPr>
              <a:t>ADP</a:t>
            </a:r>
            <a:endParaRPr lang="en-US" sz="3000" b="1">
              <a:solidFill>
                <a:srgbClr val="CC0000"/>
              </a:solidFill>
            </a:endParaRPr>
          </a:p>
        </p:txBody>
      </p:sp>
      <p:pic>
        <p:nvPicPr>
          <p:cNvPr id="405518" name="Picture 14" descr="Pi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77200" y="2362200"/>
            <a:ext cx="536575" cy="546100"/>
          </a:xfrm>
          <a:prstGeom prst="rect">
            <a:avLst/>
          </a:prstGeom>
          <a:noFill/>
        </p:spPr>
      </p:pic>
      <p:sp>
        <p:nvSpPr>
          <p:cNvPr id="405519" name="Rectangle 15"/>
          <p:cNvSpPr>
            <a:spLocks noChangeArrowheads="1"/>
          </p:cNvSpPr>
          <p:nvPr/>
        </p:nvSpPr>
        <p:spPr bwMode="auto">
          <a:xfrm>
            <a:off x="6781800" y="5715000"/>
            <a:ext cx="1030288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0F116A"/>
                </a:solidFill>
              </a:rPr>
              <a:t>AMP</a:t>
            </a:r>
            <a:endParaRPr lang="en-US" sz="3000" b="1">
              <a:solidFill>
                <a:srgbClr val="CC0000"/>
              </a:solidFill>
            </a:endParaRPr>
          </a:p>
        </p:txBody>
      </p:sp>
      <p:pic>
        <p:nvPicPr>
          <p:cNvPr id="405520" name="Picture 16" descr="PPi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878763" y="2362200"/>
            <a:ext cx="735012" cy="1327150"/>
          </a:xfrm>
          <a:prstGeom prst="rect">
            <a:avLst/>
          </a:prstGeom>
          <a:noFill/>
        </p:spPr>
      </p:pic>
      <p:pic>
        <p:nvPicPr>
          <p:cNvPr id="405521" name="Picture 17" descr="baseGTP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86000" y="2667000"/>
            <a:ext cx="2151063" cy="2967038"/>
          </a:xfrm>
          <a:prstGeom prst="rect">
            <a:avLst/>
          </a:prstGeom>
          <a:noFill/>
        </p:spPr>
      </p:pic>
      <p:sp>
        <p:nvSpPr>
          <p:cNvPr id="405522" name="Rectangle 18"/>
          <p:cNvSpPr>
            <a:spLocks noChangeArrowheads="1"/>
          </p:cNvSpPr>
          <p:nvPr/>
        </p:nvSpPr>
        <p:spPr bwMode="auto">
          <a:xfrm>
            <a:off x="6781800" y="5715000"/>
            <a:ext cx="1052513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0F116A"/>
                </a:solidFill>
              </a:rPr>
              <a:t>GMP</a:t>
            </a:r>
            <a:endParaRPr lang="en-US" sz="3000" b="1">
              <a:solidFill>
                <a:srgbClr val="CC0000"/>
              </a:solidFill>
            </a:endParaRPr>
          </a:p>
        </p:txBody>
      </p:sp>
      <p:sp>
        <p:nvSpPr>
          <p:cNvPr id="405523" name="Rectangle 19"/>
          <p:cNvSpPr>
            <a:spLocks noChangeArrowheads="1"/>
          </p:cNvSpPr>
          <p:nvPr/>
        </p:nvSpPr>
        <p:spPr bwMode="auto">
          <a:xfrm>
            <a:off x="6781800" y="5715000"/>
            <a:ext cx="989013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0F116A"/>
                </a:solidFill>
              </a:rPr>
              <a:t>TMP</a:t>
            </a:r>
            <a:endParaRPr lang="en-US" sz="3000" b="1">
              <a:solidFill>
                <a:srgbClr val="CC0000"/>
              </a:solidFill>
            </a:endParaRPr>
          </a:p>
        </p:txBody>
      </p:sp>
      <p:sp>
        <p:nvSpPr>
          <p:cNvPr id="405524" name="Rectangle 20"/>
          <p:cNvSpPr>
            <a:spLocks noChangeArrowheads="1"/>
          </p:cNvSpPr>
          <p:nvPr/>
        </p:nvSpPr>
        <p:spPr bwMode="auto">
          <a:xfrm>
            <a:off x="6781800" y="5715000"/>
            <a:ext cx="1030288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0F116A"/>
                </a:solidFill>
              </a:rPr>
              <a:t>CMP</a:t>
            </a:r>
            <a:endParaRPr lang="en-US" sz="3000" b="1">
              <a:solidFill>
                <a:srgbClr val="CC0000"/>
              </a:solidFill>
            </a:endParaRPr>
          </a:p>
        </p:txBody>
      </p:sp>
      <p:pic>
        <p:nvPicPr>
          <p:cNvPr id="405525" name="Picture 21" descr="baseTTP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86000" y="2667000"/>
            <a:ext cx="2143125" cy="2967038"/>
          </a:xfrm>
          <a:prstGeom prst="rect">
            <a:avLst/>
          </a:prstGeom>
          <a:noFill/>
        </p:spPr>
      </p:pic>
      <p:pic>
        <p:nvPicPr>
          <p:cNvPr id="405526" name="Picture 22" descr="baseCTP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286000" y="2667000"/>
            <a:ext cx="2133600" cy="2967038"/>
          </a:xfrm>
          <a:prstGeom prst="rect">
            <a:avLst/>
          </a:prstGeom>
          <a:noFill/>
        </p:spPr>
      </p:pic>
      <p:pic>
        <p:nvPicPr>
          <p:cNvPr id="405527" name="Picture 23" descr="baseGMP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526213" y="3760788"/>
            <a:ext cx="2151062" cy="1389062"/>
          </a:xfrm>
          <a:prstGeom prst="rect">
            <a:avLst/>
          </a:prstGeom>
          <a:noFill/>
        </p:spPr>
      </p:pic>
      <p:pic>
        <p:nvPicPr>
          <p:cNvPr id="405528" name="Picture 24" descr="baseTMP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526213" y="3760788"/>
            <a:ext cx="2143125" cy="1389062"/>
          </a:xfrm>
          <a:prstGeom prst="rect">
            <a:avLst/>
          </a:prstGeom>
          <a:noFill/>
        </p:spPr>
      </p:pic>
      <p:pic>
        <p:nvPicPr>
          <p:cNvPr id="405529" name="Picture 25" descr="baseCMP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526213" y="3760788"/>
            <a:ext cx="2133600" cy="1389062"/>
          </a:xfrm>
          <a:prstGeom prst="rect">
            <a:avLst/>
          </a:prstGeom>
          <a:noFill/>
        </p:spPr>
      </p:pic>
      <p:sp>
        <p:nvSpPr>
          <p:cNvPr id="405530" name="Oval 26"/>
          <p:cNvSpPr>
            <a:spLocks noChangeArrowheads="1"/>
          </p:cNvSpPr>
          <p:nvPr/>
        </p:nvSpPr>
        <p:spPr bwMode="auto">
          <a:xfrm>
            <a:off x="1752600" y="2514600"/>
            <a:ext cx="1981200" cy="23622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5531" name="Rectangle 27"/>
          <p:cNvSpPr>
            <a:spLocks noChangeArrowheads="1"/>
          </p:cNvSpPr>
          <p:nvPr/>
        </p:nvSpPr>
        <p:spPr bwMode="auto">
          <a:xfrm>
            <a:off x="1917700" y="6308725"/>
            <a:ext cx="2822575" cy="427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rgbClr val="CC0000"/>
                </a:solidFill>
              </a:rPr>
              <a:t>modified nucleotide</a:t>
            </a:r>
          </a:p>
        </p:txBody>
      </p:sp>
      <p:sp>
        <p:nvSpPr>
          <p:cNvPr id="405532" name="Oval 28"/>
          <p:cNvSpPr>
            <a:spLocks noChangeArrowheads="1"/>
          </p:cNvSpPr>
          <p:nvPr/>
        </p:nvSpPr>
        <p:spPr bwMode="auto">
          <a:xfrm>
            <a:off x="5897563" y="3533775"/>
            <a:ext cx="3113087" cy="1906588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5533" name="AutoShape 29"/>
          <p:cNvSpPr>
            <a:spLocks noChangeArrowheads="1"/>
          </p:cNvSpPr>
          <p:nvPr/>
        </p:nvSpPr>
        <p:spPr bwMode="auto">
          <a:xfrm>
            <a:off x="6919913" y="2468563"/>
            <a:ext cx="1447800" cy="914400"/>
          </a:xfrm>
          <a:prstGeom prst="irregularSeal1">
            <a:avLst/>
          </a:prstGeom>
          <a:solidFill>
            <a:srgbClr val="FFEA18"/>
          </a:solidFill>
          <a:ln w="38100">
            <a:solidFill>
              <a:srgbClr val="FFCC1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>
                <a:solidFill>
                  <a:srgbClr val="CC0000"/>
                </a:solidFill>
              </a:rPr>
              <a:t>energy</a:t>
            </a:r>
          </a:p>
        </p:txBody>
      </p:sp>
      <p:sp>
        <p:nvSpPr>
          <p:cNvPr id="405534" name="AutoShape 30"/>
          <p:cNvSpPr>
            <a:spLocks noChangeArrowheads="1"/>
          </p:cNvSpPr>
          <p:nvPr/>
        </p:nvSpPr>
        <p:spPr bwMode="auto">
          <a:xfrm flipH="1">
            <a:off x="3906838" y="1889125"/>
            <a:ext cx="2024062" cy="1204913"/>
          </a:xfrm>
          <a:prstGeom prst="wedgeEllipseCallout">
            <a:avLst>
              <a:gd name="adj1" fmla="val 80194"/>
              <a:gd name="adj2" fmla="val 38139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1800" b="1">
                <a:solidFill>
                  <a:srgbClr val="0F116A"/>
                </a:solidFill>
                <a:latin typeface="Comic Sans MS" pitchFamily="66" charset="0"/>
                <a:ea typeface="Geneva" pitchFamily="1" charset="-128"/>
              </a:rPr>
              <a:t>We come</a:t>
            </a:r>
            <a:br>
              <a:rPr lang="en-US" sz="1800" b="1">
                <a:solidFill>
                  <a:srgbClr val="0F116A"/>
                </a:solidFill>
                <a:latin typeface="Comic Sans MS" pitchFamily="66" charset="0"/>
                <a:ea typeface="Geneva" pitchFamily="1" charset="-128"/>
              </a:rPr>
            </a:br>
            <a:r>
              <a:rPr lang="en-US" sz="1800" b="1">
                <a:solidFill>
                  <a:srgbClr val="0F116A"/>
                </a:solidFill>
                <a:latin typeface="Comic Sans MS" pitchFamily="66" charset="0"/>
                <a:ea typeface="Geneva" pitchFamily="1" charset="-128"/>
              </a:rPr>
              <a:t>with our </a:t>
            </a:r>
            <a:r>
              <a:rPr lang="en-US" sz="1800" b="1" i="1" u="sng">
                <a:solidFill>
                  <a:srgbClr val="0F116A"/>
                </a:solidFill>
                <a:latin typeface="Comic Sans MS" pitchFamily="66" charset="0"/>
                <a:ea typeface="Geneva" pitchFamily="1" charset="-128"/>
              </a:rPr>
              <a:t>own</a:t>
            </a:r>
            <a:r>
              <a:rPr lang="en-US" sz="1800" b="1">
                <a:solidFill>
                  <a:srgbClr val="0F116A"/>
                </a:solidFill>
                <a:latin typeface="Comic Sans MS" pitchFamily="66" charset="0"/>
                <a:ea typeface="Geneva" pitchFamily="1" charset="-128"/>
              </a:rPr>
              <a:t/>
            </a:r>
            <a:br>
              <a:rPr lang="en-US" sz="1800" b="1">
                <a:solidFill>
                  <a:srgbClr val="0F116A"/>
                </a:solidFill>
                <a:latin typeface="Comic Sans MS" pitchFamily="66" charset="0"/>
                <a:ea typeface="Geneva" pitchFamily="1" charset="-128"/>
              </a:rPr>
            </a:br>
            <a:r>
              <a:rPr lang="en-US" sz="1800" b="1">
                <a:solidFill>
                  <a:srgbClr val="0F116A"/>
                </a:solidFill>
                <a:latin typeface="Comic Sans MS" pitchFamily="66" charset="0"/>
                <a:ea typeface="Geneva" pitchFamily="1" charset="-128"/>
              </a:rPr>
              <a:t>energy</a:t>
            </a:r>
            <a:r>
              <a:rPr lang="en-US" sz="1800" b="1" i="1">
                <a:solidFill>
                  <a:srgbClr val="0F116A"/>
                </a:solidFill>
                <a:latin typeface="Comic Sans MS" pitchFamily="66" charset="0"/>
                <a:ea typeface="Geneva" pitchFamily="1" charset="-128"/>
              </a:rPr>
              <a:t>!</a:t>
            </a:r>
            <a:r>
              <a:rPr lang="en-US" sz="1800" b="1">
                <a:solidFill>
                  <a:srgbClr val="0F116A"/>
                </a:solidFill>
                <a:latin typeface="Comic Sans MS" pitchFamily="66" charset="0"/>
                <a:ea typeface="Geneva" pitchFamily="1" charset="-128"/>
              </a:rPr>
              <a:t> </a:t>
            </a:r>
          </a:p>
        </p:txBody>
      </p:sp>
      <p:sp>
        <p:nvSpPr>
          <p:cNvPr id="405535" name="AutoShape 31"/>
          <p:cNvSpPr>
            <a:spLocks noChangeArrowheads="1"/>
          </p:cNvSpPr>
          <p:nvPr/>
        </p:nvSpPr>
        <p:spPr bwMode="auto">
          <a:xfrm flipH="1">
            <a:off x="4491038" y="5251450"/>
            <a:ext cx="2024062" cy="1204913"/>
          </a:xfrm>
          <a:prstGeom prst="wedgeEllipseCallout">
            <a:avLst>
              <a:gd name="adj1" fmla="val -69060"/>
              <a:gd name="adj2" fmla="val -68051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1800" b="1">
                <a:solidFill>
                  <a:srgbClr val="0F116A"/>
                </a:solidFill>
                <a:latin typeface="Comic Sans MS" pitchFamily="66" charset="0"/>
                <a:ea typeface="Geneva" pitchFamily="1" charset="-128"/>
              </a:rPr>
              <a:t>And we</a:t>
            </a:r>
            <a:br>
              <a:rPr lang="en-US" sz="1800" b="1">
                <a:solidFill>
                  <a:srgbClr val="0F116A"/>
                </a:solidFill>
                <a:latin typeface="Comic Sans MS" pitchFamily="66" charset="0"/>
                <a:ea typeface="Geneva" pitchFamily="1" charset="-128"/>
              </a:rPr>
            </a:br>
            <a:r>
              <a:rPr lang="en-US" sz="1800" b="1">
                <a:solidFill>
                  <a:srgbClr val="0F116A"/>
                </a:solidFill>
                <a:latin typeface="Comic Sans MS" pitchFamily="66" charset="0"/>
                <a:ea typeface="Geneva" pitchFamily="1" charset="-128"/>
              </a:rPr>
              <a:t>leave behind a</a:t>
            </a:r>
            <a:br>
              <a:rPr lang="en-US" sz="1800" b="1">
                <a:solidFill>
                  <a:srgbClr val="0F116A"/>
                </a:solidFill>
                <a:latin typeface="Comic Sans MS" pitchFamily="66" charset="0"/>
                <a:ea typeface="Geneva" pitchFamily="1" charset="-128"/>
              </a:rPr>
            </a:br>
            <a:r>
              <a:rPr lang="en-US" sz="1800" b="1">
                <a:solidFill>
                  <a:srgbClr val="0F116A"/>
                </a:solidFill>
                <a:latin typeface="Comic Sans MS" pitchFamily="66" charset="0"/>
                <a:ea typeface="Geneva" pitchFamily="1" charset="-128"/>
              </a:rPr>
              <a:t>nucleotide</a:t>
            </a:r>
            <a:r>
              <a:rPr lang="en-US" sz="1800" b="1" i="1">
                <a:solidFill>
                  <a:srgbClr val="0F116A"/>
                </a:solidFill>
                <a:latin typeface="Comic Sans MS" pitchFamily="66" charset="0"/>
                <a:ea typeface="Geneva" pitchFamily="1" charset="-128"/>
              </a:rPr>
              <a:t>!</a:t>
            </a:r>
            <a:r>
              <a:rPr lang="en-US" sz="1800" b="1">
                <a:solidFill>
                  <a:srgbClr val="0F116A"/>
                </a:solidFill>
                <a:latin typeface="Comic Sans MS" pitchFamily="66" charset="0"/>
                <a:ea typeface="Geneva" pitchFamily="1" charset="-128"/>
              </a:rPr>
              <a:t> </a:t>
            </a:r>
          </a:p>
        </p:txBody>
      </p:sp>
      <p:sp>
        <p:nvSpPr>
          <p:cNvPr id="405537" name="AutoShape 33"/>
          <p:cNvSpPr>
            <a:spLocks noChangeArrowheads="1"/>
          </p:cNvSpPr>
          <p:nvPr/>
        </p:nvSpPr>
        <p:spPr bwMode="auto">
          <a:xfrm flipH="1">
            <a:off x="63500" y="2813050"/>
            <a:ext cx="1893888" cy="2216150"/>
          </a:xfrm>
          <a:prstGeom prst="wedgeEllipseCallout">
            <a:avLst>
              <a:gd name="adj1" fmla="val -1301"/>
              <a:gd name="adj2" fmla="val 81375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1800" b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  <a:t>You</a:t>
            </a:r>
            <a:br>
              <a:rPr lang="en-US" sz="1800" b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</a:br>
            <a:r>
              <a:rPr lang="en-US" sz="1800" b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  <a:t>remember</a:t>
            </a:r>
            <a:br>
              <a:rPr lang="en-US" sz="1800" b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</a:br>
            <a:r>
              <a:rPr lang="en-US" sz="1800" b="1">
                <a:solidFill>
                  <a:srgbClr val="CC0000"/>
                </a:solidFill>
                <a:latin typeface="Comic Sans MS" pitchFamily="66" charset="0"/>
                <a:ea typeface="ＭＳ Ｐゴシック" pitchFamily="1" charset="-128"/>
              </a:rPr>
              <a:t>ATP</a:t>
            </a:r>
            <a:r>
              <a:rPr lang="en-US" sz="1800" b="1" i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  <a:t>!</a:t>
            </a:r>
            <a:br>
              <a:rPr lang="en-US" sz="1800" b="1" i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</a:br>
            <a:r>
              <a:rPr lang="en-US" sz="1800" b="1" i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  <a:t>Are there </a:t>
            </a:r>
            <a:br>
              <a:rPr lang="en-US" sz="1800" b="1" i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</a:br>
            <a:r>
              <a:rPr lang="en-US" sz="1800" b="1" i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  <a:t>other ways</a:t>
            </a:r>
            <a:br>
              <a:rPr lang="en-US" sz="1800" b="1" i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</a:br>
            <a:r>
              <a:rPr lang="en-US" sz="1800" b="1" i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  <a:t>to get energy</a:t>
            </a:r>
            <a:br>
              <a:rPr lang="en-US" sz="1800" b="1" i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</a:br>
            <a:r>
              <a:rPr lang="en-US" sz="1800" b="1" i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  <a:t>out of it?</a:t>
            </a:r>
          </a:p>
          <a:p>
            <a:endParaRPr lang="en-US" sz="1800" b="1">
              <a:solidFill>
                <a:srgbClr val="0F116A"/>
              </a:solidFill>
              <a:latin typeface="Comic Sans MS" pitchFamily="66" charset="0"/>
              <a:ea typeface="Geneva" pitchFamily="1" charset="-128"/>
            </a:endParaRPr>
          </a:p>
        </p:txBody>
      </p:sp>
      <p:sp>
        <p:nvSpPr>
          <p:cNvPr id="405538" name="AutoShape 34"/>
          <p:cNvSpPr>
            <a:spLocks noChangeArrowheads="1"/>
          </p:cNvSpPr>
          <p:nvPr/>
        </p:nvSpPr>
        <p:spPr bwMode="auto">
          <a:xfrm flipH="1">
            <a:off x="95250" y="3546475"/>
            <a:ext cx="1711325" cy="1604963"/>
          </a:xfrm>
          <a:prstGeom prst="wedgeEllipseCallout">
            <a:avLst>
              <a:gd name="adj1" fmla="val -5384"/>
              <a:gd name="adj2" fmla="val 89463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1800" b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  <a:t>Are there</a:t>
            </a:r>
            <a:br>
              <a:rPr lang="en-US" sz="1800" b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</a:br>
            <a:r>
              <a:rPr lang="en-US" sz="1800" b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  <a:t>other energy</a:t>
            </a:r>
            <a:br>
              <a:rPr lang="en-US" sz="1800" b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</a:br>
            <a:r>
              <a:rPr lang="en-US" sz="1800" b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  <a:t>nucleotides?</a:t>
            </a:r>
            <a:br>
              <a:rPr lang="en-US" sz="1800" b="1">
                <a:solidFill>
                  <a:srgbClr val="0F116A"/>
                </a:solidFill>
                <a:latin typeface="Comic Sans MS" pitchFamily="66" charset="0"/>
                <a:ea typeface="ＭＳ Ｐゴシック" pitchFamily="1" charset="-128"/>
              </a:rPr>
            </a:br>
            <a:r>
              <a:rPr lang="en-US" sz="1800" b="1">
                <a:solidFill>
                  <a:srgbClr val="CC0000"/>
                </a:solidFill>
                <a:latin typeface="Comic Sans MS" pitchFamily="66" charset="0"/>
                <a:ea typeface="ＭＳ Ｐゴシック" pitchFamily="1" charset="-128"/>
              </a:rPr>
              <a:t>You bet</a:t>
            </a:r>
            <a:r>
              <a:rPr lang="en-US" sz="1800" b="1" i="1">
                <a:solidFill>
                  <a:srgbClr val="CC0000"/>
                </a:solidFill>
                <a:latin typeface="Comic Sans MS" pitchFamily="66" charset="0"/>
                <a:ea typeface="ＭＳ Ｐゴシック" pitchFamily="1" charset="-128"/>
              </a:rPr>
              <a:t>!</a:t>
            </a:r>
          </a:p>
          <a:p>
            <a:endParaRPr lang="en-US" sz="1800" b="1">
              <a:solidFill>
                <a:srgbClr val="0F116A"/>
              </a:solidFill>
              <a:latin typeface="Comic Sans MS" pitchFamily="66" charset="0"/>
              <a:ea typeface="Geneva" pitchFamily="1" charset="-128"/>
            </a:endParaRPr>
          </a:p>
        </p:txBody>
      </p:sp>
      <p:pic>
        <p:nvPicPr>
          <p:cNvPr id="405539" name="Picture 35" descr="penguinL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flipH="1">
            <a:off x="0" y="5562600"/>
            <a:ext cx="1274763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5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5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55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5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5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55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5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5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5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55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0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055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Quack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405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405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405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405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405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55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055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05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05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05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055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405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05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05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Quack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4055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Quack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405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405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405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405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405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405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405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405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405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055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Quack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9" dur="500"/>
                                        <p:tgtEl>
                                          <p:spTgt spid="405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2" dur="500"/>
                                        <p:tgtEl>
                                          <p:spTgt spid="405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055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05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4055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4055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40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0"/>
                            </p:stCondLst>
                            <p:childTnLst>
                              <p:par>
                                <p:cTn id="1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405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9" presetClass="entr" presetSubtype="0" decel="10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05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405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500"/>
                                        <p:tgtEl>
                                          <p:spTgt spid="405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405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500"/>
                                        <p:tgtEl>
                                          <p:spTgt spid="405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405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5" dur="500"/>
                                        <p:tgtEl>
                                          <p:spTgt spid="405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08" dur="500"/>
                                        <p:tgtEl>
                                          <p:spTgt spid="405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4055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4055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9" presetClass="entr" presetSubtype="0" decel="10000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05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9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2" dur="500"/>
                                        <p:tgtEl>
                                          <p:spTgt spid="405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5" dur="500"/>
                                        <p:tgtEl>
                                          <p:spTgt spid="405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8" dur="500"/>
                                        <p:tgtEl>
                                          <p:spTgt spid="405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1" dur="500"/>
                                        <p:tgtEl>
                                          <p:spTgt spid="405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4" dur="500"/>
                                        <p:tgtEl>
                                          <p:spTgt spid="405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7" dur="500"/>
                                        <p:tgtEl>
                                          <p:spTgt spid="405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60" dur="500"/>
                                        <p:tgtEl>
                                          <p:spTgt spid="405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" dur="500"/>
                                        <p:tgtEl>
                                          <p:spTgt spid="4055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0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500"/>
                                        <p:tgtEl>
                                          <p:spTgt spid="4055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00"/>
                            </p:stCondLst>
                            <p:childTnLst>
                              <p:par>
                                <p:cTn id="2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5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500"/>
                            </p:stCondLst>
                            <p:childTnLst>
                              <p:par>
                                <p:cTn id="2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49" presetClass="entr" presetSubtype="0" decel="100000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405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6" grpId="0" animBg="1"/>
      <p:bldP spid="405506" grpId="1" animBg="1"/>
      <p:bldP spid="405506" grpId="2" animBg="1"/>
      <p:bldP spid="405506" grpId="3" animBg="1"/>
      <p:bldP spid="405506" grpId="4" animBg="1"/>
      <p:bldP spid="405506" grpId="5" animBg="1"/>
      <p:bldP spid="405506" grpId="6" animBg="1"/>
      <p:bldP spid="405507" grpId="0" animBg="1"/>
      <p:bldP spid="405507" grpId="1" animBg="1"/>
      <p:bldP spid="405508" grpId="0" animBg="1"/>
      <p:bldP spid="405508" grpId="1" animBg="1"/>
      <p:bldP spid="405509" grpId="0" animBg="1"/>
      <p:bldP spid="405509" grpId="1" animBg="1"/>
      <p:bldP spid="405510" grpId="0" animBg="1"/>
      <p:bldP spid="405516" grpId="0" animBg="1"/>
      <p:bldP spid="405516" grpId="1" animBg="1"/>
      <p:bldP spid="405516" grpId="2" animBg="1"/>
      <p:bldP spid="405516" grpId="3" animBg="1"/>
      <p:bldP spid="405516" grpId="4" animBg="1"/>
      <p:bldP spid="405516" grpId="5" animBg="1"/>
      <p:bldP spid="405516" grpId="6" animBg="1"/>
      <p:bldP spid="405516" grpId="7" animBg="1"/>
      <p:bldP spid="405516" grpId="8" animBg="1"/>
      <p:bldP spid="405517" grpId="0" animBg="1"/>
      <p:bldP spid="405517" grpId="1" animBg="1"/>
      <p:bldP spid="405519" grpId="0" animBg="1"/>
      <p:bldP spid="405519" grpId="1" animBg="1"/>
      <p:bldP spid="405522" grpId="0" animBg="1"/>
      <p:bldP spid="405522" grpId="1" animBg="1"/>
      <p:bldP spid="405523" grpId="0" animBg="1"/>
      <p:bldP spid="405523" grpId="1" animBg="1"/>
      <p:bldP spid="405524" grpId="0" animBg="1"/>
      <p:bldP spid="405530" grpId="0" animBg="1"/>
      <p:bldP spid="405530" grpId="1" animBg="1"/>
      <p:bldP spid="405531" grpId="0" animBg="1"/>
      <p:bldP spid="405532" grpId="0" animBg="1"/>
      <p:bldP spid="405532" grpId="1" animBg="1"/>
      <p:bldP spid="405533" grpId="0" animBg="1"/>
      <p:bldP spid="405533" grpId="1" animBg="1"/>
      <p:bldP spid="405534" grpId="0" animBg="1" autoUpdateAnimBg="0"/>
      <p:bldP spid="405534" grpId="1" animBg="1"/>
      <p:bldP spid="405535" grpId="0" animBg="1" autoUpdateAnimBg="0"/>
      <p:bldP spid="405535" grpId="1" animBg="1"/>
      <p:bldP spid="405537" grpId="0" animBg="1" autoUpdateAnimBg="0"/>
      <p:bldP spid="405537" grpId="1" animBg="1"/>
      <p:bldP spid="405538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ChangeArrowheads="1"/>
          </p:cNvSpPr>
          <p:nvPr/>
        </p:nvSpPr>
        <p:spPr bwMode="auto">
          <a:xfrm>
            <a:off x="76200" y="6400800"/>
            <a:ext cx="89154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07555" name="Picture 3" descr="baseTT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5338" y="3798888"/>
            <a:ext cx="2143125" cy="2967037"/>
          </a:xfrm>
          <a:prstGeom prst="rect">
            <a:avLst/>
          </a:prstGeom>
          <a:noFill/>
        </p:spPr>
      </p:pic>
      <p:pic>
        <p:nvPicPr>
          <p:cNvPr id="407556" name="Picture 4" descr="baseCT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3814763"/>
            <a:ext cx="2133600" cy="2967037"/>
          </a:xfrm>
          <a:prstGeom prst="rect">
            <a:avLst/>
          </a:prstGeom>
          <a:noFill/>
        </p:spPr>
      </p:pic>
      <p:sp>
        <p:nvSpPr>
          <p:cNvPr id="4075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 of Replication</a:t>
            </a:r>
          </a:p>
        </p:txBody>
      </p:sp>
      <p:sp>
        <p:nvSpPr>
          <p:cNvPr id="407558" name="Rectangle 6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153400" cy="2460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The nucleotides arrive as </a:t>
            </a:r>
            <a:r>
              <a:rPr lang="en-US" sz="2600" u="sng">
                <a:solidFill>
                  <a:srgbClr val="CC0000"/>
                </a:solidFill>
              </a:rPr>
              <a:t>nucleosides</a:t>
            </a:r>
            <a:endParaRPr lang="en-US" sz="2600"/>
          </a:p>
          <a:p>
            <a:pPr lvl="1">
              <a:lnSpc>
                <a:spcPct val="90000"/>
              </a:lnSpc>
            </a:pPr>
            <a:r>
              <a:rPr lang="en-US" sz="2400"/>
              <a:t>DNA bases with </a:t>
            </a:r>
            <a:r>
              <a:rPr lang="en-US" sz="2400">
                <a:solidFill>
                  <a:srgbClr val="CC0000"/>
                </a:solidFill>
              </a:rPr>
              <a:t>P</a:t>
            </a:r>
            <a:r>
              <a:rPr lang="en-US" sz="2400">
                <a:solidFill>
                  <a:srgbClr val="000000"/>
                </a:solidFill>
              </a:rPr>
              <a:t>–</a:t>
            </a:r>
            <a:r>
              <a:rPr lang="en-US" sz="2400">
                <a:solidFill>
                  <a:srgbClr val="CC0000"/>
                </a:solidFill>
              </a:rPr>
              <a:t>P</a:t>
            </a:r>
            <a:r>
              <a:rPr lang="en-US" sz="2400">
                <a:solidFill>
                  <a:srgbClr val="000000"/>
                </a:solidFill>
              </a:rPr>
              <a:t>–</a:t>
            </a:r>
            <a:r>
              <a:rPr lang="en-US" sz="2400">
                <a:solidFill>
                  <a:srgbClr val="CC0000"/>
                </a:solidFill>
              </a:rPr>
              <a:t>P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P-P-P = energy for bonding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DNA bases arrive with </a:t>
            </a:r>
            <a:r>
              <a:rPr lang="en-US" sz="2400" u="sng">
                <a:solidFill>
                  <a:srgbClr val="CC0000"/>
                </a:solidFill>
              </a:rPr>
              <a:t>their own energy</a:t>
            </a:r>
            <a:r>
              <a:rPr lang="en-US" sz="2400"/>
              <a:t> source for bonding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bonded by enzyme: </a:t>
            </a:r>
            <a:r>
              <a:rPr lang="en-US" sz="2400" u="sng">
                <a:solidFill>
                  <a:srgbClr val="CC0000"/>
                </a:solidFill>
              </a:rPr>
              <a:t>DNA polymerase III</a:t>
            </a:r>
            <a:endParaRPr lang="en-US" sz="2400"/>
          </a:p>
        </p:txBody>
      </p:sp>
      <p:pic>
        <p:nvPicPr>
          <p:cNvPr id="407559" name="Picture 7" descr="baseAT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3798888"/>
            <a:ext cx="2160588" cy="2967037"/>
          </a:xfrm>
          <a:prstGeom prst="rect">
            <a:avLst/>
          </a:prstGeom>
          <a:noFill/>
        </p:spPr>
      </p:pic>
      <p:sp>
        <p:nvSpPr>
          <p:cNvPr id="407560" name="Rectangle 8"/>
          <p:cNvSpPr>
            <a:spLocks noChangeArrowheads="1"/>
          </p:cNvSpPr>
          <p:nvPr/>
        </p:nvSpPr>
        <p:spPr bwMode="auto">
          <a:xfrm>
            <a:off x="835025" y="5246688"/>
            <a:ext cx="946150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CC0000"/>
                </a:solidFill>
              </a:rPr>
              <a:t>ATP</a:t>
            </a:r>
          </a:p>
        </p:txBody>
      </p:sp>
      <p:pic>
        <p:nvPicPr>
          <p:cNvPr id="407561" name="Picture 9" descr="baseGT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20938" y="3798888"/>
            <a:ext cx="2151062" cy="2967037"/>
          </a:xfrm>
          <a:prstGeom prst="rect">
            <a:avLst/>
          </a:prstGeom>
          <a:noFill/>
        </p:spPr>
      </p:pic>
      <p:sp>
        <p:nvSpPr>
          <p:cNvPr id="407562" name="Rectangle 10"/>
          <p:cNvSpPr>
            <a:spLocks noChangeArrowheads="1"/>
          </p:cNvSpPr>
          <p:nvPr/>
        </p:nvSpPr>
        <p:spPr bwMode="auto">
          <a:xfrm>
            <a:off x="3013075" y="5246688"/>
            <a:ext cx="966788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CC0000"/>
                </a:solidFill>
              </a:rPr>
              <a:t>GTP</a:t>
            </a:r>
          </a:p>
        </p:txBody>
      </p:sp>
      <p:sp>
        <p:nvSpPr>
          <p:cNvPr id="407563" name="Rectangle 11"/>
          <p:cNvSpPr>
            <a:spLocks noChangeArrowheads="1"/>
          </p:cNvSpPr>
          <p:nvPr/>
        </p:nvSpPr>
        <p:spPr bwMode="auto">
          <a:xfrm>
            <a:off x="5224463" y="5246688"/>
            <a:ext cx="903287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CC0000"/>
                </a:solidFill>
              </a:rPr>
              <a:t>TTP</a:t>
            </a:r>
          </a:p>
        </p:txBody>
      </p:sp>
      <p:sp>
        <p:nvSpPr>
          <p:cNvPr id="407564" name="Rectangle 12"/>
          <p:cNvSpPr>
            <a:spLocks noChangeArrowheads="1"/>
          </p:cNvSpPr>
          <p:nvPr/>
        </p:nvSpPr>
        <p:spPr bwMode="auto">
          <a:xfrm>
            <a:off x="7375525" y="5246688"/>
            <a:ext cx="946150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CC0000"/>
                </a:solidFill>
              </a:rPr>
              <a:t>CTP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7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7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7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7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75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7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75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7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75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7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075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07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7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7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7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7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8" grpId="0" build="p" autoUpdateAnimBg="0"/>
      <p:bldP spid="407560" grpId="0" animBg="1" autoUpdateAnimBg="0"/>
      <p:bldP spid="407562" grpId="0" animBg="1" autoUpdateAnimBg="0"/>
      <p:bldP spid="407563" grpId="0" animBg="1" autoUpdateAnimBg="0"/>
      <p:bldP spid="407564" grpId="0" animBg="1" autoUpdateAnimBg="0"/>
    </p:bldLst>
  </p:timing>
</p:sld>
</file>

<file path=ppt/theme/theme1.xml><?xml version="1.0" encoding="utf-8"?>
<a:theme xmlns:a="http://schemas.openxmlformats.org/drawingml/2006/main" name="PPT2007AP">
  <a:themeElements>
    <a:clrScheme name="PPT2007AP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PPT2007A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2007AP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2007AP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2007AP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2007AP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2007AP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2004:Templates:My Templates:PPT2007AP.pot</Template>
  <TotalTime>783</TotalTime>
  <Words>937</Words>
  <Application>Microsoft PowerPoint</Application>
  <PresentationFormat>On-screen Show (4:3)</PresentationFormat>
  <Paragraphs>345</Paragraphs>
  <Slides>23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PPT2007AP</vt:lpstr>
      <vt:lpstr>Slide 1</vt:lpstr>
      <vt:lpstr>Anti-parallel strands</vt:lpstr>
      <vt:lpstr>Bonding in DNA</vt:lpstr>
      <vt:lpstr>Copying DNA</vt:lpstr>
      <vt:lpstr>DNA Replication </vt:lpstr>
      <vt:lpstr>Replication: 1st step</vt:lpstr>
      <vt:lpstr>Replication: 2nd step</vt:lpstr>
      <vt:lpstr>Energy of Replication</vt:lpstr>
      <vt:lpstr>Energy of Replication</vt:lpstr>
      <vt:lpstr>Replication</vt:lpstr>
      <vt:lpstr>Slide 11</vt:lpstr>
      <vt:lpstr>Leading &amp; Lagging strands</vt:lpstr>
      <vt:lpstr>Replication fork / Replication bubble</vt:lpstr>
      <vt:lpstr>Starting DNA synthesis: RNA primers</vt:lpstr>
      <vt:lpstr>Replacing RNA primers with DNA</vt:lpstr>
      <vt:lpstr>Chromosome erosion</vt:lpstr>
      <vt:lpstr>Telomeres</vt:lpstr>
      <vt:lpstr>Replication fork</vt:lpstr>
      <vt:lpstr>DNA polymerases</vt:lpstr>
      <vt:lpstr>Editing &amp; proofreading DNA</vt:lpstr>
      <vt:lpstr>Fast &amp; accurate!</vt:lpstr>
      <vt:lpstr>What does it really look like?</vt:lpstr>
      <vt:lpstr>Slide 23</vt:lpstr>
    </vt:vector>
  </TitlesOfParts>
  <Company>Kim Foglia</Company>
  <LinksUpToDate>false</LinksUpToDate>
  <SharedDoc>false</SharedDoc>
  <HyperlinkBase>http://bio.kimunity.com, http://www.WDinteractive.com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AP &amp; Regents Biology</dc:subject>
  <dc:creator>Kim Foglia</dc:creator>
  <cp:keywords>Education, Biology Zone, Kim Foglia</cp:keywords>
  <dc:description>All Rights Reserved. Copyright 2003. WD Interactive.</dc:description>
  <cp:lastModifiedBy>Acer</cp:lastModifiedBy>
  <cp:revision>71</cp:revision>
  <cp:lastPrinted>2008-02-28T07:00:27Z</cp:lastPrinted>
  <dcterms:created xsi:type="dcterms:W3CDTF">2008-02-28T03:44:15Z</dcterms:created>
  <dcterms:modified xsi:type="dcterms:W3CDTF">2017-10-05T07:06:58Z</dcterms:modified>
  <cp:category>Education</cp:category>
</cp:coreProperties>
</file>