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17" r:id="rId2"/>
    <p:sldId id="481" r:id="rId3"/>
    <p:sldId id="518" r:id="rId4"/>
    <p:sldId id="484" r:id="rId5"/>
    <p:sldId id="486" r:id="rId6"/>
    <p:sldId id="487" r:id="rId7"/>
    <p:sldId id="491" r:id="rId8"/>
    <p:sldId id="493" r:id="rId9"/>
    <p:sldId id="494" r:id="rId10"/>
    <p:sldId id="495" r:id="rId11"/>
    <p:sldId id="510" r:id="rId12"/>
    <p:sldId id="497" r:id="rId13"/>
    <p:sldId id="519" r:id="rId14"/>
    <p:sldId id="511" r:id="rId15"/>
    <p:sldId id="513" r:id="rId16"/>
    <p:sldId id="516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3399"/>
    <a:srgbClr val="0000CC"/>
    <a:srgbClr val="FF9933"/>
    <a:srgbClr val="66FFCC"/>
    <a:srgbClr val="00FFFF"/>
    <a:srgbClr val="0000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934" autoAdjust="0"/>
    <p:restoredTop sz="94683" autoAdjust="0"/>
  </p:normalViewPr>
  <p:slideViewPr>
    <p:cSldViewPr>
      <p:cViewPr varScale="1">
        <p:scale>
          <a:sx n="51" d="100"/>
          <a:sy n="51" d="100"/>
        </p:scale>
        <p:origin x="-9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6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317DA4-C7DE-440B-AC95-985A8FD2787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3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53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53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71A68C-B491-4104-915E-66DC5A92F94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Section O: RNA Processing and RNPs.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FEA830-7AF6-406A-AF74-1532A1C6B724}" type="slidenum">
              <a:rPr lang="en-US" altLang="zh-CN"/>
              <a:pPr/>
              <a:t>‹#›</a:t>
            </a:fld>
            <a:endParaRPr lang="en-US" altLang="zh-CN">
              <a:solidFill>
                <a:schemeClr val="tx2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Yang Xu, College of Life Sciences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Section O: RNA Processing and RNPs.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0E8C0-5D30-4107-B924-8E869C6E943A}" type="slidenum">
              <a:rPr lang="en-US" altLang="zh-CN"/>
              <a:pPr/>
              <a:t>‹#›</a:t>
            </a:fld>
            <a:endParaRPr lang="en-US" altLang="zh-CN">
              <a:solidFill>
                <a:schemeClr val="tx2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Yang Xu, College of Life Sciences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Section O: RNA Processing and RNPs.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B8F5C-785E-4C02-9927-ED518AAFC9C8}" type="slidenum">
              <a:rPr lang="en-US" altLang="zh-CN"/>
              <a:pPr/>
              <a:t>‹#›</a:t>
            </a:fld>
            <a:endParaRPr lang="en-US" altLang="zh-CN">
              <a:solidFill>
                <a:schemeClr val="tx2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Yang Xu, College of Life Sciences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Section O: RNA Processing and RNPs.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C17F8-B41D-44C8-BF43-96B499A9F87A}" type="slidenum">
              <a:rPr lang="en-US" altLang="zh-CN"/>
              <a:pPr/>
              <a:t>‹#›</a:t>
            </a:fld>
            <a:endParaRPr lang="en-US" altLang="zh-CN">
              <a:solidFill>
                <a:schemeClr val="tx2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Yang Xu, College of Life Sciences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Section O: RNA Processing and RNPs.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E2E63-2309-4917-B8DC-CC8D1495D64B}" type="slidenum">
              <a:rPr lang="en-US" altLang="zh-CN"/>
              <a:pPr/>
              <a:t>‹#›</a:t>
            </a:fld>
            <a:endParaRPr lang="en-US" altLang="zh-CN">
              <a:solidFill>
                <a:schemeClr val="tx2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Yang Xu, College of Life Sciences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Section O: RNA Processing and RNPs.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B3B0F8-0CCB-4132-A343-D02D741D8446}" type="slidenum">
              <a:rPr lang="en-US" altLang="zh-CN"/>
              <a:pPr/>
              <a:t>‹#›</a:t>
            </a:fld>
            <a:endParaRPr lang="en-US" altLang="zh-CN">
              <a:solidFill>
                <a:schemeClr val="tx2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Yang Xu, College of Life Sciences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Section O: RNA Processing and RNPs.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88876-630A-4E8B-8439-EF2E1BDDAD22}" type="slidenum">
              <a:rPr lang="en-US" altLang="zh-CN"/>
              <a:pPr/>
              <a:t>‹#›</a:t>
            </a:fld>
            <a:endParaRPr lang="en-US" altLang="zh-CN">
              <a:solidFill>
                <a:schemeClr val="tx2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Yang Xu, College of Life Sciences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Section O: RNA Processing and RNPs.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F7D23E-C903-4B8E-860B-C00A605460C8}" type="slidenum">
              <a:rPr lang="en-US" altLang="zh-CN"/>
              <a:pPr/>
              <a:t>‹#›</a:t>
            </a:fld>
            <a:endParaRPr lang="en-US" altLang="zh-CN">
              <a:solidFill>
                <a:schemeClr val="tx2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Yang Xu, College of Life Sciences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Section O: RNA Processing and RNPs.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0132D-5089-4893-BDFD-D59D7A9764E2}" type="slidenum">
              <a:rPr lang="en-US" altLang="zh-CN"/>
              <a:pPr/>
              <a:t>‹#›</a:t>
            </a:fld>
            <a:endParaRPr lang="en-US" altLang="zh-CN">
              <a:solidFill>
                <a:schemeClr val="tx2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Yang Xu, College of Life Sciences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Section O: RNA Processing and RNPs.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4A88C1-DBCD-4796-A0A6-3012827DD618}" type="slidenum">
              <a:rPr lang="en-US" altLang="zh-CN"/>
              <a:pPr/>
              <a:t>‹#›</a:t>
            </a:fld>
            <a:endParaRPr lang="en-US" altLang="zh-CN">
              <a:solidFill>
                <a:schemeClr val="tx2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Yang Xu, College of Life Sciences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Section O: RNA Processing and RNPs.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F537E-4A28-458A-8CE4-3BEC2D9D5307}" type="slidenum">
              <a:rPr lang="en-US" altLang="zh-CN"/>
              <a:pPr/>
              <a:t>‹#›</a:t>
            </a:fld>
            <a:endParaRPr lang="en-US" altLang="zh-CN">
              <a:solidFill>
                <a:schemeClr val="tx2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Yang Xu, College of Life Sciences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Section O: RNA Processing and RNPs.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6AB53-AE4C-4A1A-833B-81675DA5B065}" type="slidenum">
              <a:rPr lang="en-US" altLang="zh-CN"/>
              <a:pPr/>
              <a:t>‹#›</a:t>
            </a:fld>
            <a:endParaRPr lang="en-US" altLang="zh-CN">
              <a:solidFill>
                <a:schemeClr val="tx2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Yang Xu, College of Life Sciences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47"/>
            </a:gs>
            <a:gs pos="50000">
              <a:srgbClr val="333399"/>
            </a:gs>
            <a:gs pos="100000">
              <a:srgbClr val="18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Section O: RNA Processing and RNPs.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400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FF00CA-D17F-47DD-8EA4-C1AF1662B274}" type="slidenum">
              <a:rPr lang="en-US" altLang="zh-CN"/>
              <a:pPr/>
              <a:t>‹#›</a:t>
            </a:fld>
            <a:endParaRPr lang="en-US" altLang="zh-CN">
              <a:solidFill>
                <a:schemeClr val="tx2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00788" y="6400800"/>
            <a:ext cx="284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Yang Xu, College of Life Sciences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r"/>
  </p:transition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SimSun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SimSun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SimSun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SimSun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SimSun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571744"/>
            <a:ext cx="7772400" cy="1143000"/>
          </a:xfrm>
        </p:spPr>
        <p:txBody>
          <a:bodyPr/>
          <a:lstStyle/>
          <a:p>
            <a:r>
              <a:rPr lang="en-US" dirty="0" smtClean="0"/>
              <a:t>Genetic </a:t>
            </a:r>
            <a:r>
              <a:rPr lang="en-US" dirty="0" err="1" smtClean="0"/>
              <a:t>codon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Section O: RNA Processing and RNPs.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Yang Xu, College of Life Sciences</a:t>
            </a:r>
            <a:endParaRPr lang="en-US" altLang="zh-CN"/>
          </a:p>
        </p:txBody>
      </p:sp>
      <p:sp>
        <p:nvSpPr>
          <p:cNvPr id="6" name="TextBox 5"/>
          <p:cNvSpPr txBox="1"/>
          <p:nvPr/>
        </p:nvSpPr>
        <p:spPr>
          <a:xfrm>
            <a:off x="1428728" y="4000504"/>
            <a:ext cx="6628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of three nucleotide which specify an amino acid.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Section O: RNA Processing and RNPs.</a:t>
            </a:r>
          </a:p>
        </p:txBody>
      </p:sp>
      <p:sp>
        <p:nvSpPr>
          <p:cNvPr id="13315" name="页脚占位符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Yang Xu, College of Life Sciences</a:t>
            </a:r>
          </a:p>
        </p:txBody>
      </p:sp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6477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tRNA Secondary Structure</a:t>
            </a:r>
            <a:endParaRPr lang="en-US" altLang="zh-CN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138" y="1125538"/>
            <a:ext cx="7705725" cy="1008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smtClean="0"/>
              <a:t>All tRNAs have a common secondary structure (i.e. base pairing of different regions to form stems and loops), the cloverleaf structure.</a:t>
            </a:r>
          </a:p>
        </p:txBody>
      </p:sp>
      <p:pic>
        <p:nvPicPr>
          <p:cNvPr id="13318" name="Picture 6" descr="tRNA Function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7288" y="2571750"/>
            <a:ext cx="2914650" cy="3455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13319" name="Group 8"/>
          <p:cNvGrpSpPr>
            <a:grpSpLocks/>
          </p:cNvGrpSpPr>
          <p:nvPr/>
        </p:nvGrpSpPr>
        <p:grpSpPr bwMode="auto">
          <a:xfrm>
            <a:off x="4357688" y="2571750"/>
            <a:ext cx="4248150" cy="3927475"/>
            <a:chOff x="2789" y="1208"/>
            <a:chExt cx="2676" cy="2474"/>
          </a:xfrm>
        </p:grpSpPr>
        <p:pic>
          <p:nvPicPr>
            <p:cNvPr id="13320" name="Picture 5" descr="tRNA secondary structure-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98" y="1208"/>
              <a:ext cx="1863" cy="21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3321" name="Text Box 7"/>
            <p:cNvSpPr txBox="1">
              <a:spLocks noChangeArrowheads="1"/>
            </p:cNvSpPr>
            <p:nvPr/>
          </p:nvSpPr>
          <p:spPr bwMode="auto">
            <a:xfrm>
              <a:off x="2789" y="3430"/>
              <a:ext cx="267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zh-CN" altLang="en-US" sz="2000" b="1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日期占位符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Section O: RNA Processing and RNPs.</a:t>
            </a:r>
          </a:p>
        </p:txBody>
      </p:sp>
      <p:sp>
        <p:nvSpPr>
          <p:cNvPr id="14339" name="页脚占位符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Yang Xu, College of Life Sciences</a:t>
            </a:r>
          </a:p>
        </p:txBody>
      </p:sp>
      <p:pic>
        <p:nvPicPr>
          <p:cNvPr id="627714" name="Picture 2" descr="z13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0"/>
            <a:ext cx="6524625" cy="6858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</p:pic>
      <p:sp>
        <p:nvSpPr>
          <p:cNvPr id="627715" name="Text Box 3"/>
          <p:cNvSpPr txBox="1">
            <a:spLocks noChangeArrowheads="1"/>
          </p:cNvSpPr>
          <p:nvPr/>
        </p:nvSpPr>
        <p:spPr bwMode="auto">
          <a:xfrm>
            <a:off x="323850" y="333375"/>
            <a:ext cx="4038600" cy="8540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CC0000"/>
                </a:solidFill>
              </a:rPr>
              <a:t>---aa accept arm</a:t>
            </a:r>
            <a:endParaRPr lang="zh-CN" altLang="en-US" sz="2000" b="1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00042"/>
                </a:solidFill>
              </a:rPr>
              <a:t>loading aa at 3’ end</a:t>
            </a:r>
          </a:p>
        </p:txBody>
      </p:sp>
      <p:sp>
        <p:nvSpPr>
          <p:cNvPr id="627716" name="Text Box 4"/>
          <p:cNvSpPr txBox="1">
            <a:spLocks noChangeArrowheads="1"/>
          </p:cNvSpPr>
          <p:nvPr/>
        </p:nvSpPr>
        <p:spPr bwMode="auto">
          <a:xfrm>
            <a:off x="228600" y="4375150"/>
            <a:ext cx="3733800" cy="8540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CC0000"/>
                </a:solidFill>
              </a:rPr>
              <a:t>---DHU loop:</a:t>
            </a:r>
            <a:endParaRPr lang="zh-CN" altLang="en-US" sz="2000" b="1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00042"/>
                </a:solidFill>
              </a:rPr>
              <a:t>contact  with AARS</a:t>
            </a:r>
          </a:p>
        </p:txBody>
      </p:sp>
      <p:sp>
        <p:nvSpPr>
          <p:cNvPr id="627717" name="Text Box 5"/>
          <p:cNvSpPr txBox="1">
            <a:spLocks noChangeArrowheads="1"/>
          </p:cNvSpPr>
          <p:nvPr/>
        </p:nvSpPr>
        <p:spPr bwMode="auto">
          <a:xfrm>
            <a:off x="323850" y="5599113"/>
            <a:ext cx="3962400" cy="8540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CC0000"/>
                </a:solidFill>
              </a:rPr>
              <a:t>---anti-codon loop:</a:t>
            </a:r>
            <a:endParaRPr lang="zh-CN" altLang="en-US" sz="2000" b="1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00042"/>
                </a:solidFill>
              </a:rPr>
              <a:t>34</a:t>
            </a:r>
            <a:r>
              <a:rPr lang="en-US" altLang="zh-CN" sz="2000" b="1" baseline="30000">
                <a:solidFill>
                  <a:srgbClr val="000042"/>
                </a:solidFill>
              </a:rPr>
              <a:t>th</a:t>
            </a:r>
            <a:r>
              <a:rPr lang="en-US" altLang="zh-CN" sz="2000" b="1">
                <a:solidFill>
                  <a:srgbClr val="000042"/>
                </a:solidFill>
              </a:rPr>
              <a:t> is wobble base</a:t>
            </a:r>
          </a:p>
        </p:txBody>
      </p:sp>
      <p:sp>
        <p:nvSpPr>
          <p:cNvPr id="627718" name="Text Box 6"/>
          <p:cNvSpPr txBox="1">
            <a:spLocks noChangeArrowheads="1"/>
          </p:cNvSpPr>
          <p:nvPr/>
        </p:nvSpPr>
        <p:spPr bwMode="auto">
          <a:xfrm>
            <a:off x="5791200" y="1341438"/>
            <a:ext cx="3352800" cy="8540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CC0000"/>
                </a:solidFill>
              </a:rPr>
              <a:t>---T</a:t>
            </a:r>
            <a:r>
              <a:rPr lang="en-US" altLang="zh-CN" sz="2000" b="1">
                <a:solidFill>
                  <a:srgbClr val="CC0000"/>
                </a:solidFill>
                <a:latin typeface="SimSun" pitchFamily="2" charset="-122"/>
              </a:rPr>
              <a:t>Ψ</a:t>
            </a:r>
            <a:r>
              <a:rPr lang="en-US" altLang="zh-CN" sz="2000" b="1">
                <a:solidFill>
                  <a:srgbClr val="CC0000"/>
                </a:solidFill>
              </a:rPr>
              <a:t>C loop:</a:t>
            </a:r>
            <a:endParaRPr lang="zh-CN" altLang="en-US" sz="2000" b="1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00042"/>
                </a:solidFill>
              </a:rPr>
              <a:t>contact with 5s rRNA</a:t>
            </a:r>
          </a:p>
        </p:txBody>
      </p:sp>
      <p:sp>
        <p:nvSpPr>
          <p:cNvPr id="627720" name="AutoShape 8"/>
          <p:cNvSpPr>
            <a:spLocks noChangeArrowheads="1"/>
          </p:cNvSpPr>
          <p:nvPr/>
        </p:nvSpPr>
        <p:spPr bwMode="auto">
          <a:xfrm>
            <a:off x="2916238" y="1268413"/>
            <a:ext cx="1320800" cy="287337"/>
          </a:xfrm>
          <a:prstGeom prst="rightArrow">
            <a:avLst>
              <a:gd name="adj1" fmla="val 50000"/>
              <a:gd name="adj2" fmla="val 11491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CN" alt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124075" y="2471738"/>
            <a:ext cx="1484313" cy="381000"/>
            <a:chOff x="805" y="1584"/>
            <a:chExt cx="1162" cy="240"/>
          </a:xfrm>
        </p:grpSpPr>
        <p:sp>
          <p:nvSpPr>
            <p:cNvPr id="14359" name="AutoShape 10"/>
            <p:cNvSpPr>
              <a:spLocks noChangeArrowheads="1"/>
            </p:cNvSpPr>
            <p:nvPr/>
          </p:nvSpPr>
          <p:spPr bwMode="auto">
            <a:xfrm rot="-201570">
              <a:off x="1565" y="1584"/>
              <a:ext cx="402" cy="2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360" name="Rectangle 11"/>
            <p:cNvSpPr>
              <a:spLocks noChangeArrowheads="1"/>
            </p:cNvSpPr>
            <p:nvPr/>
          </p:nvSpPr>
          <p:spPr bwMode="auto">
            <a:xfrm>
              <a:off x="805" y="1591"/>
              <a:ext cx="86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078288" y="5842000"/>
            <a:ext cx="1430337" cy="755650"/>
            <a:chOff x="2377" y="3589"/>
            <a:chExt cx="1086" cy="442"/>
          </a:xfrm>
        </p:grpSpPr>
        <p:sp>
          <p:nvSpPr>
            <p:cNvPr id="14355" name="Oval 13"/>
            <p:cNvSpPr>
              <a:spLocks noChangeArrowheads="1"/>
            </p:cNvSpPr>
            <p:nvPr/>
          </p:nvSpPr>
          <p:spPr bwMode="auto">
            <a:xfrm>
              <a:off x="2544" y="3618"/>
              <a:ext cx="240" cy="144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356" name="Text Box 14"/>
            <p:cNvSpPr txBox="1">
              <a:spLocks noChangeArrowheads="1"/>
            </p:cNvSpPr>
            <p:nvPr/>
          </p:nvSpPr>
          <p:spPr bwMode="auto">
            <a:xfrm>
              <a:off x="2545" y="3589"/>
              <a:ext cx="431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/>
                <a:t>34</a:t>
              </a:r>
            </a:p>
          </p:txBody>
        </p:sp>
        <p:sp>
          <p:nvSpPr>
            <p:cNvPr id="14357" name="AutoShape 15"/>
            <p:cNvSpPr>
              <a:spLocks noChangeArrowheads="1"/>
            </p:cNvSpPr>
            <p:nvPr/>
          </p:nvSpPr>
          <p:spPr bwMode="auto">
            <a:xfrm>
              <a:off x="2377" y="3781"/>
              <a:ext cx="1086" cy="246"/>
            </a:xfrm>
            <a:prstGeom prst="leftArrow">
              <a:avLst>
                <a:gd name="adj1" fmla="val 50000"/>
                <a:gd name="adj2" fmla="val 110366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358" name="Rectangle 16"/>
            <p:cNvSpPr>
              <a:spLocks noChangeArrowheads="1"/>
            </p:cNvSpPr>
            <p:nvPr/>
          </p:nvSpPr>
          <p:spPr bwMode="auto">
            <a:xfrm rot="428808">
              <a:off x="2685" y="3887"/>
              <a:ext cx="76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940425" y="5443538"/>
            <a:ext cx="1362075" cy="433387"/>
            <a:chOff x="3860" y="3335"/>
            <a:chExt cx="1085" cy="264"/>
          </a:xfrm>
        </p:grpSpPr>
        <p:sp>
          <p:nvSpPr>
            <p:cNvPr id="14353" name="AutoShape 18"/>
            <p:cNvSpPr>
              <a:spLocks noChangeArrowheads="1"/>
            </p:cNvSpPr>
            <p:nvPr/>
          </p:nvSpPr>
          <p:spPr bwMode="auto">
            <a:xfrm rot="36499" flipV="1">
              <a:off x="4537" y="3335"/>
              <a:ext cx="408" cy="26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354" name="Rectangle 19"/>
            <p:cNvSpPr>
              <a:spLocks noChangeArrowheads="1"/>
            </p:cNvSpPr>
            <p:nvPr/>
          </p:nvSpPr>
          <p:spPr bwMode="auto">
            <a:xfrm flipV="1">
              <a:off x="3860" y="3451"/>
              <a:ext cx="864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6300788" y="2349500"/>
            <a:ext cx="1439862" cy="393700"/>
            <a:chOff x="4161" y="1530"/>
            <a:chExt cx="1104" cy="248"/>
          </a:xfrm>
        </p:grpSpPr>
        <p:sp>
          <p:nvSpPr>
            <p:cNvPr id="14351" name="AutoShape 21"/>
            <p:cNvSpPr>
              <a:spLocks noChangeArrowheads="1"/>
            </p:cNvSpPr>
            <p:nvPr/>
          </p:nvSpPr>
          <p:spPr bwMode="auto">
            <a:xfrm rot="21524735" flipH="1">
              <a:off x="4161" y="1538"/>
              <a:ext cx="365" cy="2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352" name="Rectangle 22"/>
            <p:cNvSpPr>
              <a:spLocks noChangeArrowheads="1"/>
            </p:cNvSpPr>
            <p:nvPr/>
          </p:nvSpPr>
          <p:spPr bwMode="auto">
            <a:xfrm flipH="1">
              <a:off x="4272" y="1530"/>
              <a:ext cx="993" cy="1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627719" name="Text Box 7"/>
          <p:cNvSpPr txBox="1">
            <a:spLocks noChangeArrowheads="1"/>
          </p:cNvSpPr>
          <p:nvPr/>
        </p:nvSpPr>
        <p:spPr bwMode="auto">
          <a:xfrm>
            <a:off x="5710238" y="6040438"/>
            <a:ext cx="3325812" cy="7016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CC0000"/>
                </a:solidFill>
              </a:rPr>
              <a:t>---extra loop: (Variable arm)</a:t>
            </a:r>
            <a:r>
              <a:rPr lang="en-US" altLang="zh-CN" sz="2000" b="1">
                <a:solidFill>
                  <a:schemeClr val="hlink"/>
                </a:solidFill>
              </a:rPr>
              <a:t> </a:t>
            </a:r>
            <a:r>
              <a:rPr lang="en-US" altLang="zh-CN" sz="2000" b="1">
                <a:solidFill>
                  <a:srgbClr val="080808"/>
                </a:solidFill>
              </a:rPr>
              <a:t>classification marker 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7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7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7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7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7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7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7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27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27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27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animBg="1" autoUpdateAnimBg="0"/>
      <p:bldP spid="627716" grpId="0" animBg="1" autoUpdateAnimBg="0"/>
      <p:bldP spid="627717" grpId="0" animBg="1" autoUpdateAnimBg="0"/>
      <p:bldP spid="627718" grpId="0" animBg="1" autoUpdateAnimBg="0"/>
      <p:bldP spid="627720" grpId="0" animBg="1"/>
      <p:bldP spid="62771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Section O: RNA Processing and RNPs.</a:t>
            </a:r>
          </a:p>
        </p:txBody>
      </p:sp>
      <p:sp>
        <p:nvSpPr>
          <p:cNvPr id="16387" name="页脚占位符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Yang Xu, College of Life Sciences</a:t>
            </a:r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6477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tRNA Function</a:t>
            </a:r>
            <a:endParaRPr lang="en-US" altLang="zh-CN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4899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400" smtClean="0"/>
              <a:t>tRNAs are joined to amino adds to become aminoacyl-tRNAs (charged tRNAs) in a reaction called aminoacylation.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smtClean="0"/>
              <a:t>It is these charged tRNAs that are the adaptor  molecules in protein synthesis.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smtClean="0"/>
              <a:t>Special enzymes called aminoacyl-tRNA synthetases carry out the joining reaction which is extremely specific (i.e. a specific amino acid is joined to a specific tRNA).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smtClean="0"/>
              <a:t>These pairs of specific amino acids and tRNAs, or tRNAs and aminoacyl-tRNA synthetases are called cognate pairs, and the nomenclature used is shown in Table 1 (page 258).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Section O: RNA Processing and RNPs.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Yang Xu, College of Life Sciences</a:t>
            </a:r>
            <a:endParaRPr lang="en-US" altLang="zh-CN"/>
          </a:p>
        </p:txBody>
      </p:sp>
      <p:pic>
        <p:nvPicPr>
          <p:cNvPr id="6" name="Picture 2" descr="wea46119_18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81113"/>
            <a:ext cx="7886728" cy="412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日期占位符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Section O: RNA Processing and RNPs.</a:t>
            </a:r>
          </a:p>
        </p:txBody>
      </p:sp>
      <p:sp>
        <p:nvSpPr>
          <p:cNvPr id="17411" name="页脚占位符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Yang Xu, College of Life Sciences</a:t>
            </a:r>
          </a:p>
        </p:txBody>
      </p:sp>
      <p:pic>
        <p:nvPicPr>
          <p:cNvPr id="17412" name="Picture 7" descr="polys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04813"/>
            <a:ext cx="7920037" cy="585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Section O: RNA Processing and RNPs.</a:t>
            </a:r>
          </a:p>
        </p:txBody>
      </p:sp>
      <p:sp>
        <p:nvSpPr>
          <p:cNvPr id="19459" name="页脚占位符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Yang Xu, College of Life Sciences</a:t>
            </a:r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6477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Aminoacyl-tRNA</a:t>
            </a:r>
            <a:endParaRPr lang="en-US" altLang="zh-CN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9461" name="Picture 4" descr="Aminoacyl-tRNA Synthetas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6975" y="874713"/>
            <a:ext cx="6800850" cy="548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708400" y="105251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b="1">
                <a:solidFill>
                  <a:schemeClr val="accent2"/>
                </a:solidFill>
                <a:ea typeface="幼圆" pitchFamily="49" charset="-122"/>
              </a:rPr>
              <a:t>Step 1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563938" y="2997200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b="1">
                <a:solidFill>
                  <a:schemeClr val="accent2"/>
                </a:solidFill>
                <a:ea typeface="幼圆" pitchFamily="49" charset="-122"/>
              </a:rPr>
              <a:t>Setp 2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日期占位符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Section O: RNA Processing and RNPs.</a:t>
            </a:r>
          </a:p>
        </p:txBody>
      </p:sp>
      <p:sp>
        <p:nvSpPr>
          <p:cNvPr id="21507" name="页脚占位符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Yang Xu, College of Life Sciences</a:t>
            </a:r>
          </a:p>
        </p:txBody>
      </p:sp>
      <p:pic>
        <p:nvPicPr>
          <p:cNvPr id="21508" name="Picture 5" descr="transl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4175" y="454025"/>
            <a:ext cx="5832475" cy="576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6477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</a:rPr>
              <a:t>Features of genetic </a:t>
            </a:r>
            <a:r>
              <a:rPr lang="en-US" altLang="zh-CN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</a:rPr>
              <a:t>codon</a:t>
            </a:r>
            <a:endParaRPr lang="en-US" altLang="zh-CN" b="1" dirty="0" smtClean="0">
              <a:effectLst>
                <a:outerShdw blurRad="38100" dist="38100" dir="2700000" algn="tl">
                  <a:srgbClr val="000000"/>
                </a:outerShdw>
              </a:effectLst>
              <a:ea typeface="+mj-ea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24863" cy="4899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 smtClean="0"/>
              <a:t>Genetic code is a triplet code (to be grouped in 3nt);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/>
              <a:t>The triplet </a:t>
            </a:r>
            <a:r>
              <a:rPr lang="en-US" altLang="zh-CN" sz="2800" dirty="0" err="1" smtClean="0"/>
              <a:t>codons</a:t>
            </a:r>
            <a:r>
              <a:rPr lang="en-US" altLang="zh-CN" sz="2800" dirty="0" smtClean="0"/>
              <a:t> are adjacent (non-overlapping);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/>
              <a:t>They are not separated by punctuation (comma-less).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/>
              <a:t>Because many of the 64 </a:t>
            </a:r>
            <a:r>
              <a:rPr lang="en-US" altLang="zh-CN" sz="2800" dirty="0" err="1" smtClean="0"/>
              <a:t>codons</a:t>
            </a:r>
            <a:r>
              <a:rPr lang="en-US" altLang="zh-CN" sz="2800" dirty="0" smtClean="0"/>
              <a:t> specify the same amino acid, the genetic code is degenerate;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/>
              <a:t>So that the genetic </a:t>
            </a:r>
            <a:r>
              <a:rPr lang="en-US" altLang="zh-CN" sz="2800" dirty="0" err="1" smtClean="0"/>
              <a:t>codons</a:t>
            </a:r>
            <a:r>
              <a:rPr lang="en-US" altLang="zh-CN" sz="2800" dirty="0" smtClean="0"/>
              <a:t> have redundancy. </a:t>
            </a:r>
            <a:endParaRPr lang="en-US" altLang="zh-CN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/>
              <a:t>Genetic </a:t>
            </a:r>
            <a:r>
              <a:rPr lang="en-US" altLang="zh-CN" sz="2800" dirty="0" smtClean="0"/>
              <a:t>code is very nearly, but not quite, universal. This supports the hypothesis that all life has evolved from a single common origin.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714356"/>
            <a:ext cx="7772400" cy="51712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6477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Deciphering</a:t>
            </a:r>
            <a:endParaRPr lang="en-US" altLang="zh-CN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412875"/>
            <a:ext cx="7705725" cy="7191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smtClean="0"/>
              <a:t>In the 1960s, Marshall Nirenberg developed a “</a:t>
            </a:r>
            <a:r>
              <a:rPr lang="en-US" altLang="zh-CN" sz="2400" b="1" smtClean="0"/>
              <a:t>cell-free protein synthesizing system</a:t>
            </a:r>
            <a:r>
              <a:rPr lang="en-US" altLang="zh-CN" sz="2400" smtClean="0"/>
              <a:t>” from </a:t>
            </a:r>
            <a:r>
              <a:rPr lang="en-US" altLang="zh-CN" sz="2400" i="1" smtClean="0"/>
              <a:t>E. coli </a:t>
            </a:r>
            <a:r>
              <a:rPr lang="en-US" altLang="zh-CN" sz="1400" smtClean="0"/>
              <a:t>(</a:t>
            </a:r>
            <a:r>
              <a:rPr lang="zh-CN" altLang="en-US" sz="1400" smtClean="0"/>
              <a:t>细胞外蛋白合成体系</a:t>
            </a:r>
            <a:r>
              <a:rPr lang="en-US" altLang="zh-CN" sz="1400" smtClean="0"/>
              <a:t>).</a:t>
            </a:r>
            <a:r>
              <a:rPr lang="en-US" altLang="zh-CN" sz="2400" smtClean="0"/>
              <a:t> </a:t>
            </a:r>
          </a:p>
        </p:txBody>
      </p:sp>
      <p:pic>
        <p:nvPicPr>
          <p:cNvPr id="5126" name="Picture 4" descr="Marshall Nirenberg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" y="88900"/>
            <a:ext cx="1412875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214313" y="2178050"/>
            <a:ext cx="8713787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dirty="0"/>
              <a:t>To determine which amino acids were being polymerized into polypeptides, it was </a:t>
            </a:r>
            <a:r>
              <a:rPr lang="en-US" altLang="zh-CN" dirty="0" smtClean="0"/>
              <a:t>nucleotide </a:t>
            </a:r>
            <a:r>
              <a:rPr lang="en-US" altLang="zh-CN" dirty="0" err="1"/>
              <a:t>phosphorylase</a:t>
            </a:r>
            <a:r>
              <a:rPr lang="en-US" altLang="zh-CN" dirty="0"/>
              <a:t> was used to make synthetic mRNAs that were composed of only one nucleotide, that is poly (U), poly (C), poly (A) and poly (G).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dirty="0" smtClean="0"/>
              <a:t>In </a:t>
            </a:r>
            <a:r>
              <a:rPr lang="en-US" altLang="zh-CN" dirty="0"/>
              <a:t>this way, it was found that: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zh-CN" sz="2000" dirty="0"/>
              <a:t>Poly (U) caused the synthesis of poly-</a:t>
            </a:r>
            <a:r>
              <a:rPr lang="en-US" altLang="zh-CN" sz="2000" dirty="0" err="1"/>
              <a:t>phonylalanine</a:t>
            </a:r>
            <a:r>
              <a:rPr lang="en-US" altLang="zh-CN" sz="2000" dirty="0"/>
              <a:t>,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zh-CN" sz="2000" dirty="0"/>
              <a:t>Poly (C) coded for poly-</a:t>
            </a:r>
            <a:r>
              <a:rPr lang="en-US" altLang="zh-CN" sz="2000" dirty="0" err="1"/>
              <a:t>proline</a:t>
            </a:r>
            <a:endParaRPr lang="en-US" altLang="zh-CN" sz="20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zh-CN" sz="2000" dirty="0"/>
              <a:t>Poly (A) for poly-lysine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zh-CN" sz="2000" dirty="0"/>
              <a:t>Poly (G) did not work because it formed a complex secondary structure.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Section O: RNA Processing and RNPs.</a:t>
            </a:r>
          </a:p>
        </p:txBody>
      </p:sp>
      <p:sp>
        <p:nvSpPr>
          <p:cNvPr id="6147" name="页脚占位符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Yang Xu, College of Life Sciences</a:t>
            </a:r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6477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Deciphering</a:t>
            </a:r>
            <a:endParaRPr lang="en-US" altLang="zh-CN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6149" name="Group 8"/>
          <p:cNvGrpSpPr>
            <a:grpSpLocks/>
          </p:cNvGrpSpPr>
          <p:nvPr/>
        </p:nvGrpSpPr>
        <p:grpSpPr bwMode="auto">
          <a:xfrm>
            <a:off x="1619250" y="1052513"/>
            <a:ext cx="6048375" cy="5072062"/>
            <a:chOff x="930" y="663"/>
            <a:chExt cx="3810" cy="3195"/>
          </a:xfrm>
        </p:grpSpPr>
        <p:pic>
          <p:nvPicPr>
            <p:cNvPr id="6158" name="Picture 5" descr="codo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30" y="663"/>
              <a:ext cx="3810" cy="31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6159" name="Rectangle 6"/>
            <p:cNvSpPr>
              <a:spLocks noChangeArrowheads="1"/>
            </p:cNvSpPr>
            <p:nvPr/>
          </p:nvSpPr>
          <p:spPr bwMode="auto">
            <a:xfrm>
              <a:off x="2880" y="1389"/>
              <a:ext cx="680" cy="363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60" name="Rectangle 7"/>
            <p:cNvSpPr>
              <a:spLocks noChangeArrowheads="1"/>
            </p:cNvSpPr>
            <p:nvPr/>
          </p:nvSpPr>
          <p:spPr bwMode="auto">
            <a:xfrm>
              <a:off x="3560" y="1389"/>
              <a:ext cx="726" cy="181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150" name="Oval 9"/>
          <p:cNvSpPr>
            <a:spLocks noChangeArrowheads="1"/>
          </p:cNvSpPr>
          <p:nvPr/>
        </p:nvSpPr>
        <p:spPr bwMode="auto">
          <a:xfrm>
            <a:off x="2339975" y="1700213"/>
            <a:ext cx="647700" cy="360362"/>
          </a:xfrm>
          <a:prstGeom prst="ellips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1" name="Oval 10"/>
          <p:cNvSpPr>
            <a:spLocks noChangeArrowheads="1"/>
          </p:cNvSpPr>
          <p:nvPr/>
        </p:nvSpPr>
        <p:spPr bwMode="auto">
          <a:xfrm>
            <a:off x="3457575" y="3068638"/>
            <a:ext cx="647700" cy="288925"/>
          </a:xfrm>
          <a:prstGeom prst="ellips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6152" name="Oval 11"/>
          <p:cNvSpPr>
            <a:spLocks noChangeArrowheads="1"/>
          </p:cNvSpPr>
          <p:nvPr/>
        </p:nvSpPr>
        <p:spPr bwMode="auto">
          <a:xfrm>
            <a:off x="4606925" y="4365625"/>
            <a:ext cx="647700" cy="288925"/>
          </a:xfrm>
          <a:prstGeom prst="ellips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6153" name="Oval 12"/>
          <p:cNvSpPr>
            <a:spLocks noChangeArrowheads="1"/>
          </p:cNvSpPr>
          <p:nvPr/>
        </p:nvSpPr>
        <p:spPr bwMode="auto">
          <a:xfrm>
            <a:off x="5724525" y="5734050"/>
            <a:ext cx="647700" cy="288925"/>
          </a:xfrm>
          <a:prstGeom prst="ellips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6154" name="Rectangle 13"/>
          <p:cNvSpPr>
            <a:spLocks noChangeArrowheads="1"/>
          </p:cNvSpPr>
          <p:nvPr/>
        </p:nvSpPr>
        <p:spPr bwMode="auto">
          <a:xfrm>
            <a:off x="2987675" y="1844675"/>
            <a:ext cx="504825" cy="2889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5" name="Rectangle 14"/>
          <p:cNvSpPr>
            <a:spLocks noChangeArrowheads="1"/>
          </p:cNvSpPr>
          <p:nvPr/>
        </p:nvSpPr>
        <p:spPr bwMode="auto">
          <a:xfrm>
            <a:off x="4087813" y="3211513"/>
            <a:ext cx="504825" cy="2889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6" name="Rectangle 15"/>
          <p:cNvSpPr>
            <a:spLocks noChangeArrowheads="1"/>
          </p:cNvSpPr>
          <p:nvPr/>
        </p:nvSpPr>
        <p:spPr bwMode="auto">
          <a:xfrm>
            <a:off x="5245100" y="4508500"/>
            <a:ext cx="504825" cy="2889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7" name="Rectangle 16"/>
          <p:cNvSpPr>
            <a:spLocks noChangeArrowheads="1"/>
          </p:cNvSpPr>
          <p:nvPr/>
        </p:nvSpPr>
        <p:spPr bwMode="auto">
          <a:xfrm>
            <a:off x="6372225" y="5732463"/>
            <a:ext cx="504825" cy="2889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Section O: RNA Processing and RNPs.</a:t>
            </a:r>
          </a:p>
        </p:txBody>
      </p:sp>
      <p:sp>
        <p:nvSpPr>
          <p:cNvPr id="8195" name="页脚占位符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Yang Xu, College of Life Sciences</a:t>
            </a:r>
          </a:p>
        </p:txBody>
      </p:sp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504825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Feature</a:t>
            </a:r>
            <a:endParaRPr lang="en-US" altLang="zh-CN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1125538"/>
            <a:ext cx="56896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smtClean="0"/>
              <a:t>The genetic code is degenerate (or it shows redundancy). This is because 18 out of 20 amino acids have more than one codon to specify them, called synonymous codons 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/>
              <a:t>Only methionine and tryptophan have single codons.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/>
              <a:t>The synonymous codons are not positioned randomly, but are grouped in the table. Generally they differ only in their third position.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/>
              <a:t>In all cases, if the third position is a pyrimidine, then the codons specify the same amino acid (are synonymous).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/>
              <a:t>In most cases, if the third position is a purine the codons are also synonymous. </a:t>
            </a:r>
          </a:p>
        </p:txBody>
      </p:sp>
      <p:grpSp>
        <p:nvGrpSpPr>
          <p:cNvPr id="8198" name="Group 10"/>
          <p:cNvGrpSpPr>
            <a:grpSpLocks/>
          </p:cNvGrpSpPr>
          <p:nvPr/>
        </p:nvGrpSpPr>
        <p:grpSpPr bwMode="auto">
          <a:xfrm>
            <a:off x="5795963" y="2924175"/>
            <a:ext cx="3113087" cy="3168650"/>
            <a:chOff x="3651" y="1797"/>
            <a:chExt cx="1961" cy="1996"/>
          </a:xfrm>
        </p:grpSpPr>
        <p:pic>
          <p:nvPicPr>
            <p:cNvPr id="8202" name="Picture 4" descr="codons-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51" y="1797"/>
              <a:ext cx="1961" cy="1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3" name="Rectangle 5"/>
            <p:cNvSpPr>
              <a:spLocks noChangeArrowheads="1"/>
            </p:cNvSpPr>
            <p:nvPr/>
          </p:nvSpPr>
          <p:spPr bwMode="auto">
            <a:xfrm>
              <a:off x="3742" y="3158"/>
              <a:ext cx="453" cy="136"/>
            </a:xfrm>
            <a:prstGeom prst="rect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4" name="Rectangle 6"/>
            <p:cNvSpPr>
              <a:spLocks noChangeArrowheads="1"/>
            </p:cNvSpPr>
            <p:nvPr/>
          </p:nvSpPr>
          <p:spPr bwMode="auto">
            <a:xfrm>
              <a:off x="5103" y="2251"/>
              <a:ext cx="453" cy="136"/>
            </a:xfrm>
            <a:prstGeom prst="rect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395288" y="4581525"/>
            <a:ext cx="1584325" cy="360363"/>
          </a:xfrm>
          <a:prstGeom prst="rect">
            <a:avLst/>
          </a:prstGeom>
          <a:noFill/>
          <a:ln w="2540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395288" y="5516563"/>
            <a:ext cx="1800225" cy="360362"/>
          </a:xfrm>
          <a:prstGeom prst="rect">
            <a:avLst/>
          </a:prstGeom>
          <a:noFill/>
          <a:ln w="2540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8201" name="Picture 11" descr="figure15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1222375"/>
            <a:ext cx="30988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Section O: RNA Processing and RNPs.</a:t>
            </a:r>
          </a:p>
        </p:txBody>
      </p:sp>
      <p:sp>
        <p:nvSpPr>
          <p:cNvPr id="9219" name="页脚占位符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Yang Xu, College of Life Sciences</a:t>
            </a:r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6477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Universality</a:t>
            </a:r>
            <a:endParaRPr lang="en-US" altLang="zh-CN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1484313"/>
            <a:ext cx="3962400" cy="48974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latin typeface="Arial Narrow" pitchFamily="34" charset="0"/>
              </a:rPr>
              <a:t>For a long time after the genetic code was deciphered,  it was thought to be universal, that is the same in all organisms.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latin typeface="Arial Narrow" pitchFamily="34" charset="0"/>
              </a:rPr>
              <a:t>However, since 1980, it has been discovered that mitochondria, which have their own small genomes, use a genetic code that differs slightly from the standard, or ‘universal’ code. Indeed, it is now known that some other unicellular organisms also have a variant genetic code. 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7092950" y="404813"/>
            <a:ext cx="1528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P254, P1.2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995738" y="1125538"/>
            <a:ext cx="5003800" cy="5256212"/>
            <a:chOff x="2517" y="709"/>
            <a:chExt cx="3152" cy="3311"/>
          </a:xfrm>
        </p:grpSpPr>
        <p:grpSp>
          <p:nvGrpSpPr>
            <p:cNvPr id="9224" name="Group 18"/>
            <p:cNvGrpSpPr>
              <a:grpSpLocks/>
            </p:cNvGrpSpPr>
            <p:nvPr/>
          </p:nvGrpSpPr>
          <p:grpSpPr bwMode="auto">
            <a:xfrm>
              <a:off x="2517" y="709"/>
              <a:ext cx="3152" cy="3311"/>
              <a:chOff x="2517" y="709"/>
              <a:chExt cx="3152" cy="3311"/>
            </a:xfrm>
          </p:grpSpPr>
          <p:grpSp>
            <p:nvGrpSpPr>
              <p:cNvPr id="9226" name="Group 15"/>
              <p:cNvGrpSpPr>
                <a:grpSpLocks/>
              </p:cNvGrpSpPr>
              <p:nvPr/>
            </p:nvGrpSpPr>
            <p:grpSpPr bwMode="auto">
              <a:xfrm>
                <a:off x="2517" y="709"/>
                <a:ext cx="3152" cy="3311"/>
                <a:chOff x="2653" y="709"/>
                <a:chExt cx="2994" cy="3311"/>
              </a:xfrm>
            </p:grpSpPr>
            <p:sp>
              <p:nvSpPr>
                <p:cNvPr id="9228" name="Rectangle 5"/>
                <p:cNvSpPr>
                  <a:spLocks noChangeArrowheads="1"/>
                </p:cNvSpPr>
                <p:nvPr/>
              </p:nvSpPr>
              <p:spPr bwMode="auto">
                <a:xfrm>
                  <a:off x="2653" y="709"/>
                  <a:ext cx="2994" cy="33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342900" indent="-342900" algn="ctr">
                    <a:lnSpc>
                      <a:spcPct val="110000"/>
                    </a:lnSpc>
                    <a:spcBef>
                      <a:spcPct val="20000"/>
                    </a:spcBef>
                  </a:pPr>
                  <a:r>
                    <a:rPr lang="en-US" altLang="zh-CN"/>
                    <a:t>Modifications of the genetic code</a:t>
                  </a:r>
                </a:p>
                <a:p>
                  <a:pPr marL="342900" indent="-342900">
                    <a:lnSpc>
                      <a:spcPct val="110000"/>
                    </a:lnSpc>
                    <a:spcBef>
                      <a:spcPct val="20000"/>
                    </a:spcBef>
                  </a:pPr>
                  <a:r>
                    <a:rPr lang="en-US" altLang="zh-CN" sz="2000"/>
                    <a:t>Codon Usual Alternative   Organelle/organism</a:t>
                  </a:r>
                </a:p>
                <a:p>
                  <a:pPr marL="342900" indent="-342900">
                    <a:lnSpc>
                      <a:spcPct val="130000"/>
                    </a:lnSpc>
                    <a:spcBef>
                      <a:spcPct val="20000"/>
                    </a:spcBef>
                  </a:pPr>
                  <a:r>
                    <a:rPr lang="en-US" altLang="zh-CN" sz="2000"/>
                    <a:t>AGA                                  Some Animal</a:t>
                  </a:r>
                </a:p>
                <a:p>
                  <a:pPr marL="342900" indent="-342900">
                    <a:lnSpc>
                      <a:spcPct val="70000"/>
                    </a:lnSpc>
                    <a:spcBef>
                      <a:spcPct val="20000"/>
                    </a:spcBef>
                  </a:pPr>
                  <a:r>
                    <a:rPr lang="en-US" altLang="zh-CN" sz="2000"/>
                    <a:t>AGG                                  Mitochondria</a:t>
                  </a:r>
                </a:p>
                <a:p>
                  <a:pPr marL="342900" indent="-342900">
                    <a:lnSpc>
                      <a:spcPct val="140000"/>
                    </a:lnSpc>
                    <a:spcBef>
                      <a:spcPct val="20000"/>
                    </a:spcBef>
                  </a:pPr>
                  <a:r>
                    <a:rPr lang="en-US" altLang="zh-CN" sz="2000"/>
                    <a:t>AUA      Ile      Met            Mitochondria</a:t>
                  </a:r>
                </a:p>
                <a:p>
                  <a:pPr marL="342900" indent="-342900">
                    <a:lnSpc>
                      <a:spcPct val="120000"/>
                    </a:lnSpc>
                    <a:spcBef>
                      <a:spcPct val="20000"/>
                    </a:spcBef>
                  </a:pPr>
                  <a:r>
                    <a:rPr lang="en-US" altLang="zh-CN" sz="2000"/>
                    <a:t>CGG      Arg    Trp             Plant Mitochondria</a:t>
                  </a:r>
                </a:p>
                <a:p>
                  <a:pPr marL="342900" indent="-342900">
                    <a:lnSpc>
                      <a:spcPct val="130000"/>
                    </a:lnSpc>
                    <a:spcBef>
                      <a:spcPct val="20000"/>
                    </a:spcBef>
                  </a:pPr>
                  <a:r>
                    <a:rPr lang="en-US" altLang="zh-CN" sz="2000"/>
                    <a:t>CUN      Leu    Thr            Yeast Mitochondria</a:t>
                  </a:r>
                </a:p>
                <a:p>
                  <a:pPr marL="342900" indent="-342900">
                    <a:lnSpc>
                      <a:spcPct val="120000"/>
                    </a:lnSpc>
                    <a:spcBef>
                      <a:spcPct val="20000"/>
                    </a:spcBef>
                  </a:pPr>
                  <a:r>
                    <a:rPr lang="en-US" altLang="zh-CN" sz="2000"/>
                    <a:t>AUU      Ile</a:t>
                  </a:r>
                </a:p>
                <a:p>
                  <a:pPr marL="342900" indent="-342900">
                    <a:lnSpc>
                      <a:spcPct val="70000"/>
                    </a:lnSpc>
                    <a:spcBef>
                      <a:spcPct val="20000"/>
                    </a:spcBef>
                  </a:pPr>
                  <a:r>
                    <a:rPr lang="en-US" altLang="zh-CN" sz="2000"/>
                    <a:t>GUG      Val    Start           Some Prokaryotes</a:t>
                  </a:r>
                </a:p>
                <a:p>
                  <a:pPr marL="342900" indent="-342900">
                    <a:lnSpc>
                      <a:spcPct val="70000"/>
                    </a:lnSpc>
                    <a:spcBef>
                      <a:spcPct val="20000"/>
                    </a:spcBef>
                  </a:pPr>
                  <a:r>
                    <a:rPr lang="en-US" altLang="zh-CN" sz="2000"/>
                    <a:t>UUG      Leu</a:t>
                  </a:r>
                </a:p>
                <a:p>
                  <a:pPr marL="342900" indent="-342900">
                    <a:lnSpc>
                      <a:spcPct val="110000"/>
                    </a:lnSpc>
                    <a:spcBef>
                      <a:spcPct val="20000"/>
                    </a:spcBef>
                  </a:pPr>
                  <a:r>
                    <a:rPr lang="en-US" altLang="zh-CN" sz="2000"/>
                    <a:t>UAA</a:t>
                  </a:r>
                </a:p>
                <a:p>
                  <a:pPr marL="342900" indent="-342900">
                    <a:lnSpc>
                      <a:spcPct val="50000"/>
                    </a:lnSpc>
                    <a:spcBef>
                      <a:spcPct val="20000"/>
                    </a:spcBef>
                  </a:pPr>
                  <a:r>
                    <a:rPr lang="en-US" altLang="zh-CN" sz="2000"/>
                    <a:t>UAG</a:t>
                  </a:r>
                </a:p>
                <a:p>
                  <a:pPr marL="342900" indent="-342900">
                    <a:lnSpc>
                      <a:spcPct val="150000"/>
                    </a:lnSpc>
                    <a:spcBef>
                      <a:spcPct val="20000"/>
                    </a:spcBef>
                  </a:pPr>
                  <a:r>
                    <a:rPr lang="en-US" altLang="zh-CN" sz="2000"/>
                    <a:t>UGA      Stop   Trp            Mit. Mycoplasma</a:t>
                  </a:r>
                </a:p>
              </p:txBody>
            </p:sp>
            <p:sp>
              <p:nvSpPr>
                <p:cNvPr id="9229" name="Line 6"/>
                <p:cNvSpPr>
                  <a:spLocks noChangeShapeType="1"/>
                </p:cNvSpPr>
                <p:nvPr/>
              </p:nvSpPr>
              <p:spPr bwMode="auto">
                <a:xfrm>
                  <a:off x="2699" y="1026"/>
                  <a:ext cx="294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0" name="Line 7"/>
                <p:cNvSpPr>
                  <a:spLocks noChangeShapeType="1"/>
                </p:cNvSpPr>
                <p:nvPr/>
              </p:nvSpPr>
              <p:spPr bwMode="auto">
                <a:xfrm>
                  <a:off x="2699" y="1298"/>
                  <a:ext cx="29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1" name="Line 8"/>
                <p:cNvSpPr>
                  <a:spLocks noChangeShapeType="1"/>
                </p:cNvSpPr>
                <p:nvPr/>
              </p:nvSpPr>
              <p:spPr bwMode="auto">
                <a:xfrm>
                  <a:off x="2699" y="1752"/>
                  <a:ext cx="29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2" name="Line 9"/>
                <p:cNvSpPr>
                  <a:spLocks noChangeShapeType="1"/>
                </p:cNvSpPr>
                <p:nvPr/>
              </p:nvSpPr>
              <p:spPr bwMode="auto">
                <a:xfrm>
                  <a:off x="2699" y="2024"/>
                  <a:ext cx="29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3" name="Line 10"/>
                <p:cNvSpPr>
                  <a:spLocks noChangeShapeType="1"/>
                </p:cNvSpPr>
                <p:nvPr/>
              </p:nvSpPr>
              <p:spPr bwMode="auto">
                <a:xfrm>
                  <a:off x="2699" y="2296"/>
                  <a:ext cx="29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4" name="Line 11"/>
                <p:cNvSpPr>
                  <a:spLocks noChangeShapeType="1"/>
                </p:cNvSpPr>
                <p:nvPr/>
              </p:nvSpPr>
              <p:spPr bwMode="auto">
                <a:xfrm>
                  <a:off x="2699" y="2614"/>
                  <a:ext cx="29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5" name="Line 12"/>
                <p:cNvSpPr>
                  <a:spLocks noChangeShapeType="1"/>
                </p:cNvSpPr>
                <p:nvPr/>
              </p:nvSpPr>
              <p:spPr bwMode="auto">
                <a:xfrm>
                  <a:off x="2699" y="3203"/>
                  <a:ext cx="29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6" name="Line 13"/>
                <p:cNvSpPr>
                  <a:spLocks noChangeShapeType="1"/>
                </p:cNvSpPr>
                <p:nvPr/>
              </p:nvSpPr>
              <p:spPr bwMode="auto">
                <a:xfrm>
                  <a:off x="2699" y="3657"/>
                  <a:ext cx="29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7" name="Line 14"/>
                <p:cNvSpPr>
                  <a:spLocks noChangeShapeType="1"/>
                </p:cNvSpPr>
                <p:nvPr/>
              </p:nvSpPr>
              <p:spPr bwMode="auto">
                <a:xfrm>
                  <a:off x="2699" y="3929"/>
                  <a:ext cx="294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27" name="Text Box 16"/>
              <p:cNvSpPr txBox="1">
                <a:spLocks noChangeArrowheads="1"/>
              </p:cNvSpPr>
              <p:nvPr/>
            </p:nvSpPr>
            <p:spPr bwMode="auto">
              <a:xfrm>
                <a:off x="3084" y="1387"/>
                <a:ext cx="115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000"/>
                  <a:t>Arg    Stop,  Ser</a:t>
                </a:r>
              </a:p>
            </p:txBody>
          </p:sp>
        </p:grpSp>
        <p:sp>
          <p:nvSpPr>
            <p:cNvPr id="9225" name="Text Box 19"/>
            <p:cNvSpPr txBox="1">
              <a:spLocks noChangeArrowheads="1"/>
            </p:cNvSpPr>
            <p:nvPr/>
          </p:nvSpPr>
          <p:spPr bwMode="auto">
            <a:xfrm>
              <a:off x="3094" y="3292"/>
              <a:ext cx="2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000"/>
                <a:t>Stop   Glu            Some Protozoans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日期占位符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Section O: RNA Processing and RNPs.</a:t>
            </a:r>
          </a:p>
        </p:txBody>
      </p:sp>
      <p:sp>
        <p:nvSpPr>
          <p:cNvPr id="10243" name="页脚占位符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Yang Xu, College of Life Sciences</a:t>
            </a:r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6477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Overlapping Genes</a:t>
            </a:r>
            <a:endParaRPr lang="en-US" altLang="zh-CN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353425" cy="5043487"/>
          </a:xfrm>
        </p:spPr>
        <p:txBody>
          <a:bodyPr/>
          <a:lstStyle/>
          <a:p>
            <a:pPr eaLnBrk="1" hangingPunct="1"/>
            <a:r>
              <a:rPr lang="en-US" altLang="zh-CN" sz="2400" smtClean="0"/>
              <a:t>Generally overlapping genes occur where the genome size is small and there is a need for greater information storage density. </a:t>
            </a:r>
          </a:p>
          <a:p>
            <a:pPr eaLnBrk="1" hangingPunct="1"/>
            <a:r>
              <a:rPr lang="en-US" altLang="zh-CN" sz="2400" smtClean="0">
                <a:solidFill>
                  <a:schemeClr val="tx2"/>
                </a:solidFill>
              </a:rPr>
              <a:t>In viruses</a:t>
            </a:r>
            <a:r>
              <a:rPr lang="en-US" altLang="zh-CN" sz="2400" smtClean="0"/>
              <a:t>, for example, the phage </a:t>
            </a:r>
            <a:r>
              <a:rPr lang="en-US" altLang="zh-CN" sz="2000" smtClean="0"/>
              <a:t>ΦΧ</a:t>
            </a:r>
            <a:r>
              <a:rPr lang="en-US" altLang="zh-CN" sz="2400" smtClean="0"/>
              <a:t>174 makes 11 proteins of combined molecular mass 262 kDa from a 5386 bp genome. Without overlapping genes, this genome could encode at most 200 kDa of protein. Three proteins are encoded within the coding regions for longer proteins. </a:t>
            </a:r>
          </a:p>
          <a:p>
            <a:pPr eaLnBrk="1" hangingPunct="1"/>
            <a:r>
              <a:rPr lang="en-US" altLang="zh-CN" sz="2400" smtClean="0">
                <a:solidFill>
                  <a:schemeClr val="tx2"/>
                </a:solidFill>
              </a:rPr>
              <a:t>In prokaryotes</a:t>
            </a:r>
            <a:r>
              <a:rPr lang="en-US" altLang="zh-CN" sz="2400" smtClean="0"/>
              <a:t>, the ribosomes simply have to find the second start codon to be able to translate the overlapping gene and they may achieve this without detaching from the template. </a:t>
            </a:r>
          </a:p>
          <a:p>
            <a:pPr eaLnBrk="1" hangingPunct="1"/>
            <a:r>
              <a:rPr lang="en-US" altLang="zh-CN" sz="2400" smtClean="0">
                <a:solidFill>
                  <a:schemeClr val="tx2"/>
                </a:solidFill>
              </a:rPr>
              <a:t>Eukaryotes</a:t>
            </a:r>
            <a:r>
              <a:rPr lang="en-US" altLang="zh-CN" sz="2400" smtClean="0"/>
              <a:t> have a different way of initiating protein synthesis and tend to make use of alternative RNA processing to generate variant proteins from one gene.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6477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tRNA Primary Structure</a:t>
            </a:r>
            <a:endParaRPr lang="en-US" altLang="zh-CN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497888" cy="48990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CN" sz="2400" dirty="0" err="1" smtClean="0"/>
              <a:t>tRNAs</a:t>
            </a:r>
            <a:r>
              <a:rPr lang="en-US" altLang="zh-CN" sz="2400" dirty="0" smtClean="0"/>
              <a:t> are the adaptor molecules that deliver ammo acids to the ribosome and decode the information in mRNA. Their primary structure (i.e. the linear sequence of nucleotides) is 60-95 </a:t>
            </a:r>
            <a:r>
              <a:rPr lang="en-US" altLang="zh-CN" sz="2400" dirty="0" err="1" smtClean="0"/>
              <a:t>nt</a:t>
            </a:r>
            <a:r>
              <a:rPr lang="en-US" altLang="zh-CN" sz="2400" dirty="0" smtClean="0"/>
              <a:t> long, but most commonly 76 nt.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 smtClean="0"/>
              <a:t>They have many modified bases sometimes accounting for 20% of the total bases in any one </a:t>
            </a:r>
            <a:r>
              <a:rPr lang="en-US" altLang="zh-CN" sz="2400" dirty="0" err="1" smtClean="0"/>
              <a:t>tRNA</a:t>
            </a:r>
            <a:r>
              <a:rPr lang="en-US" altLang="zh-CN" sz="2400" dirty="0" smtClean="0"/>
              <a:t> molecule. Indeed, over 50 different types of modified base have been observed in the several hundred </a:t>
            </a:r>
            <a:r>
              <a:rPr lang="en-US" altLang="zh-CN" sz="2400" dirty="0" err="1" smtClean="0"/>
              <a:t>tRNA</a:t>
            </a:r>
            <a:r>
              <a:rPr lang="en-US" altLang="zh-CN" sz="2400" dirty="0" smtClean="0"/>
              <a:t> molecules characterized to date, and all of them are created post-</a:t>
            </a:r>
            <a:r>
              <a:rPr lang="en-US" altLang="zh-CN" sz="2400" dirty="0" err="1" smtClean="0"/>
              <a:t>transcriptionally</a:t>
            </a:r>
            <a:r>
              <a:rPr lang="en-US" altLang="zh-CN" sz="2400" dirty="0" smtClean="0"/>
              <a:t>.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 smtClean="0"/>
              <a:t>Seven of the most common types are shown in Fig. 1 as nucleosides.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99CCFF"/>
      </a:dk1>
      <a:lt1>
        <a:srgbClr val="FFFFFF"/>
      </a:lt1>
      <a:dk2>
        <a:srgbClr val="3333FF"/>
      </a:dk2>
      <a:lt2>
        <a:srgbClr val="FFFF99"/>
      </a:lt2>
      <a:accent1>
        <a:srgbClr val="00CC99"/>
      </a:accent1>
      <a:accent2>
        <a:srgbClr val="FF3300"/>
      </a:accent2>
      <a:accent3>
        <a:srgbClr val="ADADFF"/>
      </a:accent3>
      <a:accent4>
        <a:srgbClr val="DADADA"/>
      </a:accent4>
      <a:accent5>
        <a:srgbClr val="AAE2CA"/>
      </a:accent5>
      <a:accent6>
        <a:srgbClr val="E72D00"/>
      </a:accent6>
      <a:hlink>
        <a:srgbClr val="FF33CC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17479</TotalTime>
  <Words>1064</Words>
  <Application>Microsoft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Times New Roman</vt:lpstr>
      <vt:lpstr>SimSun</vt:lpstr>
      <vt:lpstr>Arial</vt:lpstr>
      <vt:lpstr>Arial Narrow</vt:lpstr>
      <vt:lpstr>幼圆</vt:lpstr>
      <vt:lpstr>Symbol</vt:lpstr>
      <vt:lpstr>默认设计模板</vt:lpstr>
      <vt:lpstr>Genetic codon</vt:lpstr>
      <vt:lpstr>Features of genetic codon</vt:lpstr>
      <vt:lpstr>Slide 3</vt:lpstr>
      <vt:lpstr>Deciphering</vt:lpstr>
      <vt:lpstr>Deciphering</vt:lpstr>
      <vt:lpstr>Feature</vt:lpstr>
      <vt:lpstr>Universality</vt:lpstr>
      <vt:lpstr>Overlapping Genes</vt:lpstr>
      <vt:lpstr>tRNA Primary Structure</vt:lpstr>
      <vt:lpstr>tRNA Secondary Structure</vt:lpstr>
      <vt:lpstr>Slide 11</vt:lpstr>
      <vt:lpstr>tRNA Function</vt:lpstr>
      <vt:lpstr>Slide 13</vt:lpstr>
      <vt:lpstr>Slide 14</vt:lpstr>
      <vt:lpstr>Aminoacyl-tRNA</vt:lpstr>
      <vt:lpstr>Slide 16</vt:lpstr>
    </vt:vector>
  </TitlesOfParts>
  <Company>ccnu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</dc:creator>
  <cp:lastModifiedBy>ACER</cp:lastModifiedBy>
  <cp:revision>1160</cp:revision>
  <cp:lastPrinted>2002-09-02T03:57:28Z</cp:lastPrinted>
  <dcterms:created xsi:type="dcterms:W3CDTF">2000-01-04T18:05:40Z</dcterms:created>
  <dcterms:modified xsi:type="dcterms:W3CDTF">2014-01-16T03:12:50Z</dcterms:modified>
</cp:coreProperties>
</file>