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4" r:id="rId6"/>
    <p:sldId id="261" r:id="rId7"/>
    <p:sldId id="285" r:id="rId8"/>
    <p:sldId id="262" r:id="rId9"/>
    <p:sldId id="263" r:id="rId10"/>
    <p:sldId id="264" r:id="rId11"/>
    <p:sldId id="286" r:id="rId12"/>
    <p:sldId id="287" r:id="rId13"/>
    <p:sldId id="288" r:id="rId14"/>
    <p:sldId id="289" r:id="rId15"/>
    <p:sldId id="290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7" r:id="rId25"/>
    <p:sldId id="278" r:id="rId26"/>
    <p:sldId id="279" r:id="rId27"/>
    <p:sldId id="280" r:id="rId28"/>
    <p:sldId id="281" r:id="rId29"/>
    <p:sldId id="283" r:id="rId30"/>
    <p:sldId id="291" r:id="rId31"/>
    <p:sldId id="292" r:id="rId32"/>
    <p:sldId id="293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4124-8587-4FC0-981D-1A573071C7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57754-1525-4DDF-A343-A67981440D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../../../Documents%20and%20Settings/zaffar/Desktop/images/2nd_day_bloom.jpg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12" Type="http://schemas.openxmlformats.org/officeDocument/2006/relationships/hyperlink" Target="../../../Documents%20and%20Settings/zaffar/Desktop/imgres?imgurl=http:\www.calcot.com\square.jpg&amp;imgrefurl=http:\www.calcot.com\resources.asp?post=cotton&amp;flag=resources&amp;h=148&amp;w=140&amp;sz=5&amp;tbnid=75xe52nhaMOzWM:&amp;tbnh=90&amp;tbnw=85&amp;hl=en&amp;start=18&amp;prev=\images?q=cotton+square&amp;svnum=10&amp;hl=en&amp;lr=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../Documents%20and%20Settings/zaffar/Desktop/images/Flower_bloom4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hyperlink" Target="../../../Documents%20and%20Settings/zaffar/Desktop/imgres" TargetMode="External"/><Relationship Id="rId10" Type="http://schemas.openxmlformats.org/officeDocument/2006/relationships/hyperlink" Target="http://images.google.com.pk/imgres?imgurl=http://www.genome.clemson.edu/images/cotton.jpg&amp;imgrefurl=http://www.genome.clemson.edu/&amp;h=300&amp;w=300&amp;sz=11&amp;hl=en&amp;start=10&amp;usg=__xGVmma7qekPLtHrk6aKCcxcshoc=&amp;tbnid=o2l93E9qYfzxIM:&amp;tbnh=116&amp;tbnw=116&amp;prev=/images?q=%22cotton+boll&amp;gbv=2&amp;hl=en&amp;sa=G" TargetMode="External"/><Relationship Id="rId4" Type="http://schemas.openxmlformats.org/officeDocument/2006/relationships/hyperlink" Target="../../../Documents%20and%20Settings/zaffar/Desktop/images/2_true_leaves3.jpg" TargetMode="External"/><Relationship Id="rId9" Type="http://schemas.openxmlformats.org/officeDocument/2006/relationships/image" Target="../media/image15.jpeg"/><Relationship Id="rId14" Type="http://schemas.openxmlformats.org/officeDocument/2006/relationships/image" Target="http://images.google.com.pk/images?q=tbn:75xe52nhaMOzWM:www.calcot.com/square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hyperlink" Target="../../../Documents%20and%20Settings/zaffar/Desktop/images/Pink_bollwor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jnkvv.nic.in/IPM%20Project/Cotton/cotton_Bollworm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hyperlink" Target="../../../Documents%20and%20Settings/zaffar/Desktop/images/Pink_bollwor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5.jpeg"/><Relationship Id="rId4" Type="http://schemas.openxmlformats.org/officeDocument/2006/relationships/hyperlink" Target="http://www.jnkvv.nic.in/IPM%20Project/Cotton/cotton_Bollworm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pk/imgres?imgurl=http://cotton.crc.org.au/files/dd288d2a-8621-4f76-9e79-9927010e1d54/Jumping%20spider.jpg&amp;imgrefurl=http://cotton.crc.org.au/content/Industry/Publications/PestsandBeneficials/CottonInsectPestandBeneficialGuide/Beneficialsbyscientificname.aspx&amp;h=361&amp;w=544&amp;sz=26&amp;hl=en&amp;start=1&amp;um=1&amp;usg=__6KnLe6bbL3yDlj1MN8hIy-abtUQ=&amp;tbnid=wf5dtYRUa01yUM:&amp;tbnh=88&amp;tbnw=133&amp;prev=/images?q=beneficial+insects+cotton+trichogramma&amp;um=1&amp;hl=en&amp;sa=X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mages.google.com.pk/imgres?imgurl=http://content.answers.com/main/content/wp/en-commons/thumb/1/10/250px-Lacewing3035.jpg&amp;imgrefurl=http://www.answers.com/topic/biological-pest-control&amp;h=273&amp;w=250&amp;sz=11&amp;hl=en&amp;start=20&amp;um=1&amp;usg=__MOCm-W9YJ6cgSHZlv-OzYwEC6ZI=&amp;tbnid=BxXt7zX46r40vM:&amp;tbnh=113&amp;tbnw=103&amp;prev=/images?q=beneficial+insects+cotton+lacewing&amp;um=1&amp;hl=en&amp;sa=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 cloning in Agriculture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477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800" b="1">
                <a:latin typeface="Comic Sans MS" pitchFamily="66" charset="0"/>
              </a:rPr>
              <a:t>Transformation of Cry coding genes (Bt) in crops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81000" y="1219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</a:pPr>
            <a:endParaRPr lang="en-US">
              <a:latin typeface="Arial" charset="0"/>
            </a:endParaRPr>
          </a:p>
        </p:txBody>
      </p:sp>
      <p:pic>
        <p:nvPicPr>
          <p:cNvPr id="27652" name="Picture 4" descr="B.t.cry3a_side.gif                                             00000002*Images                        B743FC6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2550" y="2754313"/>
            <a:ext cx="15176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88263" y="0"/>
            <a:ext cx="1531937" cy="6858000"/>
            <a:chOff x="4813" y="0"/>
            <a:chExt cx="965" cy="4320"/>
          </a:xfrm>
        </p:grpSpPr>
        <p:pic>
          <p:nvPicPr>
            <p:cNvPr id="27661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2" y="2599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7" y="864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1" y="3415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3" y="0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-152400" y="0"/>
            <a:ext cx="1219200" cy="6858000"/>
            <a:chOff x="4813" y="0"/>
            <a:chExt cx="965" cy="4320"/>
          </a:xfrm>
        </p:grpSpPr>
        <p:pic>
          <p:nvPicPr>
            <p:cNvPr id="27657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2" y="2599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7" y="864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1" y="3415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3" y="0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5" name="Picture 4" descr="B.t.cry3a_side.gif                                             00000002*Images                        B743FC6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2743200"/>
            <a:ext cx="120173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1143000" y="2132013"/>
            <a:ext cx="6858000" cy="25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Advances in genetic engineering lead to insertion of foreign genes to crop plants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Development of the Bt crops is perhaps the most successful application of biotechnology in agriculture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First genetically modified (GM) plant for Bt, corn, was registered in 1995.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Subsequently Bt version for cotton potato and tomato were commercialized.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Cloning a </a:t>
            </a:r>
            <a:r>
              <a:rPr lang="el-GR" dirty="0" smtClean="0"/>
              <a:t>δ </a:t>
            </a:r>
            <a:r>
              <a:rPr lang="en-US" dirty="0" smtClean="0"/>
              <a:t>-endotoxin gene in maize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European corn borer (</a:t>
            </a:r>
            <a:r>
              <a:rPr lang="en-US" dirty="0" err="1" smtClean="0"/>
              <a:t>Ostrinia</a:t>
            </a:r>
            <a:r>
              <a:rPr lang="en-US" dirty="0" smtClean="0"/>
              <a:t> </a:t>
            </a:r>
            <a:r>
              <a:rPr lang="en-US" dirty="0" err="1" smtClean="0"/>
              <a:t>nubilialis</a:t>
            </a:r>
            <a:r>
              <a:rPr lang="en-US" dirty="0" smtClean="0"/>
              <a:t>)</a:t>
            </a:r>
          </a:p>
          <a:p>
            <a:r>
              <a:rPr lang="en-US" dirty="0"/>
              <a:t>M</a:t>
            </a:r>
            <a:r>
              <a:rPr lang="en-US" dirty="0" smtClean="0"/>
              <a:t>aize plants to synthesize </a:t>
            </a:r>
            <a:r>
              <a:rPr lang="el-GR" dirty="0" smtClean="0"/>
              <a:t>δ </a:t>
            </a:r>
            <a:r>
              <a:rPr lang="en-US" dirty="0" smtClean="0"/>
              <a:t>–</a:t>
            </a:r>
            <a:r>
              <a:rPr lang="en-US" dirty="0" err="1" smtClean="0"/>
              <a:t>endotoxin</a:t>
            </a:r>
            <a:r>
              <a:rPr lang="en-US" dirty="0" smtClean="0"/>
              <a:t> </a:t>
            </a:r>
            <a:r>
              <a:rPr lang="en-US" dirty="0" err="1" smtClean="0"/>
              <a:t>CryIA</a:t>
            </a:r>
            <a:r>
              <a:rPr lang="en-US" dirty="0" smtClean="0"/>
              <a:t>(b)</a:t>
            </a:r>
            <a:r>
              <a:rPr lang="en-US" dirty="0" smtClean="0"/>
              <a:t> in 1993,</a:t>
            </a:r>
          </a:p>
          <a:p>
            <a:r>
              <a:rPr lang="en-US" dirty="0" smtClean="0"/>
              <a:t>.The </a:t>
            </a:r>
            <a:r>
              <a:rPr lang="en-US" dirty="0" err="1" smtClean="0"/>
              <a:t>CryIA</a:t>
            </a:r>
            <a:r>
              <a:rPr lang="en-US" dirty="0" smtClean="0"/>
              <a:t>(b) protein 155 amino acids in length, with the toxic activity residing in the segment from amino acids 29–607.</a:t>
            </a:r>
          </a:p>
          <a:p>
            <a:r>
              <a:rPr lang="en-US" dirty="0" smtClean="0"/>
              <a:t>A shortened version containing the first 648 </a:t>
            </a:r>
            <a:r>
              <a:rPr lang="en-US" dirty="0" err="1" smtClean="0"/>
              <a:t>codons</a:t>
            </a:r>
            <a:r>
              <a:rPr lang="en-US" dirty="0" smtClean="0"/>
              <a:t> was made by artificial gene synthesis.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codons</a:t>
            </a:r>
            <a:r>
              <a:rPr lang="en-US" dirty="0" smtClean="0"/>
              <a:t> that were used in the artificial gene were those known to be preferred by maize</a:t>
            </a:r>
          </a:p>
          <a:p>
            <a:r>
              <a:rPr lang="en-US" dirty="0" smtClean="0"/>
              <a:t>Overall GC content of the gene was set at 65%, compared with the 38% GC</a:t>
            </a:r>
          </a:p>
          <a:p>
            <a:r>
              <a:rPr lang="en-US" dirty="0" smtClean="0"/>
              <a:t>content of the native bacterial version of the gene. </a:t>
            </a:r>
          </a:p>
          <a:p>
            <a:r>
              <a:rPr lang="en-US" dirty="0" smtClean="0"/>
              <a:t>The artificial gene was </a:t>
            </a:r>
            <a:r>
              <a:rPr lang="en-US" dirty="0" err="1" smtClean="0"/>
              <a:t>ligated</a:t>
            </a:r>
            <a:r>
              <a:rPr lang="en-US" dirty="0" smtClean="0"/>
              <a:t> into a cassette vector (p. 232) between a promoter and </a:t>
            </a:r>
            <a:r>
              <a:rPr lang="en-US" dirty="0" err="1" smtClean="0"/>
              <a:t>polyadenylation</a:t>
            </a:r>
            <a:r>
              <a:rPr lang="en-US" dirty="0" smtClean="0"/>
              <a:t>  signal from cauliflower mosaic virus,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Immunological test </a:t>
            </a:r>
          </a:p>
          <a:p>
            <a:r>
              <a:rPr lang="en-US" dirty="0" smtClean="0"/>
              <a:t>Artificial gene activity 250–1750 </a:t>
            </a:r>
            <a:r>
              <a:rPr lang="en-US" dirty="0" err="1" smtClean="0"/>
              <a:t>ng</a:t>
            </a:r>
            <a:r>
              <a:rPr lang="en-US" dirty="0" smtClean="0"/>
              <a:t> of toxin per mg of total protein. </a:t>
            </a:r>
          </a:p>
          <a:p>
            <a:r>
              <a:rPr lang="en-US" dirty="0"/>
              <a:t>F</a:t>
            </a:r>
            <a:r>
              <a:rPr lang="en-US" dirty="0" smtClean="0"/>
              <a:t>ield trials </a:t>
            </a:r>
          </a:p>
          <a:p>
            <a:r>
              <a:rPr lang="en-US" dirty="0" smtClean="0"/>
              <a:t>Transformed plants gave better results than the wild ones.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Cloning </a:t>
            </a:r>
            <a:r>
              <a:rPr lang="el-GR" dirty="0" smtClean="0"/>
              <a:t>δ </a:t>
            </a:r>
            <a:r>
              <a:rPr lang="en-US" dirty="0" smtClean="0"/>
              <a:t>-endotoxin genes in chloroplasts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CryIIA</a:t>
            </a:r>
            <a:r>
              <a:rPr lang="en-US" dirty="0" smtClean="0"/>
              <a:t>(a2 had broader toxicity spectrum than the </a:t>
            </a:r>
            <a:r>
              <a:rPr lang="en-US" dirty="0" err="1" smtClean="0"/>
              <a:t>CryIA</a:t>
            </a:r>
            <a:r>
              <a:rPr lang="en-US" dirty="0" smtClean="0"/>
              <a:t> toxins </a:t>
            </a:r>
          </a:p>
          <a:p>
            <a:r>
              <a:rPr lang="en-US" dirty="0" smtClean="0"/>
              <a:t>Gene expression machinery of chloroplasts related bacteria </a:t>
            </a:r>
          </a:p>
          <a:p>
            <a:r>
              <a:rPr lang="en-US" dirty="0" err="1" smtClean="0"/>
              <a:t>Biolistics</a:t>
            </a:r>
            <a:r>
              <a:rPr lang="en-US" dirty="0" smtClean="0"/>
              <a:t> (p. 85) was used to introduce the </a:t>
            </a:r>
            <a:r>
              <a:rPr lang="en-US" dirty="0" err="1" smtClean="0"/>
              <a:t>CryIIA</a:t>
            </a:r>
            <a:r>
              <a:rPr lang="en-US" dirty="0" smtClean="0"/>
              <a:t>(a2) </a:t>
            </a:r>
            <a:r>
              <a:rPr lang="en-US" dirty="0" err="1" smtClean="0"/>
              <a:t>operon</a:t>
            </a:r>
            <a:r>
              <a:rPr lang="en-US" dirty="0" smtClean="0"/>
              <a:t> into tobacco leaf cells.</a:t>
            </a:r>
          </a:p>
          <a:p>
            <a:r>
              <a:rPr lang="en-US" dirty="0" smtClean="0"/>
              <a:t>Insertion into the chloroplast genome was ensured by attaching chloroplast DNA sequences to the</a:t>
            </a:r>
          </a:p>
          <a:p>
            <a:r>
              <a:rPr lang="en-US" dirty="0" smtClean="0"/>
              <a:t>Transgenic shoots growing out of the leaf segments were then placed on a medium </a:t>
            </a:r>
            <a:r>
              <a:rPr lang="en-US" dirty="0" err="1" smtClean="0"/>
              <a:t>thatinduced</a:t>
            </a:r>
            <a:r>
              <a:rPr lang="en-US" dirty="0" smtClean="0"/>
              <a:t> root formation, and plants grown.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Toxin making up over 45% of the total soluble protein, more than previously achieved in any plant cloning experiment. </a:t>
            </a:r>
          </a:p>
          <a:p>
            <a:r>
              <a:rPr lang="en-US" dirty="0" smtClean="0"/>
              <a:t> high copy number per cell </a:t>
            </a:r>
          </a:p>
          <a:p>
            <a:r>
              <a:rPr lang="en-US" dirty="0" smtClean="0"/>
              <a:t>Two helper proteins coded by the other genes in the </a:t>
            </a:r>
            <a:r>
              <a:rPr lang="en-US" dirty="0" err="1" smtClean="0"/>
              <a:t>CryIIA</a:t>
            </a:r>
            <a:r>
              <a:rPr lang="en-US" dirty="0" smtClean="0"/>
              <a:t>(a2) </a:t>
            </a:r>
            <a:r>
              <a:rPr lang="en-US" dirty="0" err="1" smtClean="0"/>
              <a:t>operon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Five days after being placed on the GM plants, all cotton bollworm and beet armyworm larvae were dead,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7812" t="42222" r="25000" b="50000"/>
          <a:stretch>
            <a:fillRect/>
          </a:stretch>
        </p:blipFill>
        <p:spPr bwMode="auto">
          <a:xfrm>
            <a:off x="1066800" y="2057400"/>
            <a:ext cx="778328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477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81000" y="1219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6" name="Text Box 18"/>
          <p:cNvSpPr txBox="1">
            <a:spLocks noChangeArrowheads="1"/>
          </p:cNvSpPr>
          <p:nvPr/>
        </p:nvSpPr>
        <p:spPr bwMode="auto">
          <a:xfrm>
            <a:off x="112713" y="328613"/>
            <a:ext cx="89916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>
                <a:solidFill>
                  <a:srgbClr val="33CC33"/>
                </a:solidFill>
                <a:latin typeface="Bookman Old Style" pitchFamily="18" charset="0"/>
              </a:rPr>
              <a:t>Environmental release of Bt Corn</a:t>
            </a:r>
            <a:r>
              <a:rPr lang="en-US" sz="3800" b="1">
                <a:solidFill>
                  <a:srgbClr val="33CC33"/>
                </a:solidFill>
                <a:latin typeface="Bookman Old Style" pitchFamily="18" charset="0"/>
              </a:rPr>
              <a:t>  </a:t>
            </a:r>
          </a:p>
        </p:txBody>
      </p:sp>
      <p:graphicFrame>
        <p:nvGraphicFramePr>
          <p:cNvPr id="91522" name="Group 386"/>
          <p:cNvGraphicFramePr>
            <a:graphicFrameLocks noGrp="1"/>
          </p:cNvGraphicFramePr>
          <p:nvPr/>
        </p:nvGraphicFramePr>
        <p:xfrm>
          <a:off x="444500" y="984250"/>
          <a:ext cx="8458200" cy="5606212"/>
        </p:xfrm>
        <a:graphic>
          <a:graphicData uri="http://schemas.openxmlformats.org/drawingml/2006/table">
            <a:tbl>
              <a:tblPr/>
              <a:tblGrid>
                <a:gridCol w="2552700"/>
                <a:gridCol w="2041525"/>
                <a:gridCol w="3863975"/>
              </a:tblGrid>
              <a:tr h="7282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Events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Gene (s)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9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Bayer crop Sci.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cry9C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cry1Ab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DeKalb Genetics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cry1Ac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9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Dow Agro Sci.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cry1F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cry34Ab1+ cry34Ab1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cry34Ab1+ cry34Ab1+cry1F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1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Monsanto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cry1Ab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cry1Ab+cry3Bb1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 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0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Syngenta seeds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cry1Ab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cry3A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mcry3A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mcry3A+cry1Ab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477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81000" y="1219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" y="452438"/>
            <a:ext cx="89916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>
                <a:solidFill>
                  <a:srgbClr val="33CC33"/>
                </a:solidFill>
                <a:latin typeface="Comic Sans MS" pitchFamily="66" charset="0"/>
              </a:rPr>
              <a:t>Environmental release of Bt Cotton</a:t>
            </a:r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  </a:t>
            </a:r>
          </a:p>
        </p:txBody>
      </p:sp>
      <p:graphicFrame>
        <p:nvGraphicFramePr>
          <p:cNvPr id="93226" name="Group 42"/>
          <p:cNvGraphicFramePr>
            <a:graphicFrameLocks noGrp="1"/>
          </p:cNvGraphicFramePr>
          <p:nvPr/>
        </p:nvGraphicFramePr>
        <p:xfrm>
          <a:off x="444500" y="1154113"/>
          <a:ext cx="8305800" cy="5336541"/>
        </p:xfrm>
        <a:graphic>
          <a:graphicData uri="http://schemas.openxmlformats.org/drawingml/2006/table">
            <a:tbl>
              <a:tblPr/>
              <a:tblGrid>
                <a:gridCol w="2506663"/>
                <a:gridCol w="2005012"/>
                <a:gridCol w="3794125"/>
              </a:tblGrid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Gene (s)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Bayer crop Sci.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cry1Ac+ cry2Ab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Calgene Inc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Dow Agro Sci.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cry1Ac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cry1Ac+ cry1F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Monsanto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cry1Ac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cry2Ab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cry1Ac+ cry2Ab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cry1Ac+ cry2Ab+vip3A(a)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Syngenta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seeds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vip3A(a)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477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381000" y="1219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5344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  <a:latin typeface="Comic Sans MS" pitchFamily="66" charset="0"/>
              </a:rPr>
              <a:t>Growth in Global Area  under Bt Crops</a:t>
            </a:r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  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457200" y="1395413"/>
          <a:ext cx="8153400" cy="4548187"/>
        </p:xfrm>
        <a:graphic>
          <a:graphicData uri="http://schemas.openxmlformats.org/presentationml/2006/ole">
            <p:oleObj spid="_x0000_s1026" name="Chart" r:id="rId3" imgW="6096000" imgH="406728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32675" y="123825"/>
            <a:ext cx="1711325" cy="6734175"/>
            <a:chOff x="4703" y="0"/>
            <a:chExt cx="1078" cy="4242"/>
          </a:xfrm>
        </p:grpSpPr>
        <p:pic>
          <p:nvPicPr>
            <p:cNvPr id="30738" name="Picture 3" descr="putihkapas"/>
            <p:cNvPicPr>
              <a:picLocks noChangeAspect="1" noChangeArrowheads="1"/>
            </p:cNvPicPr>
            <p:nvPr/>
          </p:nvPicPr>
          <p:blipFill>
            <a:blip r:embed="rId2"/>
            <a:srcRect l="11815" t="3989" r="14980" b="3989"/>
            <a:stretch>
              <a:fillRect/>
            </a:stretch>
          </p:blipFill>
          <p:spPr bwMode="auto">
            <a:xfrm>
              <a:off x="4704" y="1056"/>
              <a:ext cx="1077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703" y="0"/>
              <a:ext cx="1078" cy="4242"/>
              <a:chOff x="4703" y="0"/>
              <a:chExt cx="1078" cy="4242"/>
            </a:xfrm>
          </p:grpSpPr>
          <p:pic>
            <p:nvPicPr>
              <p:cNvPr id="30740" name="Picture 3" descr="putihkapas"/>
              <p:cNvPicPr>
                <a:picLocks noChangeAspect="1" noChangeArrowheads="1"/>
              </p:cNvPicPr>
              <p:nvPr/>
            </p:nvPicPr>
            <p:blipFill>
              <a:blip r:embed="rId2"/>
              <a:srcRect l="11815" t="3989" r="14980" b="3989"/>
              <a:stretch>
                <a:fillRect/>
              </a:stretch>
            </p:blipFill>
            <p:spPr bwMode="auto">
              <a:xfrm>
                <a:off x="4703" y="0"/>
                <a:ext cx="1077" cy="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41" name="Picture 3" descr="putihkapas"/>
              <p:cNvPicPr>
                <a:picLocks noChangeAspect="1" noChangeArrowheads="1"/>
              </p:cNvPicPr>
              <p:nvPr/>
            </p:nvPicPr>
            <p:blipFill>
              <a:blip r:embed="rId2"/>
              <a:srcRect l="11815" t="3989" r="14980" b="3989"/>
              <a:stretch>
                <a:fillRect/>
              </a:stretch>
            </p:blipFill>
            <p:spPr bwMode="auto">
              <a:xfrm>
                <a:off x="4704" y="2112"/>
                <a:ext cx="1077" cy="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42" name="Picture 3" descr="putihkapas"/>
              <p:cNvPicPr>
                <a:picLocks noChangeAspect="1" noChangeArrowheads="1"/>
              </p:cNvPicPr>
              <p:nvPr/>
            </p:nvPicPr>
            <p:blipFill>
              <a:blip r:embed="rId2"/>
              <a:srcRect l="11815" t="3989" r="14980" b="3989"/>
              <a:stretch>
                <a:fillRect/>
              </a:stretch>
            </p:blipFill>
            <p:spPr bwMode="auto">
              <a:xfrm>
                <a:off x="4704" y="3168"/>
                <a:ext cx="1077" cy="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6477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>
                <a:solidFill>
                  <a:srgbClr val="33CC33"/>
                </a:solidFill>
                <a:latin typeface="Comic Sans MS" pitchFamily="66" charset="0"/>
              </a:rPr>
              <a:t>Development of Bt Cotton</a:t>
            </a:r>
            <a:endParaRPr lang="en-US" sz="4200" b="1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28600" y="1447800"/>
            <a:ext cx="411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2400" dirty="0">
                <a:latin typeface="Arial" charset="0"/>
              </a:rPr>
              <a:t>Bt gene is inserted to DNA of regeneration responsive cotton variety through gene gun or </a:t>
            </a:r>
            <a:r>
              <a:rPr lang="en-US" altLang="en-US" sz="2400" dirty="0" err="1">
                <a:latin typeface="Arial" charset="0"/>
              </a:rPr>
              <a:t>agrobactarium</a:t>
            </a:r>
            <a:r>
              <a:rPr lang="en-US" altLang="en-US" sz="2400" dirty="0">
                <a:latin typeface="Arial" charset="0"/>
              </a:rPr>
              <a:t> mediated transformation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2400" dirty="0">
                <a:latin typeface="Arial" charset="0"/>
              </a:rPr>
              <a:t>The gene is transferred to desirable genetic back ground through conventional back crossing of transgenic plants with commercial lines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0" y="1828800"/>
            <a:ext cx="1676400" cy="1482725"/>
            <a:chOff x="3168" y="1152"/>
            <a:chExt cx="1056" cy="934"/>
          </a:xfrm>
        </p:grpSpPr>
        <p:pic>
          <p:nvPicPr>
            <p:cNvPr id="30736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1440"/>
              <a:ext cx="62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7" name="Text Box 4"/>
            <p:cNvSpPr txBox="1">
              <a:spLocks noChangeArrowheads="1"/>
            </p:cNvSpPr>
            <p:nvPr/>
          </p:nvSpPr>
          <p:spPr bwMode="auto">
            <a:xfrm>
              <a:off x="3168" y="1152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Arial" charset="0"/>
                </a:rPr>
                <a:t>Coker 312</a:t>
              </a:r>
            </a:p>
          </p:txBody>
        </p:sp>
      </p:grpSp>
      <p:sp>
        <p:nvSpPr>
          <p:cNvPr id="234501" name="Freeform 5"/>
          <p:cNvSpPr>
            <a:spLocks/>
          </p:cNvSpPr>
          <p:nvPr/>
        </p:nvSpPr>
        <p:spPr bwMode="auto">
          <a:xfrm>
            <a:off x="5257800" y="3657600"/>
            <a:ext cx="685800" cy="228600"/>
          </a:xfrm>
          <a:custGeom>
            <a:avLst/>
            <a:gdLst>
              <a:gd name="T0" fmla="*/ 2147483647 w 958"/>
              <a:gd name="T1" fmla="*/ 2147483647 h 278"/>
              <a:gd name="T2" fmla="*/ 2147483647 w 958"/>
              <a:gd name="T3" fmla="*/ 2147483647 h 278"/>
              <a:gd name="T4" fmla="*/ 2147483647 w 958"/>
              <a:gd name="T5" fmla="*/ 2147483647 h 278"/>
              <a:gd name="T6" fmla="*/ 2147483647 w 958"/>
              <a:gd name="T7" fmla="*/ 2147483647 h 278"/>
              <a:gd name="T8" fmla="*/ 2147483647 w 958"/>
              <a:gd name="T9" fmla="*/ 2147483647 h 278"/>
              <a:gd name="T10" fmla="*/ 2147483647 w 958"/>
              <a:gd name="T11" fmla="*/ 2147483647 h 278"/>
              <a:gd name="T12" fmla="*/ 2147483647 w 958"/>
              <a:gd name="T13" fmla="*/ 2147483647 h 278"/>
              <a:gd name="T14" fmla="*/ 2147483647 w 958"/>
              <a:gd name="T15" fmla="*/ 2147483647 h 278"/>
              <a:gd name="T16" fmla="*/ 2147483647 w 958"/>
              <a:gd name="T17" fmla="*/ 2147483647 h 278"/>
              <a:gd name="T18" fmla="*/ 2147483647 w 958"/>
              <a:gd name="T19" fmla="*/ 2147483647 h 278"/>
              <a:gd name="T20" fmla="*/ 2147483647 w 958"/>
              <a:gd name="T21" fmla="*/ 2147483647 h 2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8"/>
              <a:gd name="T34" fmla="*/ 0 h 278"/>
              <a:gd name="T35" fmla="*/ 958 w 958"/>
              <a:gd name="T36" fmla="*/ 278 h 2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8" h="278">
                <a:moveTo>
                  <a:pt x="605" y="42"/>
                </a:moveTo>
                <a:cubicBezTo>
                  <a:pt x="252" y="21"/>
                  <a:pt x="345" y="0"/>
                  <a:pt x="142" y="7"/>
                </a:cubicBezTo>
                <a:cubicBezTo>
                  <a:pt x="135" y="18"/>
                  <a:pt x="1" y="49"/>
                  <a:pt x="1" y="63"/>
                </a:cubicBezTo>
                <a:cubicBezTo>
                  <a:pt x="1" y="93"/>
                  <a:pt x="0" y="125"/>
                  <a:pt x="8" y="154"/>
                </a:cubicBezTo>
                <a:cubicBezTo>
                  <a:pt x="36" y="259"/>
                  <a:pt x="241" y="242"/>
                  <a:pt x="303" y="245"/>
                </a:cubicBezTo>
                <a:cubicBezTo>
                  <a:pt x="485" y="264"/>
                  <a:pt x="668" y="266"/>
                  <a:pt x="851" y="274"/>
                </a:cubicBezTo>
                <a:cubicBezTo>
                  <a:pt x="884" y="271"/>
                  <a:pt x="919" y="278"/>
                  <a:pt x="949" y="266"/>
                </a:cubicBezTo>
                <a:cubicBezTo>
                  <a:pt x="958" y="262"/>
                  <a:pt x="945" y="247"/>
                  <a:pt x="942" y="238"/>
                </a:cubicBezTo>
                <a:cubicBezTo>
                  <a:pt x="929" y="196"/>
                  <a:pt x="921" y="162"/>
                  <a:pt x="886" y="133"/>
                </a:cubicBezTo>
                <a:cubicBezTo>
                  <a:pt x="831" y="87"/>
                  <a:pt x="709" y="62"/>
                  <a:pt x="640" y="49"/>
                </a:cubicBezTo>
                <a:cubicBezTo>
                  <a:pt x="615" y="32"/>
                  <a:pt x="627" y="35"/>
                  <a:pt x="605" y="35"/>
                </a:cubicBezTo>
              </a:path>
            </a:pathLst>
          </a:cu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4502" name="Picture 6" descr="B.t.cry3a_side.gif                                             00000002*Images                        B743FC63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828800"/>
            <a:ext cx="146208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800600" y="3352800"/>
            <a:ext cx="1600200" cy="1066800"/>
            <a:chOff x="3792" y="2112"/>
            <a:chExt cx="1008" cy="672"/>
          </a:xfrm>
        </p:grpSpPr>
        <p:sp>
          <p:nvSpPr>
            <p:cNvPr id="30734" name="Line 8"/>
            <p:cNvSpPr>
              <a:spLocks noChangeShapeType="1"/>
            </p:cNvSpPr>
            <p:nvPr/>
          </p:nvSpPr>
          <p:spPr bwMode="auto">
            <a:xfrm>
              <a:off x="3792" y="2112"/>
              <a:ext cx="48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9"/>
            <p:cNvSpPr>
              <a:spLocks noChangeShapeType="1"/>
            </p:cNvSpPr>
            <p:nvPr/>
          </p:nvSpPr>
          <p:spPr bwMode="auto">
            <a:xfrm flipH="1">
              <a:off x="4320" y="2112"/>
              <a:ext cx="48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4506" name="Picture 10"/>
          <p:cNvPicPr>
            <a:picLocks noChangeAspect="1" noChangeArrowheads="1"/>
          </p:cNvPicPr>
          <p:nvPr/>
        </p:nvPicPr>
        <p:blipFill>
          <a:blip r:embed="rId4">
            <a:lum bright="26000" contrast="100000"/>
          </a:blip>
          <a:srcRect/>
          <a:stretch>
            <a:fillRect/>
          </a:stretch>
        </p:blipFill>
        <p:spPr bwMode="auto">
          <a:xfrm>
            <a:off x="5105400" y="4419600"/>
            <a:ext cx="9969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7" name="AutoShape 11"/>
          <p:cNvSpPr>
            <a:spLocks noChangeArrowheads="1"/>
          </p:cNvSpPr>
          <p:nvPr/>
        </p:nvSpPr>
        <p:spPr bwMode="auto">
          <a:xfrm rot="5400000">
            <a:off x="5791200" y="4495800"/>
            <a:ext cx="1143000" cy="1143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908" y="7470"/>
                </a:moveTo>
                <a:cubicBezTo>
                  <a:pt x="13904" y="6231"/>
                  <a:pt x="12394" y="5512"/>
                  <a:pt x="10800" y="5512"/>
                </a:cubicBezTo>
                <a:cubicBezTo>
                  <a:pt x="7879" y="5512"/>
                  <a:pt x="5512" y="7879"/>
                  <a:pt x="5512" y="10800"/>
                </a:cubicBezTo>
                <a:cubicBezTo>
                  <a:pt x="5511" y="11590"/>
                  <a:pt x="5689" y="12370"/>
                  <a:pt x="6030" y="13083"/>
                </a:cubicBezTo>
                <a:lnTo>
                  <a:pt x="1058" y="15463"/>
                </a:lnTo>
                <a:cubicBezTo>
                  <a:pt x="361" y="14007"/>
                  <a:pt x="0" y="1241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056" y="-1"/>
                  <a:pt x="17139" y="1469"/>
                  <a:pt x="19190" y="4000"/>
                </a:cubicBezTo>
                <a:lnTo>
                  <a:pt x="21288" y="2300"/>
                </a:lnTo>
                <a:lnTo>
                  <a:pt x="20484" y="9974"/>
                </a:lnTo>
                <a:lnTo>
                  <a:pt x="12810" y="9170"/>
                </a:lnTo>
                <a:lnTo>
                  <a:pt x="14908" y="747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pic>
        <p:nvPicPr>
          <p:cNvPr id="2345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410200"/>
            <a:ext cx="9969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9" name="AutoShape 13"/>
          <p:cNvSpPr>
            <a:spLocks noChangeArrowheads="1"/>
          </p:cNvSpPr>
          <p:nvPr/>
        </p:nvSpPr>
        <p:spPr bwMode="auto">
          <a:xfrm rot="5400000" flipH="1" flipV="1">
            <a:off x="4800600" y="5257800"/>
            <a:ext cx="1143000" cy="1143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49" y="7649"/>
                </a:moveTo>
                <a:cubicBezTo>
                  <a:pt x="14139" y="6254"/>
                  <a:pt x="12521" y="5429"/>
                  <a:pt x="10800" y="5429"/>
                </a:cubicBezTo>
                <a:cubicBezTo>
                  <a:pt x="7833" y="5429"/>
                  <a:pt x="5429" y="7833"/>
                  <a:pt x="5429" y="10800"/>
                </a:cubicBezTo>
                <a:cubicBezTo>
                  <a:pt x="5428" y="11761"/>
                  <a:pt x="5687" y="12705"/>
                  <a:pt x="6176" y="13533"/>
                </a:cubicBezTo>
                <a:lnTo>
                  <a:pt x="1503" y="16296"/>
                </a:lnTo>
                <a:cubicBezTo>
                  <a:pt x="519" y="14631"/>
                  <a:pt x="0" y="1273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262" y="-1"/>
                  <a:pt x="17515" y="1660"/>
                  <a:pt x="19546" y="4464"/>
                </a:cubicBezTo>
                <a:lnTo>
                  <a:pt x="21733" y="2880"/>
                </a:lnTo>
                <a:lnTo>
                  <a:pt x="20525" y="10441"/>
                </a:lnTo>
                <a:lnTo>
                  <a:pt x="12963" y="9233"/>
                </a:lnTo>
                <a:lnTo>
                  <a:pt x="15149" y="7649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4876800" y="6019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1800" b="1">
                <a:solidFill>
                  <a:schemeClr val="folHlink"/>
                </a:solidFill>
                <a:latin typeface="Arial" charset="0"/>
              </a:rPr>
              <a:t>Recurrent back-crossing</a:t>
            </a:r>
            <a:endParaRPr lang="en-US" altLang="en-US" sz="1800" b="1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animBg="1"/>
      <p:bldP spid="234507" grpId="0" animBg="1"/>
      <p:bldP spid="234509" grpId="0" animBg="1"/>
      <p:bldP spid="2345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cloning provided a new dimension to crop breeding for improvement</a:t>
            </a:r>
          </a:p>
          <a:p>
            <a:r>
              <a:rPr lang="en-US" dirty="0" smtClean="0"/>
              <a:t>Two general strategies have been used:</a:t>
            </a:r>
          </a:p>
          <a:p>
            <a:r>
              <a:rPr lang="en-US" dirty="0" smtClean="0"/>
              <a:t>Gene addition</a:t>
            </a:r>
          </a:p>
          <a:p>
            <a:r>
              <a:rPr lang="en-US" dirty="0" smtClean="0"/>
              <a:t>Gene subtraction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32675" y="123825"/>
            <a:ext cx="1711325" cy="6734175"/>
            <a:chOff x="4703" y="0"/>
            <a:chExt cx="1078" cy="4242"/>
          </a:xfrm>
        </p:grpSpPr>
        <p:pic>
          <p:nvPicPr>
            <p:cNvPr id="31749" name="Picture 3" descr="putihkapas"/>
            <p:cNvPicPr>
              <a:picLocks noChangeAspect="1" noChangeArrowheads="1"/>
            </p:cNvPicPr>
            <p:nvPr/>
          </p:nvPicPr>
          <p:blipFill>
            <a:blip r:embed="rId2"/>
            <a:srcRect l="11815" t="3989" r="14980" b="3989"/>
            <a:stretch>
              <a:fillRect/>
            </a:stretch>
          </p:blipFill>
          <p:spPr bwMode="auto">
            <a:xfrm>
              <a:off x="4704" y="1056"/>
              <a:ext cx="1077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703" y="0"/>
              <a:ext cx="1078" cy="4242"/>
              <a:chOff x="4703" y="0"/>
              <a:chExt cx="1078" cy="4242"/>
            </a:xfrm>
          </p:grpSpPr>
          <p:pic>
            <p:nvPicPr>
              <p:cNvPr id="31751" name="Picture 3" descr="putihkapas"/>
              <p:cNvPicPr>
                <a:picLocks noChangeAspect="1" noChangeArrowheads="1"/>
              </p:cNvPicPr>
              <p:nvPr/>
            </p:nvPicPr>
            <p:blipFill>
              <a:blip r:embed="rId2"/>
              <a:srcRect l="11815" t="3989" r="14980" b="3989"/>
              <a:stretch>
                <a:fillRect/>
              </a:stretch>
            </p:blipFill>
            <p:spPr bwMode="auto">
              <a:xfrm>
                <a:off x="4703" y="0"/>
                <a:ext cx="1077" cy="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2" name="Picture 3" descr="putihkapas"/>
              <p:cNvPicPr>
                <a:picLocks noChangeAspect="1" noChangeArrowheads="1"/>
              </p:cNvPicPr>
              <p:nvPr/>
            </p:nvPicPr>
            <p:blipFill>
              <a:blip r:embed="rId2"/>
              <a:srcRect l="11815" t="3989" r="14980" b="3989"/>
              <a:stretch>
                <a:fillRect/>
              </a:stretch>
            </p:blipFill>
            <p:spPr bwMode="auto">
              <a:xfrm>
                <a:off x="4704" y="2112"/>
                <a:ext cx="1077" cy="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3" name="Picture 3" descr="putihkapas"/>
              <p:cNvPicPr>
                <a:picLocks noChangeAspect="1" noChangeArrowheads="1"/>
              </p:cNvPicPr>
              <p:nvPr/>
            </p:nvPicPr>
            <p:blipFill>
              <a:blip r:embed="rId2"/>
              <a:srcRect l="11815" t="3989" r="14980" b="3989"/>
              <a:stretch>
                <a:fillRect/>
              </a:stretch>
            </p:blipFill>
            <p:spPr bwMode="auto">
              <a:xfrm>
                <a:off x="4704" y="3168"/>
                <a:ext cx="1077" cy="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6477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400" b="1">
                <a:latin typeface="Comic Sans MS" pitchFamily="66" charset="0"/>
              </a:rPr>
              <a:t>Bt Cottons</a:t>
            </a:r>
            <a:endParaRPr lang="en-US" sz="5000" b="1">
              <a:latin typeface="Comic Sans MS" pitchFamily="66" charset="0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381000" y="1219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>
                <a:latin typeface="Arial" charset="0"/>
              </a:rPr>
              <a:t>Monsanto was pioneer to launch first generation Bt cotton </a:t>
            </a:r>
            <a:r>
              <a:rPr lang="en-US"/>
              <a:t>Bollgard ® containing </a:t>
            </a:r>
            <a:r>
              <a:rPr lang="en-US" i="1"/>
              <a:t>cry1Ac</a:t>
            </a:r>
            <a:r>
              <a:rPr lang="en-US"/>
              <a:t> gene </a:t>
            </a:r>
            <a:r>
              <a:rPr lang="en-US">
                <a:latin typeface="Arial" charset="0"/>
              </a:rPr>
              <a:t>in 1995 in USA 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/>
              <a:t>Bollgard ® </a:t>
            </a:r>
            <a:r>
              <a:rPr lang="en-US">
                <a:latin typeface="Arial" charset="0"/>
              </a:rPr>
              <a:t> was commercialized in six cotton growing countries within eight years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>
                <a:latin typeface="Arial" charset="0"/>
              </a:rPr>
              <a:t>Later, Monsanto </a:t>
            </a:r>
            <a:r>
              <a:rPr lang="en-US"/>
              <a:t>(Bollgard II®) </a:t>
            </a:r>
            <a:r>
              <a:rPr lang="en-US">
                <a:latin typeface="Arial" charset="0"/>
              </a:rPr>
              <a:t>and DOW AgroScienes (</a:t>
            </a:r>
            <a:r>
              <a:rPr lang="en-US"/>
              <a:t>WideStrike™)</a:t>
            </a:r>
            <a:r>
              <a:rPr lang="en-US">
                <a:latin typeface="Arial" charset="0"/>
              </a:rPr>
              <a:t> introduced </a:t>
            </a:r>
            <a:r>
              <a:rPr lang="en-US"/>
              <a:t>double and three gene Bt cottons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153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sz="3600" smtClean="0">
                <a:solidFill>
                  <a:srgbClr val="33CC33"/>
                </a:solidFill>
                <a:latin typeface="Comic Sans MS" pitchFamily="66" charset="0"/>
              </a:rPr>
              <a:t>Commercial versions of Bt cotton containing single or double  gene</a:t>
            </a:r>
            <a:r>
              <a:rPr sz="2200" u="sng" smtClean="0"/>
              <a:t>  </a:t>
            </a:r>
          </a:p>
        </p:txBody>
      </p:sp>
      <p:graphicFrame>
        <p:nvGraphicFramePr>
          <p:cNvPr id="32810" name="Group 42"/>
          <p:cNvGraphicFramePr>
            <a:graphicFrameLocks noGrp="1"/>
          </p:cNvGraphicFramePr>
          <p:nvPr/>
        </p:nvGraphicFramePr>
        <p:xfrm>
          <a:off x="292100" y="1273175"/>
          <a:ext cx="8851900" cy="5422392"/>
        </p:xfrm>
        <a:graphic>
          <a:graphicData uri="http://schemas.openxmlformats.org/drawingml/2006/table">
            <a:tbl>
              <a:tblPr/>
              <a:tblGrid>
                <a:gridCol w="1993900"/>
                <a:gridCol w="1371600"/>
                <a:gridCol w="1870075"/>
                <a:gridCol w="1841500"/>
                <a:gridCol w="177482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Product/Company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Protein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Year approved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Bollgard® and Ingard® /Monsanto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MON531,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MON757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Argentina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Australia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China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Indonesia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Mexico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South Africa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Bollgard® II /Monsanto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Stacked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MON15985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MON531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Stacked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Cry2Ab, Cry1Ac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Australia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Bt Cotton/CAAS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Fused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Cry1Ab, Cry1Ac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Bt Cotton/CAAS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Fused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Cry1Ab, Cry1Ac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Stacked CpTi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32675" y="123825"/>
            <a:ext cx="1711325" cy="6734175"/>
            <a:chOff x="4703" y="0"/>
            <a:chExt cx="1078" cy="4242"/>
          </a:xfrm>
        </p:grpSpPr>
        <p:pic>
          <p:nvPicPr>
            <p:cNvPr id="33797" name="Picture 3" descr="putihkapas"/>
            <p:cNvPicPr>
              <a:picLocks noChangeAspect="1" noChangeArrowheads="1"/>
            </p:cNvPicPr>
            <p:nvPr/>
          </p:nvPicPr>
          <p:blipFill>
            <a:blip r:embed="rId2"/>
            <a:srcRect l="11815" t="3989" r="14980" b="3989"/>
            <a:stretch>
              <a:fillRect/>
            </a:stretch>
          </p:blipFill>
          <p:spPr bwMode="auto">
            <a:xfrm>
              <a:off x="4704" y="1056"/>
              <a:ext cx="1077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703" y="0"/>
              <a:ext cx="1078" cy="4242"/>
              <a:chOff x="4703" y="0"/>
              <a:chExt cx="1078" cy="4242"/>
            </a:xfrm>
          </p:grpSpPr>
          <p:pic>
            <p:nvPicPr>
              <p:cNvPr id="33799" name="Picture 3" descr="putihkapas"/>
              <p:cNvPicPr>
                <a:picLocks noChangeAspect="1" noChangeArrowheads="1"/>
              </p:cNvPicPr>
              <p:nvPr/>
            </p:nvPicPr>
            <p:blipFill>
              <a:blip r:embed="rId2"/>
              <a:srcRect l="11815" t="3989" r="14980" b="3989"/>
              <a:stretch>
                <a:fillRect/>
              </a:stretch>
            </p:blipFill>
            <p:spPr bwMode="auto">
              <a:xfrm>
                <a:off x="4703" y="0"/>
                <a:ext cx="1077" cy="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0" name="Picture 3" descr="putihkapas"/>
              <p:cNvPicPr>
                <a:picLocks noChangeAspect="1" noChangeArrowheads="1"/>
              </p:cNvPicPr>
              <p:nvPr/>
            </p:nvPicPr>
            <p:blipFill>
              <a:blip r:embed="rId2"/>
              <a:srcRect l="11815" t="3989" r="14980" b="3989"/>
              <a:stretch>
                <a:fillRect/>
              </a:stretch>
            </p:blipFill>
            <p:spPr bwMode="auto">
              <a:xfrm>
                <a:off x="4704" y="2112"/>
                <a:ext cx="1077" cy="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1" name="Picture 3" descr="putihkapas"/>
              <p:cNvPicPr>
                <a:picLocks noChangeAspect="1" noChangeArrowheads="1"/>
              </p:cNvPicPr>
              <p:nvPr/>
            </p:nvPicPr>
            <p:blipFill>
              <a:blip r:embed="rId2"/>
              <a:srcRect l="11815" t="3989" r="14980" b="3989"/>
              <a:stretch>
                <a:fillRect/>
              </a:stretch>
            </p:blipFill>
            <p:spPr bwMode="auto">
              <a:xfrm>
                <a:off x="4704" y="3168"/>
                <a:ext cx="1077" cy="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6477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400" b="1">
                <a:solidFill>
                  <a:srgbClr val="33CC33"/>
                </a:solidFill>
                <a:latin typeface="Comic Sans MS" pitchFamily="66" charset="0"/>
              </a:rPr>
              <a:t>Why Bt Cotton?</a:t>
            </a:r>
            <a:endParaRPr lang="en-US" sz="5000" b="1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33796" name="Content Placeholder 2"/>
          <p:cNvSpPr>
            <a:spLocks/>
          </p:cNvSpPr>
          <p:nvPr/>
        </p:nvSpPr>
        <p:spPr bwMode="auto">
          <a:xfrm>
            <a:off x="228600" y="1143000"/>
            <a:ext cx="78486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200" dirty="0">
                <a:latin typeface="Tahoma" pitchFamily="34" charset="0"/>
              </a:rPr>
              <a:t>Increased productivity </a:t>
            </a:r>
          </a:p>
          <a:p>
            <a:pPr marL="742950" lvl="1" indent="-285750" eaLnBrk="0" hangingPunct="0">
              <a:spcBef>
                <a:spcPct val="20000"/>
              </a:spcBef>
              <a:buSzPct val="75000"/>
            </a:pPr>
            <a:endParaRPr lang="en-US" dirty="0"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>
                <a:latin typeface="Tahoma" pitchFamily="34" charset="0"/>
              </a:rPr>
              <a:t>Suitable in Integrated pest management</a:t>
            </a:r>
            <a:endParaRPr lang="en-US" sz="3200" dirty="0"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3200" dirty="0"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200" dirty="0" err="1">
                <a:latin typeface="Tahoma" pitchFamily="34" charset="0"/>
              </a:rPr>
              <a:t>Favourable</a:t>
            </a:r>
            <a:r>
              <a:rPr lang="en-US" sz="3200" dirty="0">
                <a:latin typeface="Tahoma" pitchFamily="34" charset="0"/>
              </a:rPr>
              <a:t> impact on:  </a:t>
            </a:r>
          </a:p>
          <a:p>
            <a:pPr marL="742950" lvl="1" indent="-285750" eaLnBrk="0" hangingPunct="0"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en-US" dirty="0">
                <a:latin typeface="Tahoma" pitchFamily="34" charset="0"/>
              </a:rPr>
              <a:t>Farmer health </a:t>
            </a:r>
          </a:p>
          <a:p>
            <a:pPr marL="742950" lvl="1" indent="-285750" eaLnBrk="0" hangingPunct="0"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en-US" dirty="0">
                <a:latin typeface="Tahoma" pitchFamily="34" charset="0"/>
              </a:rPr>
              <a:t>Environment 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200" dirty="0">
                <a:latin typeface="Tahoma" pitchFamily="34" charset="0"/>
              </a:rPr>
              <a:t>Food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/>
          <p:cNvSpPr txBox="1">
            <a:spLocks noChangeArrowheads="1"/>
          </p:cNvSpPr>
          <p:nvPr/>
        </p:nvSpPr>
        <p:spPr bwMode="auto">
          <a:xfrm>
            <a:off x="838200" y="66675"/>
            <a:ext cx="6477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400" b="1">
                <a:solidFill>
                  <a:srgbClr val="33CC33"/>
                </a:solidFill>
                <a:latin typeface="Book Antiqua" pitchFamily="18" charset="0"/>
              </a:rPr>
              <a:t>Increased productivity </a:t>
            </a:r>
          </a:p>
        </p:txBody>
      </p:sp>
      <p:sp>
        <p:nvSpPr>
          <p:cNvPr id="34819" name="Content Placeholder 2"/>
          <p:cNvSpPr>
            <a:spLocks/>
          </p:cNvSpPr>
          <p:nvPr/>
        </p:nvSpPr>
        <p:spPr bwMode="auto">
          <a:xfrm>
            <a:off x="228600" y="609600"/>
            <a:ext cx="73914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dirty="0">
                <a:latin typeface="Tahoma" pitchFamily="34" charset="0"/>
              </a:rPr>
              <a:t>Increased Yield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latin typeface="Tahoma" pitchFamily="34" charset="0"/>
              </a:rPr>
              <a:t>		</a:t>
            </a:r>
            <a:r>
              <a:rPr lang="en-US" sz="2400" dirty="0">
                <a:latin typeface="Tahoma" pitchFamily="34" charset="0"/>
              </a:rPr>
              <a:t>Indian and Chinese Bt cotton growers 	are getting 50 and 10% more yield 	than non-Bt respectively.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dirty="0">
                <a:latin typeface="Tahoma" pitchFamily="34" charset="0"/>
              </a:rPr>
              <a:t>Lower cost of production through: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latin typeface="Tahoma" pitchFamily="34" charset="0"/>
              </a:rPr>
              <a:t>		</a:t>
            </a:r>
            <a:r>
              <a:rPr lang="en-US" sz="2400" dirty="0">
                <a:latin typeface="Tahoma" pitchFamily="34" charset="0"/>
              </a:rPr>
              <a:t>Less number of sprays e.g. In china 	and India, use of insecticides is reduced 	up to 50%.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400" dirty="0">
                <a:latin typeface="Tahoma" pitchFamily="34" charset="0"/>
              </a:rPr>
              <a:t>		Reduced number of sprays helps to 	minimize fuel, machinery and labor cost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dirty="0">
                <a:latin typeface="Tahoma" pitchFamily="34" charset="0"/>
              </a:rPr>
              <a:t>Suitable in Integrated pest management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dirty="0" err="1">
                <a:latin typeface="Tahoma" pitchFamily="34" charset="0"/>
              </a:rPr>
              <a:t>Favourable</a:t>
            </a:r>
            <a:r>
              <a:rPr lang="en-US" dirty="0">
                <a:latin typeface="Tahoma" pitchFamily="34" charset="0"/>
              </a:rPr>
              <a:t> impact on: </a:t>
            </a:r>
          </a:p>
          <a:p>
            <a:pPr marL="742950" lvl="1" indent="-285750" eaLnBrk="0" hangingPunct="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sz="2400" dirty="0">
                <a:latin typeface="Tahoma" pitchFamily="34" charset="0"/>
              </a:rPr>
              <a:t>Farmer health </a:t>
            </a:r>
          </a:p>
          <a:p>
            <a:pPr marL="742950" lvl="1" indent="-285750" eaLnBrk="0" hangingPunct="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sz="2400" dirty="0">
                <a:latin typeface="Tahoma" pitchFamily="34" charset="0"/>
              </a:rPr>
              <a:t>Environment 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dirty="0">
                <a:latin typeface="Tahoma" pitchFamily="34" charset="0"/>
              </a:rPr>
              <a:t>Food safety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732713" y="0"/>
            <a:ext cx="1411287" cy="6934200"/>
            <a:chOff x="-8" y="0"/>
            <a:chExt cx="889" cy="4368"/>
          </a:xfrm>
        </p:grpSpPr>
        <p:pic>
          <p:nvPicPr>
            <p:cNvPr id="34821" name="Picture 12" descr="2trueleaves3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864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13" descr="Flower-bloom4">
              <a:hlinkClick r:id="rId6" action="ppaction://hlinkfile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512"/>
              <a:ext cx="864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14" descr="2nddaybloom">
              <a:hlinkClick r:id="rId8" action="ppaction://hlinkfile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2120"/>
              <a:ext cx="86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15" descr="cotton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8" y="2827"/>
              <a:ext cx="86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16" descr="http://images.google.com.pk/images?q=tbn:75xe52nhaMOzWM:www.calcot.com/square.jpg">
              <a:hlinkClick r:id="rId12" action="ppaction://hlinkfile"/>
            </p:cNvPr>
            <p:cNvPicPr>
              <a:picLocks noChangeAspect="1" noChangeArrowheads="1"/>
            </p:cNvPicPr>
            <p:nvPr/>
          </p:nvPicPr>
          <p:blipFill>
            <a:blip r:embed="rId13" r:link="rId14"/>
            <a:srcRect/>
            <a:stretch>
              <a:fillRect/>
            </a:stretch>
          </p:blipFill>
          <p:spPr bwMode="auto">
            <a:xfrm>
              <a:off x="0" y="651"/>
              <a:ext cx="835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17" descr="eden_cotton">
              <a:hlinkClick r:id="rId15" action="ppaction://hlinkfile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3715"/>
              <a:ext cx="881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5562600" y="4724400"/>
            <a:ext cx="3173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CC"/>
                </a:solidFill>
                <a:ea typeface="宋体" pitchFamily="2" charset="-122"/>
              </a:rPr>
              <a:t>Bt cotton</a:t>
            </a:r>
          </a:p>
        </p:txBody>
      </p:sp>
      <p:pic>
        <p:nvPicPr>
          <p:cNvPr id="3789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28600"/>
            <a:ext cx="3097213" cy="438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752475" y="2438400"/>
            <a:ext cx="4084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3600" b="1">
                <a:ea typeface="宋体" pitchFamily="2" charset="-122"/>
              </a:rPr>
              <a:t>Non-Bt Cotton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7"/>
          <p:cNvSpPr>
            <a:spLocks noChangeArrowheads="1"/>
          </p:cNvSpPr>
          <p:nvPr/>
        </p:nvSpPr>
        <p:spPr bwMode="auto">
          <a:xfrm>
            <a:off x="1828800" y="1536700"/>
            <a:ext cx="5791200" cy="520700"/>
          </a:xfrm>
          <a:prstGeom prst="leftRightArrow">
            <a:avLst>
              <a:gd name="adj1" fmla="val 50000"/>
              <a:gd name="adj2" fmla="val 2224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845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400" b="1">
                <a:solidFill>
                  <a:srgbClr val="33CC33"/>
                </a:solidFill>
                <a:latin typeface="Comic Sans MS" pitchFamily="66" charset="0"/>
              </a:rPr>
              <a:t>Cry1Ac induced insect control </a:t>
            </a:r>
          </a:p>
        </p:txBody>
      </p:sp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152400" y="15128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Excellent</a:t>
            </a:r>
          </a:p>
        </p:txBody>
      </p:sp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7391400" y="15382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7315200" y="4114800"/>
            <a:ext cx="1600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Beneficial insects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Sucking Insect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19" name="Text Box 13"/>
          <p:cNvSpPr txBox="1">
            <a:spLocks noChangeArrowheads="1"/>
          </p:cNvSpPr>
          <p:nvPr/>
        </p:nvSpPr>
        <p:spPr bwMode="auto">
          <a:xfrm>
            <a:off x="7086600" y="3048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Army Worm</a:t>
            </a:r>
          </a:p>
        </p:txBody>
      </p:sp>
      <p:sp>
        <p:nvSpPr>
          <p:cNvPr id="38920" name="Text Box 15"/>
          <p:cNvSpPr txBox="1">
            <a:spLocks noChangeArrowheads="1"/>
          </p:cNvSpPr>
          <p:nvPr/>
        </p:nvSpPr>
        <p:spPr bwMode="auto">
          <a:xfrm>
            <a:off x="685800" y="3429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ABW</a:t>
            </a:r>
          </a:p>
        </p:txBody>
      </p:sp>
      <p:pic>
        <p:nvPicPr>
          <p:cNvPr id="38921" name="Picture 12" descr="Pinkbollworm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733800"/>
            <a:ext cx="13716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 Box 15"/>
          <p:cNvSpPr txBox="1">
            <a:spLocks noChangeArrowheads="1"/>
          </p:cNvSpPr>
          <p:nvPr/>
        </p:nvSpPr>
        <p:spPr bwMode="auto">
          <a:xfrm>
            <a:off x="1905000" y="495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PBW</a:t>
            </a:r>
          </a:p>
        </p:txBody>
      </p:sp>
      <p:pic>
        <p:nvPicPr>
          <p:cNvPr id="38923" name="Picture 15" descr="cotton_Bollwor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051050"/>
            <a:ext cx="11525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7" descr="CDB_we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784725"/>
            <a:ext cx="13525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3581400" y="5791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SBW</a:t>
            </a:r>
          </a:p>
        </p:txBody>
      </p:sp>
      <p:pic>
        <p:nvPicPr>
          <p:cNvPr id="38926" name="Picture 20" descr="CDB_w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6813" y="2028825"/>
            <a:ext cx="13985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7"/>
          <p:cNvSpPr>
            <a:spLocks noChangeArrowheads="1"/>
          </p:cNvSpPr>
          <p:nvPr/>
        </p:nvSpPr>
        <p:spPr bwMode="auto">
          <a:xfrm>
            <a:off x="1828800" y="1536700"/>
            <a:ext cx="5791200" cy="520700"/>
          </a:xfrm>
          <a:prstGeom prst="leftRightArrow">
            <a:avLst>
              <a:gd name="adj1" fmla="val 50000"/>
              <a:gd name="adj2" fmla="val 2224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845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>
                <a:solidFill>
                  <a:srgbClr val="33CC33"/>
                </a:solidFill>
                <a:latin typeface="Comic Sans MS" pitchFamily="66" charset="0"/>
              </a:rPr>
              <a:t>Cry1Ac+Cry2Ab Induced Insect Control</a:t>
            </a:r>
            <a:r>
              <a:rPr lang="en-US" sz="4400" b="1">
                <a:solidFill>
                  <a:srgbClr val="33CC33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152400" y="15128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Excellent</a:t>
            </a:r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7391400" y="15382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7239000" y="2438400"/>
            <a:ext cx="1600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Beneficial insects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Sucking Insect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1752600" y="5715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Army Worm</a:t>
            </a:r>
          </a:p>
        </p:txBody>
      </p:sp>
      <p:sp>
        <p:nvSpPr>
          <p:cNvPr id="39944" name="Text Box 15"/>
          <p:cNvSpPr txBox="1">
            <a:spLocks noChangeArrowheads="1"/>
          </p:cNvSpPr>
          <p:nvPr/>
        </p:nvSpPr>
        <p:spPr bwMode="auto">
          <a:xfrm>
            <a:off x="19812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ABW</a:t>
            </a:r>
          </a:p>
        </p:txBody>
      </p:sp>
      <p:pic>
        <p:nvPicPr>
          <p:cNvPr id="39945" name="Picture 9" descr="Pinkbollworm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3219450"/>
            <a:ext cx="13716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PBW</a:t>
            </a:r>
          </a:p>
        </p:txBody>
      </p:sp>
      <p:pic>
        <p:nvPicPr>
          <p:cNvPr id="39947" name="Picture 11" descr="cotton_Bollwor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" y="2060575"/>
            <a:ext cx="12874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CDB_we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863" y="4324350"/>
            <a:ext cx="13525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1905000" y="4572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SBW</a:t>
            </a:r>
          </a:p>
        </p:txBody>
      </p:sp>
      <p:pic>
        <p:nvPicPr>
          <p:cNvPr id="39950" name="Picture 14" descr="CDB_w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334000"/>
            <a:ext cx="13985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76200" y="311150"/>
            <a:ext cx="6629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33CC33"/>
                </a:solidFill>
                <a:latin typeface="Comic Sans MS" pitchFamily="66" charset="0"/>
              </a:rPr>
              <a:t>Impact on health and Environment 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b="1">
                <a:solidFill>
                  <a:srgbClr val="33CC33"/>
                </a:solidFill>
                <a:latin typeface="Comic Sans MS" pitchFamily="66" charset="0"/>
              </a:rPr>
              <a:t>(Continued)</a:t>
            </a:r>
            <a:r>
              <a:rPr lang="en-US" sz="4800" b="1">
                <a:solidFill>
                  <a:srgbClr val="33CC33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0963" name="Content Placeholder 2"/>
          <p:cNvSpPr>
            <a:spLocks/>
          </p:cNvSpPr>
          <p:nvPr/>
        </p:nvSpPr>
        <p:spPr bwMode="auto">
          <a:xfrm>
            <a:off x="381000" y="1295400"/>
            <a:ext cx="67818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>
                <a:latin typeface="Tahoma" pitchFamily="34" charset="0"/>
              </a:rPr>
              <a:t>Environmental Benefits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</a:pPr>
            <a:r>
              <a:rPr lang="en-US" sz="3200">
                <a:latin typeface="Tahoma" pitchFamily="34" charset="0"/>
              </a:rPr>
              <a:t>		</a:t>
            </a:r>
            <a:r>
              <a:rPr lang="th-TH" b="1">
                <a:latin typeface="Arial" charset="0"/>
                <a:cs typeface="Angsana New" pitchFamily="18" charset="-34"/>
              </a:rPr>
              <a:t>Conserve natural resources, </a:t>
            </a:r>
            <a:r>
              <a:rPr lang="en-US" b="1">
                <a:latin typeface="Arial" charset="0"/>
                <a:cs typeface="Angsana New" pitchFamily="18" charset="-34"/>
              </a:rPr>
              <a:t>	</a:t>
            </a:r>
            <a:r>
              <a:rPr lang="th-TH" b="1">
                <a:latin typeface="Arial" charset="0"/>
                <a:cs typeface="Angsana New" pitchFamily="18" charset="-34"/>
              </a:rPr>
              <a:t>habitat </a:t>
            </a:r>
            <a:r>
              <a:rPr lang="en-US" b="1">
                <a:latin typeface="Arial" charset="0"/>
                <a:cs typeface="Angsana New" pitchFamily="18" charset="-34"/>
              </a:rPr>
              <a:t>a</a:t>
            </a:r>
            <a:r>
              <a:rPr lang="th-TH" b="1">
                <a:latin typeface="Arial" charset="0"/>
                <a:cs typeface="Angsana New" pitchFamily="18" charset="-34"/>
              </a:rPr>
              <a:t>nd indigenous animal </a:t>
            </a:r>
            <a:r>
              <a:rPr lang="en-US" b="1">
                <a:latin typeface="Arial" charset="0"/>
                <a:cs typeface="Angsana New" pitchFamily="18" charset="-34"/>
              </a:rPr>
              <a:t>	</a:t>
            </a:r>
            <a:r>
              <a:rPr lang="th-TH" b="1">
                <a:latin typeface="Arial" charset="0"/>
                <a:cs typeface="Angsana New" pitchFamily="18" charset="-34"/>
              </a:rPr>
              <a:t>life</a:t>
            </a:r>
            <a:endParaRPr lang="en-US" b="1">
              <a:latin typeface="Arial" charset="0"/>
              <a:cs typeface="Angsana New" pitchFamily="18" charset="-34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latin typeface="Arial" charset="0"/>
                <a:cs typeface="Angsana New" pitchFamily="18" charset="-34"/>
              </a:rPr>
              <a:t>		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latin typeface="Arial" charset="0"/>
                <a:cs typeface="Angsana New" pitchFamily="18" charset="-34"/>
              </a:rPr>
              <a:t>		Friendly to beneficial insects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6208" name="Picture 16" descr="lady bi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2563" y="34290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678613" y="149225"/>
            <a:ext cx="2386012" cy="6616700"/>
            <a:chOff x="4349" y="192"/>
            <a:chExt cx="1324" cy="3832"/>
          </a:xfrm>
        </p:grpSpPr>
        <p:pic>
          <p:nvPicPr>
            <p:cNvPr id="40967" name="Picture 18" descr="DragonFl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7" y="912"/>
              <a:ext cx="1307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16" descr="lady bir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57" y="1920"/>
              <a:ext cx="1307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16" descr="250px-Lacewing3035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6" y="2832"/>
              <a:ext cx="1308" cy="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18" descr="Jumping%2520spide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9" y="192"/>
              <a:ext cx="1324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whe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03300"/>
            <a:ext cx="3906837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6" descr="protes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713" y="1003300"/>
            <a:ext cx="3903662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1219200" y="228600"/>
            <a:ext cx="66294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800" b="1">
                <a:solidFill>
                  <a:srgbClr val="CC99FF"/>
                </a:solidFill>
                <a:latin typeface="Comic Sans MS" pitchFamily="66" charset="0"/>
              </a:rPr>
              <a:t>Concerns about Bt</a:t>
            </a:r>
            <a:endParaRPr lang="en-US" sz="8000" b="1">
              <a:solidFill>
                <a:srgbClr val="CC99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/>
          </p:cNvSpPr>
          <p:nvPr/>
        </p:nvSpPr>
        <p:spPr bwMode="auto">
          <a:xfrm>
            <a:off x="304800" y="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1" lang="en-US" altLang="zh-CN" sz="4000" b="1">
                <a:solidFill>
                  <a:srgbClr val="33CC33"/>
                </a:solidFill>
                <a:latin typeface="Comic Sans MS" pitchFamily="66" charset="0"/>
                <a:ea typeface="宋体" pitchFamily="2" charset="-122"/>
              </a:rPr>
              <a:t>GMOs Detection</a:t>
            </a:r>
            <a:r>
              <a:rPr kumimoji="1" lang="en-US" altLang="zh-CN" sz="4000" b="1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 </a:t>
            </a:r>
          </a:p>
        </p:txBody>
      </p:sp>
      <p:pic>
        <p:nvPicPr>
          <p:cNvPr id="53251" name="Picture 3" descr="proto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594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Insect and disease resistant crop plants</a:t>
            </a:r>
          </a:p>
          <a:p>
            <a:r>
              <a:rPr lang="en-US" dirty="0" smtClean="0"/>
              <a:t>Improving nutritional value of crop plant</a:t>
            </a:r>
          </a:p>
          <a:p>
            <a:r>
              <a:rPr lang="en-US" dirty="0" err="1" smtClean="0"/>
              <a:t>Abiotic</a:t>
            </a:r>
            <a:r>
              <a:rPr lang="en-US" dirty="0" smtClean="0"/>
              <a:t> stress tolerance i.e. drought, cold, heat stresses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Herbicide resistant crops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“Roundup Ready” crops</a:t>
            </a:r>
          </a:p>
          <a:p>
            <a:r>
              <a:rPr lang="en-US" dirty="0" err="1" smtClean="0"/>
              <a:t>glyphosate</a:t>
            </a:r>
            <a:r>
              <a:rPr lang="en-US" dirty="0" smtClean="0"/>
              <a:t> resistant crops were called by Monsanto Co. and called “Roundup Ready” </a:t>
            </a:r>
          </a:p>
          <a:p>
            <a:r>
              <a:rPr lang="en-US" dirty="0" smtClean="0"/>
              <a:t>Plants contained modified genes for the enzyme enolpyruvylshikimate-3-phosphate </a:t>
            </a:r>
            <a:r>
              <a:rPr lang="en-US" dirty="0" err="1" smtClean="0"/>
              <a:t>synthase</a:t>
            </a:r>
            <a:r>
              <a:rPr lang="en-US" dirty="0" smtClean="0"/>
              <a:t> (EPSPS) </a:t>
            </a:r>
          </a:p>
          <a:p>
            <a:r>
              <a:rPr lang="en-US" dirty="0" smtClean="0"/>
              <a:t>Inhibit synthesis of enolpyruvylshikimate-3-phosphate and preventing the plant from making the three amino acids.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Glyphosate</a:t>
            </a:r>
            <a:r>
              <a:rPr lang="en-US" dirty="0" smtClean="0"/>
              <a:t> resistant ESPS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EPSPS gene from </a:t>
            </a:r>
            <a:r>
              <a:rPr lang="en-US" dirty="0" err="1" smtClean="0"/>
              <a:t>Agrobacterium</a:t>
            </a:r>
            <a:r>
              <a:rPr lang="en-US" dirty="0" smtClean="0"/>
              <a:t> strain CP4 . </a:t>
            </a:r>
          </a:p>
          <a:p>
            <a:r>
              <a:rPr lang="en-US" dirty="0" smtClean="0"/>
              <a:t>EPSPS is located in the plant chloroplasts, so the</a:t>
            </a:r>
          </a:p>
          <a:p>
            <a:r>
              <a:rPr lang="en-US" dirty="0" err="1" smtClean="0"/>
              <a:t>Agrobacterium</a:t>
            </a:r>
            <a:r>
              <a:rPr lang="en-US" dirty="0" smtClean="0"/>
              <a:t> EPSPS gene was cloned in a Ti vector </a:t>
            </a:r>
          </a:p>
          <a:p>
            <a:r>
              <a:rPr lang="en-US" dirty="0" err="1" smtClean="0"/>
              <a:t>Biolistics</a:t>
            </a:r>
            <a:r>
              <a:rPr lang="en-US" dirty="0" smtClean="0"/>
              <a:t> was used to introduce the recombinant vector into soybean callus culture. </a:t>
            </a:r>
          </a:p>
          <a:p>
            <a:r>
              <a:rPr lang="en-US" dirty="0" smtClean="0"/>
              <a:t>GM plants were found to have a threefold increase in herbicide resistance.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Antisense DNA </a:t>
            </a:r>
            <a:r>
              <a:rPr lang="en-US" dirty="0" err="1" smtClean="0"/>
              <a:t>technolgy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antisense RNA to inactivate the </a:t>
            </a:r>
            <a:r>
              <a:rPr lang="en-US" dirty="0" err="1" smtClean="0"/>
              <a:t>polygalacturonase</a:t>
            </a:r>
            <a:r>
              <a:rPr lang="en-US" dirty="0" smtClean="0"/>
              <a:t> gene</a:t>
            </a:r>
          </a:p>
          <a:p>
            <a:r>
              <a:rPr lang="en-US" dirty="0" smtClean="0"/>
              <a:t>Number of genes involved in the ripening are switched on in Tomato, including one coding for the </a:t>
            </a:r>
            <a:r>
              <a:rPr lang="en-US" dirty="0" err="1" smtClean="0"/>
              <a:t>polygalacturonase</a:t>
            </a:r>
            <a:r>
              <a:rPr lang="en-US" dirty="0" smtClean="0"/>
              <a:t> enzyme. </a:t>
            </a:r>
          </a:p>
          <a:p>
            <a:r>
              <a:rPr lang="en-US" dirty="0" smtClean="0"/>
              <a:t>Enzyme slowly breaks down the </a:t>
            </a:r>
            <a:r>
              <a:rPr lang="en-US" dirty="0" err="1" smtClean="0"/>
              <a:t>polygalacturonic</a:t>
            </a:r>
            <a:r>
              <a:rPr lang="en-US" dirty="0" smtClean="0"/>
              <a:t> acid component of the cell walls in the fruit </a:t>
            </a:r>
            <a:r>
              <a:rPr lang="en-US" dirty="0" err="1" smtClean="0"/>
              <a:t>pericarp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Inactivation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Partial inactivation of the </a:t>
            </a:r>
            <a:r>
              <a:rPr lang="en-US" dirty="0" err="1" smtClean="0"/>
              <a:t>polygalacturonase</a:t>
            </a:r>
            <a:r>
              <a:rPr lang="en-US" dirty="0" smtClean="0"/>
              <a:t> </a:t>
            </a:r>
            <a:r>
              <a:rPr lang="en-US" smtClean="0"/>
              <a:t>gene  increasde </a:t>
            </a:r>
            <a:r>
              <a:rPr lang="en-US" dirty="0" smtClean="0"/>
              <a:t>the </a:t>
            </a:r>
            <a:r>
              <a:rPr lang="en-US" smtClean="0"/>
              <a:t>time between flavor </a:t>
            </a:r>
            <a:r>
              <a:rPr lang="en-US" dirty="0" smtClean="0"/>
              <a:t>development and spoilage of the </a:t>
            </a:r>
            <a:r>
              <a:rPr lang="en-US" smtClean="0"/>
              <a:t>fruit.</a:t>
            </a:r>
          </a:p>
          <a:p>
            <a:r>
              <a:rPr lang="en-US" smtClean="0"/>
              <a:t> a </a:t>
            </a:r>
            <a:r>
              <a:rPr lang="en-US" dirty="0" smtClean="0"/>
              <a:t>730 </a:t>
            </a:r>
            <a:r>
              <a:rPr lang="en-US" smtClean="0"/>
              <a:t>b</a:t>
            </a:r>
            <a:r>
              <a:rPr lang="en-US" err="1" smtClean="0"/>
              <a:t>p </a:t>
            </a:r>
            <a:r>
              <a:rPr lang="en-US" smtClean="0"/>
              <a:t>restriction </a:t>
            </a:r>
            <a:r>
              <a:rPr lang="en-US" dirty="0" smtClean="0"/>
              <a:t>fragment was obtained from the 5′ region of the normal p</a:t>
            </a:r>
            <a:r>
              <a:rPr lang="en-US" dirty="0" err="1" smtClean="0"/>
              <a:t>olygalacturonase </a:t>
            </a:r>
            <a:r>
              <a:rPr lang="en-US" dirty="0" smtClean="0"/>
              <a:t>gene,</a:t>
            </a:r>
          </a:p>
          <a:p>
            <a:r>
              <a:rPr lang="en-US" smtClean="0"/>
              <a:t>The </a:t>
            </a:r>
            <a:r>
              <a:rPr lang="en-US" dirty="0" smtClean="0"/>
              <a:t>orientation </a:t>
            </a:r>
            <a:r>
              <a:rPr lang="en-US" smtClean="0"/>
              <a:t>of the fragment </a:t>
            </a:r>
            <a:r>
              <a:rPr lang="en-US" dirty="0" smtClean="0"/>
              <a:t>was reversed, a cauliflower mosaic virus promoter was l</a:t>
            </a:r>
            <a:r>
              <a:rPr lang="en-US" dirty="0" err="1" smtClean="0"/>
              <a:t>igated </a:t>
            </a:r>
            <a:r>
              <a:rPr lang="en-US" dirty="0" smtClean="0"/>
              <a:t>to the </a:t>
            </a:r>
            <a:r>
              <a:rPr lang="en-US" smtClean="0"/>
              <a:t>start of the </a:t>
            </a:r>
            <a:r>
              <a:rPr lang="en-US" dirty="0" smtClean="0"/>
              <a:t>sequence, and a plant p</a:t>
            </a:r>
            <a:r>
              <a:rPr lang="en-US" dirty="0" err="1" smtClean="0"/>
              <a:t>olyadenylation </a:t>
            </a:r>
            <a:r>
              <a:rPr lang="en-US" dirty="0" smtClean="0"/>
              <a:t>signal attached to the end</a:t>
            </a:r>
            <a:r>
              <a:rPr lang="en-US" smtClean="0"/>
              <a:t>. </a:t>
            </a:r>
          </a:p>
          <a:p>
            <a:r>
              <a:rPr lang="en-US" smtClean="0"/>
              <a:t>The construction was </a:t>
            </a:r>
            <a:r>
              <a:rPr lang="en-US" dirty="0" smtClean="0"/>
              <a:t>then inserted into the Ti plasmid </a:t>
            </a:r>
            <a:r>
              <a:rPr lang="en-US" smtClean="0"/>
              <a:t>vector pBIN19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Northern hybridization with a single stranded DNA probe specific for the sense mRNA. </a:t>
            </a:r>
          </a:p>
          <a:p>
            <a:r>
              <a:rPr lang="en-US" dirty="0" smtClean="0"/>
              <a:t>Transformed plants contained less </a:t>
            </a:r>
            <a:r>
              <a:rPr lang="en-US" dirty="0" err="1" smtClean="0"/>
              <a:t>polygalacturonase</a:t>
            </a:r>
            <a:r>
              <a:rPr lang="en-US" dirty="0" smtClean="0"/>
              <a:t> mRNA than the fruits from normal plants. </a:t>
            </a:r>
          </a:p>
          <a:p>
            <a:r>
              <a:rPr lang="en-US" dirty="0" smtClean="0"/>
              <a:t>The amounts of </a:t>
            </a:r>
            <a:r>
              <a:rPr lang="en-US" dirty="0" err="1" smtClean="0"/>
              <a:t>polygalacturonase</a:t>
            </a:r>
            <a:r>
              <a:rPr lang="en-US" dirty="0" smtClean="0"/>
              <a:t> enzyme produced in the ripening fruits of transformed plants were less</a:t>
            </a:r>
            <a:r>
              <a:rPr lang="en-US" dirty="0"/>
              <a:t> </a:t>
            </a:r>
            <a:r>
              <a:rPr lang="en-US" dirty="0" smtClean="0"/>
              <a:t>enzyme was synthesized in transformed fruits. </a:t>
            </a:r>
          </a:p>
          <a:p>
            <a:r>
              <a:rPr lang="en-US" dirty="0" smtClean="0"/>
              <a:t>The </a:t>
            </a:r>
            <a:r>
              <a:rPr lang="en-US" smtClean="0"/>
              <a:t>transformed fruits under </a:t>
            </a:r>
            <a:r>
              <a:rPr lang="en-US" dirty="0" smtClean="0"/>
              <a:t>going a gradual softening, could be stored for a prolonged period before beginning to spoil. </a:t>
            </a:r>
          </a:p>
          <a:p>
            <a:r>
              <a:rPr lang="en-US" dirty="0" smtClean="0"/>
              <a:t>Antisense RNA had not completely inactivated the </a:t>
            </a:r>
            <a:r>
              <a:rPr lang="en-US" dirty="0" err="1" smtClean="0"/>
              <a:t>polygalacturonase</a:t>
            </a:r>
            <a:r>
              <a:rPr lang="en-US" dirty="0" smtClean="0"/>
              <a:t> gene, but had nonetheless produced a sufficient reduction in gene expression to delay the ripening process as desired. The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5865" t="21133" r="5258" b="10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667000" y="381000"/>
            <a:ext cx="4551363" cy="946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GB" sz="5400" smtClean="0">
                <a:solidFill>
                  <a:srgbClr val="92D050"/>
                </a:solidFill>
                <a:latin typeface="Antique Olive Compact" pitchFamily="34" charset="0"/>
              </a:rPr>
              <a:t>BT Cotton</a:t>
            </a:r>
            <a:endParaRPr lang="en-US" sz="5400" smtClean="0">
              <a:solidFill>
                <a:srgbClr val="92D050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l-GR" sz="3600" dirty="0"/>
              <a:t>δ</a:t>
            </a:r>
            <a:r>
              <a:rPr lang="en-US" sz="3600" dirty="0" smtClean="0"/>
              <a:t>-</a:t>
            </a:r>
            <a:r>
              <a:rPr lang="en-US" sz="3600" dirty="0" err="1" smtClean="0"/>
              <a:t>endotoxins</a:t>
            </a:r>
            <a:r>
              <a:rPr lang="en-US" sz="3600" dirty="0" smtClean="0"/>
              <a:t> of Bacillus </a:t>
            </a:r>
            <a:r>
              <a:rPr lang="en-US" sz="3600" dirty="0" err="1" smtClean="0"/>
              <a:t>thuringiensis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 have evolved defense mechanisms against insect </a:t>
            </a:r>
          </a:p>
          <a:p>
            <a:r>
              <a:rPr lang="en-US" dirty="0" err="1" smtClean="0"/>
              <a:t>Sporulation</a:t>
            </a:r>
            <a:r>
              <a:rPr lang="en-US" dirty="0" smtClean="0"/>
              <a:t> intracellular crystalline bodies that contain an insecticidal protein called the </a:t>
            </a:r>
            <a:r>
              <a:rPr lang="el-GR" dirty="0"/>
              <a:t>δ</a:t>
            </a:r>
            <a:r>
              <a:rPr lang="en-US" dirty="0" smtClean="0"/>
              <a:t>-</a:t>
            </a:r>
            <a:r>
              <a:rPr lang="en-US" dirty="0" err="1" smtClean="0"/>
              <a:t>endotoxin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activated protein 80,000 times more toxic than organophosphate insecticides.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8458200" cy="54864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1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100" dirty="0" smtClean="0"/>
          </a:p>
        </p:txBody>
      </p:sp>
      <p:pic>
        <p:nvPicPr>
          <p:cNvPr id="24579" name="Picture 3" descr="doc 1"/>
          <p:cNvPicPr>
            <a:picLocks noChangeAspect="1" noChangeArrowheads="1"/>
          </p:cNvPicPr>
          <p:nvPr/>
        </p:nvPicPr>
        <p:blipFill>
          <a:blip r:embed="rId2"/>
          <a:srcRect l="3169" t="9630" r="53622" b="11359"/>
          <a:stretch>
            <a:fillRect/>
          </a:stretch>
        </p:blipFill>
        <p:spPr bwMode="auto">
          <a:xfrm>
            <a:off x="7162800" y="1447800"/>
            <a:ext cx="1908175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i="1">
                <a:solidFill>
                  <a:srgbClr val="33CC33"/>
                </a:solidFill>
                <a:latin typeface="Comic Sans MS" pitchFamily="66" charset="0"/>
              </a:rPr>
              <a:t>Bacillus thuringiensis</a:t>
            </a:r>
            <a:r>
              <a:rPr lang="en-US" sz="3800">
                <a:solidFill>
                  <a:srgbClr val="33CC33"/>
                </a:solidFill>
                <a:latin typeface="Comic Sans MS" pitchFamily="66" charset="0"/>
              </a:rPr>
              <a:t> (</a:t>
            </a:r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Bt), Use as exogenous Insecticide  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228600" y="17526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 dirty="0">
                <a:latin typeface="Arial" charset="0"/>
              </a:rPr>
              <a:t>Bt was first time used as a pesticide in 1920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 dirty="0">
                <a:latin typeface="Arial" charset="0"/>
              </a:rPr>
              <a:t>Spore based formulations were commercialized in 1938 in France .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 dirty="0">
                <a:latin typeface="Arial" charset="0"/>
              </a:rPr>
              <a:t>Bt  was registered as a pesticide in USA in </a:t>
            </a:r>
            <a:r>
              <a:rPr lang="en-US" dirty="0" smtClean="0">
                <a:latin typeface="Arial" charset="0"/>
              </a:rPr>
              <a:t>1961.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 dirty="0" smtClean="0"/>
              <a:t>The -</a:t>
            </a:r>
            <a:r>
              <a:rPr lang="en-US" dirty="0" err="1" smtClean="0"/>
              <a:t>endotoxin</a:t>
            </a:r>
            <a:r>
              <a:rPr lang="en-US" dirty="0" smtClean="0"/>
              <a:t> protein that accumulates in the bacterium is an inactive precursor.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 dirty="0" err="1" smtClean="0"/>
              <a:t>Protoxin</a:t>
            </a:r>
            <a:r>
              <a:rPr lang="en-US" dirty="0" smtClean="0"/>
              <a:t> is cleaved by proteases in insect’s gut and damaging the surface epithelium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0654" t="45556" r="22500" b="27778"/>
          <a:stretch>
            <a:fillRect/>
          </a:stretch>
        </p:blipFill>
        <p:spPr bwMode="auto">
          <a:xfrm>
            <a:off x="2133600" y="609600"/>
            <a:ext cx="556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8458200" cy="54864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10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100" smtClean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Comic Sans MS" pitchFamily="66" charset="0"/>
              </a:rPr>
              <a:t>Cry</a:t>
            </a:r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stalline proteins: Properties 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81000" y="1219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dirty="0">
                <a:latin typeface="Arial" charset="0"/>
              </a:rPr>
              <a:t>Cry proteins are classified according to structure &amp; have a specific nomenclature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dirty="0">
                <a:latin typeface="Arial" charset="0"/>
              </a:rPr>
              <a:t>Grouped in 16 distinct groups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dirty="0" err="1">
                <a:latin typeface="Arial" charset="0"/>
              </a:rPr>
              <a:t>Solubilized</a:t>
            </a:r>
            <a:r>
              <a:rPr lang="en-US" dirty="0">
                <a:latin typeface="Arial" charset="0"/>
              </a:rPr>
              <a:t> in alkaline environment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dirty="0">
                <a:latin typeface="Arial" charset="0"/>
              </a:rPr>
              <a:t>Cry1 toxic to </a:t>
            </a:r>
            <a:r>
              <a:rPr lang="en-US" dirty="0" err="1">
                <a:latin typeface="Arial" charset="0"/>
              </a:rPr>
              <a:t>lepidoptran</a:t>
            </a:r>
            <a:r>
              <a:rPr lang="en-US" dirty="0">
                <a:latin typeface="Arial" charset="0"/>
              </a:rPr>
              <a:t> insects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dirty="0">
                <a:latin typeface="Arial" charset="0"/>
              </a:rPr>
              <a:t>Cry2 toxic to </a:t>
            </a:r>
            <a:r>
              <a:rPr lang="en-US" dirty="0" err="1">
                <a:latin typeface="Arial" charset="0"/>
              </a:rPr>
              <a:t>lepidoptran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Diptera</a:t>
            </a:r>
            <a:r>
              <a:rPr lang="en-US" dirty="0">
                <a:latin typeface="Arial" charset="0"/>
              </a:rPr>
              <a:t> where as Cry2B specific to </a:t>
            </a:r>
            <a:r>
              <a:rPr lang="en-US" dirty="0" err="1">
                <a:latin typeface="Arial" charset="0"/>
              </a:rPr>
              <a:t>Diptera</a:t>
            </a:r>
            <a:endParaRPr lang="en-US" dirty="0">
              <a:latin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dirty="0">
                <a:latin typeface="Arial" charset="0"/>
              </a:rPr>
              <a:t>Cry3 toxic to </a:t>
            </a:r>
            <a:r>
              <a:rPr lang="en-US" dirty="0" err="1">
                <a:latin typeface="Arial" charset="0"/>
              </a:rPr>
              <a:t>Coleoptra</a:t>
            </a:r>
            <a:r>
              <a:rPr lang="en-US" dirty="0">
                <a:latin typeface="Arial" charset="0"/>
              </a:rPr>
              <a:t> insect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dirty="0">
                <a:latin typeface="Arial" charset="0"/>
              </a:rPr>
              <a:t>Cry4 toxin specific to </a:t>
            </a:r>
            <a:r>
              <a:rPr lang="en-US" dirty="0" err="1">
                <a:latin typeface="Arial" charset="0"/>
              </a:rPr>
              <a:t>Diptera</a:t>
            </a:r>
            <a:r>
              <a:rPr lang="en-US" dirty="0">
                <a:latin typeface="Arial" charset="0"/>
              </a:rPr>
              <a:t> insect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</a:pPr>
            <a:endParaRPr lang="en-US" dirty="0">
              <a:latin typeface="Arial" charset="0"/>
            </a:endParaRPr>
          </a:p>
        </p:txBody>
      </p:sp>
      <p:pic>
        <p:nvPicPr>
          <p:cNvPr id="25605" name="Picture 4" descr="B.t.cry3a_side.gif                                             00000002*Images                        B743FC63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6350" y="3886200"/>
            <a:ext cx="151765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6350" y="1066800"/>
            <a:ext cx="1517650" cy="5703888"/>
            <a:chOff x="4852" y="672"/>
            <a:chExt cx="956" cy="3593"/>
          </a:xfrm>
        </p:grpSpPr>
        <p:pic>
          <p:nvPicPr>
            <p:cNvPr id="25607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2" y="672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2" y="1543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2" y="3360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0" y="484188"/>
            <a:ext cx="91440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Comic Sans MS" pitchFamily="66" charset="0"/>
              </a:rPr>
              <a:t>Cry</a:t>
            </a:r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stalline protein: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How does it work 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1000" y="1219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SzPct val="85000"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6628" name="Picture 4" descr="B.t.cry3a_side.gif                                             00000002*Images                        B743FC6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0638" y="2754313"/>
            <a:ext cx="15176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40638" y="0"/>
            <a:ext cx="1531937" cy="6858000"/>
            <a:chOff x="4813" y="0"/>
            <a:chExt cx="965" cy="4320"/>
          </a:xfrm>
        </p:grpSpPr>
        <p:pic>
          <p:nvPicPr>
            <p:cNvPr id="26637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2" y="2599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7" y="864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1" y="3415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3" y="0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76200" y="0"/>
            <a:ext cx="1531938" cy="6858000"/>
            <a:chOff x="4813" y="0"/>
            <a:chExt cx="965" cy="4320"/>
          </a:xfrm>
        </p:grpSpPr>
        <p:pic>
          <p:nvPicPr>
            <p:cNvPr id="26633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2" y="2599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7" y="864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1" y="3415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4" descr="B.t.cry3a_side.gif                                             00000002*Images                        B743FC6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3" y="0"/>
              <a:ext cx="9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1" name="Picture 4" descr="B.t.cry3a_side.gif                                             00000002*Images                        B743FC6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50" y="2743200"/>
            <a:ext cx="151765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950" y="1928813"/>
            <a:ext cx="548005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1282</Words>
  <Application>Microsoft Office PowerPoint</Application>
  <PresentationFormat>On-screen Show (4:3)</PresentationFormat>
  <Paragraphs>251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Chart</vt:lpstr>
      <vt:lpstr>Gene cloning in Agriculture</vt:lpstr>
      <vt:lpstr>Gene Cloning</vt:lpstr>
      <vt:lpstr>Gene Addition</vt:lpstr>
      <vt:lpstr>Slide 4</vt:lpstr>
      <vt:lpstr>The δ-endotoxins of Bacillus thuringiensis </vt:lpstr>
      <vt:lpstr>Slide 6</vt:lpstr>
      <vt:lpstr>Slide 7</vt:lpstr>
      <vt:lpstr>Slide 8</vt:lpstr>
      <vt:lpstr>Slide 9</vt:lpstr>
      <vt:lpstr>Slide 10</vt:lpstr>
      <vt:lpstr>Cloning a δ -endotoxin gene in maize </vt:lpstr>
      <vt:lpstr>Gene Expression</vt:lpstr>
      <vt:lpstr> Cloning δ -endotoxin genes in chloroplasts </vt:lpstr>
      <vt:lpstr>Gene Expression</vt:lpstr>
      <vt:lpstr>Slide 15</vt:lpstr>
      <vt:lpstr>Slide 16</vt:lpstr>
      <vt:lpstr>Slide 17</vt:lpstr>
      <vt:lpstr>Slide 18</vt:lpstr>
      <vt:lpstr>Slide 19</vt:lpstr>
      <vt:lpstr>Slide 20</vt:lpstr>
      <vt:lpstr>Commercial versions of Bt cotton containing single or double  gene 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Herbicide resistant crops </vt:lpstr>
      <vt:lpstr>Glyphosate resistant ESPS gene</vt:lpstr>
      <vt:lpstr>Antisense DNA technolgy</vt:lpstr>
      <vt:lpstr>Gene Inactivation</vt:lpstr>
      <vt:lpstr>Slide 34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cloning in Agriculture</dc:title>
  <dc:creator>Acer</dc:creator>
  <cp:lastModifiedBy>Acer</cp:lastModifiedBy>
  <cp:revision>16</cp:revision>
  <dcterms:created xsi:type="dcterms:W3CDTF">2020-04-29T07:03:44Z</dcterms:created>
  <dcterms:modified xsi:type="dcterms:W3CDTF">2020-04-29T08:07:45Z</dcterms:modified>
</cp:coreProperties>
</file>