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3" r:id="rId8"/>
    <p:sldId id="262" r:id="rId9"/>
    <p:sldId id="264" r:id="rId10"/>
    <p:sldId id="266" r:id="rId11"/>
    <p:sldId id="265"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FD45AC0-A67C-4DB3-9EB9-07B25DEC1A3B}" type="datetimeFigureOut">
              <a:rPr lang="en-US" smtClean="0"/>
              <a:pPr/>
              <a:t>4/20/2020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3DC4BD9-C41B-4CE8-B08C-A949636C1F3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D45AC0-A67C-4DB3-9EB9-07B25DEC1A3B}"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C4BD9-C41B-4CE8-B08C-A949636C1F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D45AC0-A67C-4DB3-9EB9-07B25DEC1A3B}"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C4BD9-C41B-4CE8-B08C-A949636C1F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D45AC0-A67C-4DB3-9EB9-07B25DEC1A3B}"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C4BD9-C41B-4CE8-B08C-A949636C1F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D45AC0-A67C-4DB3-9EB9-07B25DEC1A3B}"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3DC4BD9-C41B-4CE8-B08C-A949636C1F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D45AC0-A67C-4DB3-9EB9-07B25DEC1A3B}"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C4BD9-C41B-4CE8-B08C-A949636C1F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D45AC0-A67C-4DB3-9EB9-07B25DEC1A3B}" type="datetimeFigureOut">
              <a:rPr lang="en-US" smtClean="0"/>
              <a:pPr/>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DC4BD9-C41B-4CE8-B08C-A949636C1F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D45AC0-A67C-4DB3-9EB9-07B25DEC1A3B}" type="datetimeFigureOut">
              <a:rPr lang="en-US" smtClean="0"/>
              <a:pPr/>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DC4BD9-C41B-4CE8-B08C-A949636C1F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45AC0-A67C-4DB3-9EB9-07B25DEC1A3B}" type="datetimeFigureOut">
              <a:rPr lang="en-US" smtClean="0"/>
              <a:pPr/>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DC4BD9-C41B-4CE8-B08C-A949636C1F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D45AC0-A67C-4DB3-9EB9-07B25DEC1A3B}"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C4BD9-C41B-4CE8-B08C-A949636C1F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D45AC0-A67C-4DB3-9EB9-07B25DEC1A3B}"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C4BD9-C41B-4CE8-B08C-A949636C1F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FD45AC0-A67C-4DB3-9EB9-07B25DEC1A3B}" type="datetimeFigureOut">
              <a:rPr lang="en-US" smtClean="0"/>
              <a:pPr/>
              <a:t>4/20/2020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3DC4BD9-C41B-4CE8-B08C-A949636C1F3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ciencedirect.com/topics/pharmacology-toxicology-and-pharmaceutical-science/isoelectric-focusing" TargetMode="External"/><Relationship Id="rId2" Type="http://schemas.openxmlformats.org/officeDocument/2006/relationships/hyperlink" Target="https://www.sciencedirect.com/topics/pharmacology-toxicology-and-pharmaceutical-science/isoelectric-poi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Proteome analysis</a:t>
            </a:r>
            <a:endParaRPr lang="en-US" dirty="0"/>
          </a:p>
        </p:txBody>
      </p:sp>
      <p:sp>
        <p:nvSpPr>
          <p:cNvPr id="3" name="Subtitle 2"/>
          <p:cNvSpPr>
            <a:spLocks noGrp="1"/>
          </p:cNvSpPr>
          <p:nvPr>
            <p:ph type="subTitle" idx="1"/>
          </p:nvPr>
        </p:nvSpPr>
        <p:spPr/>
        <p:txBody>
          <a:bodyPr/>
          <a:lstStyle/>
          <a:p>
            <a:r>
              <a:rPr lang="en-US" dirty="0" err="1" smtClean="0"/>
              <a:t>Saeed</a:t>
            </a:r>
            <a:r>
              <a:rPr lang="en-US" dirty="0" smtClean="0"/>
              <a:t> </a:t>
            </a:r>
            <a:r>
              <a:rPr lang="en-US" dirty="0" err="1" smtClean="0"/>
              <a:t>Rauf</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Peptide mass fingerprinting</a:t>
            </a:r>
            <a:endParaRPr lang="en-US" dirty="0"/>
          </a:p>
        </p:txBody>
      </p:sp>
      <p:sp>
        <p:nvSpPr>
          <p:cNvPr id="5" name="Content Placeholder 4"/>
          <p:cNvSpPr>
            <a:spLocks noGrp="1"/>
          </p:cNvSpPr>
          <p:nvPr>
            <p:ph idx="1"/>
          </p:nvPr>
        </p:nvSpPr>
        <p:spPr/>
        <p:txBody>
          <a:bodyPr>
            <a:normAutofit/>
          </a:bodyPr>
          <a:lstStyle/>
          <a:p>
            <a:r>
              <a:rPr lang="en-US" dirty="0" smtClean="0"/>
              <a:t>The mass-to-charge ratio of a peptide is determined from its “time of flight</a:t>
            </a:r>
          </a:p>
          <a:p>
            <a:r>
              <a:rPr lang="en-US" dirty="0" smtClean="0"/>
              <a:t>The mass-to-charge ratio enables the molecular mass of the peptide , which in turn allows its amino acid composition to be deduced. </a:t>
            </a:r>
          </a:p>
          <a:p>
            <a:endParaRPr lang="en-US" dirty="0" smtClean="0"/>
          </a:p>
          <a:p>
            <a:r>
              <a:rPr lang="en-US" dirty="0" smtClean="0"/>
              <a:t>Compositional </a:t>
            </a:r>
            <a:r>
              <a:rPr lang="en-US" dirty="0" smtClean="0"/>
              <a:t>information can be related to the genome sequence to identify the gene that specifies that protein.</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46250" t="25556" r="25000" b="43333"/>
          <a:stretch>
            <a:fillRect/>
          </a:stretch>
        </p:blipFill>
        <p:spPr bwMode="auto">
          <a:xfrm>
            <a:off x="762000" y="838200"/>
            <a:ext cx="7956894"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Studying protein–protein interactions</a:t>
            </a:r>
            <a:br>
              <a:rPr lang="en-US" dirty="0" smtClean="0"/>
            </a:br>
            <a:endParaRPr lang="en-US" dirty="0"/>
          </a:p>
        </p:txBody>
      </p:sp>
      <p:sp>
        <p:nvSpPr>
          <p:cNvPr id="3" name="Content Placeholder 2"/>
          <p:cNvSpPr>
            <a:spLocks noGrp="1"/>
          </p:cNvSpPr>
          <p:nvPr>
            <p:ph idx="1"/>
          </p:nvPr>
        </p:nvSpPr>
        <p:spPr/>
        <p:txBody>
          <a:bodyPr/>
          <a:lstStyle/>
          <a:p>
            <a:r>
              <a:rPr lang="en-US" dirty="0" smtClean="0"/>
              <a:t>Identifying pairs or groups of proteins that work together. </a:t>
            </a:r>
          </a:p>
          <a:p>
            <a:r>
              <a:rPr lang="en-US" dirty="0" smtClean="0"/>
              <a:t>Proteins interact with one another in biochemical pathways and in </a:t>
            </a:r>
            <a:r>
              <a:rPr lang="en-US" dirty="0" err="1" smtClean="0"/>
              <a:t>multiprotein</a:t>
            </a:r>
            <a:r>
              <a:rPr lang="en-US" dirty="0" smtClean="0"/>
              <a:t> complexes. </a:t>
            </a:r>
          </a:p>
          <a:p>
            <a:r>
              <a:rPr lang="en-US" dirty="0" smtClean="0"/>
              <a:t>Two important techniques, phage display and the yeast two hybrid system, enable these protein–protein interactions to be examined.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Phage display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“display” of proteins on the surface of </a:t>
            </a:r>
            <a:r>
              <a:rPr lang="en-US" dirty="0" err="1" smtClean="0"/>
              <a:t>abacteriophage</a:t>
            </a:r>
            <a:r>
              <a:rPr lang="en-US" dirty="0" smtClean="0"/>
              <a:t>, usually M13. </a:t>
            </a:r>
          </a:p>
          <a:p>
            <a:r>
              <a:rPr lang="en-US" dirty="0" smtClean="0"/>
              <a:t>Cloning the gene for the protein in a special type of M13 vector, </a:t>
            </a:r>
          </a:p>
          <a:p>
            <a:r>
              <a:rPr lang="en-US" dirty="0" smtClean="0"/>
              <a:t>Cloned gene becoming fused with a gene for a phage coat protein . </a:t>
            </a:r>
          </a:p>
          <a:p>
            <a:r>
              <a:rPr lang="en-US" dirty="0" smtClean="0"/>
              <a:t>Gene fusion directs synthesis of a hybrid protein, made up partly of the coat protein and partly of the product of the cloned gene.</a:t>
            </a:r>
          </a:p>
          <a:p>
            <a:r>
              <a:rPr lang="en-US" dirty="0" smtClean="0"/>
              <a:t>Hybrid protein will be inserted into the phage coat product of the cloned gene is now located on the surface of the phage particles.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l="46875" t="50000" r="26875" b="13333"/>
          <a:stretch>
            <a:fillRect/>
          </a:stretch>
        </p:blipFill>
        <p:spPr bwMode="auto">
          <a:xfrm>
            <a:off x="1143000" y="381000"/>
            <a:ext cx="6961908"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Concept of proteome</a:t>
            </a:r>
          </a:p>
          <a:p>
            <a:r>
              <a:rPr lang="en-US" dirty="0" smtClean="0"/>
              <a:t>Comparative analysis of various proteins</a:t>
            </a:r>
          </a:p>
          <a:p>
            <a:r>
              <a:rPr lang="en-US" dirty="0" smtClean="0"/>
              <a:t>How to use variability among proteins </a:t>
            </a:r>
            <a:r>
              <a:rPr lang="en-US" dirty="0" smtClean="0"/>
              <a:t>as </a:t>
            </a:r>
            <a:r>
              <a:rPr lang="en-US" dirty="0" smtClean="0"/>
              <a:t>tool to derive information regarding various processes </a:t>
            </a:r>
          </a:p>
          <a:p>
            <a:r>
              <a:rPr lang="en-US" dirty="0" smtClean="0"/>
              <a:t>How to study the structure of protein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Proteome</a:t>
            </a:r>
            <a:endParaRPr lang="en-US" dirty="0"/>
          </a:p>
        </p:txBody>
      </p:sp>
      <p:sp>
        <p:nvSpPr>
          <p:cNvPr id="3" name="Content Placeholder 2"/>
          <p:cNvSpPr>
            <a:spLocks noGrp="1"/>
          </p:cNvSpPr>
          <p:nvPr>
            <p:ph idx="1"/>
          </p:nvPr>
        </p:nvSpPr>
        <p:spPr/>
        <p:txBody>
          <a:bodyPr>
            <a:normAutofit fontScale="92500"/>
          </a:bodyPr>
          <a:lstStyle/>
          <a:p>
            <a:r>
              <a:rPr lang="en-US" dirty="0" smtClean="0"/>
              <a:t>The proteome is the entire collection of proteins in a cell. </a:t>
            </a:r>
          </a:p>
          <a:p>
            <a:r>
              <a:rPr lang="en-US" dirty="0" smtClean="0"/>
              <a:t>Proteome studies (also called proteomics) provide additional information that is not obtainable simply by examining the </a:t>
            </a:r>
            <a:r>
              <a:rPr lang="en-US" dirty="0" err="1" smtClean="0"/>
              <a:t>transcriptome</a:t>
            </a:r>
            <a:r>
              <a:rPr lang="en-US" dirty="0" smtClean="0"/>
              <a:t>. </a:t>
            </a:r>
          </a:p>
          <a:p>
            <a:r>
              <a:rPr lang="en-US" dirty="0" smtClean="0"/>
              <a:t>Diversity of protein in cell</a:t>
            </a:r>
          </a:p>
          <a:p>
            <a:r>
              <a:rPr lang="en-US" dirty="0" smtClean="0"/>
              <a:t>The concentration of particular protein in cell</a:t>
            </a:r>
          </a:p>
          <a:p>
            <a:r>
              <a:rPr lang="en-US" dirty="0" err="1" smtClean="0"/>
              <a:t>Transcriptome</a:t>
            </a:r>
            <a:r>
              <a:rPr lang="en-US" dirty="0" smtClean="0"/>
              <a:t> analysis does not accurately define the rate at which mRNA is translated into protein and the rate at which the protein is degraded.</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a:bodyPr>
          <a:lstStyle/>
          <a:p>
            <a:r>
              <a:rPr lang="en-US" dirty="0" smtClean="0"/>
              <a:t>The method used to identify the constituents of a proteome is called protein profiling.</a:t>
            </a:r>
          </a:p>
          <a:p>
            <a:r>
              <a:rPr lang="en-US" dirty="0" smtClean="0"/>
              <a:t>Two techniques—protein electrophoresis </a:t>
            </a:r>
          </a:p>
          <a:p>
            <a:r>
              <a:rPr lang="en-US" dirty="0" smtClean="0"/>
              <a:t>and mass spectrometry </a:t>
            </a:r>
          </a:p>
          <a:p>
            <a:r>
              <a:rPr lang="en-US" dirty="0" smtClean="0"/>
              <a:t>A mammalian cell may contain 10,000–20,000 different proteins, so a highly discriminating separation system is needed.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Gel Electrophoresis</a:t>
            </a:r>
            <a:endParaRPr lang="en-US" dirty="0"/>
          </a:p>
        </p:txBody>
      </p:sp>
      <p:sp>
        <p:nvSpPr>
          <p:cNvPr id="5" name="Content Placeholder 4"/>
          <p:cNvSpPr>
            <a:spLocks noGrp="1"/>
          </p:cNvSpPr>
          <p:nvPr>
            <p:ph idx="1"/>
          </p:nvPr>
        </p:nvSpPr>
        <p:spPr/>
        <p:txBody>
          <a:bodyPr>
            <a:normAutofit/>
          </a:bodyPr>
          <a:lstStyle/>
          <a:p>
            <a:r>
              <a:rPr lang="en-US" dirty="0" smtClean="0"/>
              <a:t>Detergent called sodium </a:t>
            </a:r>
            <a:r>
              <a:rPr lang="en-US" dirty="0" err="1" smtClean="0"/>
              <a:t>dodecyl</a:t>
            </a:r>
            <a:r>
              <a:rPr lang="en-US" dirty="0" smtClean="0"/>
              <a:t> </a:t>
            </a:r>
            <a:r>
              <a:rPr lang="en-US" dirty="0" err="1" smtClean="0"/>
              <a:t>sulphate</a:t>
            </a:r>
            <a:r>
              <a:rPr lang="en-US" dirty="0" smtClean="0"/>
              <a:t>, which denatures proteins and confers a negative charge </a:t>
            </a:r>
          </a:p>
          <a:p>
            <a:endParaRPr lang="en-US" dirty="0" smtClean="0"/>
          </a:p>
          <a:p>
            <a:r>
              <a:rPr lang="en-US" dirty="0" smtClean="0"/>
              <a:t>Under these conditions, the proteins separate according to their molecular masses</a:t>
            </a:r>
          </a:p>
          <a:p>
            <a:endParaRPr lang="en-US" dirty="0" smtClean="0"/>
          </a:p>
          <a:p>
            <a:r>
              <a:rPr lang="en-US" dirty="0" smtClean="0"/>
              <a:t>the smallest proteins migrating more quickly toward the positive electrode.</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Iso</a:t>
            </a:r>
            <a:r>
              <a:rPr lang="en-US" dirty="0" smtClean="0"/>
              <a:t> electric gel electrophoresis</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err="1" smtClean="0">
                <a:hlinkClick r:id="rId2" tooltip="Learn more about Isoelectric Point from ScienceDirect's AI-generated Topic Pages"/>
              </a:rPr>
              <a:t>isoelectric</a:t>
            </a:r>
            <a:r>
              <a:rPr lang="en-US" dirty="0" smtClean="0">
                <a:hlinkClick r:id="rId2" tooltip="Learn more about Isoelectric Point from ScienceDirect's AI-generated Topic Pages"/>
              </a:rPr>
              <a:t> point</a:t>
            </a:r>
            <a:r>
              <a:rPr lang="en-US" dirty="0" smtClean="0"/>
              <a:t> is the point at which the overall charge of the protein is zero (a neutral charge).</a:t>
            </a:r>
          </a:p>
          <a:p>
            <a:r>
              <a:rPr lang="en-US" dirty="0" smtClean="0"/>
              <a:t>Separation of proteins at the </a:t>
            </a:r>
            <a:r>
              <a:rPr lang="en-US" dirty="0" err="1" smtClean="0"/>
              <a:t>isoelectric</a:t>
            </a:r>
            <a:r>
              <a:rPr lang="en-US" dirty="0" smtClean="0"/>
              <a:t> point is called </a:t>
            </a:r>
            <a:r>
              <a:rPr lang="en-US" dirty="0" err="1" smtClean="0">
                <a:hlinkClick r:id="rId3" tooltip="Learn more about Isoelectric Focusing from ScienceDirect's AI-generated Topic Pages"/>
              </a:rPr>
              <a:t>isoelectric</a:t>
            </a:r>
            <a:r>
              <a:rPr lang="en-US" dirty="0" smtClean="0">
                <a:hlinkClick r:id="rId3" tooltip="Learn more about Isoelectric Focusing from ScienceDirect's AI-generated Topic Pages"/>
              </a:rPr>
              <a:t> focusing</a:t>
            </a:r>
            <a:r>
              <a:rPr lang="en-US" dirty="0" smtClean="0"/>
              <a:t>.</a:t>
            </a:r>
          </a:p>
          <a:p>
            <a:r>
              <a:rPr lang="en-US" dirty="0" smtClean="0"/>
              <a:t>Gel that contains chemicals which establish a pH gradient when the electrical charge is applied.</a:t>
            </a:r>
          </a:p>
          <a:p>
            <a:r>
              <a:rPr lang="en-US" dirty="0" smtClean="0"/>
              <a:t> A protein migrates to its </a:t>
            </a:r>
            <a:r>
              <a:rPr lang="en-US" dirty="0" err="1" smtClean="0"/>
              <a:t>isoelectric</a:t>
            </a:r>
            <a:r>
              <a:rPr lang="en-US" dirty="0" smtClean="0"/>
              <a:t> point, the position in the gradient where its net charge is zero.</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Dimensional gel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first dimension, the proteins are separated by </a:t>
            </a:r>
            <a:r>
              <a:rPr lang="en-US" dirty="0" err="1" smtClean="0"/>
              <a:t>isoelectric</a:t>
            </a:r>
            <a:r>
              <a:rPr lang="en-US" dirty="0" smtClean="0"/>
              <a:t> focusing. </a:t>
            </a:r>
          </a:p>
          <a:p>
            <a:r>
              <a:rPr lang="en-US" dirty="0" smtClean="0"/>
              <a:t>The gel is then soaked in sodium </a:t>
            </a:r>
            <a:r>
              <a:rPr lang="en-US" dirty="0" err="1" smtClean="0"/>
              <a:t>dodecyl</a:t>
            </a:r>
            <a:r>
              <a:rPr lang="en-US" dirty="0" smtClean="0"/>
              <a:t> </a:t>
            </a:r>
            <a:r>
              <a:rPr lang="en-US" dirty="0" err="1" smtClean="0"/>
              <a:t>sulphate</a:t>
            </a:r>
            <a:r>
              <a:rPr lang="en-US" dirty="0" smtClean="0"/>
              <a:t>, rotated by 90° and a second electrophoresis, separating the proteins according to their sizes. </a:t>
            </a:r>
          </a:p>
          <a:p>
            <a:r>
              <a:rPr lang="en-US" dirty="0" smtClean="0"/>
              <a:t>Staining the gel reveals a complex pattern of spots, each one containing a different protein. </a:t>
            </a:r>
          </a:p>
          <a:p>
            <a:r>
              <a:rPr lang="en-US" dirty="0" smtClean="0"/>
              <a:t>Two gels are compared, differences in the pattern and intensities of the spots indicate differences in the identities and relative amounts of individual proteins in the two proteomes that are being studied.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46875" t="16667" r="25000" b="70000"/>
          <a:stretch>
            <a:fillRect/>
          </a:stretch>
        </p:blipFill>
        <p:spPr bwMode="auto">
          <a:xfrm>
            <a:off x="381000" y="990600"/>
            <a:ext cx="8763000" cy="434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Peptide mass fingerprinting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Peptide mass fingerprinting was made possible by advances in mass spectrometry.</a:t>
            </a:r>
          </a:p>
          <a:p>
            <a:r>
              <a:rPr lang="en-US" dirty="0" smtClean="0"/>
              <a:t>Identifies compound from the mass-to-charge ratios of the ionized forms when exposed to a high-energy field. </a:t>
            </a:r>
          </a:p>
          <a:p>
            <a:r>
              <a:rPr lang="en-US" dirty="0" smtClean="0"/>
              <a:t>Digest  the protein with protease, such as </a:t>
            </a:r>
            <a:r>
              <a:rPr lang="en-US" dirty="0" err="1" smtClean="0"/>
              <a:t>trypsin</a:t>
            </a:r>
            <a:r>
              <a:rPr lang="en-US" dirty="0" smtClean="0"/>
              <a:t>, which cleaves proteins immediately after </a:t>
            </a:r>
            <a:r>
              <a:rPr lang="en-US" dirty="0" err="1" smtClean="0"/>
              <a:t>arginine</a:t>
            </a:r>
            <a:r>
              <a:rPr lang="en-US" dirty="0" smtClean="0"/>
              <a:t> or lysine residues.</a:t>
            </a:r>
          </a:p>
          <a:p>
            <a:r>
              <a:rPr lang="en-US" dirty="0" smtClean="0"/>
              <a:t>Peptides 5–75 amino acids in length.</a:t>
            </a:r>
          </a:p>
          <a:p>
            <a:r>
              <a:rPr lang="en-US" dirty="0" smtClean="0"/>
              <a:t>Protein are broken down to small size (50 amino acid)</a:t>
            </a:r>
          </a:p>
          <a:p>
            <a:r>
              <a:rPr lang="en-US" dirty="0" smtClean="0"/>
              <a:t>Matrix assisted laser desorption ionization time-of-flight (MALDI-TOF)</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132</TotalTime>
  <Words>563</Words>
  <Application>Microsoft Office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Proteome analysis</vt:lpstr>
      <vt:lpstr>Learning Objectives</vt:lpstr>
      <vt:lpstr>Proteome</vt:lpstr>
      <vt:lpstr>Methods</vt:lpstr>
      <vt:lpstr>Gel Electrophoresis</vt:lpstr>
      <vt:lpstr>Iso electric gel electrophoresis</vt:lpstr>
      <vt:lpstr>Two- Dimensional gel</vt:lpstr>
      <vt:lpstr>Slide 8</vt:lpstr>
      <vt:lpstr>Peptide mass fingerprinting</vt:lpstr>
      <vt:lpstr>Peptide mass fingerprinting</vt:lpstr>
      <vt:lpstr>Slide 11</vt:lpstr>
      <vt:lpstr>Studying protein–protein interactions </vt:lpstr>
      <vt:lpstr>Phage display</vt:lpstr>
      <vt:lpstr>Slide 14</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Proteome analysis</dc:title>
  <dc:creator>Acer</dc:creator>
  <cp:lastModifiedBy>Acer</cp:lastModifiedBy>
  <cp:revision>12</cp:revision>
  <dcterms:created xsi:type="dcterms:W3CDTF">2020-04-15T07:37:04Z</dcterms:created>
  <dcterms:modified xsi:type="dcterms:W3CDTF">2020-04-20T08:02:30Z</dcterms:modified>
</cp:coreProperties>
</file>