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sldIdLst>
    <p:sldId id="277" r:id="rId2"/>
    <p:sldId id="324" r:id="rId3"/>
    <p:sldId id="287" r:id="rId4"/>
    <p:sldId id="257" r:id="rId5"/>
    <p:sldId id="292" r:id="rId6"/>
    <p:sldId id="289" r:id="rId7"/>
    <p:sldId id="291" r:id="rId8"/>
    <p:sldId id="294" r:id="rId9"/>
    <p:sldId id="346" r:id="rId10"/>
    <p:sldId id="345" r:id="rId11"/>
    <p:sldId id="293" r:id="rId12"/>
    <p:sldId id="258" r:id="rId13"/>
    <p:sldId id="320" r:id="rId14"/>
    <p:sldId id="259" r:id="rId15"/>
    <p:sldId id="260" r:id="rId16"/>
    <p:sldId id="262" r:id="rId17"/>
    <p:sldId id="264" r:id="rId18"/>
    <p:sldId id="309" r:id="rId19"/>
    <p:sldId id="265" r:id="rId20"/>
    <p:sldId id="266" r:id="rId21"/>
    <p:sldId id="267" r:id="rId22"/>
    <p:sldId id="344" r:id="rId23"/>
    <p:sldId id="347" r:id="rId24"/>
    <p:sldId id="340" r:id="rId25"/>
    <p:sldId id="288" r:id="rId26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6600"/>
    <a:srgbClr val="30F035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8555" autoAdjust="0"/>
    <p:restoredTop sz="98551" autoAdjust="0"/>
  </p:normalViewPr>
  <p:slideViewPr>
    <p:cSldViewPr>
      <p:cViewPr varScale="1">
        <p:scale>
          <a:sx n="79" d="100"/>
          <a:sy n="79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632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5632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632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5AAB84-251E-4E29-B114-32DCA0304008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49F23D-CB6D-46E2-90BA-E4A4938E583A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09.01.2003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B0799D-A695-48C3-A5EF-CA0393768FB2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09.01.2003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D4C5C3-866E-452F-93A3-3BDE63A188AA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09.01.2003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E52595-4CCF-48FC-BDA0-669CD7DB8043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09.01.2003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FA6989-2A37-4ACA-827F-100790F2C773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09.01.2003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E11395-5215-4D10-ABDA-2E262B5FB006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09.01.2003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C9B01-7913-430D-B136-4258A7F50D59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09.01.2003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C078D-1E4C-43AF-88F5-82C6A02F576B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09.01.2003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870F1-6434-40C3-BD4F-4C645F8EEDE2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09.01.2003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2CA86D-5CC8-4752-8FF3-BBD97E5D76FD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09.01.2003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C6C2AE-D324-405F-B04C-57CCA5229DF0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09.01.2003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6A7379-94AB-46FF-B49A-9F89BF997A64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09.01.2003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2E7099-E955-4731-8A1F-9BD5E2DDAA26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09.01.2003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E71698-DAA3-4FF2-975C-79B75D789573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F367D"/>
            </a:gs>
            <a:gs pos="100000">
              <a:srgbClr val="164E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Hier klicken, um Master-Textformat zu bearbeiten.</a:t>
            </a:r>
          </a:p>
          <a:p>
            <a:pPr lvl="1"/>
            <a:r>
              <a:rPr lang="en-US" altLang="cs-CZ" smtClean="0"/>
              <a:t>Zweite Ebene</a:t>
            </a:r>
          </a:p>
          <a:p>
            <a:pPr lvl="2"/>
            <a:r>
              <a:rPr lang="en-US" altLang="cs-CZ" smtClean="0"/>
              <a:t>Dritte Ebene</a:t>
            </a:r>
          </a:p>
          <a:p>
            <a:pPr lvl="3"/>
            <a:r>
              <a:rPr lang="en-US" altLang="cs-CZ" smtClean="0"/>
              <a:t>Vierte Ebene</a:t>
            </a:r>
          </a:p>
          <a:p>
            <a:pPr lvl="4"/>
            <a:r>
              <a:rPr lang="en-US" altLang="cs-CZ" smtClean="0"/>
              <a:t>Fünfte Ebene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150" y="65341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09.01.2003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5341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A1640EC9-4399-4443-A06D-929CDC542EAC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jpe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enevestigator.com/gv/" TargetMode="External"/><Relationship Id="rId2" Type="http://schemas.openxmlformats.org/officeDocument/2006/relationships/hyperlink" Target="https://www.genevestigator.com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27088" y="981075"/>
            <a:ext cx="7696200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cs-CZ" altLang="cs-CZ" sz="8000"/>
              <a:t>Transcriptome</a:t>
            </a:r>
          </a:p>
          <a:p>
            <a:pPr algn="ctr"/>
            <a:r>
              <a:rPr lang="cs-CZ" altLang="cs-CZ" sz="3600"/>
              <a:t>and analysis of gene transcription</a:t>
            </a:r>
            <a:endParaRPr lang="de-DE" altLang="cs-CZ" sz="3600" b="1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395288" y="1268413"/>
            <a:ext cx="90678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1" hangingPunct="1"/>
            <a:r>
              <a:rPr lang="cs-CZ" altLang="cs-CZ" sz="2400">
                <a:solidFill>
                  <a:schemeClr val="bg1"/>
                </a:solidFill>
              </a:rPr>
              <a:t>- labelling usually by incorporation of labelled nucleotide </a:t>
            </a:r>
          </a:p>
          <a:p>
            <a:pPr eaLnBrk="1" hangingPunct="1"/>
            <a:r>
              <a:rPr lang="cs-CZ" altLang="cs-CZ" sz="2400">
                <a:solidFill>
                  <a:schemeClr val="bg1"/>
                </a:solidFill>
              </a:rPr>
              <a:t>  during NA synthesis</a:t>
            </a:r>
            <a:endParaRPr lang="de-DE" altLang="cs-CZ" sz="2400">
              <a:solidFill>
                <a:schemeClr val="bg1"/>
              </a:solidFill>
            </a:endParaRPr>
          </a:p>
        </p:txBody>
      </p:sp>
      <p:pic>
        <p:nvPicPr>
          <p:cNvPr id="12291" name="Picture 7" descr="Fig 5.2.jpg                                                    000247E5Macintosh HD                   ABA78158:"/>
          <p:cNvPicPr>
            <a:picLocks noChangeAspect="1" noChangeArrowheads="1"/>
          </p:cNvPicPr>
          <p:nvPr/>
        </p:nvPicPr>
        <p:blipFill>
          <a:blip r:embed="rId2">
            <a:lum bright="-20000" contrast="60000"/>
          </a:blip>
          <a:srcRect l="23289" t="78662" r="21802" b="17244"/>
          <a:stretch>
            <a:fillRect/>
          </a:stretch>
        </p:blipFill>
        <p:spPr bwMode="auto">
          <a:xfrm>
            <a:off x="971550" y="5157788"/>
            <a:ext cx="68580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323850" y="2492375"/>
            <a:ext cx="8534400" cy="2308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400" b="1">
                <a:solidFill>
                  <a:srgbClr val="FFC000"/>
                </a:solidFill>
              </a:rPr>
              <a:t>Types of labelling</a:t>
            </a:r>
            <a:r>
              <a:rPr lang="cs-CZ" altLang="cs-CZ" sz="2400">
                <a:solidFill>
                  <a:srgbClr val="FFC000"/>
                </a:solidFill>
              </a:rPr>
              <a:t> </a:t>
            </a:r>
            <a:r>
              <a:rPr lang="cs-CZ" altLang="cs-CZ" sz="2400"/>
              <a:t>	– radioactive (most frequently </a:t>
            </a:r>
            <a:r>
              <a:rPr lang="cs-CZ" altLang="cs-CZ" sz="2400" baseline="30000"/>
              <a:t>32</a:t>
            </a:r>
            <a:r>
              <a:rPr lang="cs-CZ" altLang="cs-CZ" sz="2400"/>
              <a:t>P)</a:t>
            </a:r>
          </a:p>
          <a:p>
            <a:r>
              <a:rPr lang="cs-CZ" altLang="cs-CZ" sz="2400"/>
              <a:t>			</a:t>
            </a:r>
          </a:p>
          <a:p>
            <a:r>
              <a:rPr lang="cs-CZ" altLang="cs-CZ" sz="2400"/>
              <a:t>			- fluorescent</a:t>
            </a:r>
          </a:p>
          <a:p>
            <a:endParaRPr lang="cs-CZ" altLang="cs-CZ" sz="2400"/>
          </a:p>
          <a:p>
            <a:r>
              <a:rPr lang="cs-CZ" altLang="cs-CZ" sz="2400"/>
              <a:t>			- digoxygenin, biotin etc. + 			 	          (followed by detection with a specific antibody)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23850" y="333375"/>
            <a:ext cx="8534400" cy="646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3600">
                <a:solidFill>
                  <a:srgbClr val="FFCC00"/>
                </a:solidFill>
              </a:rPr>
              <a:t>Labelling of probes for hybridization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66800" y="228600"/>
            <a:ext cx="80772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1" hangingPunct="1"/>
            <a:r>
              <a:rPr lang="cs-CZ" altLang="cs-CZ" sz="3600"/>
              <a:t>Hybridization on Northern blots </a:t>
            </a:r>
            <a:endParaRPr lang="de-DE" altLang="cs-CZ" sz="3600"/>
          </a:p>
        </p:txBody>
      </p:sp>
      <p:sp>
        <p:nvSpPr>
          <p:cNvPr id="13315" name="Text Box 131"/>
          <p:cNvSpPr txBox="1">
            <a:spLocks noChangeArrowheads="1"/>
          </p:cNvSpPr>
          <p:nvPr/>
        </p:nvSpPr>
        <p:spPr bwMode="auto">
          <a:xfrm>
            <a:off x="5562600" y="2586038"/>
            <a:ext cx="1246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cs-CZ" sz="1600"/>
              <a:t>Microarrays</a:t>
            </a:r>
          </a:p>
        </p:txBody>
      </p:sp>
      <p:sp>
        <p:nvSpPr>
          <p:cNvPr id="13316" name="Text Box 139"/>
          <p:cNvSpPr txBox="1">
            <a:spLocks noChangeArrowheads="1"/>
          </p:cNvSpPr>
          <p:nvPr/>
        </p:nvSpPr>
        <p:spPr bwMode="auto">
          <a:xfrm>
            <a:off x="3276600" y="2586038"/>
            <a:ext cx="1314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cs-CZ" sz="1600"/>
              <a:t>Macroarrays</a:t>
            </a:r>
          </a:p>
        </p:txBody>
      </p:sp>
      <p:pic>
        <p:nvPicPr>
          <p:cNvPr id="13317" name="Picture 150" descr="D:\Lukáš\DiSER\Výsledky\Výsledky1\Bez názvu 18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5943600"/>
            <a:ext cx="48006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51" descr="D:\Lukáš\DiSER\Výsledky\Výsledky1\PFK2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362200"/>
            <a:ext cx="48006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 Box 155"/>
          <p:cNvSpPr txBox="1">
            <a:spLocks noChangeArrowheads="1"/>
          </p:cNvSpPr>
          <p:nvPr/>
        </p:nvSpPr>
        <p:spPr bwMode="auto">
          <a:xfrm>
            <a:off x="3259138" y="984250"/>
            <a:ext cx="20335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altLang="cs-CZ" sz="2400"/>
              <a:t>RNA isolation</a:t>
            </a:r>
          </a:p>
        </p:txBody>
      </p:sp>
      <p:sp>
        <p:nvSpPr>
          <p:cNvPr id="13320" name="AutoShape 156"/>
          <p:cNvSpPr>
            <a:spLocks noChangeArrowheads="1"/>
          </p:cNvSpPr>
          <p:nvPr/>
        </p:nvSpPr>
        <p:spPr bwMode="auto">
          <a:xfrm rot="5400000">
            <a:off x="4000500" y="15621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13321" name="Text Box 157"/>
          <p:cNvSpPr txBox="1">
            <a:spLocks noChangeArrowheads="1"/>
          </p:cNvSpPr>
          <p:nvPr/>
        </p:nvSpPr>
        <p:spPr bwMode="auto">
          <a:xfrm>
            <a:off x="2433638" y="1898650"/>
            <a:ext cx="37290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altLang="cs-CZ" sz="2400"/>
              <a:t>Electrophoretic separation</a:t>
            </a:r>
          </a:p>
        </p:txBody>
      </p:sp>
      <p:sp>
        <p:nvSpPr>
          <p:cNvPr id="13322" name="AutoShape 158"/>
          <p:cNvSpPr>
            <a:spLocks noChangeArrowheads="1"/>
          </p:cNvSpPr>
          <p:nvPr/>
        </p:nvSpPr>
        <p:spPr bwMode="auto">
          <a:xfrm rot="5400000">
            <a:off x="4000500" y="40767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13323" name="Text Box 159"/>
          <p:cNvSpPr txBox="1">
            <a:spLocks noChangeArrowheads="1"/>
          </p:cNvSpPr>
          <p:nvPr/>
        </p:nvSpPr>
        <p:spPr bwMode="auto">
          <a:xfrm>
            <a:off x="493713" y="4413250"/>
            <a:ext cx="75628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altLang="cs-CZ" sz="2400"/>
              <a:t>Blotting = transfer of mRNA from gel onto a membrane</a:t>
            </a:r>
          </a:p>
        </p:txBody>
      </p:sp>
      <p:sp>
        <p:nvSpPr>
          <p:cNvPr id="13324" name="AutoShape 160"/>
          <p:cNvSpPr>
            <a:spLocks noChangeArrowheads="1"/>
          </p:cNvSpPr>
          <p:nvPr/>
        </p:nvSpPr>
        <p:spPr bwMode="auto">
          <a:xfrm rot="5400000">
            <a:off x="4000500" y="49911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13325" name="Text Box 161"/>
          <p:cNvSpPr txBox="1">
            <a:spLocks noChangeArrowheads="1"/>
          </p:cNvSpPr>
          <p:nvPr/>
        </p:nvSpPr>
        <p:spPr bwMode="auto">
          <a:xfrm>
            <a:off x="1263650" y="5403850"/>
            <a:ext cx="59864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altLang="cs-CZ" sz="2400"/>
              <a:t>Hybridization with labelled probe, detection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381000" y="2679700"/>
            <a:ext cx="4038600" cy="2776538"/>
            <a:chOff x="3408" y="817"/>
            <a:chExt cx="1734" cy="1192"/>
          </a:xfrm>
        </p:grpSpPr>
        <p:sp>
          <p:nvSpPr>
            <p:cNvPr id="14375" name="AutoShape 3"/>
            <p:cNvSpPr>
              <a:spLocks noChangeArrowheads="1"/>
            </p:cNvSpPr>
            <p:nvPr/>
          </p:nvSpPr>
          <p:spPr bwMode="auto">
            <a:xfrm>
              <a:off x="3408" y="1395"/>
              <a:ext cx="1734" cy="614"/>
            </a:xfrm>
            <a:prstGeom prst="cube">
              <a:avLst>
                <a:gd name="adj" fmla="val 91338"/>
              </a:avLst>
            </a:prstGeom>
            <a:solidFill>
              <a:srgbClr val="66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grpSp>
          <p:nvGrpSpPr>
            <p:cNvPr id="14376" name="Group 4"/>
            <p:cNvGrpSpPr>
              <a:grpSpLocks/>
            </p:cNvGrpSpPr>
            <p:nvPr/>
          </p:nvGrpSpPr>
          <p:grpSpPr bwMode="auto">
            <a:xfrm>
              <a:off x="4347" y="1142"/>
              <a:ext cx="120" cy="723"/>
              <a:chOff x="2880" y="2016"/>
              <a:chExt cx="160" cy="960"/>
            </a:xfrm>
          </p:grpSpPr>
          <p:sp>
            <p:nvSpPr>
              <p:cNvPr id="14401" name="Freeform 5"/>
              <p:cNvSpPr>
                <a:spLocks/>
              </p:cNvSpPr>
              <p:nvPr/>
            </p:nvSpPr>
            <p:spPr bwMode="auto">
              <a:xfrm>
                <a:off x="2880" y="2041"/>
                <a:ext cx="160" cy="101"/>
              </a:xfrm>
              <a:custGeom>
                <a:avLst/>
                <a:gdLst>
                  <a:gd name="T0" fmla="*/ 0 w 480"/>
                  <a:gd name="T1" fmla="*/ 0 h 192"/>
                  <a:gd name="T2" fmla="*/ 53 w 480"/>
                  <a:gd name="T3" fmla="*/ 0 h 192"/>
                  <a:gd name="T4" fmla="*/ 43 w 480"/>
                  <a:gd name="T5" fmla="*/ 27 h 192"/>
                  <a:gd name="T6" fmla="*/ 53 w 480"/>
                  <a:gd name="T7" fmla="*/ 53 h 192"/>
                  <a:gd name="T8" fmla="*/ 0 w 480"/>
                  <a:gd name="T9" fmla="*/ 53 h 192"/>
                  <a:gd name="T10" fmla="*/ 0 w 480"/>
                  <a:gd name="T11" fmla="*/ 0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0"/>
                  <a:gd name="T19" fmla="*/ 0 h 192"/>
                  <a:gd name="T20" fmla="*/ 480 w 480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0" h="192">
                    <a:moveTo>
                      <a:pt x="0" y="0"/>
                    </a:moveTo>
                    <a:lnTo>
                      <a:pt x="480" y="0"/>
                    </a:lnTo>
                    <a:lnTo>
                      <a:pt x="384" y="96"/>
                    </a:lnTo>
                    <a:lnTo>
                      <a:pt x="480" y="192"/>
                    </a:lnTo>
                    <a:lnTo>
                      <a:pt x="0" y="1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2" name="Freeform 6"/>
              <p:cNvSpPr>
                <a:spLocks/>
              </p:cNvSpPr>
              <p:nvPr/>
            </p:nvSpPr>
            <p:spPr bwMode="auto">
              <a:xfrm>
                <a:off x="2880" y="2496"/>
                <a:ext cx="160" cy="101"/>
              </a:xfrm>
              <a:custGeom>
                <a:avLst/>
                <a:gdLst>
                  <a:gd name="T0" fmla="*/ 0 w 480"/>
                  <a:gd name="T1" fmla="*/ 0 h 192"/>
                  <a:gd name="T2" fmla="*/ 53 w 480"/>
                  <a:gd name="T3" fmla="*/ 0 h 192"/>
                  <a:gd name="T4" fmla="*/ 43 w 480"/>
                  <a:gd name="T5" fmla="*/ 27 h 192"/>
                  <a:gd name="T6" fmla="*/ 53 w 480"/>
                  <a:gd name="T7" fmla="*/ 53 h 192"/>
                  <a:gd name="T8" fmla="*/ 0 w 480"/>
                  <a:gd name="T9" fmla="*/ 53 h 192"/>
                  <a:gd name="T10" fmla="*/ 0 w 480"/>
                  <a:gd name="T11" fmla="*/ 0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0"/>
                  <a:gd name="T19" fmla="*/ 0 h 192"/>
                  <a:gd name="T20" fmla="*/ 480 w 480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0" h="192">
                    <a:moveTo>
                      <a:pt x="0" y="0"/>
                    </a:moveTo>
                    <a:lnTo>
                      <a:pt x="480" y="0"/>
                    </a:lnTo>
                    <a:lnTo>
                      <a:pt x="384" y="96"/>
                    </a:lnTo>
                    <a:lnTo>
                      <a:pt x="480" y="192"/>
                    </a:lnTo>
                    <a:lnTo>
                      <a:pt x="0" y="1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3" name="Freeform 7"/>
              <p:cNvSpPr>
                <a:spLocks/>
              </p:cNvSpPr>
              <p:nvPr/>
            </p:nvSpPr>
            <p:spPr bwMode="auto">
              <a:xfrm flipH="1">
                <a:off x="2880" y="2192"/>
                <a:ext cx="160" cy="101"/>
              </a:xfrm>
              <a:custGeom>
                <a:avLst/>
                <a:gdLst>
                  <a:gd name="T0" fmla="*/ 11 w 480"/>
                  <a:gd name="T1" fmla="*/ 0 h 192"/>
                  <a:gd name="T2" fmla="*/ 0 w 480"/>
                  <a:gd name="T3" fmla="*/ 27 h 192"/>
                  <a:gd name="T4" fmla="*/ 11 w 480"/>
                  <a:gd name="T5" fmla="*/ 53 h 192"/>
                  <a:gd name="T6" fmla="*/ 53 w 480"/>
                  <a:gd name="T7" fmla="*/ 53 h 192"/>
                  <a:gd name="T8" fmla="*/ 53 w 480"/>
                  <a:gd name="T9" fmla="*/ 0 h 192"/>
                  <a:gd name="T10" fmla="*/ 11 w 480"/>
                  <a:gd name="T11" fmla="*/ 0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0"/>
                  <a:gd name="T19" fmla="*/ 0 h 192"/>
                  <a:gd name="T20" fmla="*/ 480 w 480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0" h="192">
                    <a:moveTo>
                      <a:pt x="96" y="0"/>
                    </a:moveTo>
                    <a:lnTo>
                      <a:pt x="0" y="96"/>
                    </a:lnTo>
                    <a:lnTo>
                      <a:pt x="96" y="192"/>
                    </a:lnTo>
                    <a:lnTo>
                      <a:pt x="480" y="192"/>
                    </a:lnTo>
                    <a:lnTo>
                      <a:pt x="480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4" name="Freeform 8"/>
              <p:cNvSpPr>
                <a:spLocks/>
              </p:cNvSpPr>
              <p:nvPr/>
            </p:nvSpPr>
            <p:spPr bwMode="auto">
              <a:xfrm flipH="1">
                <a:off x="2880" y="2799"/>
                <a:ext cx="160" cy="101"/>
              </a:xfrm>
              <a:custGeom>
                <a:avLst/>
                <a:gdLst>
                  <a:gd name="T0" fmla="*/ 11 w 480"/>
                  <a:gd name="T1" fmla="*/ 0 h 192"/>
                  <a:gd name="T2" fmla="*/ 0 w 480"/>
                  <a:gd name="T3" fmla="*/ 27 h 192"/>
                  <a:gd name="T4" fmla="*/ 11 w 480"/>
                  <a:gd name="T5" fmla="*/ 53 h 192"/>
                  <a:gd name="T6" fmla="*/ 53 w 480"/>
                  <a:gd name="T7" fmla="*/ 53 h 192"/>
                  <a:gd name="T8" fmla="*/ 53 w 480"/>
                  <a:gd name="T9" fmla="*/ 0 h 192"/>
                  <a:gd name="T10" fmla="*/ 11 w 480"/>
                  <a:gd name="T11" fmla="*/ 0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0"/>
                  <a:gd name="T19" fmla="*/ 0 h 192"/>
                  <a:gd name="T20" fmla="*/ 480 w 480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0" h="192">
                    <a:moveTo>
                      <a:pt x="96" y="0"/>
                    </a:moveTo>
                    <a:lnTo>
                      <a:pt x="0" y="96"/>
                    </a:lnTo>
                    <a:lnTo>
                      <a:pt x="96" y="192"/>
                    </a:lnTo>
                    <a:lnTo>
                      <a:pt x="480" y="192"/>
                    </a:lnTo>
                    <a:lnTo>
                      <a:pt x="480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5" name="Freeform 9"/>
              <p:cNvSpPr>
                <a:spLocks/>
              </p:cNvSpPr>
              <p:nvPr/>
            </p:nvSpPr>
            <p:spPr bwMode="auto">
              <a:xfrm flipH="1">
                <a:off x="2880" y="2640"/>
                <a:ext cx="160" cy="101"/>
              </a:xfrm>
              <a:custGeom>
                <a:avLst/>
                <a:gdLst>
                  <a:gd name="T0" fmla="*/ 11 w 480"/>
                  <a:gd name="T1" fmla="*/ 0 h 192"/>
                  <a:gd name="T2" fmla="*/ 0 w 480"/>
                  <a:gd name="T3" fmla="*/ 27 h 192"/>
                  <a:gd name="T4" fmla="*/ 11 w 480"/>
                  <a:gd name="T5" fmla="*/ 53 h 192"/>
                  <a:gd name="T6" fmla="*/ 53 w 480"/>
                  <a:gd name="T7" fmla="*/ 53 h 192"/>
                  <a:gd name="T8" fmla="*/ 53 w 480"/>
                  <a:gd name="T9" fmla="*/ 0 h 192"/>
                  <a:gd name="T10" fmla="*/ 11 w 480"/>
                  <a:gd name="T11" fmla="*/ 0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0"/>
                  <a:gd name="T19" fmla="*/ 0 h 192"/>
                  <a:gd name="T20" fmla="*/ 480 w 480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0" h="192">
                    <a:moveTo>
                      <a:pt x="96" y="0"/>
                    </a:moveTo>
                    <a:lnTo>
                      <a:pt x="0" y="96"/>
                    </a:lnTo>
                    <a:lnTo>
                      <a:pt x="96" y="192"/>
                    </a:lnTo>
                    <a:lnTo>
                      <a:pt x="480" y="192"/>
                    </a:lnTo>
                    <a:lnTo>
                      <a:pt x="480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6" name="Freeform 10"/>
              <p:cNvSpPr>
                <a:spLocks/>
              </p:cNvSpPr>
              <p:nvPr/>
            </p:nvSpPr>
            <p:spPr bwMode="auto">
              <a:xfrm flipH="1">
                <a:off x="2880" y="2352"/>
                <a:ext cx="160" cy="101"/>
              </a:xfrm>
              <a:custGeom>
                <a:avLst/>
                <a:gdLst>
                  <a:gd name="T0" fmla="*/ 11 w 480"/>
                  <a:gd name="T1" fmla="*/ 0 h 192"/>
                  <a:gd name="T2" fmla="*/ 0 w 480"/>
                  <a:gd name="T3" fmla="*/ 27 h 192"/>
                  <a:gd name="T4" fmla="*/ 11 w 480"/>
                  <a:gd name="T5" fmla="*/ 53 h 192"/>
                  <a:gd name="T6" fmla="*/ 53 w 480"/>
                  <a:gd name="T7" fmla="*/ 53 h 192"/>
                  <a:gd name="T8" fmla="*/ 53 w 480"/>
                  <a:gd name="T9" fmla="*/ 0 h 192"/>
                  <a:gd name="T10" fmla="*/ 11 w 480"/>
                  <a:gd name="T11" fmla="*/ 0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0"/>
                  <a:gd name="T19" fmla="*/ 0 h 192"/>
                  <a:gd name="T20" fmla="*/ 480 w 480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0" h="192">
                    <a:moveTo>
                      <a:pt x="96" y="0"/>
                    </a:moveTo>
                    <a:lnTo>
                      <a:pt x="0" y="96"/>
                    </a:lnTo>
                    <a:lnTo>
                      <a:pt x="96" y="192"/>
                    </a:lnTo>
                    <a:lnTo>
                      <a:pt x="480" y="192"/>
                    </a:lnTo>
                    <a:lnTo>
                      <a:pt x="480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7" name="Line 11"/>
              <p:cNvSpPr>
                <a:spLocks noChangeShapeType="1"/>
              </p:cNvSpPr>
              <p:nvPr/>
            </p:nvSpPr>
            <p:spPr bwMode="auto">
              <a:xfrm>
                <a:off x="2880" y="2016"/>
                <a:ext cx="0" cy="960"/>
              </a:xfrm>
              <a:prstGeom prst="line">
                <a:avLst/>
              </a:prstGeom>
              <a:noFill/>
              <a:ln w="5715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77" name="Group 12"/>
            <p:cNvGrpSpPr>
              <a:grpSpLocks/>
            </p:cNvGrpSpPr>
            <p:nvPr/>
          </p:nvGrpSpPr>
          <p:grpSpPr bwMode="auto">
            <a:xfrm>
              <a:off x="4696" y="817"/>
              <a:ext cx="121" cy="722"/>
              <a:chOff x="3344" y="1584"/>
              <a:chExt cx="160" cy="960"/>
            </a:xfrm>
          </p:grpSpPr>
          <p:sp>
            <p:nvSpPr>
              <p:cNvPr id="14394" name="Freeform 13"/>
              <p:cNvSpPr>
                <a:spLocks/>
              </p:cNvSpPr>
              <p:nvPr/>
            </p:nvSpPr>
            <p:spPr bwMode="auto">
              <a:xfrm>
                <a:off x="3344" y="1609"/>
                <a:ext cx="160" cy="101"/>
              </a:xfrm>
              <a:custGeom>
                <a:avLst/>
                <a:gdLst>
                  <a:gd name="T0" fmla="*/ 0 w 480"/>
                  <a:gd name="T1" fmla="*/ 0 h 192"/>
                  <a:gd name="T2" fmla="*/ 53 w 480"/>
                  <a:gd name="T3" fmla="*/ 0 h 192"/>
                  <a:gd name="T4" fmla="*/ 43 w 480"/>
                  <a:gd name="T5" fmla="*/ 27 h 192"/>
                  <a:gd name="T6" fmla="*/ 53 w 480"/>
                  <a:gd name="T7" fmla="*/ 53 h 192"/>
                  <a:gd name="T8" fmla="*/ 0 w 480"/>
                  <a:gd name="T9" fmla="*/ 53 h 192"/>
                  <a:gd name="T10" fmla="*/ 0 w 480"/>
                  <a:gd name="T11" fmla="*/ 0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0"/>
                  <a:gd name="T19" fmla="*/ 0 h 192"/>
                  <a:gd name="T20" fmla="*/ 480 w 480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0" h="192">
                    <a:moveTo>
                      <a:pt x="0" y="0"/>
                    </a:moveTo>
                    <a:lnTo>
                      <a:pt x="480" y="0"/>
                    </a:lnTo>
                    <a:lnTo>
                      <a:pt x="384" y="96"/>
                    </a:lnTo>
                    <a:lnTo>
                      <a:pt x="480" y="192"/>
                    </a:lnTo>
                    <a:lnTo>
                      <a:pt x="0" y="1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5" name="Freeform 14"/>
              <p:cNvSpPr>
                <a:spLocks/>
              </p:cNvSpPr>
              <p:nvPr/>
            </p:nvSpPr>
            <p:spPr bwMode="auto">
              <a:xfrm>
                <a:off x="3344" y="1912"/>
                <a:ext cx="160" cy="101"/>
              </a:xfrm>
              <a:custGeom>
                <a:avLst/>
                <a:gdLst>
                  <a:gd name="T0" fmla="*/ 0 w 480"/>
                  <a:gd name="T1" fmla="*/ 0 h 192"/>
                  <a:gd name="T2" fmla="*/ 53 w 480"/>
                  <a:gd name="T3" fmla="*/ 0 h 192"/>
                  <a:gd name="T4" fmla="*/ 43 w 480"/>
                  <a:gd name="T5" fmla="*/ 27 h 192"/>
                  <a:gd name="T6" fmla="*/ 53 w 480"/>
                  <a:gd name="T7" fmla="*/ 53 h 192"/>
                  <a:gd name="T8" fmla="*/ 0 w 480"/>
                  <a:gd name="T9" fmla="*/ 53 h 192"/>
                  <a:gd name="T10" fmla="*/ 0 w 480"/>
                  <a:gd name="T11" fmla="*/ 0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0"/>
                  <a:gd name="T19" fmla="*/ 0 h 192"/>
                  <a:gd name="T20" fmla="*/ 480 w 480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0" h="192">
                    <a:moveTo>
                      <a:pt x="0" y="0"/>
                    </a:moveTo>
                    <a:lnTo>
                      <a:pt x="480" y="0"/>
                    </a:lnTo>
                    <a:lnTo>
                      <a:pt x="384" y="96"/>
                    </a:lnTo>
                    <a:lnTo>
                      <a:pt x="480" y="192"/>
                    </a:lnTo>
                    <a:lnTo>
                      <a:pt x="0" y="1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6" name="Freeform 15"/>
              <p:cNvSpPr>
                <a:spLocks/>
              </p:cNvSpPr>
              <p:nvPr/>
            </p:nvSpPr>
            <p:spPr bwMode="auto">
              <a:xfrm>
                <a:off x="3344" y="2064"/>
                <a:ext cx="160" cy="101"/>
              </a:xfrm>
              <a:custGeom>
                <a:avLst/>
                <a:gdLst>
                  <a:gd name="T0" fmla="*/ 0 w 480"/>
                  <a:gd name="T1" fmla="*/ 0 h 192"/>
                  <a:gd name="T2" fmla="*/ 53 w 480"/>
                  <a:gd name="T3" fmla="*/ 0 h 192"/>
                  <a:gd name="T4" fmla="*/ 43 w 480"/>
                  <a:gd name="T5" fmla="*/ 27 h 192"/>
                  <a:gd name="T6" fmla="*/ 53 w 480"/>
                  <a:gd name="T7" fmla="*/ 53 h 192"/>
                  <a:gd name="T8" fmla="*/ 0 w 480"/>
                  <a:gd name="T9" fmla="*/ 53 h 192"/>
                  <a:gd name="T10" fmla="*/ 0 w 480"/>
                  <a:gd name="T11" fmla="*/ 0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0"/>
                  <a:gd name="T19" fmla="*/ 0 h 192"/>
                  <a:gd name="T20" fmla="*/ 480 w 480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0" h="192">
                    <a:moveTo>
                      <a:pt x="0" y="0"/>
                    </a:moveTo>
                    <a:lnTo>
                      <a:pt x="480" y="0"/>
                    </a:lnTo>
                    <a:lnTo>
                      <a:pt x="384" y="96"/>
                    </a:lnTo>
                    <a:lnTo>
                      <a:pt x="480" y="192"/>
                    </a:lnTo>
                    <a:lnTo>
                      <a:pt x="0" y="1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7" name="Freeform 16"/>
              <p:cNvSpPr>
                <a:spLocks/>
              </p:cNvSpPr>
              <p:nvPr/>
            </p:nvSpPr>
            <p:spPr bwMode="auto">
              <a:xfrm>
                <a:off x="3344" y="2367"/>
                <a:ext cx="160" cy="101"/>
              </a:xfrm>
              <a:custGeom>
                <a:avLst/>
                <a:gdLst>
                  <a:gd name="T0" fmla="*/ 0 w 480"/>
                  <a:gd name="T1" fmla="*/ 0 h 192"/>
                  <a:gd name="T2" fmla="*/ 53 w 480"/>
                  <a:gd name="T3" fmla="*/ 0 h 192"/>
                  <a:gd name="T4" fmla="*/ 43 w 480"/>
                  <a:gd name="T5" fmla="*/ 27 h 192"/>
                  <a:gd name="T6" fmla="*/ 53 w 480"/>
                  <a:gd name="T7" fmla="*/ 53 h 192"/>
                  <a:gd name="T8" fmla="*/ 0 w 480"/>
                  <a:gd name="T9" fmla="*/ 53 h 192"/>
                  <a:gd name="T10" fmla="*/ 0 w 480"/>
                  <a:gd name="T11" fmla="*/ 0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0"/>
                  <a:gd name="T19" fmla="*/ 0 h 192"/>
                  <a:gd name="T20" fmla="*/ 480 w 480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0" h="192">
                    <a:moveTo>
                      <a:pt x="0" y="0"/>
                    </a:moveTo>
                    <a:lnTo>
                      <a:pt x="480" y="0"/>
                    </a:lnTo>
                    <a:lnTo>
                      <a:pt x="384" y="96"/>
                    </a:lnTo>
                    <a:lnTo>
                      <a:pt x="480" y="192"/>
                    </a:lnTo>
                    <a:lnTo>
                      <a:pt x="0" y="1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8" name="Freeform 17"/>
              <p:cNvSpPr>
                <a:spLocks/>
              </p:cNvSpPr>
              <p:nvPr/>
            </p:nvSpPr>
            <p:spPr bwMode="auto">
              <a:xfrm flipH="1">
                <a:off x="3344" y="1760"/>
                <a:ext cx="160" cy="101"/>
              </a:xfrm>
              <a:custGeom>
                <a:avLst/>
                <a:gdLst>
                  <a:gd name="T0" fmla="*/ 11 w 480"/>
                  <a:gd name="T1" fmla="*/ 0 h 192"/>
                  <a:gd name="T2" fmla="*/ 0 w 480"/>
                  <a:gd name="T3" fmla="*/ 27 h 192"/>
                  <a:gd name="T4" fmla="*/ 11 w 480"/>
                  <a:gd name="T5" fmla="*/ 53 h 192"/>
                  <a:gd name="T6" fmla="*/ 53 w 480"/>
                  <a:gd name="T7" fmla="*/ 53 h 192"/>
                  <a:gd name="T8" fmla="*/ 53 w 480"/>
                  <a:gd name="T9" fmla="*/ 0 h 192"/>
                  <a:gd name="T10" fmla="*/ 11 w 480"/>
                  <a:gd name="T11" fmla="*/ 0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0"/>
                  <a:gd name="T19" fmla="*/ 0 h 192"/>
                  <a:gd name="T20" fmla="*/ 480 w 480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0" h="192">
                    <a:moveTo>
                      <a:pt x="96" y="0"/>
                    </a:moveTo>
                    <a:lnTo>
                      <a:pt x="0" y="96"/>
                    </a:lnTo>
                    <a:lnTo>
                      <a:pt x="96" y="192"/>
                    </a:lnTo>
                    <a:lnTo>
                      <a:pt x="480" y="192"/>
                    </a:lnTo>
                    <a:lnTo>
                      <a:pt x="480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9" name="Freeform 18"/>
              <p:cNvSpPr>
                <a:spLocks/>
              </p:cNvSpPr>
              <p:nvPr/>
            </p:nvSpPr>
            <p:spPr bwMode="auto">
              <a:xfrm flipH="1">
                <a:off x="3344" y="2224"/>
                <a:ext cx="160" cy="101"/>
              </a:xfrm>
              <a:custGeom>
                <a:avLst/>
                <a:gdLst>
                  <a:gd name="T0" fmla="*/ 11 w 480"/>
                  <a:gd name="T1" fmla="*/ 0 h 192"/>
                  <a:gd name="T2" fmla="*/ 0 w 480"/>
                  <a:gd name="T3" fmla="*/ 27 h 192"/>
                  <a:gd name="T4" fmla="*/ 11 w 480"/>
                  <a:gd name="T5" fmla="*/ 53 h 192"/>
                  <a:gd name="T6" fmla="*/ 53 w 480"/>
                  <a:gd name="T7" fmla="*/ 53 h 192"/>
                  <a:gd name="T8" fmla="*/ 53 w 480"/>
                  <a:gd name="T9" fmla="*/ 0 h 192"/>
                  <a:gd name="T10" fmla="*/ 11 w 480"/>
                  <a:gd name="T11" fmla="*/ 0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0"/>
                  <a:gd name="T19" fmla="*/ 0 h 192"/>
                  <a:gd name="T20" fmla="*/ 480 w 480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0" h="192">
                    <a:moveTo>
                      <a:pt x="96" y="0"/>
                    </a:moveTo>
                    <a:lnTo>
                      <a:pt x="0" y="96"/>
                    </a:lnTo>
                    <a:lnTo>
                      <a:pt x="96" y="192"/>
                    </a:lnTo>
                    <a:lnTo>
                      <a:pt x="480" y="192"/>
                    </a:lnTo>
                    <a:lnTo>
                      <a:pt x="480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0" name="Line 19"/>
              <p:cNvSpPr>
                <a:spLocks noChangeShapeType="1"/>
              </p:cNvSpPr>
              <p:nvPr/>
            </p:nvSpPr>
            <p:spPr bwMode="auto">
              <a:xfrm>
                <a:off x="3344" y="1584"/>
                <a:ext cx="0" cy="960"/>
              </a:xfrm>
              <a:prstGeom prst="line">
                <a:avLst/>
              </a:prstGeom>
              <a:noFill/>
              <a:ln w="5715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78" name="Group 20"/>
            <p:cNvGrpSpPr>
              <a:grpSpLocks/>
            </p:cNvGrpSpPr>
            <p:nvPr/>
          </p:nvGrpSpPr>
          <p:grpSpPr bwMode="auto">
            <a:xfrm>
              <a:off x="3694" y="1142"/>
              <a:ext cx="120" cy="723"/>
              <a:chOff x="2012" y="2016"/>
              <a:chExt cx="160" cy="960"/>
            </a:xfrm>
          </p:grpSpPr>
          <p:sp>
            <p:nvSpPr>
              <p:cNvPr id="14387" name="Freeform 21"/>
              <p:cNvSpPr>
                <a:spLocks/>
              </p:cNvSpPr>
              <p:nvPr/>
            </p:nvSpPr>
            <p:spPr bwMode="auto">
              <a:xfrm>
                <a:off x="2012" y="2041"/>
                <a:ext cx="160" cy="101"/>
              </a:xfrm>
              <a:custGeom>
                <a:avLst/>
                <a:gdLst>
                  <a:gd name="T0" fmla="*/ 0 w 480"/>
                  <a:gd name="T1" fmla="*/ 0 h 192"/>
                  <a:gd name="T2" fmla="*/ 53 w 480"/>
                  <a:gd name="T3" fmla="*/ 0 h 192"/>
                  <a:gd name="T4" fmla="*/ 43 w 480"/>
                  <a:gd name="T5" fmla="*/ 27 h 192"/>
                  <a:gd name="T6" fmla="*/ 53 w 480"/>
                  <a:gd name="T7" fmla="*/ 53 h 192"/>
                  <a:gd name="T8" fmla="*/ 0 w 480"/>
                  <a:gd name="T9" fmla="*/ 53 h 192"/>
                  <a:gd name="T10" fmla="*/ 0 w 480"/>
                  <a:gd name="T11" fmla="*/ 0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0"/>
                  <a:gd name="T19" fmla="*/ 0 h 192"/>
                  <a:gd name="T20" fmla="*/ 480 w 480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0" h="192">
                    <a:moveTo>
                      <a:pt x="0" y="0"/>
                    </a:moveTo>
                    <a:lnTo>
                      <a:pt x="480" y="0"/>
                    </a:lnTo>
                    <a:lnTo>
                      <a:pt x="384" y="96"/>
                    </a:lnTo>
                    <a:lnTo>
                      <a:pt x="480" y="192"/>
                    </a:lnTo>
                    <a:lnTo>
                      <a:pt x="0" y="1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8" name="Freeform 22"/>
              <p:cNvSpPr>
                <a:spLocks/>
              </p:cNvSpPr>
              <p:nvPr/>
            </p:nvSpPr>
            <p:spPr bwMode="auto">
              <a:xfrm>
                <a:off x="2012" y="2496"/>
                <a:ext cx="160" cy="101"/>
              </a:xfrm>
              <a:custGeom>
                <a:avLst/>
                <a:gdLst>
                  <a:gd name="T0" fmla="*/ 0 w 480"/>
                  <a:gd name="T1" fmla="*/ 0 h 192"/>
                  <a:gd name="T2" fmla="*/ 53 w 480"/>
                  <a:gd name="T3" fmla="*/ 0 h 192"/>
                  <a:gd name="T4" fmla="*/ 43 w 480"/>
                  <a:gd name="T5" fmla="*/ 27 h 192"/>
                  <a:gd name="T6" fmla="*/ 53 w 480"/>
                  <a:gd name="T7" fmla="*/ 53 h 192"/>
                  <a:gd name="T8" fmla="*/ 0 w 480"/>
                  <a:gd name="T9" fmla="*/ 53 h 192"/>
                  <a:gd name="T10" fmla="*/ 0 w 480"/>
                  <a:gd name="T11" fmla="*/ 0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0"/>
                  <a:gd name="T19" fmla="*/ 0 h 192"/>
                  <a:gd name="T20" fmla="*/ 480 w 480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0" h="192">
                    <a:moveTo>
                      <a:pt x="0" y="0"/>
                    </a:moveTo>
                    <a:lnTo>
                      <a:pt x="480" y="0"/>
                    </a:lnTo>
                    <a:lnTo>
                      <a:pt x="384" y="96"/>
                    </a:lnTo>
                    <a:lnTo>
                      <a:pt x="480" y="192"/>
                    </a:lnTo>
                    <a:lnTo>
                      <a:pt x="0" y="1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9" name="Freeform 23"/>
              <p:cNvSpPr>
                <a:spLocks/>
              </p:cNvSpPr>
              <p:nvPr/>
            </p:nvSpPr>
            <p:spPr bwMode="auto">
              <a:xfrm flipH="1">
                <a:off x="2012" y="2648"/>
                <a:ext cx="160" cy="101"/>
              </a:xfrm>
              <a:custGeom>
                <a:avLst/>
                <a:gdLst>
                  <a:gd name="T0" fmla="*/ 11 w 480"/>
                  <a:gd name="T1" fmla="*/ 0 h 192"/>
                  <a:gd name="T2" fmla="*/ 0 w 480"/>
                  <a:gd name="T3" fmla="*/ 27 h 192"/>
                  <a:gd name="T4" fmla="*/ 11 w 480"/>
                  <a:gd name="T5" fmla="*/ 53 h 192"/>
                  <a:gd name="T6" fmla="*/ 53 w 480"/>
                  <a:gd name="T7" fmla="*/ 53 h 192"/>
                  <a:gd name="T8" fmla="*/ 53 w 480"/>
                  <a:gd name="T9" fmla="*/ 0 h 192"/>
                  <a:gd name="T10" fmla="*/ 11 w 480"/>
                  <a:gd name="T11" fmla="*/ 0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0"/>
                  <a:gd name="T19" fmla="*/ 0 h 192"/>
                  <a:gd name="T20" fmla="*/ 480 w 480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0" h="192">
                    <a:moveTo>
                      <a:pt x="96" y="0"/>
                    </a:moveTo>
                    <a:lnTo>
                      <a:pt x="0" y="96"/>
                    </a:lnTo>
                    <a:lnTo>
                      <a:pt x="96" y="192"/>
                    </a:lnTo>
                    <a:lnTo>
                      <a:pt x="480" y="192"/>
                    </a:lnTo>
                    <a:lnTo>
                      <a:pt x="480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0" name="Freeform 24"/>
              <p:cNvSpPr>
                <a:spLocks/>
              </p:cNvSpPr>
              <p:nvPr/>
            </p:nvSpPr>
            <p:spPr bwMode="auto">
              <a:xfrm flipH="1">
                <a:off x="2012" y="2352"/>
                <a:ext cx="160" cy="101"/>
              </a:xfrm>
              <a:custGeom>
                <a:avLst/>
                <a:gdLst>
                  <a:gd name="T0" fmla="*/ 11 w 480"/>
                  <a:gd name="T1" fmla="*/ 0 h 192"/>
                  <a:gd name="T2" fmla="*/ 0 w 480"/>
                  <a:gd name="T3" fmla="*/ 27 h 192"/>
                  <a:gd name="T4" fmla="*/ 11 w 480"/>
                  <a:gd name="T5" fmla="*/ 53 h 192"/>
                  <a:gd name="T6" fmla="*/ 53 w 480"/>
                  <a:gd name="T7" fmla="*/ 53 h 192"/>
                  <a:gd name="T8" fmla="*/ 53 w 480"/>
                  <a:gd name="T9" fmla="*/ 0 h 192"/>
                  <a:gd name="T10" fmla="*/ 11 w 480"/>
                  <a:gd name="T11" fmla="*/ 0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0"/>
                  <a:gd name="T19" fmla="*/ 0 h 192"/>
                  <a:gd name="T20" fmla="*/ 480 w 480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0" h="192">
                    <a:moveTo>
                      <a:pt x="96" y="0"/>
                    </a:moveTo>
                    <a:lnTo>
                      <a:pt x="0" y="96"/>
                    </a:lnTo>
                    <a:lnTo>
                      <a:pt x="96" y="192"/>
                    </a:lnTo>
                    <a:lnTo>
                      <a:pt x="480" y="192"/>
                    </a:lnTo>
                    <a:lnTo>
                      <a:pt x="480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1" name="Freeform 25"/>
              <p:cNvSpPr>
                <a:spLocks/>
              </p:cNvSpPr>
              <p:nvPr/>
            </p:nvSpPr>
            <p:spPr bwMode="auto">
              <a:xfrm flipH="1">
                <a:off x="2012" y="2799"/>
                <a:ext cx="160" cy="101"/>
              </a:xfrm>
              <a:custGeom>
                <a:avLst/>
                <a:gdLst>
                  <a:gd name="T0" fmla="*/ 11 w 480"/>
                  <a:gd name="T1" fmla="*/ 0 h 192"/>
                  <a:gd name="T2" fmla="*/ 0 w 480"/>
                  <a:gd name="T3" fmla="*/ 27 h 192"/>
                  <a:gd name="T4" fmla="*/ 11 w 480"/>
                  <a:gd name="T5" fmla="*/ 53 h 192"/>
                  <a:gd name="T6" fmla="*/ 53 w 480"/>
                  <a:gd name="T7" fmla="*/ 53 h 192"/>
                  <a:gd name="T8" fmla="*/ 53 w 480"/>
                  <a:gd name="T9" fmla="*/ 0 h 192"/>
                  <a:gd name="T10" fmla="*/ 11 w 480"/>
                  <a:gd name="T11" fmla="*/ 0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0"/>
                  <a:gd name="T19" fmla="*/ 0 h 192"/>
                  <a:gd name="T20" fmla="*/ 480 w 480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0" h="192">
                    <a:moveTo>
                      <a:pt x="96" y="0"/>
                    </a:moveTo>
                    <a:lnTo>
                      <a:pt x="0" y="96"/>
                    </a:lnTo>
                    <a:lnTo>
                      <a:pt x="96" y="192"/>
                    </a:lnTo>
                    <a:lnTo>
                      <a:pt x="480" y="192"/>
                    </a:lnTo>
                    <a:lnTo>
                      <a:pt x="480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2" name="Freeform 26"/>
              <p:cNvSpPr>
                <a:spLocks/>
              </p:cNvSpPr>
              <p:nvPr/>
            </p:nvSpPr>
            <p:spPr bwMode="auto">
              <a:xfrm flipH="1">
                <a:off x="2012" y="2200"/>
                <a:ext cx="160" cy="101"/>
              </a:xfrm>
              <a:custGeom>
                <a:avLst/>
                <a:gdLst>
                  <a:gd name="T0" fmla="*/ 11 w 480"/>
                  <a:gd name="T1" fmla="*/ 0 h 192"/>
                  <a:gd name="T2" fmla="*/ 0 w 480"/>
                  <a:gd name="T3" fmla="*/ 27 h 192"/>
                  <a:gd name="T4" fmla="*/ 11 w 480"/>
                  <a:gd name="T5" fmla="*/ 53 h 192"/>
                  <a:gd name="T6" fmla="*/ 53 w 480"/>
                  <a:gd name="T7" fmla="*/ 53 h 192"/>
                  <a:gd name="T8" fmla="*/ 53 w 480"/>
                  <a:gd name="T9" fmla="*/ 0 h 192"/>
                  <a:gd name="T10" fmla="*/ 11 w 480"/>
                  <a:gd name="T11" fmla="*/ 0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0"/>
                  <a:gd name="T19" fmla="*/ 0 h 192"/>
                  <a:gd name="T20" fmla="*/ 480 w 480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0" h="192">
                    <a:moveTo>
                      <a:pt x="96" y="0"/>
                    </a:moveTo>
                    <a:lnTo>
                      <a:pt x="0" y="96"/>
                    </a:lnTo>
                    <a:lnTo>
                      <a:pt x="96" y="192"/>
                    </a:lnTo>
                    <a:lnTo>
                      <a:pt x="480" y="192"/>
                    </a:lnTo>
                    <a:lnTo>
                      <a:pt x="480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3" name="Line 27"/>
              <p:cNvSpPr>
                <a:spLocks noChangeShapeType="1"/>
              </p:cNvSpPr>
              <p:nvPr/>
            </p:nvSpPr>
            <p:spPr bwMode="auto">
              <a:xfrm>
                <a:off x="2016" y="2016"/>
                <a:ext cx="0" cy="960"/>
              </a:xfrm>
              <a:prstGeom prst="line">
                <a:avLst/>
              </a:prstGeom>
              <a:noFill/>
              <a:ln w="5715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79" name="Group 28"/>
            <p:cNvGrpSpPr>
              <a:grpSpLocks/>
            </p:cNvGrpSpPr>
            <p:nvPr/>
          </p:nvGrpSpPr>
          <p:grpSpPr bwMode="auto">
            <a:xfrm>
              <a:off x="4022" y="817"/>
              <a:ext cx="121" cy="722"/>
              <a:chOff x="2448" y="1584"/>
              <a:chExt cx="160" cy="960"/>
            </a:xfrm>
          </p:grpSpPr>
          <p:sp>
            <p:nvSpPr>
              <p:cNvPr id="14380" name="Freeform 29"/>
              <p:cNvSpPr>
                <a:spLocks/>
              </p:cNvSpPr>
              <p:nvPr/>
            </p:nvSpPr>
            <p:spPr bwMode="auto">
              <a:xfrm>
                <a:off x="2448" y="1761"/>
                <a:ext cx="160" cy="101"/>
              </a:xfrm>
              <a:custGeom>
                <a:avLst/>
                <a:gdLst>
                  <a:gd name="T0" fmla="*/ 0 w 480"/>
                  <a:gd name="T1" fmla="*/ 0 h 192"/>
                  <a:gd name="T2" fmla="*/ 53 w 480"/>
                  <a:gd name="T3" fmla="*/ 0 h 192"/>
                  <a:gd name="T4" fmla="*/ 43 w 480"/>
                  <a:gd name="T5" fmla="*/ 27 h 192"/>
                  <a:gd name="T6" fmla="*/ 53 w 480"/>
                  <a:gd name="T7" fmla="*/ 53 h 192"/>
                  <a:gd name="T8" fmla="*/ 0 w 480"/>
                  <a:gd name="T9" fmla="*/ 53 h 192"/>
                  <a:gd name="T10" fmla="*/ 0 w 480"/>
                  <a:gd name="T11" fmla="*/ 0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0"/>
                  <a:gd name="T19" fmla="*/ 0 h 192"/>
                  <a:gd name="T20" fmla="*/ 480 w 480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0" h="192">
                    <a:moveTo>
                      <a:pt x="0" y="0"/>
                    </a:moveTo>
                    <a:lnTo>
                      <a:pt x="480" y="0"/>
                    </a:lnTo>
                    <a:lnTo>
                      <a:pt x="384" y="96"/>
                    </a:lnTo>
                    <a:lnTo>
                      <a:pt x="480" y="192"/>
                    </a:lnTo>
                    <a:lnTo>
                      <a:pt x="0" y="1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1" name="Freeform 30"/>
              <p:cNvSpPr>
                <a:spLocks/>
              </p:cNvSpPr>
              <p:nvPr/>
            </p:nvSpPr>
            <p:spPr bwMode="auto">
              <a:xfrm>
                <a:off x="2448" y="2064"/>
                <a:ext cx="160" cy="101"/>
              </a:xfrm>
              <a:custGeom>
                <a:avLst/>
                <a:gdLst>
                  <a:gd name="T0" fmla="*/ 0 w 480"/>
                  <a:gd name="T1" fmla="*/ 0 h 192"/>
                  <a:gd name="T2" fmla="*/ 53 w 480"/>
                  <a:gd name="T3" fmla="*/ 0 h 192"/>
                  <a:gd name="T4" fmla="*/ 43 w 480"/>
                  <a:gd name="T5" fmla="*/ 27 h 192"/>
                  <a:gd name="T6" fmla="*/ 53 w 480"/>
                  <a:gd name="T7" fmla="*/ 53 h 192"/>
                  <a:gd name="T8" fmla="*/ 0 w 480"/>
                  <a:gd name="T9" fmla="*/ 53 h 192"/>
                  <a:gd name="T10" fmla="*/ 0 w 480"/>
                  <a:gd name="T11" fmla="*/ 0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0"/>
                  <a:gd name="T19" fmla="*/ 0 h 192"/>
                  <a:gd name="T20" fmla="*/ 480 w 480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0" h="192">
                    <a:moveTo>
                      <a:pt x="0" y="0"/>
                    </a:moveTo>
                    <a:lnTo>
                      <a:pt x="480" y="0"/>
                    </a:lnTo>
                    <a:lnTo>
                      <a:pt x="384" y="96"/>
                    </a:lnTo>
                    <a:lnTo>
                      <a:pt x="480" y="192"/>
                    </a:lnTo>
                    <a:lnTo>
                      <a:pt x="0" y="1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2" name="Freeform 31"/>
              <p:cNvSpPr>
                <a:spLocks/>
              </p:cNvSpPr>
              <p:nvPr/>
            </p:nvSpPr>
            <p:spPr bwMode="auto">
              <a:xfrm>
                <a:off x="2448" y="2216"/>
                <a:ext cx="160" cy="101"/>
              </a:xfrm>
              <a:custGeom>
                <a:avLst/>
                <a:gdLst>
                  <a:gd name="T0" fmla="*/ 0 w 480"/>
                  <a:gd name="T1" fmla="*/ 0 h 192"/>
                  <a:gd name="T2" fmla="*/ 53 w 480"/>
                  <a:gd name="T3" fmla="*/ 0 h 192"/>
                  <a:gd name="T4" fmla="*/ 43 w 480"/>
                  <a:gd name="T5" fmla="*/ 27 h 192"/>
                  <a:gd name="T6" fmla="*/ 53 w 480"/>
                  <a:gd name="T7" fmla="*/ 53 h 192"/>
                  <a:gd name="T8" fmla="*/ 0 w 480"/>
                  <a:gd name="T9" fmla="*/ 53 h 192"/>
                  <a:gd name="T10" fmla="*/ 0 w 480"/>
                  <a:gd name="T11" fmla="*/ 0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0"/>
                  <a:gd name="T19" fmla="*/ 0 h 192"/>
                  <a:gd name="T20" fmla="*/ 480 w 480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0" h="192">
                    <a:moveTo>
                      <a:pt x="0" y="0"/>
                    </a:moveTo>
                    <a:lnTo>
                      <a:pt x="480" y="0"/>
                    </a:lnTo>
                    <a:lnTo>
                      <a:pt x="384" y="96"/>
                    </a:lnTo>
                    <a:lnTo>
                      <a:pt x="480" y="192"/>
                    </a:lnTo>
                    <a:lnTo>
                      <a:pt x="0" y="1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3" name="Freeform 32"/>
              <p:cNvSpPr>
                <a:spLocks/>
              </p:cNvSpPr>
              <p:nvPr/>
            </p:nvSpPr>
            <p:spPr bwMode="auto">
              <a:xfrm>
                <a:off x="2448" y="2367"/>
                <a:ext cx="160" cy="101"/>
              </a:xfrm>
              <a:custGeom>
                <a:avLst/>
                <a:gdLst>
                  <a:gd name="T0" fmla="*/ 0 w 480"/>
                  <a:gd name="T1" fmla="*/ 0 h 192"/>
                  <a:gd name="T2" fmla="*/ 53 w 480"/>
                  <a:gd name="T3" fmla="*/ 0 h 192"/>
                  <a:gd name="T4" fmla="*/ 43 w 480"/>
                  <a:gd name="T5" fmla="*/ 27 h 192"/>
                  <a:gd name="T6" fmla="*/ 53 w 480"/>
                  <a:gd name="T7" fmla="*/ 53 h 192"/>
                  <a:gd name="T8" fmla="*/ 0 w 480"/>
                  <a:gd name="T9" fmla="*/ 53 h 192"/>
                  <a:gd name="T10" fmla="*/ 0 w 480"/>
                  <a:gd name="T11" fmla="*/ 0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0"/>
                  <a:gd name="T19" fmla="*/ 0 h 192"/>
                  <a:gd name="T20" fmla="*/ 480 w 480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0" h="192">
                    <a:moveTo>
                      <a:pt x="0" y="0"/>
                    </a:moveTo>
                    <a:lnTo>
                      <a:pt x="480" y="0"/>
                    </a:lnTo>
                    <a:lnTo>
                      <a:pt x="384" y="96"/>
                    </a:lnTo>
                    <a:lnTo>
                      <a:pt x="480" y="192"/>
                    </a:lnTo>
                    <a:lnTo>
                      <a:pt x="0" y="1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4" name="Freeform 33"/>
              <p:cNvSpPr>
                <a:spLocks/>
              </p:cNvSpPr>
              <p:nvPr/>
            </p:nvSpPr>
            <p:spPr bwMode="auto">
              <a:xfrm flipH="1">
                <a:off x="2448" y="1908"/>
                <a:ext cx="160" cy="101"/>
              </a:xfrm>
              <a:custGeom>
                <a:avLst/>
                <a:gdLst>
                  <a:gd name="T0" fmla="*/ 11 w 480"/>
                  <a:gd name="T1" fmla="*/ 0 h 192"/>
                  <a:gd name="T2" fmla="*/ 0 w 480"/>
                  <a:gd name="T3" fmla="*/ 27 h 192"/>
                  <a:gd name="T4" fmla="*/ 11 w 480"/>
                  <a:gd name="T5" fmla="*/ 53 h 192"/>
                  <a:gd name="T6" fmla="*/ 53 w 480"/>
                  <a:gd name="T7" fmla="*/ 53 h 192"/>
                  <a:gd name="T8" fmla="*/ 53 w 480"/>
                  <a:gd name="T9" fmla="*/ 0 h 192"/>
                  <a:gd name="T10" fmla="*/ 11 w 480"/>
                  <a:gd name="T11" fmla="*/ 0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0"/>
                  <a:gd name="T19" fmla="*/ 0 h 192"/>
                  <a:gd name="T20" fmla="*/ 480 w 480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0" h="192">
                    <a:moveTo>
                      <a:pt x="96" y="0"/>
                    </a:moveTo>
                    <a:lnTo>
                      <a:pt x="0" y="96"/>
                    </a:lnTo>
                    <a:lnTo>
                      <a:pt x="96" y="192"/>
                    </a:lnTo>
                    <a:lnTo>
                      <a:pt x="480" y="192"/>
                    </a:lnTo>
                    <a:lnTo>
                      <a:pt x="480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5" name="Freeform 34"/>
              <p:cNvSpPr>
                <a:spLocks/>
              </p:cNvSpPr>
              <p:nvPr/>
            </p:nvSpPr>
            <p:spPr bwMode="auto">
              <a:xfrm flipH="1">
                <a:off x="2448" y="1604"/>
                <a:ext cx="160" cy="101"/>
              </a:xfrm>
              <a:custGeom>
                <a:avLst/>
                <a:gdLst>
                  <a:gd name="T0" fmla="*/ 11 w 480"/>
                  <a:gd name="T1" fmla="*/ 0 h 192"/>
                  <a:gd name="T2" fmla="*/ 0 w 480"/>
                  <a:gd name="T3" fmla="*/ 27 h 192"/>
                  <a:gd name="T4" fmla="*/ 11 w 480"/>
                  <a:gd name="T5" fmla="*/ 53 h 192"/>
                  <a:gd name="T6" fmla="*/ 53 w 480"/>
                  <a:gd name="T7" fmla="*/ 53 h 192"/>
                  <a:gd name="T8" fmla="*/ 53 w 480"/>
                  <a:gd name="T9" fmla="*/ 0 h 192"/>
                  <a:gd name="T10" fmla="*/ 11 w 480"/>
                  <a:gd name="T11" fmla="*/ 0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0"/>
                  <a:gd name="T19" fmla="*/ 0 h 192"/>
                  <a:gd name="T20" fmla="*/ 480 w 480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0" h="192">
                    <a:moveTo>
                      <a:pt x="96" y="0"/>
                    </a:moveTo>
                    <a:lnTo>
                      <a:pt x="0" y="96"/>
                    </a:lnTo>
                    <a:lnTo>
                      <a:pt x="96" y="192"/>
                    </a:lnTo>
                    <a:lnTo>
                      <a:pt x="480" y="192"/>
                    </a:lnTo>
                    <a:lnTo>
                      <a:pt x="480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6" name="Line 35"/>
              <p:cNvSpPr>
                <a:spLocks noChangeShapeType="1"/>
              </p:cNvSpPr>
              <p:nvPr/>
            </p:nvSpPr>
            <p:spPr bwMode="auto">
              <a:xfrm>
                <a:off x="2448" y="1584"/>
                <a:ext cx="0" cy="960"/>
              </a:xfrm>
              <a:prstGeom prst="line">
                <a:avLst/>
              </a:prstGeom>
              <a:noFill/>
              <a:ln w="5715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3273425" y="1166813"/>
            <a:ext cx="5487988" cy="1998662"/>
            <a:chOff x="2062" y="855"/>
            <a:chExt cx="3457" cy="1259"/>
          </a:xfrm>
        </p:grpSpPr>
        <p:sp>
          <p:nvSpPr>
            <p:cNvPr id="14373" name="AutoShape 37"/>
            <p:cNvSpPr>
              <a:spLocks noChangeArrowheads="1"/>
            </p:cNvSpPr>
            <p:nvPr/>
          </p:nvSpPr>
          <p:spPr bwMode="auto">
            <a:xfrm>
              <a:off x="2062" y="855"/>
              <a:ext cx="2064" cy="528"/>
            </a:xfrm>
            <a:prstGeom prst="curvedDownArrow">
              <a:avLst>
                <a:gd name="adj1" fmla="val 50927"/>
                <a:gd name="adj2" fmla="val 129109"/>
                <a:gd name="adj3" fmla="val 71759"/>
              </a:avLst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 sz="2400"/>
            </a:p>
          </p:txBody>
        </p:sp>
        <p:sp>
          <p:nvSpPr>
            <p:cNvPr id="14374" name="Text Box 38"/>
            <p:cNvSpPr txBox="1">
              <a:spLocks noChangeArrowheads="1"/>
            </p:cNvSpPr>
            <p:nvPr/>
          </p:nvSpPr>
          <p:spPr bwMode="auto">
            <a:xfrm>
              <a:off x="3470" y="1826"/>
              <a:ext cx="20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altLang="cs-CZ" sz="2400">
                  <a:solidFill>
                    <a:srgbClr val="FFCC99"/>
                  </a:solidFill>
                </a:rPr>
                <a:t>Fluorescen</a:t>
              </a:r>
              <a:r>
                <a:rPr lang="cs-CZ" altLang="cs-CZ" sz="2400">
                  <a:solidFill>
                    <a:srgbClr val="FFCC99"/>
                  </a:solidFill>
                </a:rPr>
                <a:t>t</a:t>
              </a:r>
              <a:r>
                <a:rPr lang="de-DE" altLang="cs-CZ" sz="2400">
                  <a:solidFill>
                    <a:srgbClr val="FFCC99"/>
                  </a:solidFill>
                </a:rPr>
                <a:t> </a:t>
              </a:r>
              <a:r>
                <a:rPr lang="cs-CZ" altLang="cs-CZ" sz="2400">
                  <a:solidFill>
                    <a:srgbClr val="FFCC99"/>
                  </a:solidFill>
                </a:rPr>
                <a:t>(RI) </a:t>
              </a:r>
              <a:r>
                <a:rPr lang="de-DE" altLang="cs-CZ" sz="2400">
                  <a:solidFill>
                    <a:srgbClr val="FFCC99"/>
                  </a:solidFill>
                </a:rPr>
                <a:t>sign</a:t>
              </a:r>
              <a:r>
                <a:rPr lang="cs-CZ" altLang="cs-CZ" sz="2400">
                  <a:solidFill>
                    <a:srgbClr val="FFCC99"/>
                  </a:solidFill>
                </a:rPr>
                <a:t>al</a:t>
              </a:r>
              <a:endParaRPr lang="de-DE" altLang="cs-CZ" sz="2800">
                <a:solidFill>
                  <a:srgbClr val="FFCC99"/>
                </a:solidFill>
              </a:endParaRPr>
            </a:p>
          </p:txBody>
        </p: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5105400" y="3141663"/>
            <a:ext cx="3090863" cy="3089275"/>
            <a:chOff x="3222" y="1858"/>
            <a:chExt cx="1947" cy="2053"/>
          </a:xfrm>
        </p:grpSpPr>
        <p:sp>
          <p:nvSpPr>
            <p:cNvPr id="14366" name="AutoShape 40"/>
            <p:cNvSpPr>
              <a:spLocks noChangeArrowheads="1"/>
            </p:cNvSpPr>
            <p:nvPr/>
          </p:nvSpPr>
          <p:spPr bwMode="auto">
            <a:xfrm>
              <a:off x="3525" y="1858"/>
              <a:ext cx="184" cy="624"/>
            </a:xfrm>
            <a:prstGeom prst="downArrow">
              <a:avLst>
                <a:gd name="adj1" fmla="val 50000"/>
                <a:gd name="adj2" fmla="val 8478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4367" name="Text Box 41"/>
            <p:cNvSpPr txBox="1">
              <a:spLocks noChangeArrowheads="1"/>
            </p:cNvSpPr>
            <p:nvPr/>
          </p:nvSpPr>
          <p:spPr bwMode="auto">
            <a:xfrm>
              <a:off x="3410" y="2661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altLang="cs-CZ" sz="1800">
                  <a:solidFill>
                    <a:srgbClr val="FFCC99"/>
                  </a:solidFill>
                </a:rPr>
                <a:t>Pozition</a:t>
              </a:r>
              <a:endParaRPr lang="de-DE" altLang="cs-CZ" sz="2400" b="1">
                <a:solidFill>
                  <a:srgbClr val="FFCC99"/>
                </a:solidFill>
              </a:endParaRPr>
            </a:p>
          </p:txBody>
        </p:sp>
        <p:sp>
          <p:nvSpPr>
            <p:cNvPr id="14368" name="Text Box 42"/>
            <p:cNvSpPr txBox="1">
              <a:spLocks noChangeArrowheads="1"/>
            </p:cNvSpPr>
            <p:nvPr/>
          </p:nvSpPr>
          <p:spPr bwMode="auto">
            <a:xfrm>
              <a:off x="3222" y="3623"/>
              <a:ext cx="6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altLang="cs-CZ" sz="2400">
                  <a:solidFill>
                    <a:srgbClr val="FFCC99"/>
                  </a:solidFill>
                </a:rPr>
                <a:t> </a:t>
              </a:r>
              <a:r>
                <a:rPr lang="de-DE" altLang="cs-CZ" sz="1800">
                  <a:solidFill>
                    <a:srgbClr val="FFCC99"/>
                  </a:solidFill>
                </a:rPr>
                <a:t>Identit</a:t>
              </a:r>
              <a:r>
                <a:rPr lang="cs-CZ" altLang="cs-CZ" sz="1800">
                  <a:solidFill>
                    <a:srgbClr val="FFCC99"/>
                  </a:solidFill>
                </a:rPr>
                <a:t>y</a:t>
              </a:r>
              <a:endParaRPr lang="de-DE" altLang="cs-CZ" sz="2400" b="1">
                <a:solidFill>
                  <a:srgbClr val="FFCC99"/>
                </a:solidFill>
              </a:endParaRPr>
            </a:p>
          </p:txBody>
        </p:sp>
        <p:sp>
          <p:nvSpPr>
            <p:cNvPr id="14369" name="Text Box 43"/>
            <p:cNvSpPr txBox="1">
              <a:spLocks noChangeArrowheads="1"/>
            </p:cNvSpPr>
            <p:nvPr/>
          </p:nvSpPr>
          <p:spPr bwMode="auto">
            <a:xfrm>
              <a:off x="4424" y="2615"/>
              <a:ext cx="7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altLang="cs-CZ" sz="2400" b="1">
                  <a:solidFill>
                    <a:srgbClr val="FFCC99"/>
                  </a:solidFill>
                </a:rPr>
                <a:t> </a:t>
              </a:r>
              <a:r>
                <a:rPr lang="cs-CZ" altLang="cs-CZ" sz="1800">
                  <a:solidFill>
                    <a:srgbClr val="FFCC99"/>
                  </a:solidFill>
                </a:rPr>
                <a:t>Intensity </a:t>
              </a:r>
              <a:endParaRPr lang="de-DE" altLang="cs-CZ" sz="2400" b="1">
                <a:solidFill>
                  <a:srgbClr val="FFCC99"/>
                </a:solidFill>
              </a:endParaRPr>
            </a:p>
          </p:txBody>
        </p:sp>
        <p:sp>
          <p:nvSpPr>
            <p:cNvPr id="14370" name="Text Box 44"/>
            <p:cNvSpPr txBox="1">
              <a:spLocks noChangeArrowheads="1"/>
            </p:cNvSpPr>
            <p:nvPr/>
          </p:nvSpPr>
          <p:spPr bwMode="auto">
            <a:xfrm>
              <a:off x="4494" y="3669"/>
              <a:ext cx="6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altLang="cs-CZ" sz="1800">
                  <a:solidFill>
                    <a:srgbClr val="FFCC99"/>
                  </a:solidFill>
                </a:rPr>
                <a:t>Amount</a:t>
              </a:r>
              <a:endParaRPr lang="de-DE" altLang="cs-CZ" sz="2400" b="1">
                <a:solidFill>
                  <a:srgbClr val="FFCC99"/>
                </a:solidFill>
              </a:endParaRPr>
            </a:p>
          </p:txBody>
        </p:sp>
        <p:sp>
          <p:nvSpPr>
            <p:cNvPr id="14371" name="AutoShape 45"/>
            <p:cNvSpPr>
              <a:spLocks noChangeArrowheads="1"/>
            </p:cNvSpPr>
            <p:nvPr/>
          </p:nvSpPr>
          <p:spPr bwMode="auto">
            <a:xfrm rot="5400000">
              <a:off x="3334" y="3195"/>
              <a:ext cx="576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2" name="AutoShape 46"/>
            <p:cNvSpPr>
              <a:spLocks noChangeArrowheads="1"/>
            </p:cNvSpPr>
            <p:nvPr/>
          </p:nvSpPr>
          <p:spPr bwMode="auto">
            <a:xfrm rot="5400000">
              <a:off x="4560" y="3195"/>
              <a:ext cx="576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1" name="Rectangle 47"/>
          <p:cNvSpPr>
            <a:spLocks noChangeArrowheads="1"/>
          </p:cNvSpPr>
          <p:nvPr/>
        </p:nvSpPr>
        <p:spPr bwMode="auto">
          <a:xfrm>
            <a:off x="685800" y="228600"/>
            <a:ext cx="876141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1" hangingPunct="1"/>
            <a:r>
              <a:rPr lang="de-DE" altLang="cs-CZ" sz="3600"/>
              <a:t>DNA array</a:t>
            </a:r>
            <a:r>
              <a:rPr lang="cs-CZ" altLang="cs-CZ" sz="3600"/>
              <a:t>s and DNA chips - principle</a:t>
            </a:r>
            <a:endParaRPr lang="de-DE" altLang="cs-CZ" sz="3600"/>
          </a:p>
        </p:txBody>
      </p:sp>
      <p:sp>
        <p:nvSpPr>
          <p:cNvPr id="14342" name="Text Box 48"/>
          <p:cNvSpPr txBox="1">
            <a:spLocks noChangeArrowheads="1"/>
          </p:cNvSpPr>
          <p:nvPr/>
        </p:nvSpPr>
        <p:spPr bwMode="auto">
          <a:xfrm>
            <a:off x="866775" y="5597525"/>
            <a:ext cx="2000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altLang="cs-CZ" sz="1800">
                <a:solidFill>
                  <a:srgbClr val="FFCC99"/>
                </a:solidFill>
              </a:rPr>
              <a:t>Array</a:t>
            </a:r>
            <a:r>
              <a:rPr lang="cs-CZ" altLang="cs-CZ" sz="1800">
                <a:solidFill>
                  <a:srgbClr val="FFCC99"/>
                </a:solidFill>
              </a:rPr>
              <a:t>, chip</a:t>
            </a:r>
            <a:endParaRPr lang="de-DE" altLang="cs-CZ" sz="1800">
              <a:solidFill>
                <a:srgbClr val="FFCC99"/>
              </a:solidFill>
            </a:endParaRPr>
          </a:p>
          <a:p>
            <a:pPr algn="ctr"/>
            <a:r>
              <a:rPr lang="de-DE" altLang="cs-CZ" sz="1800">
                <a:solidFill>
                  <a:srgbClr val="FFCC99"/>
                </a:solidFill>
              </a:rPr>
              <a:t>(</a:t>
            </a:r>
            <a:r>
              <a:rPr lang="cs-CZ" altLang="cs-CZ" sz="1800">
                <a:solidFill>
                  <a:srgbClr val="FFCC99"/>
                </a:solidFill>
              </a:rPr>
              <a:t>imobilized probe</a:t>
            </a:r>
            <a:r>
              <a:rPr lang="de-DE" altLang="cs-CZ" sz="1800">
                <a:solidFill>
                  <a:srgbClr val="FFCC99"/>
                </a:solidFill>
              </a:rPr>
              <a:t>)</a:t>
            </a:r>
            <a:endParaRPr lang="de-DE" altLang="cs-CZ" sz="2200" b="1">
              <a:solidFill>
                <a:srgbClr val="FFCC99"/>
              </a:solidFill>
            </a:endParaRPr>
          </a:p>
        </p:txBody>
      </p:sp>
      <p:grpSp>
        <p:nvGrpSpPr>
          <p:cNvPr id="9" name="Group 49"/>
          <p:cNvGrpSpPr>
            <a:grpSpLocks/>
          </p:cNvGrpSpPr>
          <p:nvPr/>
        </p:nvGrpSpPr>
        <p:grpSpPr bwMode="auto">
          <a:xfrm>
            <a:off x="762000" y="1028700"/>
            <a:ext cx="8382000" cy="1516063"/>
            <a:chOff x="480" y="648"/>
            <a:chExt cx="5280" cy="955"/>
          </a:xfrm>
        </p:grpSpPr>
        <p:sp>
          <p:nvSpPr>
            <p:cNvPr id="14353" name="AutoShape 50"/>
            <p:cNvSpPr>
              <a:spLocks noChangeArrowheads="1"/>
            </p:cNvSpPr>
            <p:nvPr/>
          </p:nvSpPr>
          <p:spPr bwMode="auto">
            <a:xfrm flipH="1">
              <a:off x="1536" y="648"/>
              <a:ext cx="2064" cy="528"/>
            </a:xfrm>
            <a:prstGeom prst="curvedDownArrow">
              <a:avLst>
                <a:gd name="adj1" fmla="val 50927"/>
                <a:gd name="adj2" fmla="val 129109"/>
                <a:gd name="adj3" fmla="val 71759"/>
              </a:avLst>
            </a:prstGeom>
            <a:solidFill>
              <a:srgbClr val="00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4354" name="Text Box 51"/>
            <p:cNvSpPr txBox="1">
              <a:spLocks noChangeArrowheads="1"/>
            </p:cNvSpPr>
            <p:nvPr/>
          </p:nvSpPr>
          <p:spPr bwMode="auto">
            <a:xfrm>
              <a:off x="4220" y="1026"/>
              <a:ext cx="154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altLang="cs-CZ" sz="1800">
                  <a:solidFill>
                    <a:srgbClr val="FFCC99"/>
                  </a:solidFill>
                </a:rPr>
                <a:t>Fluorescen</a:t>
              </a:r>
              <a:r>
                <a:rPr lang="cs-CZ" altLang="cs-CZ" sz="1800">
                  <a:solidFill>
                    <a:srgbClr val="FFCC99"/>
                  </a:solidFill>
                </a:rPr>
                <a:t>tly (RI)</a:t>
              </a:r>
              <a:endParaRPr lang="de-DE" altLang="cs-CZ" sz="1800">
                <a:solidFill>
                  <a:srgbClr val="FFCC99"/>
                </a:solidFill>
              </a:endParaRPr>
            </a:p>
            <a:p>
              <a:r>
                <a:rPr lang="cs-CZ" altLang="cs-CZ" sz="1800">
                  <a:solidFill>
                    <a:srgbClr val="FFCC99"/>
                  </a:solidFill>
                </a:rPr>
                <a:t>labelled analyzed NAs</a:t>
              </a:r>
              <a:endParaRPr lang="de-DE" altLang="cs-CZ" sz="1800">
                <a:solidFill>
                  <a:srgbClr val="FFCC99"/>
                </a:solidFill>
              </a:endParaRPr>
            </a:p>
            <a:p>
              <a:r>
                <a:rPr lang="de-DE" altLang="cs-CZ" sz="1800">
                  <a:solidFill>
                    <a:srgbClr val="FFCC99"/>
                  </a:solidFill>
                </a:rPr>
                <a:t>(mobil</a:t>
              </a:r>
              <a:r>
                <a:rPr lang="cs-CZ" altLang="cs-CZ" sz="1800">
                  <a:solidFill>
                    <a:srgbClr val="FFCC99"/>
                  </a:solidFill>
                </a:rPr>
                <a:t>e phase</a:t>
              </a:r>
              <a:r>
                <a:rPr lang="de-DE" altLang="cs-CZ" sz="1800">
                  <a:solidFill>
                    <a:srgbClr val="FFCC99"/>
                  </a:solidFill>
                </a:rPr>
                <a:t>)</a:t>
              </a:r>
              <a:endParaRPr lang="de-DE" altLang="cs-CZ" sz="2200">
                <a:solidFill>
                  <a:srgbClr val="FFCC99"/>
                </a:solidFill>
              </a:endParaRPr>
            </a:p>
          </p:txBody>
        </p:sp>
        <p:sp>
          <p:nvSpPr>
            <p:cNvPr id="14355" name="Text Box 52"/>
            <p:cNvSpPr txBox="1">
              <a:spLocks noChangeArrowheads="1"/>
            </p:cNvSpPr>
            <p:nvPr/>
          </p:nvSpPr>
          <p:spPr bwMode="auto">
            <a:xfrm>
              <a:off x="480" y="1255"/>
              <a:ext cx="9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altLang="cs-CZ" sz="1800">
                  <a:solidFill>
                    <a:srgbClr val="FFCC99"/>
                  </a:solidFill>
                </a:rPr>
                <a:t>Hybridiz</a:t>
              </a:r>
              <a:r>
                <a:rPr lang="cs-CZ" altLang="cs-CZ" sz="1800">
                  <a:solidFill>
                    <a:srgbClr val="FFCC99"/>
                  </a:solidFill>
                </a:rPr>
                <a:t>ation</a:t>
              </a:r>
              <a:endParaRPr lang="de-DE" altLang="cs-CZ" sz="2200" b="1">
                <a:solidFill>
                  <a:srgbClr val="FFCC99"/>
                </a:solidFill>
              </a:endParaRPr>
            </a:p>
          </p:txBody>
        </p:sp>
        <p:grpSp>
          <p:nvGrpSpPr>
            <p:cNvPr id="14356" name="Group 53"/>
            <p:cNvGrpSpPr>
              <a:grpSpLocks/>
            </p:cNvGrpSpPr>
            <p:nvPr/>
          </p:nvGrpSpPr>
          <p:grpSpPr bwMode="auto">
            <a:xfrm>
              <a:off x="3356" y="820"/>
              <a:ext cx="1199" cy="592"/>
              <a:chOff x="3356" y="820"/>
              <a:chExt cx="1199" cy="592"/>
            </a:xfrm>
          </p:grpSpPr>
          <p:grpSp>
            <p:nvGrpSpPr>
              <p:cNvPr id="14357" name="Group 54"/>
              <p:cNvGrpSpPr>
                <a:grpSpLocks/>
              </p:cNvGrpSpPr>
              <p:nvPr/>
            </p:nvGrpSpPr>
            <p:grpSpPr bwMode="auto">
              <a:xfrm rot="2833398">
                <a:off x="3797" y="793"/>
                <a:ext cx="178" cy="1059"/>
                <a:chOff x="3818" y="1535"/>
                <a:chExt cx="198" cy="1190"/>
              </a:xfrm>
            </p:grpSpPr>
            <p:sp>
              <p:nvSpPr>
                <p:cNvPr id="14359" name="Freeform 55"/>
                <p:cNvSpPr>
                  <a:spLocks/>
                </p:cNvSpPr>
                <p:nvPr/>
              </p:nvSpPr>
              <p:spPr bwMode="auto">
                <a:xfrm>
                  <a:off x="3818" y="1566"/>
                  <a:ext cx="198" cy="125"/>
                </a:xfrm>
                <a:custGeom>
                  <a:avLst/>
                  <a:gdLst>
                    <a:gd name="T0" fmla="*/ 17 w 480"/>
                    <a:gd name="T1" fmla="*/ 0 h 192"/>
                    <a:gd name="T2" fmla="*/ 0 w 480"/>
                    <a:gd name="T3" fmla="*/ 41 h 192"/>
                    <a:gd name="T4" fmla="*/ 17 w 480"/>
                    <a:gd name="T5" fmla="*/ 81 h 192"/>
                    <a:gd name="T6" fmla="*/ 82 w 480"/>
                    <a:gd name="T7" fmla="*/ 81 h 192"/>
                    <a:gd name="T8" fmla="*/ 82 w 480"/>
                    <a:gd name="T9" fmla="*/ 0 h 192"/>
                    <a:gd name="T10" fmla="*/ 17 w 480"/>
                    <a:gd name="T11" fmla="*/ 0 h 19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0"/>
                    <a:gd name="T19" fmla="*/ 0 h 192"/>
                    <a:gd name="T20" fmla="*/ 480 w 480"/>
                    <a:gd name="T21" fmla="*/ 192 h 19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0" h="192">
                      <a:moveTo>
                        <a:pt x="96" y="0"/>
                      </a:moveTo>
                      <a:lnTo>
                        <a:pt x="0" y="96"/>
                      </a:lnTo>
                      <a:lnTo>
                        <a:pt x="96" y="192"/>
                      </a:lnTo>
                      <a:lnTo>
                        <a:pt x="480" y="192"/>
                      </a:lnTo>
                      <a:lnTo>
                        <a:pt x="480" y="0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60" name="Freeform 56"/>
                <p:cNvSpPr>
                  <a:spLocks/>
                </p:cNvSpPr>
                <p:nvPr/>
              </p:nvSpPr>
              <p:spPr bwMode="auto">
                <a:xfrm>
                  <a:off x="3818" y="2130"/>
                  <a:ext cx="198" cy="125"/>
                </a:xfrm>
                <a:custGeom>
                  <a:avLst/>
                  <a:gdLst>
                    <a:gd name="T0" fmla="*/ 17 w 480"/>
                    <a:gd name="T1" fmla="*/ 0 h 192"/>
                    <a:gd name="T2" fmla="*/ 0 w 480"/>
                    <a:gd name="T3" fmla="*/ 41 h 192"/>
                    <a:gd name="T4" fmla="*/ 17 w 480"/>
                    <a:gd name="T5" fmla="*/ 81 h 192"/>
                    <a:gd name="T6" fmla="*/ 82 w 480"/>
                    <a:gd name="T7" fmla="*/ 81 h 192"/>
                    <a:gd name="T8" fmla="*/ 82 w 480"/>
                    <a:gd name="T9" fmla="*/ 0 h 192"/>
                    <a:gd name="T10" fmla="*/ 17 w 480"/>
                    <a:gd name="T11" fmla="*/ 0 h 19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0"/>
                    <a:gd name="T19" fmla="*/ 0 h 192"/>
                    <a:gd name="T20" fmla="*/ 480 w 480"/>
                    <a:gd name="T21" fmla="*/ 192 h 19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0" h="192">
                      <a:moveTo>
                        <a:pt x="96" y="0"/>
                      </a:moveTo>
                      <a:lnTo>
                        <a:pt x="0" y="96"/>
                      </a:lnTo>
                      <a:lnTo>
                        <a:pt x="96" y="192"/>
                      </a:lnTo>
                      <a:lnTo>
                        <a:pt x="480" y="192"/>
                      </a:lnTo>
                      <a:lnTo>
                        <a:pt x="480" y="0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61" name="Freeform 57"/>
                <p:cNvSpPr>
                  <a:spLocks/>
                </p:cNvSpPr>
                <p:nvPr/>
              </p:nvSpPr>
              <p:spPr bwMode="auto">
                <a:xfrm flipH="1">
                  <a:off x="3818" y="1756"/>
                  <a:ext cx="198" cy="122"/>
                </a:xfrm>
                <a:custGeom>
                  <a:avLst/>
                  <a:gdLst>
                    <a:gd name="T0" fmla="*/ 0 w 480"/>
                    <a:gd name="T1" fmla="*/ 0 h 192"/>
                    <a:gd name="T2" fmla="*/ 82 w 480"/>
                    <a:gd name="T3" fmla="*/ 0 h 192"/>
                    <a:gd name="T4" fmla="*/ 65 w 480"/>
                    <a:gd name="T5" fmla="*/ 39 h 192"/>
                    <a:gd name="T6" fmla="*/ 82 w 480"/>
                    <a:gd name="T7" fmla="*/ 78 h 192"/>
                    <a:gd name="T8" fmla="*/ 0 w 480"/>
                    <a:gd name="T9" fmla="*/ 78 h 192"/>
                    <a:gd name="T10" fmla="*/ 0 w 480"/>
                    <a:gd name="T11" fmla="*/ 0 h 19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0"/>
                    <a:gd name="T19" fmla="*/ 0 h 192"/>
                    <a:gd name="T20" fmla="*/ 480 w 480"/>
                    <a:gd name="T21" fmla="*/ 192 h 19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0" h="192">
                      <a:moveTo>
                        <a:pt x="0" y="0"/>
                      </a:moveTo>
                      <a:lnTo>
                        <a:pt x="480" y="0"/>
                      </a:lnTo>
                      <a:lnTo>
                        <a:pt x="384" y="96"/>
                      </a:lnTo>
                      <a:lnTo>
                        <a:pt x="480" y="192"/>
                      </a:lnTo>
                      <a:lnTo>
                        <a:pt x="0" y="19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62" name="Freeform 58"/>
                <p:cNvSpPr>
                  <a:spLocks/>
                </p:cNvSpPr>
                <p:nvPr/>
              </p:nvSpPr>
              <p:spPr bwMode="auto">
                <a:xfrm flipH="1">
                  <a:off x="3818" y="2506"/>
                  <a:ext cx="198" cy="125"/>
                </a:xfrm>
                <a:custGeom>
                  <a:avLst/>
                  <a:gdLst>
                    <a:gd name="T0" fmla="*/ 0 w 480"/>
                    <a:gd name="T1" fmla="*/ 0 h 192"/>
                    <a:gd name="T2" fmla="*/ 82 w 480"/>
                    <a:gd name="T3" fmla="*/ 0 h 192"/>
                    <a:gd name="T4" fmla="*/ 65 w 480"/>
                    <a:gd name="T5" fmla="*/ 41 h 192"/>
                    <a:gd name="T6" fmla="*/ 82 w 480"/>
                    <a:gd name="T7" fmla="*/ 81 h 192"/>
                    <a:gd name="T8" fmla="*/ 0 w 480"/>
                    <a:gd name="T9" fmla="*/ 81 h 192"/>
                    <a:gd name="T10" fmla="*/ 0 w 480"/>
                    <a:gd name="T11" fmla="*/ 0 h 19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0"/>
                    <a:gd name="T19" fmla="*/ 0 h 192"/>
                    <a:gd name="T20" fmla="*/ 480 w 480"/>
                    <a:gd name="T21" fmla="*/ 192 h 19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0" h="192">
                      <a:moveTo>
                        <a:pt x="0" y="0"/>
                      </a:moveTo>
                      <a:lnTo>
                        <a:pt x="480" y="0"/>
                      </a:lnTo>
                      <a:lnTo>
                        <a:pt x="384" y="96"/>
                      </a:lnTo>
                      <a:lnTo>
                        <a:pt x="480" y="192"/>
                      </a:lnTo>
                      <a:lnTo>
                        <a:pt x="0" y="19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63" name="Freeform 59"/>
                <p:cNvSpPr>
                  <a:spLocks/>
                </p:cNvSpPr>
                <p:nvPr/>
              </p:nvSpPr>
              <p:spPr bwMode="auto">
                <a:xfrm flipH="1">
                  <a:off x="3818" y="2327"/>
                  <a:ext cx="198" cy="125"/>
                </a:xfrm>
                <a:custGeom>
                  <a:avLst/>
                  <a:gdLst>
                    <a:gd name="T0" fmla="*/ 0 w 480"/>
                    <a:gd name="T1" fmla="*/ 0 h 192"/>
                    <a:gd name="T2" fmla="*/ 82 w 480"/>
                    <a:gd name="T3" fmla="*/ 0 h 192"/>
                    <a:gd name="T4" fmla="*/ 65 w 480"/>
                    <a:gd name="T5" fmla="*/ 41 h 192"/>
                    <a:gd name="T6" fmla="*/ 82 w 480"/>
                    <a:gd name="T7" fmla="*/ 81 h 192"/>
                    <a:gd name="T8" fmla="*/ 0 w 480"/>
                    <a:gd name="T9" fmla="*/ 81 h 192"/>
                    <a:gd name="T10" fmla="*/ 0 w 480"/>
                    <a:gd name="T11" fmla="*/ 0 h 19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0"/>
                    <a:gd name="T19" fmla="*/ 0 h 192"/>
                    <a:gd name="T20" fmla="*/ 480 w 480"/>
                    <a:gd name="T21" fmla="*/ 192 h 19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0" h="192">
                      <a:moveTo>
                        <a:pt x="0" y="0"/>
                      </a:moveTo>
                      <a:lnTo>
                        <a:pt x="480" y="0"/>
                      </a:lnTo>
                      <a:lnTo>
                        <a:pt x="384" y="96"/>
                      </a:lnTo>
                      <a:lnTo>
                        <a:pt x="480" y="192"/>
                      </a:lnTo>
                      <a:lnTo>
                        <a:pt x="0" y="19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64" name="Freeform 60"/>
                <p:cNvSpPr>
                  <a:spLocks/>
                </p:cNvSpPr>
                <p:nvPr/>
              </p:nvSpPr>
              <p:spPr bwMode="auto">
                <a:xfrm flipH="1">
                  <a:off x="3818" y="1943"/>
                  <a:ext cx="198" cy="125"/>
                </a:xfrm>
                <a:custGeom>
                  <a:avLst/>
                  <a:gdLst>
                    <a:gd name="T0" fmla="*/ 0 w 480"/>
                    <a:gd name="T1" fmla="*/ 0 h 192"/>
                    <a:gd name="T2" fmla="*/ 82 w 480"/>
                    <a:gd name="T3" fmla="*/ 0 h 192"/>
                    <a:gd name="T4" fmla="*/ 65 w 480"/>
                    <a:gd name="T5" fmla="*/ 41 h 192"/>
                    <a:gd name="T6" fmla="*/ 82 w 480"/>
                    <a:gd name="T7" fmla="*/ 81 h 192"/>
                    <a:gd name="T8" fmla="*/ 0 w 480"/>
                    <a:gd name="T9" fmla="*/ 81 h 192"/>
                    <a:gd name="T10" fmla="*/ 0 w 480"/>
                    <a:gd name="T11" fmla="*/ 0 h 19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0"/>
                    <a:gd name="T19" fmla="*/ 0 h 192"/>
                    <a:gd name="T20" fmla="*/ 480 w 480"/>
                    <a:gd name="T21" fmla="*/ 192 h 19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0" h="192">
                      <a:moveTo>
                        <a:pt x="0" y="0"/>
                      </a:moveTo>
                      <a:lnTo>
                        <a:pt x="480" y="0"/>
                      </a:lnTo>
                      <a:lnTo>
                        <a:pt x="384" y="96"/>
                      </a:lnTo>
                      <a:lnTo>
                        <a:pt x="480" y="192"/>
                      </a:lnTo>
                      <a:lnTo>
                        <a:pt x="0" y="19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65" name="Line 61"/>
                <p:cNvSpPr>
                  <a:spLocks noChangeShapeType="1"/>
                </p:cNvSpPr>
                <p:nvPr/>
              </p:nvSpPr>
              <p:spPr bwMode="auto">
                <a:xfrm>
                  <a:off x="4016" y="1535"/>
                  <a:ext cx="0" cy="1190"/>
                </a:xfrm>
                <a:prstGeom prst="line">
                  <a:avLst/>
                </a:prstGeom>
                <a:noFill/>
                <a:ln w="5715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4358" name="AutoShape 62"/>
              <p:cNvSpPr>
                <a:spLocks noChangeArrowheads="1"/>
              </p:cNvSpPr>
              <p:nvPr/>
            </p:nvSpPr>
            <p:spPr bwMode="auto">
              <a:xfrm>
                <a:off x="4257" y="820"/>
                <a:ext cx="298" cy="280"/>
              </a:xfrm>
              <a:prstGeom prst="irregularSeal1">
                <a:avLst/>
              </a:prstGeom>
              <a:solidFill>
                <a:srgbClr val="FFFF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cs-CZ" altLang="cs-CZ" sz="2400">
                  <a:solidFill>
                    <a:srgbClr val="00FF00"/>
                  </a:solidFill>
                </a:endParaRPr>
              </a:p>
            </p:txBody>
          </p:sp>
        </p:grpSp>
      </p:grpSp>
      <p:grpSp>
        <p:nvGrpSpPr>
          <p:cNvPr id="12" name="Group 63"/>
          <p:cNvGrpSpPr>
            <a:grpSpLocks/>
          </p:cNvGrpSpPr>
          <p:nvPr/>
        </p:nvGrpSpPr>
        <p:grpSpPr bwMode="auto">
          <a:xfrm>
            <a:off x="2765425" y="3117850"/>
            <a:ext cx="560388" cy="2003425"/>
            <a:chOff x="1742" y="1964"/>
            <a:chExt cx="353" cy="1262"/>
          </a:xfrm>
        </p:grpSpPr>
        <p:sp>
          <p:nvSpPr>
            <p:cNvPr id="14345" name="Freeform 64"/>
            <p:cNvSpPr>
              <a:spLocks/>
            </p:cNvSpPr>
            <p:nvPr/>
          </p:nvSpPr>
          <p:spPr bwMode="auto">
            <a:xfrm>
              <a:off x="1742" y="2193"/>
              <a:ext cx="176" cy="111"/>
            </a:xfrm>
            <a:custGeom>
              <a:avLst/>
              <a:gdLst>
                <a:gd name="T0" fmla="*/ 13 w 480"/>
                <a:gd name="T1" fmla="*/ 0 h 192"/>
                <a:gd name="T2" fmla="*/ 0 w 480"/>
                <a:gd name="T3" fmla="*/ 32 h 192"/>
                <a:gd name="T4" fmla="*/ 13 w 480"/>
                <a:gd name="T5" fmla="*/ 64 h 192"/>
                <a:gd name="T6" fmla="*/ 65 w 480"/>
                <a:gd name="T7" fmla="*/ 64 h 192"/>
                <a:gd name="T8" fmla="*/ 65 w 480"/>
                <a:gd name="T9" fmla="*/ 0 h 192"/>
                <a:gd name="T10" fmla="*/ 13 w 48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192"/>
                <a:gd name="T20" fmla="*/ 480 w 48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192">
                  <a:moveTo>
                    <a:pt x="96" y="0"/>
                  </a:moveTo>
                  <a:lnTo>
                    <a:pt x="0" y="96"/>
                  </a:lnTo>
                  <a:lnTo>
                    <a:pt x="96" y="192"/>
                  </a:lnTo>
                  <a:lnTo>
                    <a:pt x="480" y="192"/>
                  </a:lnTo>
                  <a:lnTo>
                    <a:pt x="480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6" name="Freeform 65"/>
            <p:cNvSpPr>
              <a:spLocks/>
            </p:cNvSpPr>
            <p:nvPr/>
          </p:nvSpPr>
          <p:spPr bwMode="auto">
            <a:xfrm>
              <a:off x="1742" y="2696"/>
              <a:ext cx="176" cy="111"/>
            </a:xfrm>
            <a:custGeom>
              <a:avLst/>
              <a:gdLst>
                <a:gd name="T0" fmla="*/ 13 w 480"/>
                <a:gd name="T1" fmla="*/ 0 h 192"/>
                <a:gd name="T2" fmla="*/ 0 w 480"/>
                <a:gd name="T3" fmla="*/ 32 h 192"/>
                <a:gd name="T4" fmla="*/ 13 w 480"/>
                <a:gd name="T5" fmla="*/ 64 h 192"/>
                <a:gd name="T6" fmla="*/ 65 w 480"/>
                <a:gd name="T7" fmla="*/ 64 h 192"/>
                <a:gd name="T8" fmla="*/ 65 w 480"/>
                <a:gd name="T9" fmla="*/ 0 h 192"/>
                <a:gd name="T10" fmla="*/ 13 w 48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192"/>
                <a:gd name="T20" fmla="*/ 480 w 48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192">
                  <a:moveTo>
                    <a:pt x="96" y="0"/>
                  </a:moveTo>
                  <a:lnTo>
                    <a:pt x="0" y="96"/>
                  </a:lnTo>
                  <a:lnTo>
                    <a:pt x="96" y="192"/>
                  </a:lnTo>
                  <a:lnTo>
                    <a:pt x="480" y="192"/>
                  </a:lnTo>
                  <a:lnTo>
                    <a:pt x="480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7" name="Freeform 66"/>
            <p:cNvSpPr>
              <a:spLocks/>
            </p:cNvSpPr>
            <p:nvPr/>
          </p:nvSpPr>
          <p:spPr bwMode="auto">
            <a:xfrm flipH="1">
              <a:off x="1742" y="2360"/>
              <a:ext cx="176" cy="111"/>
            </a:xfrm>
            <a:custGeom>
              <a:avLst/>
              <a:gdLst>
                <a:gd name="T0" fmla="*/ 0 w 480"/>
                <a:gd name="T1" fmla="*/ 0 h 192"/>
                <a:gd name="T2" fmla="*/ 65 w 480"/>
                <a:gd name="T3" fmla="*/ 0 h 192"/>
                <a:gd name="T4" fmla="*/ 52 w 480"/>
                <a:gd name="T5" fmla="*/ 32 h 192"/>
                <a:gd name="T6" fmla="*/ 65 w 480"/>
                <a:gd name="T7" fmla="*/ 64 h 192"/>
                <a:gd name="T8" fmla="*/ 0 w 480"/>
                <a:gd name="T9" fmla="*/ 64 h 192"/>
                <a:gd name="T10" fmla="*/ 0 w 48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192"/>
                <a:gd name="T20" fmla="*/ 480 w 48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192">
                  <a:moveTo>
                    <a:pt x="0" y="0"/>
                  </a:moveTo>
                  <a:lnTo>
                    <a:pt x="480" y="0"/>
                  </a:lnTo>
                  <a:lnTo>
                    <a:pt x="384" y="96"/>
                  </a:lnTo>
                  <a:lnTo>
                    <a:pt x="480" y="192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8" name="Freeform 67"/>
            <p:cNvSpPr>
              <a:spLocks/>
            </p:cNvSpPr>
            <p:nvPr/>
          </p:nvSpPr>
          <p:spPr bwMode="auto">
            <a:xfrm flipH="1">
              <a:off x="1742" y="3030"/>
              <a:ext cx="176" cy="112"/>
            </a:xfrm>
            <a:custGeom>
              <a:avLst/>
              <a:gdLst>
                <a:gd name="T0" fmla="*/ 0 w 480"/>
                <a:gd name="T1" fmla="*/ 0 h 192"/>
                <a:gd name="T2" fmla="*/ 65 w 480"/>
                <a:gd name="T3" fmla="*/ 0 h 192"/>
                <a:gd name="T4" fmla="*/ 52 w 480"/>
                <a:gd name="T5" fmla="*/ 33 h 192"/>
                <a:gd name="T6" fmla="*/ 65 w 480"/>
                <a:gd name="T7" fmla="*/ 65 h 192"/>
                <a:gd name="T8" fmla="*/ 0 w 480"/>
                <a:gd name="T9" fmla="*/ 65 h 192"/>
                <a:gd name="T10" fmla="*/ 0 w 48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192"/>
                <a:gd name="T20" fmla="*/ 480 w 48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192">
                  <a:moveTo>
                    <a:pt x="0" y="0"/>
                  </a:moveTo>
                  <a:lnTo>
                    <a:pt x="480" y="0"/>
                  </a:lnTo>
                  <a:lnTo>
                    <a:pt x="384" y="96"/>
                  </a:lnTo>
                  <a:lnTo>
                    <a:pt x="480" y="192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9" name="Freeform 68"/>
            <p:cNvSpPr>
              <a:spLocks/>
            </p:cNvSpPr>
            <p:nvPr/>
          </p:nvSpPr>
          <p:spPr bwMode="auto">
            <a:xfrm flipH="1">
              <a:off x="1742" y="2855"/>
              <a:ext cx="176" cy="111"/>
            </a:xfrm>
            <a:custGeom>
              <a:avLst/>
              <a:gdLst>
                <a:gd name="T0" fmla="*/ 0 w 480"/>
                <a:gd name="T1" fmla="*/ 0 h 192"/>
                <a:gd name="T2" fmla="*/ 65 w 480"/>
                <a:gd name="T3" fmla="*/ 0 h 192"/>
                <a:gd name="T4" fmla="*/ 52 w 480"/>
                <a:gd name="T5" fmla="*/ 32 h 192"/>
                <a:gd name="T6" fmla="*/ 65 w 480"/>
                <a:gd name="T7" fmla="*/ 64 h 192"/>
                <a:gd name="T8" fmla="*/ 0 w 480"/>
                <a:gd name="T9" fmla="*/ 64 h 192"/>
                <a:gd name="T10" fmla="*/ 0 w 48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192"/>
                <a:gd name="T20" fmla="*/ 480 w 48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192">
                  <a:moveTo>
                    <a:pt x="0" y="0"/>
                  </a:moveTo>
                  <a:lnTo>
                    <a:pt x="480" y="0"/>
                  </a:lnTo>
                  <a:lnTo>
                    <a:pt x="384" y="96"/>
                  </a:lnTo>
                  <a:lnTo>
                    <a:pt x="480" y="192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0" name="Freeform 69"/>
            <p:cNvSpPr>
              <a:spLocks/>
            </p:cNvSpPr>
            <p:nvPr/>
          </p:nvSpPr>
          <p:spPr bwMode="auto">
            <a:xfrm flipH="1">
              <a:off x="1742" y="2536"/>
              <a:ext cx="176" cy="112"/>
            </a:xfrm>
            <a:custGeom>
              <a:avLst/>
              <a:gdLst>
                <a:gd name="T0" fmla="*/ 0 w 480"/>
                <a:gd name="T1" fmla="*/ 0 h 192"/>
                <a:gd name="T2" fmla="*/ 65 w 480"/>
                <a:gd name="T3" fmla="*/ 0 h 192"/>
                <a:gd name="T4" fmla="*/ 52 w 480"/>
                <a:gd name="T5" fmla="*/ 33 h 192"/>
                <a:gd name="T6" fmla="*/ 65 w 480"/>
                <a:gd name="T7" fmla="*/ 65 h 192"/>
                <a:gd name="T8" fmla="*/ 0 w 480"/>
                <a:gd name="T9" fmla="*/ 65 h 192"/>
                <a:gd name="T10" fmla="*/ 0 w 48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192"/>
                <a:gd name="T20" fmla="*/ 480 w 48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192">
                  <a:moveTo>
                    <a:pt x="0" y="0"/>
                  </a:moveTo>
                  <a:lnTo>
                    <a:pt x="480" y="0"/>
                  </a:lnTo>
                  <a:lnTo>
                    <a:pt x="384" y="96"/>
                  </a:lnTo>
                  <a:lnTo>
                    <a:pt x="480" y="192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1" name="Line 70"/>
            <p:cNvSpPr>
              <a:spLocks noChangeShapeType="1"/>
            </p:cNvSpPr>
            <p:nvPr/>
          </p:nvSpPr>
          <p:spPr bwMode="auto">
            <a:xfrm>
              <a:off x="1918" y="2165"/>
              <a:ext cx="0" cy="1061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2" name="AutoShape 71"/>
            <p:cNvSpPr>
              <a:spLocks noChangeArrowheads="1"/>
            </p:cNvSpPr>
            <p:nvPr/>
          </p:nvSpPr>
          <p:spPr bwMode="auto">
            <a:xfrm>
              <a:off x="1797" y="1964"/>
              <a:ext cx="298" cy="280"/>
            </a:xfrm>
            <a:prstGeom prst="irregularSeal1">
              <a:avLst/>
            </a:prstGeom>
            <a:solidFill>
              <a:srgbClr val="FFFF0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cs-CZ" altLang="cs-CZ" sz="2400">
                <a:solidFill>
                  <a:srgbClr val="00FF00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52425" y="300038"/>
            <a:ext cx="8591550" cy="37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1" hangingPunct="1"/>
            <a:r>
              <a:rPr lang="cs-CZ" altLang="cs-CZ" sz="3600">
                <a:solidFill>
                  <a:srgbClr val="FFCC00"/>
                </a:solidFill>
              </a:rPr>
              <a:t>Hybridization on Northern blots</a:t>
            </a:r>
            <a:endParaRPr lang="cs-CZ" altLang="cs-CZ" sz="3600"/>
          </a:p>
          <a:p>
            <a:pPr eaLnBrk="1" hangingPunct="1"/>
            <a:r>
              <a:rPr lang="cs-CZ" altLang="cs-CZ" sz="2400" b="1">
                <a:solidFill>
                  <a:schemeClr val="bg1"/>
                </a:solidFill>
              </a:rPr>
              <a:t>Immobilized phase</a:t>
            </a:r>
            <a:r>
              <a:rPr lang="cs-CZ" altLang="cs-CZ" sz="2400">
                <a:solidFill>
                  <a:schemeClr val="bg1"/>
                </a:solidFill>
              </a:rPr>
              <a:t> </a:t>
            </a:r>
            <a:r>
              <a:rPr lang="cs-CZ" altLang="cs-CZ" sz="2400"/>
              <a:t>– analyzed mixture of mRNAs</a:t>
            </a:r>
          </a:p>
          <a:p>
            <a:pPr eaLnBrk="1" hangingPunct="1"/>
            <a:endParaRPr lang="cs-CZ" altLang="cs-CZ" sz="800"/>
          </a:p>
          <a:p>
            <a:pPr eaLnBrk="1" hangingPunct="1"/>
            <a:r>
              <a:rPr lang="cs-CZ" altLang="cs-CZ" sz="2400" b="1">
                <a:solidFill>
                  <a:schemeClr val="bg1"/>
                </a:solidFill>
              </a:rPr>
              <a:t>Mobile phase</a:t>
            </a:r>
            <a:r>
              <a:rPr lang="cs-CZ" altLang="cs-CZ" sz="2400">
                <a:solidFill>
                  <a:schemeClr val="bg1"/>
                </a:solidFill>
              </a:rPr>
              <a:t> </a:t>
            </a:r>
            <a:r>
              <a:rPr lang="cs-CZ" altLang="cs-CZ" sz="2400"/>
              <a:t>= labeled probe of certain gene </a:t>
            </a:r>
          </a:p>
          <a:p>
            <a:pPr eaLnBrk="1" hangingPunct="1"/>
            <a:endParaRPr lang="cs-CZ" altLang="cs-CZ" sz="2400"/>
          </a:p>
          <a:p>
            <a:pPr eaLnBrk="1" hangingPunct="1"/>
            <a:endParaRPr lang="cs-CZ" altLang="cs-CZ">
              <a:solidFill>
                <a:srgbClr val="FFCC00"/>
              </a:solidFill>
            </a:endParaRPr>
          </a:p>
          <a:p>
            <a:pPr eaLnBrk="1" hangingPunct="1"/>
            <a:endParaRPr lang="cs-CZ" altLang="cs-CZ">
              <a:solidFill>
                <a:srgbClr val="FFCC00"/>
              </a:solidFill>
            </a:endParaRPr>
          </a:p>
          <a:p>
            <a:pPr eaLnBrk="1" hangingPunct="1"/>
            <a:endParaRPr lang="cs-CZ" altLang="cs-CZ" sz="1000">
              <a:solidFill>
                <a:srgbClr val="FFCC00"/>
              </a:solidFill>
            </a:endParaRPr>
          </a:p>
          <a:p>
            <a:pPr eaLnBrk="1" hangingPunct="1"/>
            <a:r>
              <a:rPr lang="cs-CZ" altLang="cs-CZ">
                <a:solidFill>
                  <a:srgbClr val="FFCC00"/>
                </a:solidFill>
              </a:rPr>
              <a:t>                   (signal intensity + position = transcript level + transcript size)</a:t>
            </a:r>
          </a:p>
          <a:p>
            <a:pPr eaLnBrk="1" hangingPunct="1"/>
            <a:r>
              <a:rPr lang="cs-CZ" altLang="cs-CZ" sz="3600"/>
              <a:t> </a:t>
            </a:r>
            <a:endParaRPr lang="de-DE" altLang="cs-CZ" sz="360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57200" y="3657600"/>
            <a:ext cx="8305800" cy="2738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3600"/>
              <a:t> </a:t>
            </a:r>
            <a:r>
              <a:rPr lang="cs-CZ" altLang="cs-CZ" sz="3600">
                <a:solidFill>
                  <a:srgbClr val="FFCC00"/>
                </a:solidFill>
              </a:rPr>
              <a:t>x Hybridization on </a:t>
            </a:r>
            <a:r>
              <a:rPr lang="de-DE" altLang="cs-CZ" sz="3600">
                <a:solidFill>
                  <a:srgbClr val="FFCC00"/>
                </a:solidFill>
              </a:rPr>
              <a:t>DNA array</a:t>
            </a:r>
            <a:r>
              <a:rPr lang="cs-CZ" altLang="cs-CZ" sz="3600">
                <a:solidFill>
                  <a:srgbClr val="FFCC00"/>
                </a:solidFill>
              </a:rPr>
              <a:t>s or chips</a:t>
            </a:r>
            <a:endParaRPr lang="cs-CZ" altLang="cs-CZ" sz="3600"/>
          </a:p>
          <a:p>
            <a:pPr eaLnBrk="1" hangingPunct="1"/>
            <a:r>
              <a:rPr lang="cs-CZ" altLang="cs-CZ" sz="2400" b="1">
                <a:solidFill>
                  <a:schemeClr val="bg1"/>
                </a:solidFill>
              </a:rPr>
              <a:t>Immobilized phase</a:t>
            </a:r>
            <a:r>
              <a:rPr lang="cs-CZ" altLang="cs-CZ" sz="2400">
                <a:solidFill>
                  <a:schemeClr val="bg1"/>
                </a:solidFill>
              </a:rPr>
              <a:t> </a:t>
            </a:r>
            <a:r>
              <a:rPr lang="cs-CZ" altLang="cs-CZ" sz="2400"/>
              <a:t>– multiple probes with known sequences bound on certain places of the solid support</a:t>
            </a:r>
          </a:p>
          <a:p>
            <a:pPr eaLnBrk="1" hangingPunct="1"/>
            <a:endParaRPr lang="cs-CZ" altLang="cs-CZ" sz="800"/>
          </a:p>
          <a:p>
            <a:pPr eaLnBrk="1" hangingPunct="1"/>
            <a:r>
              <a:rPr lang="cs-CZ" altLang="cs-CZ" sz="2400" b="1">
                <a:solidFill>
                  <a:schemeClr val="bg1"/>
                </a:solidFill>
              </a:rPr>
              <a:t>Mobile phase</a:t>
            </a:r>
            <a:r>
              <a:rPr lang="cs-CZ" altLang="cs-CZ" sz="2400">
                <a:solidFill>
                  <a:schemeClr val="bg1"/>
                </a:solidFill>
              </a:rPr>
              <a:t> </a:t>
            </a:r>
            <a:r>
              <a:rPr lang="cs-CZ" altLang="cs-CZ" sz="2400"/>
              <a:t>= labeled mixture of analyzed NAs</a:t>
            </a:r>
          </a:p>
          <a:p>
            <a:pPr eaLnBrk="1" hangingPunct="1"/>
            <a:r>
              <a:rPr lang="cs-CZ" altLang="cs-CZ"/>
              <a:t>(simultaneous detection of presence and quantity of many sequences)</a:t>
            </a:r>
          </a:p>
          <a:p>
            <a:endParaRPr lang="cs-CZ" altLang="cs-CZ" sz="3600"/>
          </a:p>
        </p:txBody>
      </p:sp>
      <p:sp>
        <p:nvSpPr>
          <p:cNvPr id="15364" name="Obdélník 47"/>
          <p:cNvSpPr>
            <a:spLocks noChangeArrowheads="1"/>
          </p:cNvSpPr>
          <p:nvPr/>
        </p:nvSpPr>
        <p:spPr bwMode="auto">
          <a:xfrm>
            <a:off x="3403600" y="5911850"/>
            <a:ext cx="267493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b="1">
                <a:solidFill>
                  <a:srgbClr val="FFCC66"/>
                </a:solidFill>
              </a:rPr>
              <a:t>immobilized probes:</a:t>
            </a:r>
          </a:p>
          <a:p>
            <a:r>
              <a:rPr lang="cs-CZ" altLang="cs-CZ" sz="1800">
                <a:solidFill>
                  <a:srgbClr val="FFCC66"/>
                </a:solidFill>
              </a:rPr>
              <a:t>(on known positions)</a:t>
            </a:r>
            <a:endParaRPr lang="cs-CZ" altLang="cs-CZ" sz="1800"/>
          </a:p>
        </p:txBody>
      </p:sp>
      <p:grpSp>
        <p:nvGrpSpPr>
          <p:cNvPr id="15365" name="Skupina 4"/>
          <p:cNvGrpSpPr>
            <a:grpSpLocks/>
          </p:cNvGrpSpPr>
          <p:nvPr/>
        </p:nvGrpSpPr>
        <p:grpSpPr bwMode="auto">
          <a:xfrm>
            <a:off x="5992813" y="5840413"/>
            <a:ext cx="2447925" cy="863600"/>
            <a:chOff x="5795963" y="2349500"/>
            <a:chExt cx="2447925" cy="863600"/>
          </a:xfrm>
        </p:grpSpPr>
        <p:sp>
          <p:nvSpPr>
            <p:cNvPr id="15382" name="Obdélník 16"/>
            <p:cNvSpPr>
              <a:spLocks noChangeArrowheads="1"/>
            </p:cNvSpPr>
            <p:nvPr/>
          </p:nvSpPr>
          <p:spPr bwMode="auto">
            <a:xfrm>
              <a:off x="5795963" y="2349500"/>
              <a:ext cx="2447925" cy="863600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5383" name="Volný tvar 17"/>
            <p:cNvSpPr>
              <a:spLocks/>
            </p:cNvSpPr>
            <p:nvPr/>
          </p:nvSpPr>
          <p:spPr bwMode="auto">
            <a:xfrm>
              <a:off x="6011863" y="2852738"/>
              <a:ext cx="933450" cy="260350"/>
            </a:xfrm>
            <a:custGeom>
              <a:avLst/>
              <a:gdLst>
                <a:gd name="T0" fmla="*/ 0 w 933450"/>
                <a:gd name="T1" fmla="*/ 257175 h 260350"/>
                <a:gd name="T2" fmla="*/ 295275 w 933450"/>
                <a:gd name="T3" fmla="*/ 0 h 260350"/>
                <a:gd name="T4" fmla="*/ 628650 w 933450"/>
                <a:gd name="T5" fmla="*/ 257175 h 260350"/>
                <a:gd name="T6" fmla="*/ 933450 w 933450"/>
                <a:gd name="T7" fmla="*/ 19050 h 260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3450"/>
                <a:gd name="T13" fmla="*/ 0 h 260350"/>
                <a:gd name="T14" fmla="*/ 933450 w 933450"/>
                <a:gd name="T15" fmla="*/ 260350 h 260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3450" h="260350">
                  <a:moveTo>
                    <a:pt x="0" y="257175"/>
                  </a:moveTo>
                  <a:cubicBezTo>
                    <a:pt x="95250" y="128587"/>
                    <a:pt x="190500" y="0"/>
                    <a:pt x="295275" y="0"/>
                  </a:cubicBezTo>
                  <a:cubicBezTo>
                    <a:pt x="400050" y="0"/>
                    <a:pt x="522288" y="254000"/>
                    <a:pt x="628650" y="257175"/>
                  </a:cubicBezTo>
                  <a:cubicBezTo>
                    <a:pt x="735012" y="260350"/>
                    <a:pt x="834231" y="139700"/>
                    <a:pt x="933450" y="19050"/>
                  </a:cubicBezTo>
                </a:path>
              </a:pathLst>
            </a:cu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4" name="Volný tvar 18"/>
            <p:cNvSpPr>
              <a:spLocks/>
            </p:cNvSpPr>
            <p:nvPr/>
          </p:nvSpPr>
          <p:spPr bwMode="auto">
            <a:xfrm>
              <a:off x="7235825" y="2852738"/>
              <a:ext cx="933450" cy="260350"/>
            </a:xfrm>
            <a:custGeom>
              <a:avLst/>
              <a:gdLst>
                <a:gd name="T0" fmla="*/ 0 w 933450"/>
                <a:gd name="T1" fmla="*/ 257175 h 260350"/>
                <a:gd name="T2" fmla="*/ 295275 w 933450"/>
                <a:gd name="T3" fmla="*/ 0 h 260350"/>
                <a:gd name="T4" fmla="*/ 628650 w 933450"/>
                <a:gd name="T5" fmla="*/ 257175 h 260350"/>
                <a:gd name="T6" fmla="*/ 933450 w 933450"/>
                <a:gd name="T7" fmla="*/ 19050 h 260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3450"/>
                <a:gd name="T13" fmla="*/ 0 h 260350"/>
                <a:gd name="T14" fmla="*/ 933450 w 933450"/>
                <a:gd name="T15" fmla="*/ 260350 h 260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3450" h="260350">
                  <a:moveTo>
                    <a:pt x="0" y="257175"/>
                  </a:moveTo>
                  <a:cubicBezTo>
                    <a:pt x="95250" y="128587"/>
                    <a:pt x="190500" y="0"/>
                    <a:pt x="295275" y="0"/>
                  </a:cubicBezTo>
                  <a:cubicBezTo>
                    <a:pt x="400050" y="0"/>
                    <a:pt x="522288" y="254000"/>
                    <a:pt x="628650" y="257175"/>
                  </a:cubicBezTo>
                  <a:cubicBezTo>
                    <a:pt x="735012" y="260350"/>
                    <a:pt x="834231" y="139700"/>
                    <a:pt x="933450" y="19050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5" name="Volný tvar 19"/>
            <p:cNvSpPr>
              <a:spLocks/>
            </p:cNvSpPr>
            <p:nvPr/>
          </p:nvSpPr>
          <p:spPr bwMode="auto">
            <a:xfrm>
              <a:off x="7164388" y="2565400"/>
              <a:ext cx="933450" cy="260350"/>
            </a:xfrm>
            <a:custGeom>
              <a:avLst/>
              <a:gdLst>
                <a:gd name="T0" fmla="*/ 0 w 933450"/>
                <a:gd name="T1" fmla="*/ 257175 h 260350"/>
                <a:gd name="T2" fmla="*/ 295275 w 933450"/>
                <a:gd name="T3" fmla="*/ 0 h 260350"/>
                <a:gd name="T4" fmla="*/ 628650 w 933450"/>
                <a:gd name="T5" fmla="*/ 257175 h 260350"/>
                <a:gd name="T6" fmla="*/ 933450 w 933450"/>
                <a:gd name="T7" fmla="*/ 19050 h 260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3450"/>
                <a:gd name="T13" fmla="*/ 0 h 260350"/>
                <a:gd name="T14" fmla="*/ 933450 w 933450"/>
                <a:gd name="T15" fmla="*/ 260350 h 260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3450" h="260350">
                  <a:moveTo>
                    <a:pt x="0" y="257175"/>
                  </a:moveTo>
                  <a:cubicBezTo>
                    <a:pt x="95250" y="128587"/>
                    <a:pt x="190500" y="0"/>
                    <a:pt x="295275" y="0"/>
                  </a:cubicBezTo>
                  <a:cubicBezTo>
                    <a:pt x="400050" y="0"/>
                    <a:pt x="522288" y="254000"/>
                    <a:pt x="628650" y="257175"/>
                  </a:cubicBezTo>
                  <a:cubicBezTo>
                    <a:pt x="735012" y="260350"/>
                    <a:pt x="834231" y="139700"/>
                    <a:pt x="933450" y="19050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6" name="Volný tvar 20"/>
            <p:cNvSpPr>
              <a:spLocks/>
            </p:cNvSpPr>
            <p:nvPr/>
          </p:nvSpPr>
          <p:spPr bwMode="auto">
            <a:xfrm>
              <a:off x="6011863" y="2565400"/>
              <a:ext cx="933450" cy="260350"/>
            </a:xfrm>
            <a:custGeom>
              <a:avLst/>
              <a:gdLst>
                <a:gd name="T0" fmla="*/ 0 w 933450"/>
                <a:gd name="T1" fmla="*/ 257175 h 260350"/>
                <a:gd name="T2" fmla="*/ 295275 w 933450"/>
                <a:gd name="T3" fmla="*/ 0 h 260350"/>
                <a:gd name="T4" fmla="*/ 628650 w 933450"/>
                <a:gd name="T5" fmla="*/ 257175 h 260350"/>
                <a:gd name="T6" fmla="*/ 933450 w 933450"/>
                <a:gd name="T7" fmla="*/ 19050 h 260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3450"/>
                <a:gd name="T13" fmla="*/ 0 h 260350"/>
                <a:gd name="T14" fmla="*/ 933450 w 933450"/>
                <a:gd name="T15" fmla="*/ 260350 h 260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3450" h="260350">
                  <a:moveTo>
                    <a:pt x="0" y="257175"/>
                  </a:moveTo>
                  <a:cubicBezTo>
                    <a:pt x="95250" y="128587"/>
                    <a:pt x="190500" y="0"/>
                    <a:pt x="295275" y="0"/>
                  </a:cubicBezTo>
                  <a:cubicBezTo>
                    <a:pt x="400050" y="0"/>
                    <a:pt x="522288" y="254000"/>
                    <a:pt x="628650" y="257175"/>
                  </a:cubicBezTo>
                  <a:cubicBezTo>
                    <a:pt x="735012" y="260350"/>
                    <a:pt x="834231" y="139700"/>
                    <a:pt x="933450" y="19050"/>
                  </a:cubicBezTo>
                </a:path>
              </a:pathLst>
            </a:cu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7" name="Volný tvar 21"/>
            <p:cNvSpPr>
              <a:spLocks/>
            </p:cNvSpPr>
            <p:nvPr/>
          </p:nvSpPr>
          <p:spPr bwMode="auto">
            <a:xfrm>
              <a:off x="6011863" y="2636838"/>
              <a:ext cx="933450" cy="260350"/>
            </a:xfrm>
            <a:custGeom>
              <a:avLst/>
              <a:gdLst>
                <a:gd name="T0" fmla="*/ 0 w 933450"/>
                <a:gd name="T1" fmla="*/ 257175 h 260350"/>
                <a:gd name="T2" fmla="*/ 295275 w 933450"/>
                <a:gd name="T3" fmla="*/ 0 h 260350"/>
                <a:gd name="T4" fmla="*/ 628650 w 933450"/>
                <a:gd name="T5" fmla="*/ 257175 h 260350"/>
                <a:gd name="T6" fmla="*/ 933450 w 933450"/>
                <a:gd name="T7" fmla="*/ 19050 h 260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3450"/>
                <a:gd name="T13" fmla="*/ 0 h 260350"/>
                <a:gd name="T14" fmla="*/ 933450 w 933450"/>
                <a:gd name="T15" fmla="*/ 260350 h 260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3450" h="260350">
                  <a:moveTo>
                    <a:pt x="0" y="257175"/>
                  </a:moveTo>
                  <a:cubicBezTo>
                    <a:pt x="95250" y="128587"/>
                    <a:pt x="190500" y="0"/>
                    <a:pt x="295275" y="0"/>
                  </a:cubicBezTo>
                  <a:cubicBezTo>
                    <a:pt x="400050" y="0"/>
                    <a:pt x="522288" y="254000"/>
                    <a:pt x="628650" y="257175"/>
                  </a:cubicBezTo>
                  <a:cubicBezTo>
                    <a:pt x="735012" y="260350"/>
                    <a:pt x="834231" y="139700"/>
                    <a:pt x="933450" y="19050"/>
                  </a:cubicBezTo>
                </a:path>
              </a:pathLst>
            </a:cu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8" name="Volný tvar 22"/>
            <p:cNvSpPr>
              <a:spLocks/>
            </p:cNvSpPr>
            <p:nvPr/>
          </p:nvSpPr>
          <p:spPr bwMode="auto">
            <a:xfrm>
              <a:off x="6011863" y="2924175"/>
              <a:ext cx="933450" cy="260350"/>
            </a:xfrm>
            <a:custGeom>
              <a:avLst/>
              <a:gdLst>
                <a:gd name="T0" fmla="*/ 0 w 933450"/>
                <a:gd name="T1" fmla="*/ 257175 h 260350"/>
                <a:gd name="T2" fmla="*/ 295275 w 933450"/>
                <a:gd name="T3" fmla="*/ 0 h 260350"/>
                <a:gd name="T4" fmla="*/ 628650 w 933450"/>
                <a:gd name="T5" fmla="*/ 257175 h 260350"/>
                <a:gd name="T6" fmla="*/ 933450 w 933450"/>
                <a:gd name="T7" fmla="*/ 19050 h 260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3450"/>
                <a:gd name="T13" fmla="*/ 0 h 260350"/>
                <a:gd name="T14" fmla="*/ 933450 w 933450"/>
                <a:gd name="T15" fmla="*/ 260350 h 260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3450" h="260350">
                  <a:moveTo>
                    <a:pt x="0" y="257175"/>
                  </a:moveTo>
                  <a:cubicBezTo>
                    <a:pt x="95250" y="128587"/>
                    <a:pt x="190500" y="0"/>
                    <a:pt x="295275" y="0"/>
                  </a:cubicBezTo>
                  <a:cubicBezTo>
                    <a:pt x="400050" y="0"/>
                    <a:pt x="522288" y="254000"/>
                    <a:pt x="628650" y="257175"/>
                  </a:cubicBezTo>
                  <a:cubicBezTo>
                    <a:pt x="735012" y="260350"/>
                    <a:pt x="834231" y="139700"/>
                    <a:pt x="933450" y="19050"/>
                  </a:cubicBezTo>
                </a:path>
              </a:pathLst>
            </a:cu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9" name="Volný tvar 23"/>
            <p:cNvSpPr>
              <a:spLocks/>
            </p:cNvSpPr>
            <p:nvPr/>
          </p:nvSpPr>
          <p:spPr bwMode="auto">
            <a:xfrm>
              <a:off x="7164388" y="2636838"/>
              <a:ext cx="933450" cy="260350"/>
            </a:xfrm>
            <a:custGeom>
              <a:avLst/>
              <a:gdLst>
                <a:gd name="T0" fmla="*/ 0 w 933450"/>
                <a:gd name="T1" fmla="*/ 257175 h 260350"/>
                <a:gd name="T2" fmla="*/ 295275 w 933450"/>
                <a:gd name="T3" fmla="*/ 0 h 260350"/>
                <a:gd name="T4" fmla="*/ 628650 w 933450"/>
                <a:gd name="T5" fmla="*/ 257175 h 260350"/>
                <a:gd name="T6" fmla="*/ 933450 w 933450"/>
                <a:gd name="T7" fmla="*/ 19050 h 260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3450"/>
                <a:gd name="T13" fmla="*/ 0 h 260350"/>
                <a:gd name="T14" fmla="*/ 933450 w 933450"/>
                <a:gd name="T15" fmla="*/ 260350 h 260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3450" h="260350">
                  <a:moveTo>
                    <a:pt x="0" y="257175"/>
                  </a:moveTo>
                  <a:cubicBezTo>
                    <a:pt x="95250" y="128587"/>
                    <a:pt x="190500" y="0"/>
                    <a:pt x="295275" y="0"/>
                  </a:cubicBezTo>
                  <a:cubicBezTo>
                    <a:pt x="400050" y="0"/>
                    <a:pt x="522288" y="254000"/>
                    <a:pt x="628650" y="257175"/>
                  </a:cubicBezTo>
                  <a:cubicBezTo>
                    <a:pt x="735012" y="260350"/>
                    <a:pt x="834231" y="139700"/>
                    <a:pt x="933450" y="19050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Pěticípá hvězda 13"/>
            <p:cNvSpPr/>
            <p:nvPr/>
          </p:nvSpPr>
          <p:spPr bwMode="auto">
            <a:xfrm>
              <a:off x="6084888" y="2708275"/>
              <a:ext cx="122237" cy="122237"/>
            </a:xfrm>
            <a:prstGeom prst="star5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5" name="Pěticípá hvězda 14"/>
            <p:cNvSpPr/>
            <p:nvPr/>
          </p:nvSpPr>
          <p:spPr bwMode="auto">
            <a:xfrm>
              <a:off x="6516688" y="2781300"/>
              <a:ext cx="122237" cy="122237"/>
            </a:xfrm>
            <a:prstGeom prst="star5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6" name="Pěticípá hvězda 15"/>
            <p:cNvSpPr/>
            <p:nvPr/>
          </p:nvSpPr>
          <p:spPr bwMode="auto">
            <a:xfrm>
              <a:off x="6227763" y="2852737"/>
              <a:ext cx="122237" cy="122238"/>
            </a:xfrm>
            <a:prstGeom prst="star5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7" name="Pěticípá hvězda 16"/>
            <p:cNvSpPr/>
            <p:nvPr/>
          </p:nvSpPr>
          <p:spPr bwMode="auto">
            <a:xfrm>
              <a:off x="6732588" y="3068637"/>
              <a:ext cx="122237" cy="122238"/>
            </a:xfrm>
            <a:prstGeom prst="star5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8" name="Pěticípá hvězda 17"/>
            <p:cNvSpPr/>
            <p:nvPr/>
          </p:nvSpPr>
          <p:spPr bwMode="auto">
            <a:xfrm>
              <a:off x="7308850" y="2636837"/>
              <a:ext cx="122238" cy="122238"/>
            </a:xfrm>
            <a:prstGeom prst="star5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9" name="Pěticípá hvězda 18"/>
            <p:cNvSpPr/>
            <p:nvPr/>
          </p:nvSpPr>
          <p:spPr bwMode="auto">
            <a:xfrm>
              <a:off x="7812088" y="2781300"/>
              <a:ext cx="122237" cy="122237"/>
            </a:xfrm>
            <a:prstGeom prst="star5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/>
            </a:p>
          </p:txBody>
        </p:sp>
        <p:cxnSp>
          <p:nvCxnSpPr>
            <p:cNvPr id="20" name="Přímá spojovací čára 60"/>
            <p:cNvCxnSpPr/>
            <p:nvPr/>
          </p:nvCxnSpPr>
          <p:spPr bwMode="auto">
            <a:xfrm>
              <a:off x="7054850" y="2349500"/>
              <a:ext cx="0" cy="863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366" name="Obdélník 66"/>
          <p:cNvSpPr>
            <a:spLocks noChangeArrowheads="1"/>
          </p:cNvSpPr>
          <p:nvPr/>
        </p:nvSpPr>
        <p:spPr bwMode="auto">
          <a:xfrm>
            <a:off x="3178175" y="2330450"/>
            <a:ext cx="2887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b="1">
                <a:solidFill>
                  <a:srgbClr val="FFCC66"/>
                </a:solidFill>
              </a:rPr>
              <a:t>immobilized mixtures:</a:t>
            </a:r>
          </a:p>
        </p:txBody>
      </p:sp>
      <p:grpSp>
        <p:nvGrpSpPr>
          <p:cNvPr id="15367" name="Skupina 21"/>
          <p:cNvGrpSpPr>
            <a:grpSpLocks/>
          </p:cNvGrpSpPr>
          <p:nvPr/>
        </p:nvGrpSpPr>
        <p:grpSpPr bwMode="auto">
          <a:xfrm>
            <a:off x="5992813" y="1978025"/>
            <a:ext cx="2447925" cy="936625"/>
            <a:chOff x="5795963" y="5805488"/>
            <a:chExt cx="2447925" cy="936625"/>
          </a:xfrm>
        </p:grpSpPr>
        <p:sp>
          <p:nvSpPr>
            <p:cNvPr id="15368" name="Obdélník 77"/>
            <p:cNvSpPr>
              <a:spLocks noChangeArrowheads="1"/>
            </p:cNvSpPr>
            <p:nvPr/>
          </p:nvSpPr>
          <p:spPr bwMode="auto">
            <a:xfrm>
              <a:off x="5795963" y="5805488"/>
              <a:ext cx="2447925" cy="936625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5369" name="Volný tvar 78"/>
            <p:cNvSpPr>
              <a:spLocks/>
            </p:cNvSpPr>
            <p:nvPr/>
          </p:nvSpPr>
          <p:spPr bwMode="auto">
            <a:xfrm>
              <a:off x="5867400" y="6021388"/>
              <a:ext cx="933450" cy="260350"/>
            </a:xfrm>
            <a:custGeom>
              <a:avLst/>
              <a:gdLst>
                <a:gd name="T0" fmla="*/ 0 w 933450"/>
                <a:gd name="T1" fmla="*/ 257175 h 260350"/>
                <a:gd name="T2" fmla="*/ 295275 w 933450"/>
                <a:gd name="T3" fmla="*/ 0 h 260350"/>
                <a:gd name="T4" fmla="*/ 628650 w 933450"/>
                <a:gd name="T5" fmla="*/ 257175 h 260350"/>
                <a:gd name="T6" fmla="*/ 933450 w 933450"/>
                <a:gd name="T7" fmla="*/ 19050 h 260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3450"/>
                <a:gd name="T13" fmla="*/ 0 h 260350"/>
                <a:gd name="T14" fmla="*/ 933450 w 933450"/>
                <a:gd name="T15" fmla="*/ 260350 h 260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3450" h="260350">
                  <a:moveTo>
                    <a:pt x="0" y="257175"/>
                  </a:moveTo>
                  <a:cubicBezTo>
                    <a:pt x="95250" y="128587"/>
                    <a:pt x="190500" y="0"/>
                    <a:pt x="295275" y="0"/>
                  </a:cubicBezTo>
                  <a:cubicBezTo>
                    <a:pt x="400050" y="0"/>
                    <a:pt x="522288" y="254000"/>
                    <a:pt x="628650" y="257175"/>
                  </a:cubicBezTo>
                  <a:cubicBezTo>
                    <a:pt x="735012" y="260350"/>
                    <a:pt x="834231" y="139700"/>
                    <a:pt x="933450" y="19050"/>
                  </a:cubicBezTo>
                </a:path>
              </a:pathLst>
            </a:cu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0" name="Volný tvar 79"/>
            <p:cNvSpPr>
              <a:spLocks/>
            </p:cNvSpPr>
            <p:nvPr/>
          </p:nvSpPr>
          <p:spPr bwMode="auto">
            <a:xfrm>
              <a:off x="5867400" y="6165850"/>
              <a:ext cx="933450" cy="260350"/>
            </a:xfrm>
            <a:custGeom>
              <a:avLst/>
              <a:gdLst>
                <a:gd name="T0" fmla="*/ 0 w 933450"/>
                <a:gd name="T1" fmla="*/ 257175 h 260350"/>
                <a:gd name="T2" fmla="*/ 295275 w 933450"/>
                <a:gd name="T3" fmla="*/ 0 h 260350"/>
                <a:gd name="T4" fmla="*/ 628650 w 933450"/>
                <a:gd name="T5" fmla="*/ 257175 h 260350"/>
                <a:gd name="T6" fmla="*/ 933450 w 933450"/>
                <a:gd name="T7" fmla="*/ 19050 h 260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3450"/>
                <a:gd name="T13" fmla="*/ 0 h 260350"/>
                <a:gd name="T14" fmla="*/ 933450 w 933450"/>
                <a:gd name="T15" fmla="*/ 260350 h 260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3450" h="260350">
                  <a:moveTo>
                    <a:pt x="0" y="257175"/>
                  </a:moveTo>
                  <a:cubicBezTo>
                    <a:pt x="95250" y="128587"/>
                    <a:pt x="190500" y="0"/>
                    <a:pt x="295275" y="0"/>
                  </a:cubicBezTo>
                  <a:cubicBezTo>
                    <a:pt x="400050" y="0"/>
                    <a:pt x="522288" y="254000"/>
                    <a:pt x="628650" y="257175"/>
                  </a:cubicBezTo>
                  <a:cubicBezTo>
                    <a:pt x="735012" y="260350"/>
                    <a:pt x="834231" y="139700"/>
                    <a:pt x="933450" y="19050"/>
                  </a:cubicBezTo>
                </a:path>
              </a:pathLst>
            </a:cu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1" name="Volný tvar 80"/>
            <p:cNvSpPr>
              <a:spLocks/>
            </p:cNvSpPr>
            <p:nvPr/>
          </p:nvSpPr>
          <p:spPr bwMode="auto">
            <a:xfrm>
              <a:off x="5867400" y="6353175"/>
              <a:ext cx="933450" cy="260350"/>
            </a:xfrm>
            <a:custGeom>
              <a:avLst/>
              <a:gdLst>
                <a:gd name="T0" fmla="*/ 0 w 933450"/>
                <a:gd name="T1" fmla="*/ 257175 h 260350"/>
                <a:gd name="T2" fmla="*/ 295275 w 933450"/>
                <a:gd name="T3" fmla="*/ 0 h 260350"/>
                <a:gd name="T4" fmla="*/ 628650 w 933450"/>
                <a:gd name="T5" fmla="*/ 257175 h 260350"/>
                <a:gd name="T6" fmla="*/ 933450 w 933450"/>
                <a:gd name="T7" fmla="*/ 19050 h 260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3450"/>
                <a:gd name="T13" fmla="*/ 0 h 260350"/>
                <a:gd name="T14" fmla="*/ 933450 w 933450"/>
                <a:gd name="T15" fmla="*/ 260350 h 260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3450" h="260350">
                  <a:moveTo>
                    <a:pt x="0" y="257175"/>
                  </a:moveTo>
                  <a:cubicBezTo>
                    <a:pt x="95250" y="128587"/>
                    <a:pt x="190500" y="0"/>
                    <a:pt x="295275" y="0"/>
                  </a:cubicBezTo>
                  <a:cubicBezTo>
                    <a:pt x="400050" y="0"/>
                    <a:pt x="522288" y="254000"/>
                    <a:pt x="628650" y="257175"/>
                  </a:cubicBezTo>
                  <a:cubicBezTo>
                    <a:pt x="735012" y="260350"/>
                    <a:pt x="834231" y="139700"/>
                    <a:pt x="933450" y="19050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Volný tvar 26"/>
            <p:cNvSpPr/>
            <p:nvPr/>
          </p:nvSpPr>
          <p:spPr bwMode="auto">
            <a:xfrm>
              <a:off x="5867400" y="6453188"/>
              <a:ext cx="933450" cy="260350"/>
            </a:xfrm>
            <a:custGeom>
              <a:avLst/>
              <a:gdLst>
                <a:gd name="connsiteX0" fmla="*/ 0 w 933450"/>
                <a:gd name="connsiteY0" fmla="*/ 257175 h 260350"/>
                <a:gd name="connsiteX1" fmla="*/ 295275 w 933450"/>
                <a:gd name="connsiteY1" fmla="*/ 0 h 260350"/>
                <a:gd name="connsiteX2" fmla="*/ 628650 w 933450"/>
                <a:gd name="connsiteY2" fmla="*/ 257175 h 260350"/>
                <a:gd name="connsiteX3" fmla="*/ 933450 w 933450"/>
                <a:gd name="connsiteY3" fmla="*/ 19050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260350">
                  <a:moveTo>
                    <a:pt x="0" y="257175"/>
                  </a:moveTo>
                  <a:cubicBezTo>
                    <a:pt x="95250" y="128587"/>
                    <a:pt x="190500" y="0"/>
                    <a:pt x="295275" y="0"/>
                  </a:cubicBezTo>
                  <a:cubicBezTo>
                    <a:pt x="400050" y="0"/>
                    <a:pt x="522288" y="254000"/>
                    <a:pt x="628650" y="257175"/>
                  </a:cubicBezTo>
                  <a:cubicBezTo>
                    <a:pt x="735012" y="260350"/>
                    <a:pt x="834231" y="139700"/>
                    <a:pt x="933450" y="19050"/>
                  </a:cubicBezTo>
                </a:path>
              </a:pathLst>
            </a:custGeom>
            <a:noFill/>
            <a:ln w="254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5373" name="Volný tvar 82"/>
            <p:cNvSpPr>
              <a:spLocks/>
            </p:cNvSpPr>
            <p:nvPr/>
          </p:nvSpPr>
          <p:spPr bwMode="auto">
            <a:xfrm>
              <a:off x="5867400" y="5876925"/>
              <a:ext cx="933450" cy="260350"/>
            </a:xfrm>
            <a:custGeom>
              <a:avLst/>
              <a:gdLst>
                <a:gd name="T0" fmla="*/ 0 w 933450"/>
                <a:gd name="T1" fmla="*/ 257175 h 260350"/>
                <a:gd name="T2" fmla="*/ 295275 w 933450"/>
                <a:gd name="T3" fmla="*/ 0 h 260350"/>
                <a:gd name="T4" fmla="*/ 628650 w 933450"/>
                <a:gd name="T5" fmla="*/ 257175 h 260350"/>
                <a:gd name="T6" fmla="*/ 933450 w 933450"/>
                <a:gd name="T7" fmla="*/ 19050 h 260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3450"/>
                <a:gd name="T13" fmla="*/ 0 h 260350"/>
                <a:gd name="T14" fmla="*/ 933450 w 933450"/>
                <a:gd name="T15" fmla="*/ 260350 h 260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3450" h="260350">
                  <a:moveTo>
                    <a:pt x="0" y="257175"/>
                  </a:moveTo>
                  <a:cubicBezTo>
                    <a:pt x="95250" y="128587"/>
                    <a:pt x="190500" y="0"/>
                    <a:pt x="295275" y="0"/>
                  </a:cubicBezTo>
                  <a:cubicBezTo>
                    <a:pt x="400050" y="0"/>
                    <a:pt x="522288" y="254000"/>
                    <a:pt x="628650" y="257175"/>
                  </a:cubicBezTo>
                  <a:cubicBezTo>
                    <a:pt x="735012" y="260350"/>
                    <a:pt x="834231" y="139700"/>
                    <a:pt x="933450" y="19050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4" name="Volný tvar 83"/>
            <p:cNvSpPr>
              <a:spLocks/>
            </p:cNvSpPr>
            <p:nvPr/>
          </p:nvSpPr>
          <p:spPr bwMode="auto">
            <a:xfrm>
              <a:off x="7164388" y="6021388"/>
              <a:ext cx="933450" cy="260350"/>
            </a:xfrm>
            <a:custGeom>
              <a:avLst/>
              <a:gdLst>
                <a:gd name="T0" fmla="*/ 0 w 933450"/>
                <a:gd name="T1" fmla="*/ 257175 h 260350"/>
                <a:gd name="T2" fmla="*/ 295275 w 933450"/>
                <a:gd name="T3" fmla="*/ 0 h 260350"/>
                <a:gd name="T4" fmla="*/ 628650 w 933450"/>
                <a:gd name="T5" fmla="*/ 257175 h 260350"/>
                <a:gd name="T6" fmla="*/ 933450 w 933450"/>
                <a:gd name="T7" fmla="*/ 19050 h 260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3450"/>
                <a:gd name="T13" fmla="*/ 0 h 260350"/>
                <a:gd name="T14" fmla="*/ 933450 w 933450"/>
                <a:gd name="T15" fmla="*/ 260350 h 260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3450" h="260350">
                  <a:moveTo>
                    <a:pt x="0" y="257175"/>
                  </a:moveTo>
                  <a:cubicBezTo>
                    <a:pt x="95250" y="128587"/>
                    <a:pt x="190500" y="0"/>
                    <a:pt x="295275" y="0"/>
                  </a:cubicBezTo>
                  <a:cubicBezTo>
                    <a:pt x="400050" y="0"/>
                    <a:pt x="522288" y="254000"/>
                    <a:pt x="628650" y="257175"/>
                  </a:cubicBezTo>
                  <a:cubicBezTo>
                    <a:pt x="735012" y="260350"/>
                    <a:pt x="834231" y="139700"/>
                    <a:pt x="933450" y="19050"/>
                  </a:cubicBezTo>
                </a:path>
              </a:pathLst>
            </a:cu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5" name="Volný tvar 84"/>
            <p:cNvSpPr>
              <a:spLocks/>
            </p:cNvSpPr>
            <p:nvPr/>
          </p:nvSpPr>
          <p:spPr bwMode="auto">
            <a:xfrm>
              <a:off x="7164388" y="6308725"/>
              <a:ext cx="933450" cy="260350"/>
            </a:xfrm>
            <a:custGeom>
              <a:avLst/>
              <a:gdLst>
                <a:gd name="T0" fmla="*/ 0 w 933450"/>
                <a:gd name="T1" fmla="*/ 257175 h 260350"/>
                <a:gd name="T2" fmla="*/ 295275 w 933450"/>
                <a:gd name="T3" fmla="*/ 0 h 260350"/>
                <a:gd name="T4" fmla="*/ 628650 w 933450"/>
                <a:gd name="T5" fmla="*/ 257175 h 260350"/>
                <a:gd name="T6" fmla="*/ 933450 w 933450"/>
                <a:gd name="T7" fmla="*/ 19050 h 260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3450"/>
                <a:gd name="T13" fmla="*/ 0 h 260350"/>
                <a:gd name="T14" fmla="*/ 933450 w 933450"/>
                <a:gd name="T15" fmla="*/ 260350 h 260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3450" h="260350">
                  <a:moveTo>
                    <a:pt x="0" y="257175"/>
                  </a:moveTo>
                  <a:cubicBezTo>
                    <a:pt x="95250" y="128587"/>
                    <a:pt x="190500" y="0"/>
                    <a:pt x="295275" y="0"/>
                  </a:cubicBezTo>
                  <a:cubicBezTo>
                    <a:pt x="400050" y="0"/>
                    <a:pt x="522288" y="254000"/>
                    <a:pt x="628650" y="257175"/>
                  </a:cubicBezTo>
                  <a:cubicBezTo>
                    <a:pt x="735012" y="260350"/>
                    <a:pt x="834231" y="139700"/>
                    <a:pt x="933450" y="19050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Volný tvar 30"/>
            <p:cNvSpPr/>
            <p:nvPr/>
          </p:nvSpPr>
          <p:spPr bwMode="auto">
            <a:xfrm>
              <a:off x="7164388" y="6453188"/>
              <a:ext cx="933450" cy="260350"/>
            </a:xfrm>
            <a:custGeom>
              <a:avLst/>
              <a:gdLst>
                <a:gd name="connsiteX0" fmla="*/ 0 w 933450"/>
                <a:gd name="connsiteY0" fmla="*/ 257175 h 260350"/>
                <a:gd name="connsiteX1" fmla="*/ 295275 w 933450"/>
                <a:gd name="connsiteY1" fmla="*/ 0 h 260350"/>
                <a:gd name="connsiteX2" fmla="*/ 628650 w 933450"/>
                <a:gd name="connsiteY2" fmla="*/ 257175 h 260350"/>
                <a:gd name="connsiteX3" fmla="*/ 933450 w 933450"/>
                <a:gd name="connsiteY3" fmla="*/ 19050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260350">
                  <a:moveTo>
                    <a:pt x="0" y="257175"/>
                  </a:moveTo>
                  <a:cubicBezTo>
                    <a:pt x="95250" y="128587"/>
                    <a:pt x="190500" y="0"/>
                    <a:pt x="295275" y="0"/>
                  </a:cubicBezTo>
                  <a:cubicBezTo>
                    <a:pt x="400050" y="0"/>
                    <a:pt x="522288" y="254000"/>
                    <a:pt x="628650" y="257175"/>
                  </a:cubicBezTo>
                  <a:cubicBezTo>
                    <a:pt x="735012" y="260350"/>
                    <a:pt x="834231" y="139700"/>
                    <a:pt x="933450" y="19050"/>
                  </a:cubicBezTo>
                </a:path>
              </a:pathLst>
            </a:custGeom>
            <a:noFill/>
            <a:ln w="254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5377" name="Volný tvar 86"/>
            <p:cNvSpPr>
              <a:spLocks/>
            </p:cNvSpPr>
            <p:nvPr/>
          </p:nvSpPr>
          <p:spPr bwMode="auto">
            <a:xfrm>
              <a:off x="7164388" y="5876925"/>
              <a:ext cx="933450" cy="260350"/>
            </a:xfrm>
            <a:custGeom>
              <a:avLst/>
              <a:gdLst>
                <a:gd name="T0" fmla="*/ 0 w 933450"/>
                <a:gd name="T1" fmla="*/ 257175 h 260350"/>
                <a:gd name="T2" fmla="*/ 295275 w 933450"/>
                <a:gd name="T3" fmla="*/ 0 h 260350"/>
                <a:gd name="T4" fmla="*/ 628650 w 933450"/>
                <a:gd name="T5" fmla="*/ 257175 h 260350"/>
                <a:gd name="T6" fmla="*/ 933450 w 933450"/>
                <a:gd name="T7" fmla="*/ 19050 h 260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3450"/>
                <a:gd name="T13" fmla="*/ 0 h 260350"/>
                <a:gd name="T14" fmla="*/ 933450 w 933450"/>
                <a:gd name="T15" fmla="*/ 260350 h 260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3450" h="260350">
                  <a:moveTo>
                    <a:pt x="0" y="257175"/>
                  </a:moveTo>
                  <a:cubicBezTo>
                    <a:pt x="95250" y="128587"/>
                    <a:pt x="190500" y="0"/>
                    <a:pt x="295275" y="0"/>
                  </a:cubicBezTo>
                  <a:cubicBezTo>
                    <a:pt x="400050" y="0"/>
                    <a:pt x="522288" y="254000"/>
                    <a:pt x="628650" y="257175"/>
                  </a:cubicBezTo>
                  <a:cubicBezTo>
                    <a:pt x="735012" y="260350"/>
                    <a:pt x="834231" y="139700"/>
                    <a:pt x="933450" y="19050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Volný tvar 32"/>
            <p:cNvSpPr/>
            <p:nvPr/>
          </p:nvSpPr>
          <p:spPr bwMode="auto">
            <a:xfrm>
              <a:off x="7164388" y="6165851"/>
              <a:ext cx="933450" cy="260350"/>
            </a:xfrm>
            <a:custGeom>
              <a:avLst/>
              <a:gdLst>
                <a:gd name="connsiteX0" fmla="*/ 0 w 933450"/>
                <a:gd name="connsiteY0" fmla="*/ 257175 h 260350"/>
                <a:gd name="connsiteX1" fmla="*/ 295275 w 933450"/>
                <a:gd name="connsiteY1" fmla="*/ 0 h 260350"/>
                <a:gd name="connsiteX2" fmla="*/ 628650 w 933450"/>
                <a:gd name="connsiteY2" fmla="*/ 257175 h 260350"/>
                <a:gd name="connsiteX3" fmla="*/ 933450 w 933450"/>
                <a:gd name="connsiteY3" fmla="*/ 19050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260350">
                  <a:moveTo>
                    <a:pt x="0" y="257175"/>
                  </a:moveTo>
                  <a:cubicBezTo>
                    <a:pt x="95250" y="128587"/>
                    <a:pt x="190500" y="0"/>
                    <a:pt x="295275" y="0"/>
                  </a:cubicBezTo>
                  <a:cubicBezTo>
                    <a:pt x="400050" y="0"/>
                    <a:pt x="522288" y="254000"/>
                    <a:pt x="628650" y="257175"/>
                  </a:cubicBezTo>
                  <a:cubicBezTo>
                    <a:pt x="735012" y="260350"/>
                    <a:pt x="834231" y="139700"/>
                    <a:pt x="933450" y="19050"/>
                  </a:cubicBezTo>
                </a:path>
              </a:pathLst>
            </a:custGeom>
            <a:noFill/>
            <a:ln w="254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5379" name="Volný tvar 88"/>
            <p:cNvSpPr>
              <a:spLocks/>
            </p:cNvSpPr>
            <p:nvPr/>
          </p:nvSpPr>
          <p:spPr bwMode="auto">
            <a:xfrm>
              <a:off x="5867400" y="6237288"/>
              <a:ext cx="933450" cy="260350"/>
            </a:xfrm>
            <a:custGeom>
              <a:avLst/>
              <a:gdLst>
                <a:gd name="T0" fmla="*/ 0 w 933450"/>
                <a:gd name="T1" fmla="*/ 257175 h 260350"/>
                <a:gd name="T2" fmla="*/ 295275 w 933450"/>
                <a:gd name="T3" fmla="*/ 0 h 260350"/>
                <a:gd name="T4" fmla="*/ 628650 w 933450"/>
                <a:gd name="T5" fmla="*/ 257175 h 260350"/>
                <a:gd name="T6" fmla="*/ 933450 w 933450"/>
                <a:gd name="T7" fmla="*/ 19050 h 260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3450"/>
                <a:gd name="T13" fmla="*/ 0 h 260350"/>
                <a:gd name="T14" fmla="*/ 933450 w 933450"/>
                <a:gd name="T15" fmla="*/ 260350 h 260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3450" h="260350">
                  <a:moveTo>
                    <a:pt x="0" y="257175"/>
                  </a:moveTo>
                  <a:cubicBezTo>
                    <a:pt x="95250" y="128587"/>
                    <a:pt x="190500" y="0"/>
                    <a:pt x="295275" y="0"/>
                  </a:cubicBezTo>
                  <a:cubicBezTo>
                    <a:pt x="400050" y="0"/>
                    <a:pt x="522288" y="254000"/>
                    <a:pt x="628650" y="257175"/>
                  </a:cubicBezTo>
                  <a:cubicBezTo>
                    <a:pt x="735012" y="260350"/>
                    <a:pt x="834231" y="139700"/>
                    <a:pt x="933450" y="19050"/>
                  </a:cubicBezTo>
                </a:path>
              </a:pathLst>
            </a:cu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Pěticípá hvězda 34"/>
            <p:cNvSpPr/>
            <p:nvPr/>
          </p:nvSpPr>
          <p:spPr bwMode="auto">
            <a:xfrm>
              <a:off x="5940425" y="6308726"/>
              <a:ext cx="122238" cy="122237"/>
            </a:xfrm>
            <a:prstGeom prst="star5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6" name="Pěticípá hvězda 35"/>
            <p:cNvSpPr/>
            <p:nvPr/>
          </p:nvSpPr>
          <p:spPr bwMode="auto">
            <a:xfrm>
              <a:off x="6372225" y="6381751"/>
              <a:ext cx="122238" cy="122237"/>
            </a:xfrm>
            <a:prstGeom prst="star5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143000" y="228600"/>
            <a:ext cx="876141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1" hangingPunct="1"/>
            <a:r>
              <a:rPr lang="cs-CZ" altLang="cs-CZ" sz="3600"/>
              <a:t>Terminology: </a:t>
            </a:r>
            <a:r>
              <a:rPr lang="de-DE" altLang="cs-CZ" sz="3600"/>
              <a:t>array</a:t>
            </a:r>
            <a:r>
              <a:rPr lang="cs-CZ" altLang="cs-CZ" sz="3600"/>
              <a:t>s, chips</a:t>
            </a:r>
            <a:endParaRPr lang="de-DE" altLang="cs-CZ" sz="360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2209800"/>
            <a:ext cx="1716088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1" hangingPunct="1"/>
            <a:r>
              <a:rPr lang="de-DE" altLang="cs-CZ">
                <a:solidFill>
                  <a:srgbClr val="FFCC99"/>
                </a:solidFill>
              </a:rPr>
              <a:t>Macroarray </a:t>
            </a:r>
            <a:r>
              <a:rPr lang="cs-CZ" altLang="cs-CZ">
                <a:solidFill>
                  <a:srgbClr val="FFCC99"/>
                </a:solidFill>
              </a:rPr>
              <a:t>(</a:t>
            </a:r>
            <a:r>
              <a:rPr lang="de-DE" altLang="cs-CZ">
                <a:solidFill>
                  <a:srgbClr val="FFCC99"/>
                </a:solidFill>
              </a:rPr>
              <a:t>High Density</a:t>
            </a:r>
            <a:br>
              <a:rPr lang="de-DE" altLang="cs-CZ">
                <a:solidFill>
                  <a:srgbClr val="FFCC99"/>
                </a:solidFill>
              </a:rPr>
            </a:br>
            <a:r>
              <a:rPr lang="de-DE" altLang="cs-CZ">
                <a:solidFill>
                  <a:srgbClr val="FFCC99"/>
                </a:solidFill>
              </a:rPr>
              <a:t>Array</a:t>
            </a:r>
            <a:r>
              <a:rPr lang="cs-CZ" altLang="cs-CZ">
                <a:solidFill>
                  <a:srgbClr val="FFCC99"/>
                </a:solidFill>
              </a:rPr>
              <a:t>)</a:t>
            </a:r>
            <a:endParaRPr lang="de-DE" altLang="cs-CZ">
              <a:solidFill>
                <a:srgbClr val="FFCC99"/>
              </a:solidFill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981200" y="1152525"/>
            <a:ext cx="15303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1" hangingPunct="1"/>
            <a:r>
              <a:rPr lang="cs-CZ" altLang="cs-CZ">
                <a:solidFill>
                  <a:srgbClr val="FFCC99"/>
                </a:solidFill>
              </a:rPr>
              <a:t>Preparation</a:t>
            </a:r>
            <a:r>
              <a:rPr lang="de-DE" altLang="cs-CZ">
                <a:solidFill>
                  <a:srgbClr val="FFCC99"/>
                </a:solidFill>
              </a:rPr>
              <a:t> 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114800" y="1143000"/>
            <a:ext cx="15240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1" hangingPunct="1"/>
            <a:r>
              <a:rPr lang="cs-CZ" altLang="cs-CZ">
                <a:solidFill>
                  <a:srgbClr val="FFCC99"/>
                </a:solidFill>
              </a:rPr>
              <a:t>Support</a:t>
            </a:r>
            <a:r>
              <a:rPr lang="de-DE" altLang="cs-CZ">
                <a:solidFill>
                  <a:srgbClr val="FFCC99"/>
                </a:solidFill>
              </a:rPr>
              <a:t> 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5678488" y="1152525"/>
            <a:ext cx="19050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1" hangingPunct="1"/>
            <a:r>
              <a:rPr lang="cs-CZ" altLang="cs-CZ">
                <a:solidFill>
                  <a:srgbClr val="FFCC99"/>
                </a:solidFill>
              </a:rPr>
              <a:t>Density</a:t>
            </a:r>
            <a:r>
              <a:rPr lang="de-DE" altLang="cs-CZ">
                <a:solidFill>
                  <a:srgbClr val="FFCC99"/>
                </a:solidFill>
              </a:rPr>
              <a:t/>
            </a:r>
            <a:br>
              <a:rPr lang="de-DE" altLang="cs-CZ">
                <a:solidFill>
                  <a:srgbClr val="FFCC99"/>
                </a:solidFill>
              </a:rPr>
            </a:br>
            <a:r>
              <a:rPr lang="de-DE" altLang="cs-CZ">
                <a:solidFill>
                  <a:srgbClr val="FFCC99"/>
                </a:solidFill>
              </a:rPr>
              <a:t>[probes/cm</a:t>
            </a:r>
            <a:r>
              <a:rPr lang="de-DE" altLang="cs-CZ" baseline="30000">
                <a:solidFill>
                  <a:srgbClr val="FFCC99"/>
                </a:solidFill>
              </a:rPr>
              <a:t>2</a:t>
            </a:r>
            <a:r>
              <a:rPr lang="de-DE" altLang="cs-CZ">
                <a:solidFill>
                  <a:srgbClr val="FFCC99"/>
                </a:solidFill>
              </a:rPr>
              <a:t>] 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692275" y="1876425"/>
            <a:ext cx="227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1" hangingPunct="1"/>
            <a:r>
              <a:rPr lang="cs-CZ" altLang="cs-CZ" sz="1600"/>
              <a:t>Printing of</a:t>
            </a:r>
            <a:r>
              <a:rPr lang="de-DE" altLang="cs-CZ" sz="1600"/>
              <a:t> oligo-nucleotid</a:t>
            </a:r>
            <a:r>
              <a:rPr lang="cs-CZ" altLang="cs-CZ" sz="1600"/>
              <a:t>s or</a:t>
            </a:r>
            <a:r>
              <a:rPr lang="de-DE" altLang="cs-CZ" sz="1600"/>
              <a:t> </a:t>
            </a:r>
            <a:endParaRPr lang="cs-CZ" altLang="cs-CZ" sz="1600"/>
          </a:p>
          <a:p>
            <a:pPr eaLnBrk="1" hangingPunct="1"/>
            <a:r>
              <a:rPr lang="de-DE" altLang="cs-CZ" sz="1600"/>
              <a:t>PCR fragment</a:t>
            </a:r>
            <a:r>
              <a:rPr lang="cs-CZ" altLang="cs-CZ" sz="1600"/>
              <a:t>s</a:t>
            </a:r>
            <a:r>
              <a:rPr lang="de-DE" altLang="cs-CZ" sz="1600"/>
              <a:t> 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4151313" y="1816100"/>
            <a:ext cx="160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1" hangingPunct="1"/>
            <a:r>
              <a:rPr lang="de-DE" altLang="cs-CZ" sz="1600"/>
              <a:t>Membr</a:t>
            </a:r>
            <a:r>
              <a:rPr lang="cs-CZ" altLang="cs-CZ" sz="1600"/>
              <a:t>ane</a:t>
            </a:r>
            <a:endParaRPr lang="de-DE" altLang="cs-CZ" sz="1600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5989638" y="1820863"/>
            <a:ext cx="15541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1" hangingPunct="1"/>
            <a:r>
              <a:rPr lang="cs-CZ" altLang="cs-CZ" sz="1600"/>
              <a:t>max.</a:t>
            </a:r>
            <a:r>
              <a:rPr lang="de-DE" altLang="cs-CZ" sz="1600"/>
              <a:t> 64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3810000"/>
            <a:ext cx="15240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1" hangingPunct="1"/>
            <a:r>
              <a:rPr lang="de-DE" altLang="cs-CZ">
                <a:solidFill>
                  <a:srgbClr val="FFCC99"/>
                </a:solidFill>
              </a:rPr>
              <a:t>Microarray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4167188" y="3284538"/>
            <a:ext cx="1395412" cy="954087"/>
          </a:xfrm>
          <a:prstGeom prst="rect">
            <a:avLst/>
          </a:prstGeom>
          <a:noFill/>
          <a:ln w="9525">
            <a:noFill/>
            <a:prstDash val="lgDashDotDot"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1" hangingPunct="1"/>
            <a:r>
              <a:rPr lang="cs-CZ" altLang="cs-CZ" sz="1600"/>
              <a:t>e.g. glass</a:t>
            </a:r>
            <a:endParaRPr lang="de-DE" altLang="cs-CZ" sz="1600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5919788" y="3438525"/>
            <a:ext cx="12430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1" hangingPunct="1"/>
            <a:r>
              <a:rPr lang="cs-CZ" altLang="cs-CZ" sz="1600"/>
              <a:t>up to </a:t>
            </a:r>
            <a:r>
              <a:rPr lang="de-DE" altLang="cs-CZ" sz="1600"/>
              <a:t>10</a:t>
            </a:r>
            <a:r>
              <a:rPr lang="de-DE" altLang="cs-CZ" sz="1600" baseline="50000"/>
              <a:t>4</a:t>
            </a:r>
            <a:endParaRPr lang="de-DE" altLang="cs-CZ" sz="1600"/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152400" y="5257800"/>
            <a:ext cx="10668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1" hangingPunct="1"/>
            <a:r>
              <a:rPr lang="de-DE" altLang="cs-CZ">
                <a:solidFill>
                  <a:srgbClr val="FFCC99"/>
                </a:solidFill>
              </a:rPr>
              <a:t>Chip</a:t>
            </a: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1673225" y="5230813"/>
            <a:ext cx="211772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1" hangingPunct="1"/>
            <a:r>
              <a:rPr lang="cs-CZ" altLang="cs-CZ" sz="1600"/>
              <a:t>Direct synthesis on the support </a:t>
            </a:r>
            <a:endParaRPr lang="de-DE" altLang="cs-CZ" sz="1600"/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4167188" y="5121275"/>
            <a:ext cx="1243012" cy="641350"/>
          </a:xfrm>
          <a:prstGeom prst="rect">
            <a:avLst/>
          </a:prstGeom>
          <a:noFill/>
          <a:ln w="9525">
            <a:noFill/>
            <a:prstDash val="lgDashDotDot"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1" hangingPunct="1"/>
            <a:r>
              <a:rPr lang="cs-CZ" altLang="cs-CZ" sz="1600"/>
              <a:t>e.g. glass</a:t>
            </a:r>
            <a:endParaRPr lang="de-DE" altLang="cs-CZ" sz="1600"/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5791200" y="5105400"/>
            <a:ext cx="15224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1" hangingPunct="1"/>
            <a:r>
              <a:rPr lang="cs-CZ" altLang="cs-CZ" sz="1600"/>
              <a:t>up to  </a:t>
            </a:r>
            <a:r>
              <a:rPr lang="de-DE" altLang="cs-CZ" sz="1600"/>
              <a:t>2.5 </a:t>
            </a:r>
            <a:r>
              <a:rPr lang="cs-CZ" altLang="cs-CZ" sz="1600">
                <a:sym typeface="Arial" charset="0"/>
              </a:rPr>
              <a:t>*</a:t>
            </a:r>
            <a:r>
              <a:rPr lang="de-DE" altLang="cs-CZ" sz="1600"/>
              <a:t>10</a:t>
            </a:r>
            <a:r>
              <a:rPr lang="de-DE" altLang="cs-CZ" sz="1600" baseline="50000"/>
              <a:t>5</a:t>
            </a:r>
            <a:endParaRPr lang="de-DE" altLang="cs-CZ" sz="1600"/>
          </a:p>
        </p:txBody>
      </p:sp>
      <p:pic>
        <p:nvPicPr>
          <p:cNvPr id="16401" name="Picture 17" descr="C:\Eigene Dateien\Graphiken\microarrays\chipausschnit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9663" y="3695700"/>
            <a:ext cx="1541462" cy="1243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402" name="Picture 18" descr="C:\Temp\habilinfos\affymetrix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8075" y="5310188"/>
            <a:ext cx="1546225" cy="1033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1692275" y="3503613"/>
            <a:ext cx="227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1" hangingPunct="1"/>
            <a:r>
              <a:rPr lang="cs-CZ" altLang="cs-CZ" sz="1600"/>
              <a:t>Printing of</a:t>
            </a:r>
            <a:r>
              <a:rPr lang="de-DE" altLang="cs-CZ" sz="1600"/>
              <a:t> oligo-nucleotid</a:t>
            </a:r>
            <a:r>
              <a:rPr lang="cs-CZ" altLang="cs-CZ" sz="1600"/>
              <a:t>s or</a:t>
            </a:r>
            <a:r>
              <a:rPr lang="de-DE" altLang="cs-CZ" sz="1600"/>
              <a:t> </a:t>
            </a:r>
            <a:endParaRPr lang="cs-CZ" altLang="cs-CZ" sz="1600"/>
          </a:p>
          <a:p>
            <a:pPr eaLnBrk="1" hangingPunct="1"/>
            <a:r>
              <a:rPr lang="de-DE" altLang="cs-CZ" sz="1600"/>
              <a:t>PCR fragment</a:t>
            </a:r>
            <a:r>
              <a:rPr lang="cs-CZ" altLang="cs-CZ" sz="1600"/>
              <a:t>s</a:t>
            </a:r>
            <a:endParaRPr lang="de-DE" altLang="cs-CZ" sz="1600"/>
          </a:p>
        </p:txBody>
      </p:sp>
      <p:graphicFrame>
        <p:nvGraphicFramePr>
          <p:cNvPr id="16404" name="Object 20"/>
          <p:cNvGraphicFramePr>
            <a:graphicFrameLocks noChangeAspect="1"/>
          </p:cNvGraphicFramePr>
          <p:nvPr/>
        </p:nvGraphicFramePr>
        <p:xfrm>
          <a:off x="7470775" y="2100263"/>
          <a:ext cx="1531938" cy="1195387"/>
        </p:xfrm>
        <a:graphic>
          <a:graphicData uri="http://schemas.openxmlformats.org/presentationml/2006/ole">
            <p:oleObj spid="_x0000_s16404" name="Image" r:id="rId5" imgW="777600" imgH="631800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60350" y="4398963"/>
            <a:ext cx="86106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 sz="240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60350" y="712788"/>
            <a:ext cx="8610600" cy="348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 sz="240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276600" y="152400"/>
            <a:ext cx="17526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1" hangingPunct="1"/>
            <a:r>
              <a:rPr lang="de-DE" altLang="cs-CZ" sz="3600"/>
              <a:t>Array</a:t>
            </a:r>
            <a:r>
              <a:rPr lang="cs-CZ" altLang="cs-CZ" sz="3600"/>
              <a:t>s</a:t>
            </a:r>
            <a:endParaRPr lang="de-DE" altLang="cs-CZ" sz="3600"/>
          </a:p>
        </p:txBody>
      </p:sp>
      <p:sp>
        <p:nvSpPr>
          <p:cNvPr id="17413" name="Freeform 5"/>
          <p:cNvSpPr>
            <a:spLocks/>
          </p:cNvSpPr>
          <p:nvPr/>
        </p:nvSpPr>
        <p:spPr bwMode="auto">
          <a:xfrm>
            <a:off x="763588" y="2398713"/>
            <a:ext cx="1200150" cy="134937"/>
          </a:xfrm>
          <a:custGeom>
            <a:avLst/>
            <a:gdLst>
              <a:gd name="T0" fmla="*/ 0 w 1200"/>
              <a:gd name="T1" fmla="*/ 130992762 h 139"/>
              <a:gd name="T2" fmla="*/ 240060004 w 1200"/>
              <a:gd name="T3" fmla="*/ 0 h 139"/>
              <a:gd name="T4" fmla="*/ 480120008 w 1200"/>
              <a:gd name="T5" fmla="*/ 130050145 h 139"/>
              <a:gd name="T6" fmla="*/ 720180011 w 1200"/>
              <a:gd name="T7" fmla="*/ 0 h 139"/>
              <a:gd name="T8" fmla="*/ 960240015 w 1200"/>
              <a:gd name="T9" fmla="*/ 130992762 h 139"/>
              <a:gd name="T10" fmla="*/ 1200300019 w 1200"/>
              <a:gd name="T11" fmla="*/ 0 h 1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00"/>
              <a:gd name="T19" fmla="*/ 0 h 139"/>
              <a:gd name="T20" fmla="*/ 1200 w 1200"/>
              <a:gd name="T21" fmla="*/ 139 h 1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00" h="139">
                <a:moveTo>
                  <a:pt x="0" y="139"/>
                </a:moveTo>
                <a:cubicBezTo>
                  <a:pt x="80" y="69"/>
                  <a:pt x="160" y="0"/>
                  <a:pt x="240" y="0"/>
                </a:cubicBezTo>
                <a:cubicBezTo>
                  <a:pt x="320" y="0"/>
                  <a:pt x="400" y="138"/>
                  <a:pt x="480" y="138"/>
                </a:cubicBezTo>
                <a:cubicBezTo>
                  <a:pt x="560" y="138"/>
                  <a:pt x="640" y="0"/>
                  <a:pt x="720" y="0"/>
                </a:cubicBezTo>
                <a:cubicBezTo>
                  <a:pt x="800" y="0"/>
                  <a:pt x="880" y="139"/>
                  <a:pt x="960" y="139"/>
                </a:cubicBezTo>
                <a:cubicBezTo>
                  <a:pt x="1040" y="139"/>
                  <a:pt x="1160" y="24"/>
                  <a:pt x="1200" y="0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Freeform 6"/>
          <p:cNvSpPr>
            <a:spLocks/>
          </p:cNvSpPr>
          <p:nvPr/>
        </p:nvSpPr>
        <p:spPr bwMode="auto">
          <a:xfrm>
            <a:off x="1820863" y="2671763"/>
            <a:ext cx="1201737" cy="134937"/>
          </a:xfrm>
          <a:custGeom>
            <a:avLst/>
            <a:gdLst>
              <a:gd name="T0" fmla="*/ 0 w 1200"/>
              <a:gd name="T1" fmla="*/ 130992762 h 139"/>
              <a:gd name="T2" fmla="*/ 240694902 w 1200"/>
              <a:gd name="T3" fmla="*/ 0 h 139"/>
              <a:gd name="T4" fmla="*/ 481390806 w 1200"/>
              <a:gd name="T5" fmla="*/ 130050145 h 139"/>
              <a:gd name="T6" fmla="*/ 722085708 w 1200"/>
              <a:gd name="T7" fmla="*/ 0 h 139"/>
              <a:gd name="T8" fmla="*/ 962780611 w 1200"/>
              <a:gd name="T9" fmla="*/ 130992762 h 139"/>
              <a:gd name="T10" fmla="*/ 1203476514 w 1200"/>
              <a:gd name="T11" fmla="*/ 0 h 1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00"/>
              <a:gd name="T19" fmla="*/ 0 h 139"/>
              <a:gd name="T20" fmla="*/ 1200 w 1200"/>
              <a:gd name="T21" fmla="*/ 139 h 1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00" h="139">
                <a:moveTo>
                  <a:pt x="0" y="139"/>
                </a:moveTo>
                <a:cubicBezTo>
                  <a:pt x="80" y="69"/>
                  <a:pt x="160" y="0"/>
                  <a:pt x="240" y="0"/>
                </a:cubicBezTo>
                <a:cubicBezTo>
                  <a:pt x="320" y="0"/>
                  <a:pt x="400" y="138"/>
                  <a:pt x="480" y="138"/>
                </a:cubicBezTo>
                <a:cubicBezTo>
                  <a:pt x="560" y="138"/>
                  <a:pt x="640" y="0"/>
                  <a:pt x="720" y="0"/>
                </a:cubicBezTo>
                <a:cubicBezTo>
                  <a:pt x="800" y="0"/>
                  <a:pt x="880" y="139"/>
                  <a:pt x="960" y="139"/>
                </a:cubicBezTo>
                <a:cubicBezTo>
                  <a:pt x="1040" y="139"/>
                  <a:pt x="1160" y="24"/>
                  <a:pt x="1200" y="0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Freeform 7"/>
          <p:cNvSpPr>
            <a:spLocks/>
          </p:cNvSpPr>
          <p:nvPr/>
        </p:nvSpPr>
        <p:spPr bwMode="auto">
          <a:xfrm>
            <a:off x="882650" y="1879600"/>
            <a:ext cx="1201738" cy="134938"/>
          </a:xfrm>
          <a:custGeom>
            <a:avLst/>
            <a:gdLst>
              <a:gd name="T0" fmla="*/ 0 w 1200"/>
              <a:gd name="T1" fmla="*/ 130994704 h 139"/>
              <a:gd name="T2" fmla="*/ 240696104 w 1200"/>
              <a:gd name="T3" fmla="*/ 0 h 139"/>
              <a:gd name="T4" fmla="*/ 481391207 w 1200"/>
              <a:gd name="T5" fmla="*/ 130052079 h 139"/>
              <a:gd name="T6" fmla="*/ 722087311 w 1200"/>
              <a:gd name="T7" fmla="*/ 0 h 139"/>
              <a:gd name="T8" fmla="*/ 962782413 w 1200"/>
              <a:gd name="T9" fmla="*/ 130994704 h 139"/>
              <a:gd name="T10" fmla="*/ 1203478517 w 1200"/>
              <a:gd name="T11" fmla="*/ 0 h 1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00"/>
              <a:gd name="T19" fmla="*/ 0 h 139"/>
              <a:gd name="T20" fmla="*/ 1200 w 1200"/>
              <a:gd name="T21" fmla="*/ 139 h 1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00" h="139">
                <a:moveTo>
                  <a:pt x="0" y="139"/>
                </a:moveTo>
                <a:cubicBezTo>
                  <a:pt x="80" y="69"/>
                  <a:pt x="160" y="0"/>
                  <a:pt x="240" y="0"/>
                </a:cubicBezTo>
                <a:cubicBezTo>
                  <a:pt x="320" y="0"/>
                  <a:pt x="400" y="138"/>
                  <a:pt x="480" y="138"/>
                </a:cubicBezTo>
                <a:cubicBezTo>
                  <a:pt x="560" y="138"/>
                  <a:pt x="640" y="0"/>
                  <a:pt x="720" y="0"/>
                </a:cubicBezTo>
                <a:cubicBezTo>
                  <a:pt x="800" y="0"/>
                  <a:pt x="880" y="139"/>
                  <a:pt x="960" y="139"/>
                </a:cubicBezTo>
                <a:cubicBezTo>
                  <a:pt x="1040" y="139"/>
                  <a:pt x="1160" y="24"/>
                  <a:pt x="1200" y="0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Freeform 8"/>
          <p:cNvSpPr>
            <a:spLocks/>
          </p:cNvSpPr>
          <p:nvPr/>
        </p:nvSpPr>
        <p:spPr bwMode="auto">
          <a:xfrm>
            <a:off x="593725" y="3132138"/>
            <a:ext cx="1201738" cy="134937"/>
          </a:xfrm>
          <a:custGeom>
            <a:avLst/>
            <a:gdLst>
              <a:gd name="T0" fmla="*/ 0 w 1200"/>
              <a:gd name="T1" fmla="*/ 130992762 h 139"/>
              <a:gd name="T2" fmla="*/ 240696104 w 1200"/>
              <a:gd name="T3" fmla="*/ 0 h 139"/>
              <a:gd name="T4" fmla="*/ 481391207 w 1200"/>
              <a:gd name="T5" fmla="*/ 130050145 h 139"/>
              <a:gd name="T6" fmla="*/ 722087311 w 1200"/>
              <a:gd name="T7" fmla="*/ 0 h 139"/>
              <a:gd name="T8" fmla="*/ 962782413 w 1200"/>
              <a:gd name="T9" fmla="*/ 130992762 h 139"/>
              <a:gd name="T10" fmla="*/ 1203478517 w 1200"/>
              <a:gd name="T11" fmla="*/ 0 h 1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00"/>
              <a:gd name="T19" fmla="*/ 0 h 139"/>
              <a:gd name="T20" fmla="*/ 1200 w 1200"/>
              <a:gd name="T21" fmla="*/ 139 h 1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00" h="139">
                <a:moveTo>
                  <a:pt x="0" y="139"/>
                </a:moveTo>
                <a:cubicBezTo>
                  <a:pt x="80" y="69"/>
                  <a:pt x="160" y="0"/>
                  <a:pt x="240" y="0"/>
                </a:cubicBezTo>
                <a:cubicBezTo>
                  <a:pt x="320" y="0"/>
                  <a:pt x="400" y="138"/>
                  <a:pt x="480" y="138"/>
                </a:cubicBezTo>
                <a:cubicBezTo>
                  <a:pt x="560" y="138"/>
                  <a:pt x="640" y="0"/>
                  <a:pt x="720" y="0"/>
                </a:cubicBezTo>
                <a:cubicBezTo>
                  <a:pt x="800" y="0"/>
                  <a:pt x="880" y="139"/>
                  <a:pt x="960" y="139"/>
                </a:cubicBezTo>
                <a:cubicBezTo>
                  <a:pt x="1040" y="139"/>
                  <a:pt x="1160" y="24"/>
                  <a:pt x="1200" y="0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Freeform 9"/>
          <p:cNvSpPr>
            <a:spLocks/>
          </p:cNvSpPr>
          <p:nvPr/>
        </p:nvSpPr>
        <p:spPr bwMode="auto">
          <a:xfrm>
            <a:off x="1555750" y="2928938"/>
            <a:ext cx="1201738" cy="133350"/>
          </a:xfrm>
          <a:custGeom>
            <a:avLst/>
            <a:gdLst>
              <a:gd name="T0" fmla="*/ 0 w 1200"/>
              <a:gd name="T1" fmla="*/ 127929658 h 139"/>
              <a:gd name="T2" fmla="*/ 240696104 w 1200"/>
              <a:gd name="T3" fmla="*/ 0 h 139"/>
              <a:gd name="T4" fmla="*/ 481391207 w 1200"/>
              <a:gd name="T5" fmla="*/ 127009639 h 139"/>
              <a:gd name="T6" fmla="*/ 722087311 w 1200"/>
              <a:gd name="T7" fmla="*/ 0 h 139"/>
              <a:gd name="T8" fmla="*/ 962782413 w 1200"/>
              <a:gd name="T9" fmla="*/ 127929658 h 139"/>
              <a:gd name="T10" fmla="*/ 1203478517 w 1200"/>
              <a:gd name="T11" fmla="*/ 0 h 1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00"/>
              <a:gd name="T19" fmla="*/ 0 h 139"/>
              <a:gd name="T20" fmla="*/ 1200 w 1200"/>
              <a:gd name="T21" fmla="*/ 139 h 1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00" h="139">
                <a:moveTo>
                  <a:pt x="0" y="139"/>
                </a:moveTo>
                <a:cubicBezTo>
                  <a:pt x="80" y="69"/>
                  <a:pt x="160" y="0"/>
                  <a:pt x="240" y="0"/>
                </a:cubicBezTo>
                <a:cubicBezTo>
                  <a:pt x="320" y="0"/>
                  <a:pt x="400" y="138"/>
                  <a:pt x="480" y="138"/>
                </a:cubicBezTo>
                <a:cubicBezTo>
                  <a:pt x="560" y="138"/>
                  <a:pt x="640" y="0"/>
                  <a:pt x="720" y="0"/>
                </a:cubicBezTo>
                <a:cubicBezTo>
                  <a:pt x="800" y="0"/>
                  <a:pt x="880" y="139"/>
                  <a:pt x="960" y="139"/>
                </a:cubicBezTo>
                <a:cubicBezTo>
                  <a:pt x="1040" y="139"/>
                  <a:pt x="1160" y="24"/>
                  <a:pt x="1200" y="0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Freeform 10"/>
          <p:cNvSpPr>
            <a:spLocks/>
          </p:cNvSpPr>
          <p:nvPr/>
        </p:nvSpPr>
        <p:spPr bwMode="auto">
          <a:xfrm>
            <a:off x="1749425" y="3201988"/>
            <a:ext cx="1200150" cy="134937"/>
          </a:xfrm>
          <a:custGeom>
            <a:avLst/>
            <a:gdLst>
              <a:gd name="T0" fmla="*/ 0 w 1200"/>
              <a:gd name="T1" fmla="*/ 130992762 h 139"/>
              <a:gd name="T2" fmla="*/ 240060004 w 1200"/>
              <a:gd name="T3" fmla="*/ 0 h 139"/>
              <a:gd name="T4" fmla="*/ 480120008 w 1200"/>
              <a:gd name="T5" fmla="*/ 130050145 h 139"/>
              <a:gd name="T6" fmla="*/ 720180011 w 1200"/>
              <a:gd name="T7" fmla="*/ 0 h 139"/>
              <a:gd name="T8" fmla="*/ 960240015 w 1200"/>
              <a:gd name="T9" fmla="*/ 130992762 h 139"/>
              <a:gd name="T10" fmla="*/ 1200300019 w 1200"/>
              <a:gd name="T11" fmla="*/ 0 h 1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00"/>
              <a:gd name="T19" fmla="*/ 0 h 139"/>
              <a:gd name="T20" fmla="*/ 1200 w 1200"/>
              <a:gd name="T21" fmla="*/ 139 h 1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00" h="139">
                <a:moveTo>
                  <a:pt x="0" y="139"/>
                </a:moveTo>
                <a:cubicBezTo>
                  <a:pt x="80" y="69"/>
                  <a:pt x="160" y="0"/>
                  <a:pt x="240" y="0"/>
                </a:cubicBezTo>
                <a:cubicBezTo>
                  <a:pt x="320" y="0"/>
                  <a:pt x="400" y="138"/>
                  <a:pt x="480" y="138"/>
                </a:cubicBezTo>
                <a:cubicBezTo>
                  <a:pt x="560" y="138"/>
                  <a:pt x="640" y="0"/>
                  <a:pt x="720" y="0"/>
                </a:cubicBezTo>
                <a:cubicBezTo>
                  <a:pt x="800" y="0"/>
                  <a:pt x="880" y="139"/>
                  <a:pt x="960" y="139"/>
                </a:cubicBezTo>
                <a:cubicBezTo>
                  <a:pt x="1040" y="139"/>
                  <a:pt x="1160" y="24"/>
                  <a:pt x="1200" y="0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Freeform 11"/>
          <p:cNvSpPr>
            <a:spLocks/>
          </p:cNvSpPr>
          <p:nvPr/>
        </p:nvSpPr>
        <p:spPr bwMode="auto">
          <a:xfrm>
            <a:off x="1460500" y="2227263"/>
            <a:ext cx="1200150" cy="133350"/>
          </a:xfrm>
          <a:custGeom>
            <a:avLst/>
            <a:gdLst>
              <a:gd name="T0" fmla="*/ 0 w 1200"/>
              <a:gd name="T1" fmla="*/ 127929658 h 139"/>
              <a:gd name="T2" fmla="*/ 240060004 w 1200"/>
              <a:gd name="T3" fmla="*/ 0 h 139"/>
              <a:gd name="T4" fmla="*/ 480120008 w 1200"/>
              <a:gd name="T5" fmla="*/ 127009639 h 139"/>
              <a:gd name="T6" fmla="*/ 720180011 w 1200"/>
              <a:gd name="T7" fmla="*/ 0 h 139"/>
              <a:gd name="T8" fmla="*/ 960240015 w 1200"/>
              <a:gd name="T9" fmla="*/ 127929658 h 139"/>
              <a:gd name="T10" fmla="*/ 1200300019 w 1200"/>
              <a:gd name="T11" fmla="*/ 0 h 1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00"/>
              <a:gd name="T19" fmla="*/ 0 h 139"/>
              <a:gd name="T20" fmla="*/ 1200 w 1200"/>
              <a:gd name="T21" fmla="*/ 139 h 1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00" h="139">
                <a:moveTo>
                  <a:pt x="0" y="139"/>
                </a:moveTo>
                <a:cubicBezTo>
                  <a:pt x="80" y="69"/>
                  <a:pt x="160" y="0"/>
                  <a:pt x="240" y="0"/>
                </a:cubicBezTo>
                <a:cubicBezTo>
                  <a:pt x="320" y="0"/>
                  <a:pt x="400" y="138"/>
                  <a:pt x="480" y="138"/>
                </a:cubicBezTo>
                <a:cubicBezTo>
                  <a:pt x="560" y="138"/>
                  <a:pt x="640" y="0"/>
                  <a:pt x="720" y="0"/>
                </a:cubicBezTo>
                <a:cubicBezTo>
                  <a:pt x="800" y="0"/>
                  <a:pt x="880" y="139"/>
                  <a:pt x="960" y="139"/>
                </a:cubicBezTo>
                <a:cubicBezTo>
                  <a:pt x="1040" y="139"/>
                  <a:pt x="1160" y="24"/>
                  <a:pt x="1200" y="0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Freeform 12"/>
          <p:cNvSpPr>
            <a:spLocks/>
          </p:cNvSpPr>
          <p:nvPr/>
        </p:nvSpPr>
        <p:spPr bwMode="auto">
          <a:xfrm>
            <a:off x="522288" y="2644775"/>
            <a:ext cx="1201737" cy="134938"/>
          </a:xfrm>
          <a:custGeom>
            <a:avLst/>
            <a:gdLst>
              <a:gd name="T0" fmla="*/ 0 w 1200"/>
              <a:gd name="T1" fmla="*/ 130994704 h 139"/>
              <a:gd name="T2" fmla="*/ 240694902 w 1200"/>
              <a:gd name="T3" fmla="*/ 0 h 139"/>
              <a:gd name="T4" fmla="*/ 481390806 w 1200"/>
              <a:gd name="T5" fmla="*/ 130052079 h 139"/>
              <a:gd name="T6" fmla="*/ 722085708 w 1200"/>
              <a:gd name="T7" fmla="*/ 0 h 139"/>
              <a:gd name="T8" fmla="*/ 962780611 w 1200"/>
              <a:gd name="T9" fmla="*/ 130994704 h 139"/>
              <a:gd name="T10" fmla="*/ 1203476514 w 1200"/>
              <a:gd name="T11" fmla="*/ 0 h 1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00"/>
              <a:gd name="T19" fmla="*/ 0 h 139"/>
              <a:gd name="T20" fmla="*/ 1200 w 1200"/>
              <a:gd name="T21" fmla="*/ 139 h 1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00" h="139">
                <a:moveTo>
                  <a:pt x="0" y="139"/>
                </a:moveTo>
                <a:cubicBezTo>
                  <a:pt x="80" y="69"/>
                  <a:pt x="160" y="0"/>
                  <a:pt x="240" y="0"/>
                </a:cubicBezTo>
                <a:cubicBezTo>
                  <a:pt x="320" y="0"/>
                  <a:pt x="400" y="138"/>
                  <a:pt x="480" y="138"/>
                </a:cubicBezTo>
                <a:cubicBezTo>
                  <a:pt x="560" y="138"/>
                  <a:pt x="640" y="0"/>
                  <a:pt x="720" y="0"/>
                </a:cubicBezTo>
                <a:cubicBezTo>
                  <a:pt x="800" y="0"/>
                  <a:pt x="880" y="139"/>
                  <a:pt x="960" y="139"/>
                </a:cubicBezTo>
                <a:cubicBezTo>
                  <a:pt x="1040" y="139"/>
                  <a:pt x="1160" y="24"/>
                  <a:pt x="1200" y="0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Oval 13"/>
          <p:cNvSpPr>
            <a:spLocks noChangeArrowheads="1"/>
          </p:cNvSpPr>
          <p:nvPr/>
        </p:nvSpPr>
        <p:spPr bwMode="auto">
          <a:xfrm>
            <a:off x="958850" y="1884363"/>
            <a:ext cx="88900" cy="8731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17422" name="Oval 14"/>
          <p:cNvSpPr>
            <a:spLocks noChangeArrowheads="1"/>
          </p:cNvSpPr>
          <p:nvPr/>
        </p:nvSpPr>
        <p:spPr bwMode="auto">
          <a:xfrm>
            <a:off x="1252538" y="1943100"/>
            <a:ext cx="90487" cy="8731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17423" name="Oval 15"/>
          <p:cNvSpPr>
            <a:spLocks noChangeArrowheads="1"/>
          </p:cNvSpPr>
          <p:nvPr/>
        </p:nvSpPr>
        <p:spPr bwMode="auto">
          <a:xfrm>
            <a:off x="1641475" y="1873250"/>
            <a:ext cx="90488" cy="8731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17424" name="Oval 16"/>
          <p:cNvSpPr>
            <a:spLocks noChangeArrowheads="1"/>
          </p:cNvSpPr>
          <p:nvPr/>
        </p:nvSpPr>
        <p:spPr bwMode="auto">
          <a:xfrm>
            <a:off x="1930400" y="1917700"/>
            <a:ext cx="90488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17425" name="Oval 17"/>
          <p:cNvSpPr>
            <a:spLocks noChangeArrowheads="1"/>
          </p:cNvSpPr>
          <p:nvPr/>
        </p:nvSpPr>
        <p:spPr bwMode="auto">
          <a:xfrm>
            <a:off x="958850" y="2359025"/>
            <a:ext cx="88900" cy="8731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17426" name="Oval 18"/>
          <p:cNvSpPr>
            <a:spLocks noChangeArrowheads="1"/>
          </p:cNvSpPr>
          <p:nvPr/>
        </p:nvSpPr>
        <p:spPr bwMode="auto">
          <a:xfrm>
            <a:off x="1204913" y="2487613"/>
            <a:ext cx="90487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17427" name="Oval 19"/>
          <p:cNvSpPr>
            <a:spLocks noChangeArrowheads="1"/>
          </p:cNvSpPr>
          <p:nvPr/>
        </p:nvSpPr>
        <p:spPr bwMode="auto">
          <a:xfrm>
            <a:off x="1541463" y="2411413"/>
            <a:ext cx="90487" cy="8731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17428" name="Oval 20"/>
          <p:cNvSpPr>
            <a:spLocks noChangeArrowheads="1"/>
          </p:cNvSpPr>
          <p:nvPr/>
        </p:nvSpPr>
        <p:spPr bwMode="auto">
          <a:xfrm>
            <a:off x="2543175" y="2644775"/>
            <a:ext cx="88900" cy="8731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17429" name="Oval 21"/>
          <p:cNvSpPr>
            <a:spLocks noChangeArrowheads="1"/>
          </p:cNvSpPr>
          <p:nvPr/>
        </p:nvSpPr>
        <p:spPr bwMode="auto">
          <a:xfrm>
            <a:off x="2308225" y="2746375"/>
            <a:ext cx="90488" cy="8731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17430" name="Oval 22"/>
          <p:cNvSpPr>
            <a:spLocks noChangeArrowheads="1"/>
          </p:cNvSpPr>
          <p:nvPr/>
        </p:nvSpPr>
        <p:spPr bwMode="auto">
          <a:xfrm>
            <a:off x="2784475" y="2757488"/>
            <a:ext cx="90488" cy="8731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17431" name="Oval 23"/>
          <p:cNvSpPr>
            <a:spLocks noChangeArrowheads="1"/>
          </p:cNvSpPr>
          <p:nvPr/>
        </p:nvSpPr>
        <p:spPr bwMode="auto">
          <a:xfrm>
            <a:off x="1860550" y="2703513"/>
            <a:ext cx="90488" cy="8731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17432" name="Oval 24"/>
          <p:cNvSpPr>
            <a:spLocks noChangeArrowheads="1"/>
          </p:cNvSpPr>
          <p:nvPr/>
        </p:nvSpPr>
        <p:spPr bwMode="auto">
          <a:xfrm>
            <a:off x="657225" y="3141663"/>
            <a:ext cx="90488" cy="8731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17433" name="Oval 25"/>
          <p:cNvSpPr>
            <a:spLocks noChangeArrowheads="1"/>
          </p:cNvSpPr>
          <p:nvPr/>
        </p:nvSpPr>
        <p:spPr bwMode="auto">
          <a:xfrm>
            <a:off x="969963" y="3201988"/>
            <a:ext cx="90487" cy="8731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17434" name="Oval 26"/>
          <p:cNvSpPr>
            <a:spLocks noChangeArrowheads="1"/>
          </p:cNvSpPr>
          <p:nvPr/>
        </p:nvSpPr>
        <p:spPr bwMode="auto">
          <a:xfrm>
            <a:off x="1233488" y="3106738"/>
            <a:ext cx="90487" cy="8731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17435" name="Oval 27"/>
          <p:cNvSpPr>
            <a:spLocks noChangeArrowheads="1"/>
          </p:cNvSpPr>
          <p:nvPr/>
        </p:nvSpPr>
        <p:spPr bwMode="auto">
          <a:xfrm>
            <a:off x="1546225" y="3216275"/>
            <a:ext cx="90488" cy="8731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17436" name="Oval 28"/>
          <p:cNvSpPr>
            <a:spLocks noChangeArrowheads="1"/>
          </p:cNvSpPr>
          <p:nvPr/>
        </p:nvSpPr>
        <p:spPr bwMode="auto">
          <a:xfrm>
            <a:off x="1831975" y="2428875"/>
            <a:ext cx="90488" cy="8731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17437" name="Oval 29"/>
          <p:cNvSpPr>
            <a:spLocks noChangeArrowheads="1"/>
          </p:cNvSpPr>
          <p:nvPr/>
        </p:nvSpPr>
        <p:spPr bwMode="auto">
          <a:xfrm>
            <a:off x="1517650" y="2244725"/>
            <a:ext cx="90488" cy="87313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17438" name="Oval 30"/>
          <p:cNvSpPr>
            <a:spLocks noChangeArrowheads="1"/>
          </p:cNvSpPr>
          <p:nvPr/>
        </p:nvSpPr>
        <p:spPr bwMode="auto">
          <a:xfrm>
            <a:off x="1776413" y="2251075"/>
            <a:ext cx="90487" cy="87313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17439" name="Oval 31"/>
          <p:cNvSpPr>
            <a:spLocks noChangeArrowheads="1"/>
          </p:cNvSpPr>
          <p:nvPr/>
        </p:nvSpPr>
        <p:spPr bwMode="auto">
          <a:xfrm>
            <a:off x="2049463" y="2233613"/>
            <a:ext cx="88900" cy="87312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17440" name="Oval 32"/>
          <p:cNvSpPr>
            <a:spLocks noChangeArrowheads="1"/>
          </p:cNvSpPr>
          <p:nvPr/>
        </p:nvSpPr>
        <p:spPr bwMode="auto">
          <a:xfrm>
            <a:off x="2052638" y="2224088"/>
            <a:ext cx="88900" cy="87312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17441" name="Oval 33"/>
          <p:cNvSpPr>
            <a:spLocks noChangeArrowheads="1"/>
          </p:cNvSpPr>
          <p:nvPr/>
        </p:nvSpPr>
        <p:spPr bwMode="auto">
          <a:xfrm>
            <a:off x="2433638" y="2300288"/>
            <a:ext cx="88900" cy="87312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17442" name="Oval 34"/>
          <p:cNvSpPr>
            <a:spLocks noChangeArrowheads="1"/>
          </p:cNvSpPr>
          <p:nvPr/>
        </p:nvSpPr>
        <p:spPr bwMode="auto">
          <a:xfrm>
            <a:off x="1649413" y="2925763"/>
            <a:ext cx="90487" cy="85725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17443" name="Oval 35"/>
          <p:cNvSpPr>
            <a:spLocks noChangeArrowheads="1"/>
          </p:cNvSpPr>
          <p:nvPr/>
        </p:nvSpPr>
        <p:spPr bwMode="auto">
          <a:xfrm>
            <a:off x="1649413" y="2919413"/>
            <a:ext cx="90487" cy="87312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17444" name="Oval 36"/>
          <p:cNvSpPr>
            <a:spLocks noChangeArrowheads="1"/>
          </p:cNvSpPr>
          <p:nvPr/>
        </p:nvSpPr>
        <p:spPr bwMode="auto">
          <a:xfrm>
            <a:off x="1951038" y="3003550"/>
            <a:ext cx="88900" cy="85725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17445" name="Oval 37"/>
          <p:cNvSpPr>
            <a:spLocks noChangeArrowheads="1"/>
          </p:cNvSpPr>
          <p:nvPr/>
        </p:nvSpPr>
        <p:spPr bwMode="auto">
          <a:xfrm>
            <a:off x="2230438" y="2895600"/>
            <a:ext cx="88900" cy="87313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17446" name="Oval 38"/>
          <p:cNvSpPr>
            <a:spLocks noChangeArrowheads="1"/>
          </p:cNvSpPr>
          <p:nvPr/>
        </p:nvSpPr>
        <p:spPr bwMode="auto">
          <a:xfrm>
            <a:off x="2601913" y="2968625"/>
            <a:ext cx="88900" cy="85725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17447" name="Oval 39"/>
          <p:cNvSpPr>
            <a:spLocks noChangeArrowheads="1"/>
          </p:cNvSpPr>
          <p:nvPr/>
        </p:nvSpPr>
        <p:spPr bwMode="auto">
          <a:xfrm>
            <a:off x="1811338" y="3205163"/>
            <a:ext cx="90487" cy="87312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17448" name="Oval 40"/>
          <p:cNvSpPr>
            <a:spLocks noChangeArrowheads="1"/>
          </p:cNvSpPr>
          <p:nvPr/>
        </p:nvSpPr>
        <p:spPr bwMode="auto">
          <a:xfrm>
            <a:off x="2122488" y="3268663"/>
            <a:ext cx="88900" cy="87312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17449" name="Oval 41"/>
          <p:cNvSpPr>
            <a:spLocks noChangeArrowheads="1"/>
          </p:cNvSpPr>
          <p:nvPr/>
        </p:nvSpPr>
        <p:spPr bwMode="auto">
          <a:xfrm>
            <a:off x="2401888" y="3173413"/>
            <a:ext cx="88900" cy="87312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17450" name="Oval 42"/>
          <p:cNvSpPr>
            <a:spLocks noChangeArrowheads="1"/>
          </p:cNvSpPr>
          <p:nvPr/>
        </p:nvSpPr>
        <p:spPr bwMode="auto">
          <a:xfrm>
            <a:off x="2767013" y="3257550"/>
            <a:ext cx="90487" cy="87313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17451" name="Oval 43"/>
          <p:cNvSpPr>
            <a:spLocks noChangeArrowheads="1"/>
          </p:cNvSpPr>
          <p:nvPr/>
        </p:nvSpPr>
        <p:spPr bwMode="auto">
          <a:xfrm>
            <a:off x="1576388" y="2673350"/>
            <a:ext cx="90487" cy="87313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17452" name="Oval 44"/>
          <p:cNvSpPr>
            <a:spLocks noChangeArrowheads="1"/>
          </p:cNvSpPr>
          <p:nvPr/>
        </p:nvSpPr>
        <p:spPr bwMode="auto">
          <a:xfrm>
            <a:off x="1301750" y="2657475"/>
            <a:ext cx="90488" cy="85725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17453" name="Oval 45"/>
          <p:cNvSpPr>
            <a:spLocks noChangeArrowheads="1"/>
          </p:cNvSpPr>
          <p:nvPr/>
        </p:nvSpPr>
        <p:spPr bwMode="auto">
          <a:xfrm>
            <a:off x="1050925" y="2697163"/>
            <a:ext cx="90488" cy="87312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17454" name="Oval 46"/>
          <p:cNvSpPr>
            <a:spLocks noChangeArrowheads="1"/>
          </p:cNvSpPr>
          <p:nvPr/>
        </p:nvSpPr>
        <p:spPr bwMode="auto">
          <a:xfrm>
            <a:off x="630238" y="2633663"/>
            <a:ext cx="90487" cy="87312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grpSp>
        <p:nvGrpSpPr>
          <p:cNvPr id="17455" name="Group 47"/>
          <p:cNvGrpSpPr>
            <a:grpSpLocks/>
          </p:cNvGrpSpPr>
          <p:nvPr/>
        </p:nvGrpSpPr>
        <p:grpSpPr bwMode="auto">
          <a:xfrm>
            <a:off x="4222750" y="1038225"/>
            <a:ext cx="4419600" cy="2555875"/>
            <a:chOff x="2660" y="969"/>
            <a:chExt cx="2784" cy="1610"/>
          </a:xfrm>
        </p:grpSpPr>
        <p:sp>
          <p:nvSpPr>
            <p:cNvPr id="17466" name="AutoShape 48"/>
            <p:cNvSpPr>
              <a:spLocks noChangeArrowheads="1"/>
            </p:cNvSpPr>
            <p:nvPr/>
          </p:nvSpPr>
          <p:spPr bwMode="auto">
            <a:xfrm>
              <a:off x="2660" y="1680"/>
              <a:ext cx="2784" cy="899"/>
            </a:xfrm>
            <a:prstGeom prst="cube">
              <a:avLst>
                <a:gd name="adj" fmla="val 84819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467" name="Oval 49"/>
            <p:cNvSpPr>
              <a:spLocks noChangeArrowheads="1"/>
            </p:cNvSpPr>
            <p:nvPr/>
          </p:nvSpPr>
          <p:spPr bwMode="auto">
            <a:xfrm>
              <a:off x="3520" y="1724"/>
              <a:ext cx="89" cy="76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468" name="Oval 50"/>
            <p:cNvSpPr>
              <a:spLocks noChangeArrowheads="1"/>
            </p:cNvSpPr>
            <p:nvPr/>
          </p:nvSpPr>
          <p:spPr bwMode="auto">
            <a:xfrm>
              <a:off x="3659" y="1724"/>
              <a:ext cx="89" cy="76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469" name="Oval 51"/>
            <p:cNvSpPr>
              <a:spLocks noChangeArrowheads="1"/>
            </p:cNvSpPr>
            <p:nvPr/>
          </p:nvSpPr>
          <p:spPr bwMode="auto">
            <a:xfrm>
              <a:off x="3808" y="1724"/>
              <a:ext cx="89" cy="76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470" name="Oval 52"/>
            <p:cNvSpPr>
              <a:spLocks noChangeArrowheads="1"/>
            </p:cNvSpPr>
            <p:nvPr/>
          </p:nvSpPr>
          <p:spPr bwMode="auto">
            <a:xfrm>
              <a:off x="3957" y="1724"/>
              <a:ext cx="88" cy="76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471" name="Oval 53"/>
            <p:cNvSpPr>
              <a:spLocks noChangeArrowheads="1"/>
            </p:cNvSpPr>
            <p:nvPr/>
          </p:nvSpPr>
          <p:spPr bwMode="auto">
            <a:xfrm>
              <a:off x="4096" y="1724"/>
              <a:ext cx="88" cy="76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472" name="Oval 54"/>
            <p:cNvSpPr>
              <a:spLocks noChangeArrowheads="1"/>
            </p:cNvSpPr>
            <p:nvPr/>
          </p:nvSpPr>
          <p:spPr bwMode="auto">
            <a:xfrm>
              <a:off x="4245" y="1724"/>
              <a:ext cx="88" cy="76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473" name="Oval 55"/>
            <p:cNvSpPr>
              <a:spLocks noChangeArrowheads="1"/>
            </p:cNvSpPr>
            <p:nvPr/>
          </p:nvSpPr>
          <p:spPr bwMode="auto">
            <a:xfrm>
              <a:off x="4404" y="1724"/>
              <a:ext cx="86" cy="76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474" name="Oval 56"/>
            <p:cNvSpPr>
              <a:spLocks noChangeArrowheads="1"/>
            </p:cNvSpPr>
            <p:nvPr/>
          </p:nvSpPr>
          <p:spPr bwMode="auto">
            <a:xfrm>
              <a:off x="4543" y="1724"/>
              <a:ext cx="88" cy="76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475" name="Oval 57"/>
            <p:cNvSpPr>
              <a:spLocks noChangeArrowheads="1"/>
            </p:cNvSpPr>
            <p:nvPr/>
          </p:nvSpPr>
          <p:spPr bwMode="auto">
            <a:xfrm>
              <a:off x="4692" y="1724"/>
              <a:ext cx="88" cy="76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476" name="Oval 58"/>
            <p:cNvSpPr>
              <a:spLocks noChangeArrowheads="1"/>
            </p:cNvSpPr>
            <p:nvPr/>
          </p:nvSpPr>
          <p:spPr bwMode="auto">
            <a:xfrm>
              <a:off x="4844" y="1724"/>
              <a:ext cx="88" cy="76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477" name="Oval 59"/>
            <p:cNvSpPr>
              <a:spLocks noChangeArrowheads="1"/>
            </p:cNvSpPr>
            <p:nvPr/>
          </p:nvSpPr>
          <p:spPr bwMode="auto">
            <a:xfrm>
              <a:off x="4997" y="1724"/>
              <a:ext cx="89" cy="76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478" name="Oval 60"/>
            <p:cNvSpPr>
              <a:spLocks noChangeArrowheads="1"/>
            </p:cNvSpPr>
            <p:nvPr/>
          </p:nvSpPr>
          <p:spPr bwMode="auto">
            <a:xfrm>
              <a:off x="5146" y="1724"/>
              <a:ext cx="89" cy="76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479" name="Oval 61"/>
            <p:cNvSpPr>
              <a:spLocks noChangeArrowheads="1"/>
            </p:cNvSpPr>
            <p:nvPr/>
          </p:nvSpPr>
          <p:spPr bwMode="auto">
            <a:xfrm>
              <a:off x="3409" y="1841"/>
              <a:ext cx="88" cy="76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480" name="Oval 62"/>
            <p:cNvSpPr>
              <a:spLocks noChangeArrowheads="1"/>
            </p:cNvSpPr>
            <p:nvPr/>
          </p:nvSpPr>
          <p:spPr bwMode="auto">
            <a:xfrm>
              <a:off x="3548" y="1841"/>
              <a:ext cx="89" cy="76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481" name="Oval 63"/>
            <p:cNvSpPr>
              <a:spLocks noChangeArrowheads="1"/>
            </p:cNvSpPr>
            <p:nvPr/>
          </p:nvSpPr>
          <p:spPr bwMode="auto">
            <a:xfrm>
              <a:off x="3697" y="1841"/>
              <a:ext cx="88" cy="76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482" name="Oval 64"/>
            <p:cNvSpPr>
              <a:spLocks noChangeArrowheads="1"/>
            </p:cNvSpPr>
            <p:nvPr/>
          </p:nvSpPr>
          <p:spPr bwMode="auto">
            <a:xfrm>
              <a:off x="3846" y="1841"/>
              <a:ext cx="88" cy="76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483" name="Oval 65"/>
            <p:cNvSpPr>
              <a:spLocks noChangeArrowheads="1"/>
            </p:cNvSpPr>
            <p:nvPr/>
          </p:nvSpPr>
          <p:spPr bwMode="auto">
            <a:xfrm>
              <a:off x="3985" y="1841"/>
              <a:ext cx="88" cy="76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484" name="Oval 66"/>
            <p:cNvSpPr>
              <a:spLocks noChangeArrowheads="1"/>
            </p:cNvSpPr>
            <p:nvPr/>
          </p:nvSpPr>
          <p:spPr bwMode="auto">
            <a:xfrm>
              <a:off x="4134" y="1841"/>
              <a:ext cx="88" cy="76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485" name="Oval 67"/>
            <p:cNvSpPr>
              <a:spLocks noChangeArrowheads="1"/>
            </p:cNvSpPr>
            <p:nvPr/>
          </p:nvSpPr>
          <p:spPr bwMode="auto">
            <a:xfrm>
              <a:off x="4291" y="1841"/>
              <a:ext cx="88" cy="76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486" name="Oval 68"/>
            <p:cNvSpPr>
              <a:spLocks noChangeArrowheads="1"/>
            </p:cNvSpPr>
            <p:nvPr/>
          </p:nvSpPr>
          <p:spPr bwMode="auto">
            <a:xfrm>
              <a:off x="4431" y="1841"/>
              <a:ext cx="89" cy="76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487" name="Oval 69"/>
            <p:cNvSpPr>
              <a:spLocks noChangeArrowheads="1"/>
            </p:cNvSpPr>
            <p:nvPr/>
          </p:nvSpPr>
          <p:spPr bwMode="auto">
            <a:xfrm>
              <a:off x="4579" y="1841"/>
              <a:ext cx="88" cy="76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488" name="Oval 70"/>
            <p:cNvSpPr>
              <a:spLocks noChangeArrowheads="1"/>
            </p:cNvSpPr>
            <p:nvPr/>
          </p:nvSpPr>
          <p:spPr bwMode="auto">
            <a:xfrm>
              <a:off x="4732" y="1841"/>
              <a:ext cx="89" cy="76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489" name="Oval 71"/>
            <p:cNvSpPr>
              <a:spLocks noChangeArrowheads="1"/>
            </p:cNvSpPr>
            <p:nvPr/>
          </p:nvSpPr>
          <p:spPr bwMode="auto">
            <a:xfrm>
              <a:off x="4886" y="1841"/>
              <a:ext cx="89" cy="76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490" name="Oval 72"/>
            <p:cNvSpPr>
              <a:spLocks noChangeArrowheads="1"/>
            </p:cNvSpPr>
            <p:nvPr/>
          </p:nvSpPr>
          <p:spPr bwMode="auto">
            <a:xfrm>
              <a:off x="5035" y="1841"/>
              <a:ext cx="88" cy="76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491" name="Oval 73"/>
            <p:cNvSpPr>
              <a:spLocks noChangeArrowheads="1"/>
            </p:cNvSpPr>
            <p:nvPr/>
          </p:nvSpPr>
          <p:spPr bwMode="auto">
            <a:xfrm>
              <a:off x="3265" y="1957"/>
              <a:ext cx="89" cy="76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492" name="Oval 74"/>
            <p:cNvSpPr>
              <a:spLocks noChangeArrowheads="1"/>
            </p:cNvSpPr>
            <p:nvPr/>
          </p:nvSpPr>
          <p:spPr bwMode="auto">
            <a:xfrm>
              <a:off x="3404" y="1957"/>
              <a:ext cx="89" cy="76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493" name="Oval 75"/>
            <p:cNvSpPr>
              <a:spLocks noChangeArrowheads="1"/>
            </p:cNvSpPr>
            <p:nvPr/>
          </p:nvSpPr>
          <p:spPr bwMode="auto">
            <a:xfrm>
              <a:off x="3553" y="1957"/>
              <a:ext cx="88" cy="76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494" name="Oval 76"/>
            <p:cNvSpPr>
              <a:spLocks noChangeArrowheads="1"/>
            </p:cNvSpPr>
            <p:nvPr/>
          </p:nvSpPr>
          <p:spPr bwMode="auto">
            <a:xfrm>
              <a:off x="3702" y="1957"/>
              <a:ext cx="88" cy="76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495" name="Oval 77"/>
            <p:cNvSpPr>
              <a:spLocks noChangeArrowheads="1"/>
            </p:cNvSpPr>
            <p:nvPr/>
          </p:nvSpPr>
          <p:spPr bwMode="auto">
            <a:xfrm>
              <a:off x="3841" y="1957"/>
              <a:ext cx="88" cy="76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496" name="Oval 78"/>
            <p:cNvSpPr>
              <a:spLocks noChangeArrowheads="1"/>
            </p:cNvSpPr>
            <p:nvPr/>
          </p:nvSpPr>
          <p:spPr bwMode="auto">
            <a:xfrm>
              <a:off x="3990" y="1957"/>
              <a:ext cx="88" cy="76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497" name="Oval 79"/>
            <p:cNvSpPr>
              <a:spLocks noChangeArrowheads="1"/>
            </p:cNvSpPr>
            <p:nvPr/>
          </p:nvSpPr>
          <p:spPr bwMode="auto">
            <a:xfrm>
              <a:off x="4147" y="1957"/>
              <a:ext cx="88" cy="76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498" name="Oval 80"/>
            <p:cNvSpPr>
              <a:spLocks noChangeArrowheads="1"/>
            </p:cNvSpPr>
            <p:nvPr/>
          </p:nvSpPr>
          <p:spPr bwMode="auto">
            <a:xfrm>
              <a:off x="4286" y="1957"/>
              <a:ext cx="88" cy="7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499" name="Oval 81"/>
            <p:cNvSpPr>
              <a:spLocks noChangeArrowheads="1"/>
            </p:cNvSpPr>
            <p:nvPr/>
          </p:nvSpPr>
          <p:spPr bwMode="auto">
            <a:xfrm>
              <a:off x="4435" y="1957"/>
              <a:ext cx="88" cy="7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500" name="Oval 82"/>
            <p:cNvSpPr>
              <a:spLocks noChangeArrowheads="1"/>
            </p:cNvSpPr>
            <p:nvPr/>
          </p:nvSpPr>
          <p:spPr bwMode="auto">
            <a:xfrm>
              <a:off x="4589" y="1957"/>
              <a:ext cx="88" cy="7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501" name="Oval 83"/>
            <p:cNvSpPr>
              <a:spLocks noChangeArrowheads="1"/>
            </p:cNvSpPr>
            <p:nvPr/>
          </p:nvSpPr>
          <p:spPr bwMode="auto">
            <a:xfrm>
              <a:off x="4742" y="1957"/>
              <a:ext cx="89" cy="7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502" name="Oval 84"/>
            <p:cNvSpPr>
              <a:spLocks noChangeArrowheads="1"/>
            </p:cNvSpPr>
            <p:nvPr/>
          </p:nvSpPr>
          <p:spPr bwMode="auto">
            <a:xfrm>
              <a:off x="4891" y="1957"/>
              <a:ext cx="88" cy="7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503" name="Oval 85"/>
            <p:cNvSpPr>
              <a:spLocks noChangeArrowheads="1"/>
            </p:cNvSpPr>
            <p:nvPr/>
          </p:nvSpPr>
          <p:spPr bwMode="auto">
            <a:xfrm>
              <a:off x="3125" y="2069"/>
              <a:ext cx="88" cy="7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504" name="Oval 86"/>
            <p:cNvSpPr>
              <a:spLocks noChangeArrowheads="1"/>
            </p:cNvSpPr>
            <p:nvPr/>
          </p:nvSpPr>
          <p:spPr bwMode="auto">
            <a:xfrm>
              <a:off x="3265" y="2069"/>
              <a:ext cx="89" cy="7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505" name="Oval 87"/>
            <p:cNvSpPr>
              <a:spLocks noChangeArrowheads="1"/>
            </p:cNvSpPr>
            <p:nvPr/>
          </p:nvSpPr>
          <p:spPr bwMode="auto">
            <a:xfrm>
              <a:off x="3412" y="2069"/>
              <a:ext cx="89" cy="7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506" name="Oval 88"/>
            <p:cNvSpPr>
              <a:spLocks noChangeArrowheads="1"/>
            </p:cNvSpPr>
            <p:nvPr/>
          </p:nvSpPr>
          <p:spPr bwMode="auto">
            <a:xfrm>
              <a:off x="3561" y="2069"/>
              <a:ext cx="89" cy="7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507" name="Oval 89"/>
            <p:cNvSpPr>
              <a:spLocks noChangeArrowheads="1"/>
            </p:cNvSpPr>
            <p:nvPr/>
          </p:nvSpPr>
          <p:spPr bwMode="auto">
            <a:xfrm>
              <a:off x="3702" y="2069"/>
              <a:ext cx="88" cy="7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508" name="Oval 90"/>
            <p:cNvSpPr>
              <a:spLocks noChangeArrowheads="1"/>
            </p:cNvSpPr>
            <p:nvPr/>
          </p:nvSpPr>
          <p:spPr bwMode="auto">
            <a:xfrm>
              <a:off x="3849" y="2069"/>
              <a:ext cx="88" cy="7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509" name="Oval 91"/>
            <p:cNvSpPr>
              <a:spLocks noChangeArrowheads="1"/>
            </p:cNvSpPr>
            <p:nvPr/>
          </p:nvSpPr>
          <p:spPr bwMode="auto">
            <a:xfrm>
              <a:off x="4008" y="2069"/>
              <a:ext cx="88" cy="7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510" name="Oval 92"/>
            <p:cNvSpPr>
              <a:spLocks noChangeArrowheads="1"/>
            </p:cNvSpPr>
            <p:nvPr/>
          </p:nvSpPr>
          <p:spPr bwMode="auto">
            <a:xfrm>
              <a:off x="4147" y="2069"/>
              <a:ext cx="88" cy="7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511" name="Oval 93"/>
            <p:cNvSpPr>
              <a:spLocks noChangeArrowheads="1"/>
            </p:cNvSpPr>
            <p:nvPr/>
          </p:nvSpPr>
          <p:spPr bwMode="auto">
            <a:xfrm>
              <a:off x="4296" y="2069"/>
              <a:ext cx="88" cy="7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512" name="Oval 94"/>
            <p:cNvSpPr>
              <a:spLocks noChangeArrowheads="1"/>
            </p:cNvSpPr>
            <p:nvPr/>
          </p:nvSpPr>
          <p:spPr bwMode="auto">
            <a:xfrm>
              <a:off x="4449" y="2069"/>
              <a:ext cx="89" cy="7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513" name="Oval 95"/>
            <p:cNvSpPr>
              <a:spLocks noChangeArrowheads="1"/>
            </p:cNvSpPr>
            <p:nvPr/>
          </p:nvSpPr>
          <p:spPr bwMode="auto">
            <a:xfrm>
              <a:off x="4603" y="2069"/>
              <a:ext cx="89" cy="7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514" name="Oval 96"/>
            <p:cNvSpPr>
              <a:spLocks noChangeArrowheads="1"/>
            </p:cNvSpPr>
            <p:nvPr/>
          </p:nvSpPr>
          <p:spPr bwMode="auto">
            <a:xfrm>
              <a:off x="4752" y="2069"/>
              <a:ext cx="88" cy="7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515" name="Oval 97"/>
            <p:cNvSpPr>
              <a:spLocks noChangeArrowheads="1"/>
            </p:cNvSpPr>
            <p:nvPr/>
          </p:nvSpPr>
          <p:spPr bwMode="auto">
            <a:xfrm>
              <a:off x="2990" y="2185"/>
              <a:ext cx="89" cy="7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516" name="Oval 98"/>
            <p:cNvSpPr>
              <a:spLocks noChangeArrowheads="1"/>
            </p:cNvSpPr>
            <p:nvPr/>
          </p:nvSpPr>
          <p:spPr bwMode="auto">
            <a:xfrm>
              <a:off x="3129" y="2185"/>
              <a:ext cx="89" cy="7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517" name="Oval 99"/>
            <p:cNvSpPr>
              <a:spLocks noChangeArrowheads="1"/>
            </p:cNvSpPr>
            <p:nvPr/>
          </p:nvSpPr>
          <p:spPr bwMode="auto">
            <a:xfrm>
              <a:off x="3278" y="2185"/>
              <a:ext cx="89" cy="7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518" name="Oval 100"/>
            <p:cNvSpPr>
              <a:spLocks noChangeArrowheads="1"/>
            </p:cNvSpPr>
            <p:nvPr/>
          </p:nvSpPr>
          <p:spPr bwMode="auto">
            <a:xfrm>
              <a:off x="3427" y="2185"/>
              <a:ext cx="88" cy="7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519" name="Oval 101"/>
            <p:cNvSpPr>
              <a:spLocks noChangeArrowheads="1"/>
            </p:cNvSpPr>
            <p:nvPr/>
          </p:nvSpPr>
          <p:spPr bwMode="auto">
            <a:xfrm>
              <a:off x="3566" y="2185"/>
              <a:ext cx="89" cy="7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520" name="Oval 102"/>
            <p:cNvSpPr>
              <a:spLocks noChangeArrowheads="1"/>
            </p:cNvSpPr>
            <p:nvPr/>
          </p:nvSpPr>
          <p:spPr bwMode="auto">
            <a:xfrm>
              <a:off x="3715" y="2185"/>
              <a:ext cx="88" cy="7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521" name="Oval 103"/>
            <p:cNvSpPr>
              <a:spLocks noChangeArrowheads="1"/>
            </p:cNvSpPr>
            <p:nvPr/>
          </p:nvSpPr>
          <p:spPr bwMode="auto">
            <a:xfrm>
              <a:off x="3874" y="2185"/>
              <a:ext cx="88" cy="7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522" name="Oval 104"/>
            <p:cNvSpPr>
              <a:spLocks noChangeArrowheads="1"/>
            </p:cNvSpPr>
            <p:nvPr/>
          </p:nvSpPr>
          <p:spPr bwMode="auto">
            <a:xfrm>
              <a:off x="4013" y="2185"/>
              <a:ext cx="88" cy="7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523" name="Oval 105"/>
            <p:cNvSpPr>
              <a:spLocks noChangeArrowheads="1"/>
            </p:cNvSpPr>
            <p:nvPr/>
          </p:nvSpPr>
          <p:spPr bwMode="auto">
            <a:xfrm>
              <a:off x="4162" y="2185"/>
              <a:ext cx="88" cy="7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524" name="Oval 106"/>
            <p:cNvSpPr>
              <a:spLocks noChangeArrowheads="1"/>
            </p:cNvSpPr>
            <p:nvPr/>
          </p:nvSpPr>
          <p:spPr bwMode="auto">
            <a:xfrm>
              <a:off x="4315" y="2185"/>
              <a:ext cx="89" cy="7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525" name="Oval 107"/>
            <p:cNvSpPr>
              <a:spLocks noChangeArrowheads="1"/>
            </p:cNvSpPr>
            <p:nvPr/>
          </p:nvSpPr>
          <p:spPr bwMode="auto">
            <a:xfrm>
              <a:off x="4467" y="2185"/>
              <a:ext cx="89" cy="7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526" name="Oval 108"/>
            <p:cNvSpPr>
              <a:spLocks noChangeArrowheads="1"/>
            </p:cNvSpPr>
            <p:nvPr/>
          </p:nvSpPr>
          <p:spPr bwMode="auto">
            <a:xfrm>
              <a:off x="4616" y="2185"/>
              <a:ext cx="89" cy="7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527" name="Oval 109"/>
            <p:cNvSpPr>
              <a:spLocks noChangeArrowheads="1"/>
            </p:cNvSpPr>
            <p:nvPr/>
          </p:nvSpPr>
          <p:spPr bwMode="auto">
            <a:xfrm>
              <a:off x="2832" y="2314"/>
              <a:ext cx="88" cy="7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528" name="Oval 110"/>
            <p:cNvSpPr>
              <a:spLocks noChangeArrowheads="1"/>
            </p:cNvSpPr>
            <p:nvPr/>
          </p:nvSpPr>
          <p:spPr bwMode="auto">
            <a:xfrm>
              <a:off x="2972" y="2314"/>
              <a:ext cx="89" cy="7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529" name="Oval 111"/>
            <p:cNvSpPr>
              <a:spLocks noChangeArrowheads="1"/>
            </p:cNvSpPr>
            <p:nvPr/>
          </p:nvSpPr>
          <p:spPr bwMode="auto">
            <a:xfrm>
              <a:off x="3120" y="2314"/>
              <a:ext cx="88" cy="7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530" name="Oval 112"/>
            <p:cNvSpPr>
              <a:spLocks noChangeArrowheads="1"/>
            </p:cNvSpPr>
            <p:nvPr/>
          </p:nvSpPr>
          <p:spPr bwMode="auto">
            <a:xfrm>
              <a:off x="3268" y="2314"/>
              <a:ext cx="89" cy="7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531" name="Oval 113"/>
            <p:cNvSpPr>
              <a:spLocks noChangeArrowheads="1"/>
            </p:cNvSpPr>
            <p:nvPr/>
          </p:nvSpPr>
          <p:spPr bwMode="auto">
            <a:xfrm>
              <a:off x="3409" y="2314"/>
              <a:ext cx="88" cy="7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532" name="Oval 114"/>
            <p:cNvSpPr>
              <a:spLocks noChangeArrowheads="1"/>
            </p:cNvSpPr>
            <p:nvPr/>
          </p:nvSpPr>
          <p:spPr bwMode="auto">
            <a:xfrm>
              <a:off x="3558" y="2314"/>
              <a:ext cx="87" cy="7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533" name="Oval 115"/>
            <p:cNvSpPr>
              <a:spLocks noChangeArrowheads="1"/>
            </p:cNvSpPr>
            <p:nvPr/>
          </p:nvSpPr>
          <p:spPr bwMode="auto">
            <a:xfrm>
              <a:off x="3715" y="2314"/>
              <a:ext cx="88" cy="7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534" name="Oval 116"/>
            <p:cNvSpPr>
              <a:spLocks noChangeArrowheads="1"/>
            </p:cNvSpPr>
            <p:nvPr/>
          </p:nvSpPr>
          <p:spPr bwMode="auto">
            <a:xfrm>
              <a:off x="3854" y="2314"/>
              <a:ext cx="88" cy="7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535" name="Oval 117"/>
            <p:cNvSpPr>
              <a:spLocks noChangeArrowheads="1"/>
            </p:cNvSpPr>
            <p:nvPr/>
          </p:nvSpPr>
          <p:spPr bwMode="auto">
            <a:xfrm>
              <a:off x="4003" y="2314"/>
              <a:ext cx="88" cy="7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536" name="Oval 118"/>
            <p:cNvSpPr>
              <a:spLocks noChangeArrowheads="1"/>
            </p:cNvSpPr>
            <p:nvPr/>
          </p:nvSpPr>
          <p:spPr bwMode="auto">
            <a:xfrm>
              <a:off x="4157" y="2314"/>
              <a:ext cx="88" cy="7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537" name="Oval 119"/>
            <p:cNvSpPr>
              <a:spLocks noChangeArrowheads="1"/>
            </p:cNvSpPr>
            <p:nvPr/>
          </p:nvSpPr>
          <p:spPr bwMode="auto">
            <a:xfrm>
              <a:off x="4310" y="2314"/>
              <a:ext cx="89" cy="7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538" name="Oval 120"/>
            <p:cNvSpPr>
              <a:spLocks noChangeArrowheads="1"/>
            </p:cNvSpPr>
            <p:nvPr/>
          </p:nvSpPr>
          <p:spPr bwMode="auto">
            <a:xfrm>
              <a:off x="4459" y="2314"/>
              <a:ext cx="89" cy="7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539" name="AutoShape 121"/>
            <p:cNvSpPr>
              <a:spLocks noChangeArrowheads="1"/>
            </p:cNvSpPr>
            <p:nvPr/>
          </p:nvSpPr>
          <p:spPr bwMode="auto">
            <a:xfrm>
              <a:off x="4187" y="969"/>
              <a:ext cx="280" cy="956"/>
            </a:xfrm>
            <a:custGeom>
              <a:avLst/>
              <a:gdLst>
                <a:gd name="T0" fmla="*/ 0 w 21600"/>
                <a:gd name="T1" fmla="*/ 1 h 21600"/>
                <a:gd name="T2" fmla="*/ 0 w 21600"/>
                <a:gd name="T3" fmla="*/ 2 h 21600"/>
                <a:gd name="T4" fmla="*/ 0 w 21600"/>
                <a:gd name="T5" fmla="*/ 1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403 w 21600"/>
                <a:gd name="T13" fmla="*/ 6372 h 21600"/>
                <a:gd name="T14" fmla="*/ 15197 w 21600"/>
                <a:gd name="T15" fmla="*/ 152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9143" y="21600"/>
                  </a:lnTo>
                  <a:lnTo>
                    <a:pt x="1245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40" name="Oval 122"/>
            <p:cNvSpPr>
              <a:spLocks noChangeArrowheads="1"/>
            </p:cNvSpPr>
            <p:nvPr/>
          </p:nvSpPr>
          <p:spPr bwMode="auto">
            <a:xfrm>
              <a:off x="4291" y="1941"/>
              <a:ext cx="72" cy="73"/>
            </a:xfrm>
            <a:prstGeom prst="ellipse">
              <a:avLst/>
            </a:prstGeom>
            <a:solidFill>
              <a:srgbClr val="00FFFF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7541" name="Line 123"/>
            <p:cNvSpPr>
              <a:spLocks noChangeShapeType="1"/>
            </p:cNvSpPr>
            <p:nvPr/>
          </p:nvSpPr>
          <p:spPr bwMode="auto">
            <a:xfrm>
              <a:off x="2948" y="1152"/>
              <a:ext cx="585" cy="54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56" name="Text Box 124"/>
          <p:cNvSpPr txBox="1">
            <a:spLocks noChangeArrowheads="1"/>
          </p:cNvSpPr>
          <p:nvPr/>
        </p:nvSpPr>
        <p:spPr bwMode="auto">
          <a:xfrm>
            <a:off x="3867150" y="819150"/>
            <a:ext cx="1409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1800">
                <a:solidFill>
                  <a:srgbClr val="FFFF99"/>
                </a:solidFill>
              </a:rPr>
              <a:t>Probes</a:t>
            </a:r>
            <a:endParaRPr lang="de-DE" altLang="cs-CZ" sz="1800">
              <a:solidFill>
                <a:srgbClr val="FFFF99"/>
              </a:solidFill>
            </a:endParaRPr>
          </a:p>
        </p:txBody>
      </p:sp>
      <p:sp>
        <p:nvSpPr>
          <p:cNvPr id="17457" name="Text Box 127"/>
          <p:cNvSpPr txBox="1">
            <a:spLocks noChangeArrowheads="1"/>
          </p:cNvSpPr>
          <p:nvPr/>
        </p:nvSpPr>
        <p:spPr bwMode="auto">
          <a:xfrm>
            <a:off x="1433513" y="5126038"/>
            <a:ext cx="197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>
                <a:solidFill>
                  <a:srgbClr val="FFFF99"/>
                </a:solidFill>
              </a:rPr>
              <a:t>Imobilized probes</a:t>
            </a:r>
            <a:endParaRPr lang="de-DE" altLang="cs-CZ" sz="1800">
              <a:solidFill>
                <a:srgbClr val="FFFF99"/>
              </a:solidFill>
            </a:endParaRPr>
          </a:p>
        </p:txBody>
      </p:sp>
      <p:sp>
        <p:nvSpPr>
          <p:cNvPr id="17458" name="Text Box 128"/>
          <p:cNvSpPr txBox="1">
            <a:spLocks noChangeArrowheads="1"/>
          </p:cNvSpPr>
          <p:nvPr/>
        </p:nvSpPr>
        <p:spPr bwMode="auto">
          <a:xfrm>
            <a:off x="5070475" y="4538663"/>
            <a:ext cx="155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cs-CZ" sz="1800">
                <a:solidFill>
                  <a:srgbClr val="FFFF99"/>
                </a:solidFill>
              </a:rPr>
              <a:t>cDNA</a:t>
            </a:r>
            <a:r>
              <a:rPr lang="cs-CZ" altLang="cs-CZ" sz="1800">
                <a:solidFill>
                  <a:srgbClr val="FFFF99"/>
                </a:solidFill>
              </a:rPr>
              <a:t> (ESTs)</a:t>
            </a:r>
            <a:endParaRPr lang="de-DE" altLang="cs-CZ" sz="1800">
              <a:solidFill>
                <a:srgbClr val="FFFF99"/>
              </a:solidFill>
            </a:endParaRPr>
          </a:p>
        </p:txBody>
      </p:sp>
      <p:sp>
        <p:nvSpPr>
          <p:cNvPr id="17459" name="Text Box 129"/>
          <p:cNvSpPr txBox="1">
            <a:spLocks noChangeArrowheads="1"/>
          </p:cNvSpPr>
          <p:nvPr/>
        </p:nvSpPr>
        <p:spPr bwMode="auto">
          <a:xfrm>
            <a:off x="5070475" y="5137150"/>
            <a:ext cx="222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cs-CZ" sz="1800">
                <a:solidFill>
                  <a:srgbClr val="FFFF99"/>
                </a:solidFill>
              </a:rPr>
              <a:t>Genom</a:t>
            </a:r>
            <a:r>
              <a:rPr lang="cs-CZ" altLang="cs-CZ" sz="1800">
                <a:solidFill>
                  <a:srgbClr val="FFFF99"/>
                </a:solidFill>
              </a:rPr>
              <a:t>e </a:t>
            </a:r>
            <a:r>
              <a:rPr lang="de-DE" altLang="cs-CZ" sz="1800">
                <a:solidFill>
                  <a:srgbClr val="FFFF99"/>
                </a:solidFill>
              </a:rPr>
              <a:t>se</a:t>
            </a:r>
            <a:r>
              <a:rPr lang="cs-CZ" altLang="cs-CZ" sz="1800">
                <a:solidFill>
                  <a:srgbClr val="FFFF99"/>
                </a:solidFill>
              </a:rPr>
              <a:t>qu</a:t>
            </a:r>
            <a:r>
              <a:rPr lang="de-DE" altLang="cs-CZ" sz="1800">
                <a:solidFill>
                  <a:srgbClr val="FFFF99"/>
                </a:solidFill>
              </a:rPr>
              <a:t>ence</a:t>
            </a:r>
            <a:r>
              <a:rPr lang="cs-CZ" altLang="cs-CZ" sz="1800">
                <a:solidFill>
                  <a:srgbClr val="FFFF99"/>
                </a:solidFill>
              </a:rPr>
              <a:t>s</a:t>
            </a:r>
            <a:endParaRPr lang="de-DE" altLang="cs-CZ" sz="1800">
              <a:solidFill>
                <a:srgbClr val="FFFF99"/>
              </a:solidFill>
            </a:endParaRPr>
          </a:p>
        </p:txBody>
      </p:sp>
      <p:sp>
        <p:nvSpPr>
          <p:cNvPr id="17460" name="Text Box 130"/>
          <p:cNvSpPr txBox="1">
            <a:spLocks noChangeArrowheads="1"/>
          </p:cNvSpPr>
          <p:nvPr/>
        </p:nvSpPr>
        <p:spPr bwMode="auto">
          <a:xfrm>
            <a:off x="5070475" y="5757863"/>
            <a:ext cx="222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cs-CZ" sz="1800">
                <a:solidFill>
                  <a:srgbClr val="FFFF99"/>
                </a:solidFill>
              </a:rPr>
              <a:t>Oligonu</a:t>
            </a:r>
            <a:r>
              <a:rPr lang="cs-CZ" altLang="cs-CZ" sz="1800">
                <a:solidFill>
                  <a:srgbClr val="FFFF99"/>
                </a:solidFill>
              </a:rPr>
              <a:t>c</a:t>
            </a:r>
            <a:r>
              <a:rPr lang="de-DE" altLang="cs-CZ" sz="1800">
                <a:solidFill>
                  <a:srgbClr val="FFFF99"/>
                </a:solidFill>
              </a:rPr>
              <a:t>leotid</a:t>
            </a:r>
            <a:r>
              <a:rPr lang="cs-CZ" altLang="cs-CZ" sz="1800">
                <a:solidFill>
                  <a:srgbClr val="FFFF99"/>
                </a:solidFill>
              </a:rPr>
              <a:t>es</a:t>
            </a:r>
            <a:r>
              <a:rPr lang="de-DE" altLang="cs-CZ" sz="1800">
                <a:solidFill>
                  <a:srgbClr val="FFFF99"/>
                </a:solidFill>
              </a:rPr>
              <a:t>, </a:t>
            </a:r>
            <a:r>
              <a:rPr lang="cs-CZ" altLang="cs-CZ" sz="1800">
                <a:solidFill>
                  <a:srgbClr val="FFFF99"/>
                </a:solidFill>
              </a:rPr>
              <a:t>…</a:t>
            </a:r>
            <a:endParaRPr lang="de-DE" altLang="cs-CZ" sz="1800">
              <a:solidFill>
                <a:srgbClr val="FFFF99"/>
              </a:solidFill>
            </a:endParaRPr>
          </a:p>
        </p:txBody>
      </p:sp>
      <p:sp>
        <p:nvSpPr>
          <p:cNvPr id="17461" name="Line 131"/>
          <p:cNvSpPr>
            <a:spLocks noChangeShapeType="1"/>
          </p:cNvSpPr>
          <p:nvPr/>
        </p:nvSpPr>
        <p:spPr bwMode="auto">
          <a:xfrm>
            <a:off x="4052888" y="5287963"/>
            <a:ext cx="9525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2" name="Line 132"/>
          <p:cNvSpPr>
            <a:spLocks noChangeShapeType="1"/>
          </p:cNvSpPr>
          <p:nvPr/>
        </p:nvSpPr>
        <p:spPr bwMode="auto">
          <a:xfrm rot="-1032721">
            <a:off x="4014788" y="4906963"/>
            <a:ext cx="990600" cy="158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3" name="Line 133"/>
          <p:cNvSpPr>
            <a:spLocks noChangeShapeType="1"/>
          </p:cNvSpPr>
          <p:nvPr/>
        </p:nvSpPr>
        <p:spPr bwMode="auto">
          <a:xfrm rot="1032721" flipV="1">
            <a:off x="4014788" y="5668963"/>
            <a:ext cx="990600" cy="158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4" name="Text Box 134"/>
          <p:cNvSpPr txBox="1">
            <a:spLocks noChangeArrowheads="1"/>
          </p:cNvSpPr>
          <p:nvPr/>
        </p:nvSpPr>
        <p:spPr bwMode="auto">
          <a:xfrm>
            <a:off x="712788" y="3500438"/>
            <a:ext cx="255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altLang="cs-CZ" sz="1800">
                <a:solidFill>
                  <a:srgbClr val="FFFF99"/>
                </a:solidFill>
              </a:rPr>
              <a:t>Mobi</a:t>
            </a:r>
            <a:r>
              <a:rPr lang="cs-CZ" altLang="cs-CZ" sz="1800">
                <a:solidFill>
                  <a:srgbClr val="FFFF99"/>
                </a:solidFill>
              </a:rPr>
              <a:t>le phase </a:t>
            </a:r>
          </a:p>
          <a:p>
            <a:pPr algn="ctr"/>
            <a:r>
              <a:rPr lang="cs-CZ" altLang="cs-CZ" sz="1800">
                <a:solidFill>
                  <a:srgbClr val="FFFF99"/>
                </a:solidFill>
              </a:rPr>
              <a:t>(usually labelled cDNA)</a:t>
            </a:r>
            <a:endParaRPr lang="de-DE" altLang="cs-CZ" sz="1800">
              <a:solidFill>
                <a:srgbClr val="FFFF99"/>
              </a:solidFill>
            </a:endParaRPr>
          </a:p>
        </p:txBody>
      </p:sp>
      <p:sp>
        <p:nvSpPr>
          <p:cNvPr id="17465" name="Text Box 135"/>
          <p:cNvSpPr txBox="1">
            <a:spLocks noChangeArrowheads="1"/>
          </p:cNvSpPr>
          <p:nvPr/>
        </p:nvSpPr>
        <p:spPr bwMode="auto">
          <a:xfrm>
            <a:off x="4538663" y="3735388"/>
            <a:ext cx="2635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altLang="cs-CZ" sz="1800">
                <a:solidFill>
                  <a:srgbClr val="FFFF99"/>
                </a:solidFill>
              </a:rPr>
              <a:t>Imobilized phase</a:t>
            </a:r>
            <a:r>
              <a:rPr lang="de-DE" altLang="cs-CZ" sz="1800">
                <a:solidFill>
                  <a:srgbClr val="FFFF99"/>
                </a:solidFill>
              </a:rPr>
              <a:t> (array)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Eigene Dateien\hippo\smeliloti\flexy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447800"/>
            <a:ext cx="3657600" cy="248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18435" name="Group 27"/>
          <p:cNvGrpSpPr>
            <a:grpSpLocks/>
          </p:cNvGrpSpPr>
          <p:nvPr/>
        </p:nvGrpSpPr>
        <p:grpSpPr bwMode="auto">
          <a:xfrm>
            <a:off x="4495800" y="1447800"/>
            <a:ext cx="3124200" cy="2438400"/>
            <a:chOff x="3757" y="1232"/>
            <a:chExt cx="1824" cy="912"/>
          </a:xfrm>
        </p:grpSpPr>
        <p:sp>
          <p:nvSpPr>
            <p:cNvPr id="18443" name="Rectangle 3"/>
            <p:cNvSpPr>
              <a:spLocks noChangeArrowheads="1"/>
            </p:cNvSpPr>
            <p:nvPr/>
          </p:nvSpPr>
          <p:spPr bwMode="auto">
            <a:xfrm>
              <a:off x="3757" y="1232"/>
              <a:ext cx="1824" cy="9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8444" name="Rectangle 4"/>
            <p:cNvSpPr>
              <a:spLocks noChangeArrowheads="1"/>
            </p:cNvSpPr>
            <p:nvPr/>
          </p:nvSpPr>
          <p:spPr bwMode="auto">
            <a:xfrm>
              <a:off x="3804" y="2003"/>
              <a:ext cx="495" cy="54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8445" name="Rectangle 5"/>
            <p:cNvSpPr>
              <a:spLocks noChangeArrowheads="1"/>
            </p:cNvSpPr>
            <p:nvPr/>
          </p:nvSpPr>
          <p:spPr bwMode="auto">
            <a:xfrm>
              <a:off x="3893" y="1489"/>
              <a:ext cx="99" cy="45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8446" name="Line 6"/>
            <p:cNvSpPr>
              <a:spLocks noChangeShapeType="1"/>
            </p:cNvSpPr>
            <p:nvPr/>
          </p:nvSpPr>
          <p:spPr bwMode="auto">
            <a:xfrm>
              <a:off x="3893" y="1946"/>
              <a:ext cx="99" cy="1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Oval 7"/>
            <p:cNvSpPr>
              <a:spLocks noChangeArrowheads="1"/>
            </p:cNvSpPr>
            <p:nvPr/>
          </p:nvSpPr>
          <p:spPr bwMode="auto">
            <a:xfrm>
              <a:off x="4503" y="1990"/>
              <a:ext cx="134" cy="36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8448" name="Rectangle 8"/>
            <p:cNvSpPr>
              <a:spLocks noChangeArrowheads="1"/>
            </p:cNvSpPr>
            <p:nvPr/>
          </p:nvSpPr>
          <p:spPr bwMode="auto">
            <a:xfrm>
              <a:off x="4429" y="2003"/>
              <a:ext cx="495" cy="54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8449" name="AutoShape 9"/>
            <p:cNvSpPr>
              <a:spLocks noChangeArrowheads="1"/>
            </p:cNvSpPr>
            <p:nvPr/>
          </p:nvSpPr>
          <p:spPr bwMode="auto">
            <a:xfrm>
              <a:off x="4249" y="1819"/>
              <a:ext cx="153" cy="57"/>
            </a:xfrm>
            <a:prstGeom prst="rightArrow">
              <a:avLst>
                <a:gd name="adj1" fmla="val 50000"/>
                <a:gd name="adj2" fmla="val 67105"/>
              </a:avLst>
            </a:prstGeom>
            <a:solidFill>
              <a:srgbClr val="FFCC66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8450" name="Rectangle 10"/>
            <p:cNvSpPr>
              <a:spLocks noChangeArrowheads="1"/>
            </p:cNvSpPr>
            <p:nvPr/>
          </p:nvSpPr>
          <p:spPr bwMode="auto">
            <a:xfrm>
              <a:off x="4521" y="1537"/>
              <a:ext cx="99" cy="45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8451" name="Oval 11"/>
            <p:cNvSpPr>
              <a:spLocks noChangeArrowheads="1"/>
            </p:cNvSpPr>
            <p:nvPr/>
          </p:nvSpPr>
          <p:spPr bwMode="auto">
            <a:xfrm>
              <a:off x="5107" y="1990"/>
              <a:ext cx="134" cy="36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8452" name="Rectangle 12"/>
            <p:cNvSpPr>
              <a:spLocks noChangeArrowheads="1"/>
            </p:cNvSpPr>
            <p:nvPr/>
          </p:nvSpPr>
          <p:spPr bwMode="auto">
            <a:xfrm>
              <a:off x="5035" y="2003"/>
              <a:ext cx="495" cy="54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8453" name="AutoShape 13"/>
            <p:cNvSpPr>
              <a:spLocks noChangeArrowheads="1"/>
            </p:cNvSpPr>
            <p:nvPr/>
          </p:nvSpPr>
          <p:spPr bwMode="auto">
            <a:xfrm>
              <a:off x="4846" y="1819"/>
              <a:ext cx="153" cy="57"/>
            </a:xfrm>
            <a:prstGeom prst="rightArrow">
              <a:avLst>
                <a:gd name="adj1" fmla="val 50000"/>
                <a:gd name="adj2" fmla="val 67105"/>
              </a:avLst>
            </a:prstGeom>
            <a:solidFill>
              <a:srgbClr val="FFCC66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8454" name="Rectangle 14"/>
            <p:cNvSpPr>
              <a:spLocks noChangeArrowheads="1"/>
            </p:cNvSpPr>
            <p:nvPr/>
          </p:nvSpPr>
          <p:spPr bwMode="auto">
            <a:xfrm>
              <a:off x="5126" y="1363"/>
              <a:ext cx="99" cy="45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</p:grpSp>
      <p:sp>
        <p:nvSpPr>
          <p:cNvPr id="18436" name="Text Box 18"/>
          <p:cNvSpPr txBox="1">
            <a:spLocks noChangeArrowheads="1"/>
          </p:cNvSpPr>
          <p:nvPr/>
        </p:nvSpPr>
        <p:spPr bwMode="auto">
          <a:xfrm>
            <a:off x="304800" y="152400"/>
            <a:ext cx="8534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3600"/>
              <a:t>Automated preparation of macroarrays -  contact printing</a:t>
            </a:r>
            <a:endParaRPr lang="de-DE" altLang="cs-CZ" sz="3600"/>
          </a:p>
        </p:txBody>
      </p:sp>
      <p:pic>
        <p:nvPicPr>
          <p:cNvPr id="18437" name="Picture 19" descr="H:\EigeneDateien\Graphiken\geraete\microgrid2.jpg"/>
          <p:cNvPicPr>
            <a:picLocks noChangeAspect="1" noChangeArrowheads="1"/>
          </p:cNvPicPr>
          <p:nvPr/>
        </p:nvPicPr>
        <p:blipFill>
          <a:blip r:embed="rId4"/>
          <a:srcRect l="5772" r="9621"/>
          <a:stretch>
            <a:fillRect/>
          </a:stretch>
        </p:blipFill>
        <p:spPr bwMode="auto">
          <a:xfrm>
            <a:off x="990600" y="4114800"/>
            <a:ext cx="2895600" cy="256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18438" name="Group 28"/>
          <p:cNvGrpSpPr>
            <a:grpSpLocks/>
          </p:cNvGrpSpPr>
          <p:nvPr/>
        </p:nvGrpSpPr>
        <p:grpSpPr bwMode="auto">
          <a:xfrm>
            <a:off x="4572000" y="4038600"/>
            <a:ext cx="3505200" cy="2514600"/>
            <a:chOff x="4008" y="2327"/>
            <a:chExt cx="1580" cy="1348"/>
          </a:xfrm>
        </p:grpSpPr>
        <p:graphicFrame>
          <p:nvGraphicFramePr>
            <p:cNvPr id="18440" name="Object 23"/>
            <p:cNvGraphicFramePr>
              <a:graphicFrameLocks noChangeAspect="1"/>
            </p:cNvGraphicFramePr>
            <p:nvPr/>
          </p:nvGraphicFramePr>
          <p:xfrm>
            <a:off x="4196" y="2619"/>
            <a:ext cx="1392" cy="1056"/>
          </p:xfrm>
          <a:graphic>
            <a:graphicData uri="http://schemas.openxmlformats.org/presentationml/2006/ole">
              <p:oleObj spid="_x0000_s18440" name="Image" r:id="rId5" imgW="777600" imgH="631800" progId="">
                <p:embed/>
              </p:oleObj>
            </a:graphicData>
          </a:graphic>
        </p:graphicFrame>
        <p:sp>
          <p:nvSpPr>
            <p:cNvPr id="18441" name="Line 24"/>
            <p:cNvSpPr>
              <a:spLocks noChangeShapeType="1"/>
            </p:cNvSpPr>
            <p:nvPr/>
          </p:nvSpPr>
          <p:spPr bwMode="auto">
            <a:xfrm>
              <a:off x="4249" y="2535"/>
              <a:ext cx="332" cy="0"/>
            </a:xfrm>
            <a:prstGeom prst="line">
              <a:avLst/>
            </a:prstGeom>
            <a:noFill/>
            <a:ln w="19050">
              <a:solidFill>
                <a:srgbClr val="FFCC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Text Box 25"/>
            <p:cNvSpPr txBox="1">
              <a:spLocks noChangeArrowheads="1"/>
            </p:cNvSpPr>
            <p:nvPr/>
          </p:nvSpPr>
          <p:spPr bwMode="auto">
            <a:xfrm>
              <a:off x="4008" y="2327"/>
              <a:ext cx="830" cy="1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de-DE" altLang="cs-CZ" sz="1400">
                  <a:solidFill>
                    <a:srgbClr val="FFCC99"/>
                  </a:solidFill>
                </a:rPr>
                <a:t>4.5 mm</a:t>
              </a:r>
            </a:p>
          </p:txBody>
        </p:sp>
      </p:grpSp>
      <p:pic>
        <p:nvPicPr>
          <p:cNvPr id="18439" name="Picture 29" descr="H:\EigeneDateien\Graphiken\geraete\smp3.jpg"/>
          <p:cNvPicPr>
            <a:picLocks noChangeAspect="1" noChangeArrowheads="1"/>
          </p:cNvPicPr>
          <p:nvPr/>
        </p:nvPicPr>
        <p:blipFill>
          <a:blip r:embed="rId6"/>
          <a:srcRect r="50479"/>
          <a:stretch>
            <a:fillRect/>
          </a:stretch>
        </p:blipFill>
        <p:spPr bwMode="auto">
          <a:xfrm>
            <a:off x="7772400" y="1447800"/>
            <a:ext cx="1066800" cy="2438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238125" y="2200275"/>
            <a:ext cx="833438" cy="741363"/>
            <a:chOff x="369" y="597"/>
            <a:chExt cx="525" cy="467"/>
          </a:xfrm>
        </p:grpSpPr>
        <p:sp>
          <p:nvSpPr>
            <p:cNvPr id="19559" name="Oval 3"/>
            <p:cNvSpPr>
              <a:spLocks noChangeArrowheads="1"/>
            </p:cNvSpPr>
            <p:nvPr/>
          </p:nvSpPr>
          <p:spPr bwMode="auto">
            <a:xfrm>
              <a:off x="369" y="714"/>
              <a:ext cx="230" cy="11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9560" name="Oval 4"/>
            <p:cNvSpPr>
              <a:spLocks noChangeArrowheads="1"/>
            </p:cNvSpPr>
            <p:nvPr/>
          </p:nvSpPr>
          <p:spPr bwMode="auto">
            <a:xfrm>
              <a:off x="665" y="800"/>
              <a:ext cx="229" cy="11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9561" name="Oval 5"/>
            <p:cNvSpPr>
              <a:spLocks noChangeArrowheads="1"/>
            </p:cNvSpPr>
            <p:nvPr/>
          </p:nvSpPr>
          <p:spPr bwMode="auto">
            <a:xfrm>
              <a:off x="434" y="947"/>
              <a:ext cx="231" cy="11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9562" name="Oval 6"/>
            <p:cNvSpPr>
              <a:spLocks noChangeArrowheads="1"/>
            </p:cNvSpPr>
            <p:nvPr/>
          </p:nvSpPr>
          <p:spPr bwMode="auto">
            <a:xfrm>
              <a:off x="631" y="597"/>
              <a:ext cx="229" cy="11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</p:grpSp>
      <p:grpSp>
        <p:nvGrpSpPr>
          <p:cNvPr id="19459" name="Group 7"/>
          <p:cNvGrpSpPr>
            <a:grpSpLocks/>
          </p:cNvGrpSpPr>
          <p:nvPr/>
        </p:nvGrpSpPr>
        <p:grpSpPr bwMode="auto">
          <a:xfrm>
            <a:off x="174625" y="4430713"/>
            <a:ext cx="833438" cy="741362"/>
            <a:chOff x="1742" y="605"/>
            <a:chExt cx="525" cy="467"/>
          </a:xfrm>
        </p:grpSpPr>
        <p:sp>
          <p:nvSpPr>
            <p:cNvPr id="19555" name="Oval 8"/>
            <p:cNvSpPr>
              <a:spLocks noChangeArrowheads="1"/>
            </p:cNvSpPr>
            <p:nvPr/>
          </p:nvSpPr>
          <p:spPr bwMode="auto">
            <a:xfrm>
              <a:off x="1742" y="722"/>
              <a:ext cx="230" cy="11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9556" name="Oval 9"/>
            <p:cNvSpPr>
              <a:spLocks noChangeArrowheads="1"/>
            </p:cNvSpPr>
            <p:nvPr/>
          </p:nvSpPr>
          <p:spPr bwMode="auto">
            <a:xfrm>
              <a:off x="2038" y="810"/>
              <a:ext cx="229" cy="11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9557" name="Oval 10"/>
            <p:cNvSpPr>
              <a:spLocks noChangeArrowheads="1"/>
            </p:cNvSpPr>
            <p:nvPr/>
          </p:nvSpPr>
          <p:spPr bwMode="auto">
            <a:xfrm>
              <a:off x="1807" y="955"/>
              <a:ext cx="231" cy="11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9558" name="Oval 11"/>
            <p:cNvSpPr>
              <a:spLocks noChangeArrowheads="1"/>
            </p:cNvSpPr>
            <p:nvPr/>
          </p:nvSpPr>
          <p:spPr bwMode="auto">
            <a:xfrm>
              <a:off x="2004" y="605"/>
              <a:ext cx="229" cy="11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</p:grpSp>
      <p:sp>
        <p:nvSpPr>
          <p:cNvPr id="19460" name="Rectangle 12"/>
          <p:cNvSpPr>
            <a:spLocks noChangeArrowheads="1"/>
          </p:cNvSpPr>
          <p:nvPr/>
        </p:nvSpPr>
        <p:spPr bwMode="auto">
          <a:xfrm>
            <a:off x="0" y="4016375"/>
            <a:ext cx="1219200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1" hangingPunct="1"/>
            <a:r>
              <a:rPr lang="cs-CZ" altLang="cs-CZ" sz="1400" b="1"/>
              <a:t>Situation II</a:t>
            </a:r>
            <a:endParaRPr lang="de-DE" altLang="cs-CZ" sz="1400" b="1"/>
          </a:p>
        </p:txBody>
      </p:sp>
      <p:sp>
        <p:nvSpPr>
          <p:cNvPr id="19461" name="Rectangle 13"/>
          <p:cNvSpPr>
            <a:spLocks noChangeArrowheads="1"/>
          </p:cNvSpPr>
          <p:nvPr/>
        </p:nvSpPr>
        <p:spPr bwMode="auto">
          <a:xfrm>
            <a:off x="90488" y="1785938"/>
            <a:ext cx="115411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1" hangingPunct="1"/>
            <a:r>
              <a:rPr lang="cs-CZ" altLang="cs-CZ" sz="1400" b="1"/>
              <a:t>Situation I</a:t>
            </a:r>
            <a:endParaRPr lang="de-DE" altLang="cs-CZ" sz="1400" b="1"/>
          </a:p>
        </p:txBody>
      </p:sp>
      <p:sp>
        <p:nvSpPr>
          <p:cNvPr id="19462" name="Rectangle 14"/>
          <p:cNvSpPr>
            <a:spLocks noChangeArrowheads="1"/>
          </p:cNvSpPr>
          <p:nvPr/>
        </p:nvSpPr>
        <p:spPr bwMode="auto">
          <a:xfrm>
            <a:off x="914400" y="3276600"/>
            <a:ext cx="19621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1" hangingPunct="1"/>
            <a:r>
              <a:rPr lang="cs-CZ" altLang="cs-CZ" sz="1400" b="1">
                <a:solidFill>
                  <a:srgbClr val="FFCC99"/>
                </a:solidFill>
              </a:rPr>
              <a:t>RNA isolation</a:t>
            </a:r>
            <a:endParaRPr lang="de-DE" altLang="cs-CZ" sz="1400" b="1">
              <a:solidFill>
                <a:srgbClr val="FFCC99"/>
              </a:solidFill>
            </a:endParaRPr>
          </a:p>
        </p:txBody>
      </p:sp>
      <p:grpSp>
        <p:nvGrpSpPr>
          <p:cNvPr id="19463" name="Group 15"/>
          <p:cNvGrpSpPr>
            <a:grpSpLocks/>
          </p:cNvGrpSpPr>
          <p:nvPr/>
        </p:nvGrpSpPr>
        <p:grpSpPr bwMode="auto">
          <a:xfrm>
            <a:off x="1981200" y="2182813"/>
            <a:ext cx="1716088" cy="690562"/>
            <a:chOff x="1549" y="1122"/>
            <a:chExt cx="1081" cy="435"/>
          </a:xfrm>
        </p:grpSpPr>
        <p:sp>
          <p:nvSpPr>
            <p:cNvPr id="19552" name="Freeform 16"/>
            <p:cNvSpPr>
              <a:spLocks/>
            </p:cNvSpPr>
            <p:nvPr/>
          </p:nvSpPr>
          <p:spPr bwMode="auto">
            <a:xfrm>
              <a:off x="1549" y="1300"/>
              <a:ext cx="819" cy="85"/>
            </a:xfrm>
            <a:custGeom>
              <a:avLst/>
              <a:gdLst>
                <a:gd name="T0" fmla="*/ 0 w 1200"/>
                <a:gd name="T1" fmla="*/ 52 h 139"/>
                <a:gd name="T2" fmla="*/ 112 w 1200"/>
                <a:gd name="T3" fmla="*/ 0 h 139"/>
                <a:gd name="T4" fmla="*/ 224 w 1200"/>
                <a:gd name="T5" fmla="*/ 51 h 139"/>
                <a:gd name="T6" fmla="*/ 335 w 1200"/>
                <a:gd name="T7" fmla="*/ 0 h 139"/>
                <a:gd name="T8" fmla="*/ 447 w 1200"/>
                <a:gd name="T9" fmla="*/ 52 h 139"/>
                <a:gd name="T10" fmla="*/ 559 w 1200"/>
                <a:gd name="T11" fmla="*/ 0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0"/>
                <a:gd name="T19" fmla="*/ 0 h 139"/>
                <a:gd name="T20" fmla="*/ 1200 w 1200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0" h="139">
                  <a:moveTo>
                    <a:pt x="0" y="139"/>
                  </a:moveTo>
                  <a:cubicBezTo>
                    <a:pt x="80" y="69"/>
                    <a:pt x="160" y="0"/>
                    <a:pt x="240" y="0"/>
                  </a:cubicBezTo>
                  <a:cubicBezTo>
                    <a:pt x="320" y="0"/>
                    <a:pt x="400" y="138"/>
                    <a:pt x="480" y="138"/>
                  </a:cubicBezTo>
                  <a:cubicBezTo>
                    <a:pt x="560" y="138"/>
                    <a:pt x="640" y="0"/>
                    <a:pt x="720" y="0"/>
                  </a:cubicBezTo>
                  <a:cubicBezTo>
                    <a:pt x="800" y="0"/>
                    <a:pt x="880" y="139"/>
                    <a:pt x="960" y="139"/>
                  </a:cubicBezTo>
                  <a:cubicBezTo>
                    <a:pt x="1040" y="139"/>
                    <a:pt x="1160" y="24"/>
                    <a:pt x="1200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3" name="Freeform 17"/>
            <p:cNvSpPr>
              <a:spLocks/>
            </p:cNvSpPr>
            <p:nvPr/>
          </p:nvSpPr>
          <p:spPr bwMode="auto">
            <a:xfrm>
              <a:off x="1680" y="1472"/>
              <a:ext cx="818" cy="85"/>
            </a:xfrm>
            <a:custGeom>
              <a:avLst/>
              <a:gdLst>
                <a:gd name="T0" fmla="*/ 0 w 1200"/>
                <a:gd name="T1" fmla="*/ 52 h 139"/>
                <a:gd name="T2" fmla="*/ 112 w 1200"/>
                <a:gd name="T3" fmla="*/ 0 h 139"/>
                <a:gd name="T4" fmla="*/ 223 w 1200"/>
                <a:gd name="T5" fmla="*/ 51 h 139"/>
                <a:gd name="T6" fmla="*/ 335 w 1200"/>
                <a:gd name="T7" fmla="*/ 0 h 139"/>
                <a:gd name="T8" fmla="*/ 446 w 1200"/>
                <a:gd name="T9" fmla="*/ 52 h 139"/>
                <a:gd name="T10" fmla="*/ 558 w 1200"/>
                <a:gd name="T11" fmla="*/ 0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0"/>
                <a:gd name="T19" fmla="*/ 0 h 139"/>
                <a:gd name="T20" fmla="*/ 1200 w 1200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0" h="139">
                  <a:moveTo>
                    <a:pt x="0" y="139"/>
                  </a:moveTo>
                  <a:cubicBezTo>
                    <a:pt x="80" y="69"/>
                    <a:pt x="160" y="0"/>
                    <a:pt x="240" y="0"/>
                  </a:cubicBezTo>
                  <a:cubicBezTo>
                    <a:pt x="320" y="0"/>
                    <a:pt x="400" y="138"/>
                    <a:pt x="480" y="138"/>
                  </a:cubicBezTo>
                  <a:cubicBezTo>
                    <a:pt x="560" y="138"/>
                    <a:pt x="640" y="0"/>
                    <a:pt x="720" y="0"/>
                  </a:cubicBezTo>
                  <a:cubicBezTo>
                    <a:pt x="800" y="0"/>
                    <a:pt x="880" y="139"/>
                    <a:pt x="960" y="139"/>
                  </a:cubicBezTo>
                  <a:cubicBezTo>
                    <a:pt x="1040" y="139"/>
                    <a:pt x="1160" y="24"/>
                    <a:pt x="1200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4" name="Freeform 18"/>
            <p:cNvSpPr>
              <a:spLocks/>
            </p:cNvSpPr>
            <p:nvPr/>
          </p:nvSpPr>
          <p:spPr bwMode="auto">
            <a:xfrm>
              <a:off x="1810" y="1122"/>
              <a:ext cx="820" cy="85"/>
            </a:xfrm>
            <a:custGeom>
              <a:avLst/>
              <a:gdLst>
                <a:gd name="T0" fmla="*/ 0 w 1200"/>
                <a:gd name="T1" fmla="*/ 52 h 139"/>
                <a:gd name="T2" fmla="*/ 112 w 1200"/>
                <a:gd name="T3" fmla="*/ 0 h 139"/>
                <a:gd name="T4" fmla="*/ 224 w 1200"/>
                <a:gd name="T5" fmla="*/ 51 h 139"/>
                <a:gd name="T6" fmla="*/ 336 w 1200"/>
                <a:gd name="T7" fmla="*/ 0 h 139"/>
                <a:gd name="T8" fmla="*/ 448 w 1200"/>
                <a:gd name="T9" fmla="*/ 52 h 139"/>
                <a:gd name="T10" fmla="*/ 560 w 1200"/>
                <a:gd name="T11" fmla="*/ 0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0"/>
                <a:gd name="T19" fmla="*/ 0 h 139"/>
                <a:gd name="T20" fmla="*/ 1200 w 1200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0" h="139">
                  <a:moveTo>
                    <a:pt x="0" y="139"/>
                  </a:moveTo>
                  <a:cubicBezTo>
                    <a:pt x="80" y="69"/>
                    <a:pt x="160" y="0"/>
                    <a:pt x="240" y="0"/>
                  </a:cubicBezTo>
                  <a:cubicBezTo>
                    <a:pt x="320" y="0"/>
                    <a:pt x="400" y="138"/>
                    <a:pt x="480" y="138"/>
                  </a:cubicBezTo>
                  <a:cubicBezTo>
                    <a:pt x="560" y="138"/>
                    <a:pt x="640" y="0"/>
                    <a:pt x="720" y="0"/>
                  </a:cubicBezTo>
                  <a:cubicBezTo>
                    <a:pt x="800" y="0"/>
                    <a:pt x="880" y="139"/>
                    <a:pt x="960" y="139"/>
                  </a:cubicBezTo>
                  <a:cubicBezTo>
                    <a:pt x="1040" y="139"/>
                    <a:pt x="1160" y="24"/>
                    <a:pt x="1200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464" name="Group 19"/>
          <p:cNvGrpSpPr>
            <a:grpSpLocks/>
          </p:cNvGrpSpPr>
          <p:nvPr/>
        </p:nvGrpSpPr>
        <p:grpSpPr bwMode="auto">
          <a:xfrm>
            <a:off x="1982788" y="4386263"/>
            <a:ext cx="1716087" cy="690562"/>
            <a:chOff x="1454" y="2510"/>
            <a:chExt cx="1081" cy="435"/>
          </a:xfrm>
        </p:grpSpPr>
        <p:sp>
          <p:nvSpPr>
            <p:cNvPr id="19549" name="Freeform 20"/>
            <p:cNvSpPr>
              <a:spLocks/>
            </p:cNvSpPr>
            <p:nvPr/>
          </p:nvSpPr>
          <p:spPr bwMode="auto">
            <a:xfrm>
              <a:off x="1454" y="2688"/>
              <a:ext cx="819" cy="85"/>
            </a:xfrm>
            <a:custGeom>
              <a:avLst/>
              <a:gdLst>
                <a:gd name="T0" fmla="*/ 0 w 1200"/>
                <a:gd name="T1" fmla="*/ 52 h 139"/>
                <a:gd name="T2" fmla="*/ 112 w 1200"/>
                <a:gd name="T3" fmla="*/ 0 h 139"/>
                <a:gd name="T4" fmla="*/ 224 w 1200"/>
                <a:gd name="T5" fmla="*/ 51 h 139"/>
                <a:gd name="T6" fmla="*/ 335 w 1200"/>
                <a:gd name="T7" fmla="*/ 0 h 139"/>
                <a:gd name="T8" fmla="*/ 447 w 1200"/>
                <a:gd name="T9" fmla="*/ 52 h 139"/>
                <a:gd name="T10" fmla="*/ 559 w 1200"/>
                <a:gd name="T11" fmla="*/ 0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0"/>
                <a:gd name="T19" fmla="*/ 0 h 139"/>
                <a:gd name="T20" fmla="*/ 1200 w 1200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0" h="139">
                  <a:moveTo>
                    <a:pt x="0" y="139"/>
                  </a:moveTo>
                  <a:cubicBezTo>
                    <a:pt x="80" y="69"/>
                    <a:pt x="160" y="0"/>
                    <a:pt x="240" y="0"/>
                  </a:cubicBezTo>
                  <a:cubicBezTo>
                    <a:pt x="320" y="0"/>
                    <a:pt x="400" y="138"/>
                    <a:pt x="480" y="138"/>
                  </a:cubicBezTo>
                  <a:cubicBezTo>
                    <a:pt x="560" y="138"/>
                    <a:pt x="640" y="0"/>
                    <a:pt x="720" y="0"/>
                  </a:cubicBezTo>
                  <a:cubicBezTo>
                    <a:pt x="800" y="0"/>
                    <a:pt x="880" y="139"/>
                    <a:pt x="960" y="139"/>
                  </a:cubicBezTo>
                  <a:cubicBezTo>
                    <a:pt x="1040" y="139"/>
                    <a:pt x="1160" y="24"/>
                    <a:pt x="1200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0" name="Freeform 21"/>
            <p:cNvSpPr>
              <a:spLocks/>
            </p:cNvSpPr>
            <p:nvPr/>
          </p:nvSpPr>
          <p:spPr bwMode="auto">
            <a:xfrm>
              <a:off x="1585" y="2860"/>
              <a:ext cx="818" cy="85"/>
            </a:xfrm>
            <a:custGeom>
              <a:avLst/>
              <a:gdLst>
                <a:gd name="T0" fmla="*/ 0 w 1200"/>
                <a:gd name="T1" fmla="*/ 52 h 139"/>
                <a:gd name="T2" fmla="*/ 112 w 1200"/>
                <a:gd name="T3" fmla="*/ 0 h 139"/>
                <a:gd name="T4" fmla="*/ 223 w 1200"/>
                <a:gd name="T5" fmla="*/ 51 h 139"/>
                <a:gd name="T6" fmla="*/ 335 w 1200"/>
                <a:gd name="T7" fmla="*/ 0 h 139"/>
                <a:gd name="T8" fmla="*/ 446 w 1200"/>
                <a:gd name="T9" fmla="*/ 52 h 139"/>
                <a:gd name="T10" fmla="*/ 558 w 1200"/>
                <a:gd name="T11" fmla="*/ 0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0"/>
                <a:gd name="T19" fmla="*/ 0 h 139"/>
                <a:gd name="T20" fmla="*/ 1200 w 1200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0" h="139">
                  <a:moveTo>
                    <a:pt x="0" y="139"/>
                  </a:moveTo>
                  <a:cubicBezTo>
                    <a:pt x="80" y="69"/>
                    <a:pt x="160" y="0"/>
                    <a:pt x="240" y="0"/>
                  </a:cubicBezTo>
                  <a:cubicBezTo>
                    <a:pt x="320" y="0"/>
                    <a:pt x="400" y="138"/>
                    <a:pt x="480" y="138"/>
                  </a:cubicBezTo>
                  <a:cubicBezTo>
                    <a:pt x="560" y="138"/>
                    <a:pt x="640" y="0"/>
                    <a:pt x="720" y="0"/>
                  </a:cubicBezTo>
                  <a:cubicBezTo>
                    <a:pt x="800" y="0"/>
                    <a:pt x="880" y="139"/>
                    <a:pt x="960" y="139"/>
                  </a:cubicBezTo>
                  <a:cubicBezTo>
                    <a:pt x="1040" y="139"/>
                    <a:pt x="1160" y="24"/>
                    <a:pt x="1200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1" name="Freeform 22"/>
            <p:cNvSpPr>
              <a:spLocks/>
            </p:cNvSpPr>
            <p:nvPr/>
          </p:nvSpPr>
          <p:spPr bwMode="auto">
            <a:xfrm>
              <a:off x="1715" y="2510"/>
              <a:ext cx="820" cy="85"/>
            </a:xfrm>
            <a:custGeom>
              <a:avLst/>
              <a:gdLst>
                <a:gd name="T0" fmla="*/ 0 w 1200"/>
                <a:gd name="T1" fmla="*/ 52 h 139"/>
                <a:gd name="T2" fmla="*/ 112 w 1200"/>
                <a:gd name="T3" fmla="*/ 0 h 139"/>
                <a:gd name="T4" fmla="*/ 224 w 1200"/>
                <a:gd name="T5" fmla="*/ 51 h 139"/>
                <a:gd name="T6" fmla="*/ 336 w 1200"/>
                <a:gd name="T7" fmla="*/ 0 h 139"/>
                <a:gd name="T8" fmla="*/ 448 w 1200"/>
                <a:gd name="T9" fmla="*/ 52 h 139"/>
                <a:gd name="T10" fmla="*/ 560 w 1200"/>
                <a:gd name="T11" fmla="*/ 0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0"/>
                <a:gd name="T19" fmla="*/ 0 h 139"/>
                <a:gd name="T20" fmla="*/ 1200 w 1200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0" h="139">
                  <a:moveTo>
                    <a:pt x="0" y="139"/>
                  </a:moveTo>
                  <a:cubicBezTo>
                    <a:pt x="80" y="69"/>
                    <a:pt x="160" y="0"/>
                    <a:pt x="240" y="0"/>
                  </a:cubicBezTo>
                  <a:cubicBezTo>
                    <a:pt x="320" y="0"/>
                    <a:pt x="400" y="138"/>
                    <a:pt x="480" y="138"/>
                  </a:cubicBezTo>
                  <a:cubicBezTo>
                    <a:pt x="560" y="138"/>
                    <a:pt x="640" y="0"/>
                    <a:pt x="720" y="0"/>
                  </a:cubicBezTo>
                  <a:cubicBezTo>
                    <a:pt x="800" y="0"/>
                    <a:pt x="880" y="139"/>
                    <a:pt x="960" y="139"/>
                  </a:cubicBezTo>
                  <a:cubicBezTo>
                    <a:pt x="1040" y="139"/>
                    <a:pt x="1160" y="24"/>
                    <a:pt x="1200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65" name="Freeform 23"/>
          <p:cNvSpPr>
            <a:spLocks/>
          </p:cNvSpPr>
          <p:nvPr/>
        </p:nvSpPr>
        <p:spPr bwMode="auto">
          <a:xfrm>
            <a:off x="4435475" y="2541588"/>
            <a:ext cx="1300163" cy="134937"/>
          </a:xfrm>
          <a:custGeom>
            <a:avLst/>
            <a:gdLst>
              <a:gd name="T0" fmla="*/ 0 w 1200"/>
              <a:gd name="T1" fmla="*/ 130992762 h 139"/>
              <a:gd name="T2" fmla="*/ 281737738 w 1200"/>
              <a:gd name="T3" fmla="*/ 0 h 139"/>
              <a:gd name="T4" fmla="*/ 563474392 w 1200"/>
              <a:gd name="T5" fmla="*/ 130050145 h 139"/>
              <a:gd name="T6" fmla="*/ 845212130 w 1200"/>
              <a:gd name="T7" fmla="*/ 0 h 139"/>
              <a:gd name="T8" fmla="*/ 1126948784 w 1200"/>
              <a:gd name="T9" fmla="*/ 130992762 h 139"/>
              <a:gd name="T10" fmla="*/ 1408686522 w 1200"/>
              <a:gd name="T11" fmla="*/ 0 h 1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00"/>
              <a:gd name="T19" fmla="*/ 0 h 139"/>
              <a:gd name="T20" fmla="*/ 1200 w 1200"/>
              <a:gd name="T21" fmla="*/ 139 h 1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00" h="139">
                <a:moveTo>
                  <a:pt x="0" y="139"/>
                </a:moveTo>
                <a:cubicBezTo>
                  <a:pt x="80" y="69"/>
                  <a:pt x="160" y="0"/>
                  <a:pt x="240" y="0"/>
                </a:cubicBezTo>
                <a:cubicBezTo>
                  <a:pt x="320" y="0"/>
                  <a:pt x="400" y="138"/>
                  <a:pt x="480" y="138"/>
                </a:cubicBezTo>
                <a:cubicBezTo>
                  <a:pt x="560" y="138"/>
                  <a:pt x="640" y="0"/>
                  <a:pt x="720" y="0"/>
                </a:cubicBezTo>
                <a:cubicBezTo>
                  <a:pt x="800" y="0"/>
                  <a:pt x="880" y="139"/>
                  <a:pt x="960" y="139"/>
                </a:cubicBezTo>
                <a:cubicBezTo>
                  <a:pt x="1040" y="139"/>
                  <a:pt x="1160" y="24"/>
                  <a:pt x="1200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Freeform 24"/>
          <p:cNvSpPr>
            <a:spLocks/>
          </p:cNvSpPr>
          <p:nvPr/>
        </p:nvSpPr>
        <p:spPr bwMode="auto">
          <a:xfrm>
            <a:off x="4643438" y="2814638"/>
            <a:ext cx="1298575" cy="134937"/>
          </a:xfrm>
          <a:custGeom>
            <a:avLst/>
            <a:gdLst>
              <a:gd name="T0" fmla="*/ 0 w 1200"/>
              <a:gd name="T1" fmla="*/ 130992762 h 139"/>
              <a:gd name="T2" fmla="*/ 281049505 w 1200"/>
              <a:gd name="T3" fmla="*/ 0 h 139"/>
              <a:gd name="T4" fmla="*/ 562099010 w 1200"/>
              <a:gd name="T5" fmla="*/ 130050145 h 139"/>
              <a:gd name="T6" fmla="*/ 843148515 w 1200"/>
              <a:gd name="T7" fmla="*/ 0 h 139"/>
              <a:gd name="T8" fmla="*/ 1124198020 w 1200"/>
              <a:gd name="T9" fmla="*/ 130992762 h 139"/>
              <a:gd name="T10" fmla="*/ 1405247526 w 1200"/>
              <a:gd name="T11" fmla="*/ 0 h 1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00"/>
              <a:gd name="T19" fmla="*/ 0 h 139"/>
              <a:gd name="T20" fmla="*/ 1200 w 1200"/>
              <a:gd name="T21" fmla="*/ 139 h 1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00" h="139">
                <a:moveTo>
                  <a:pt x="0" y="139"/>
                </a:moveTo>
                <a:cubicBezTo>
                  <a:pt x="80" y="69"/>
                  <a:pt x="160" y="0"/>
                  <a:pt x="240" y="0"/>
                </a:cubicBezTo>
                <a:cubicBezTo>
                  <a:pt x="320" y="0"/>
                  <a:pt x="400" y="138"/>
                  <a:pt x="480" y="138"/>
                </a:cubicBezTo>
                <a:cubicBezTo>
                  <a:pt x="560" y="138"/>
                  <a:pt x="640" y="0"/>
                  <a:pt x="720" y="0"/>
                </a:cubicBezTo>
                <a:cubicBezTo>
                  <a:pt x="800" y="0"/>
                  <a:pt x="880" y="139"/>
                  <a:pt x="960" y="139"/>
                </a:cubicBezTo>
                <a:cubicBezTo>
                  <a:pt x="1040" y="139"/>
                  <a:pt x="1160" y="24"/>
                  <a:pt x="1200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Freeform 25"/>
          <p:cNvSpPr>
            <a:spLocks/>
          </p:cNvSpPr>
          <p:nvPr/>
        </p:nvSpPr>
        <p:spPr bwMode="auto">
          <a:xfrm>
            <a:off x="4849813" y="2259013"/>
            <a:ext cx="1301750" cy="134937"/>
          </a:xfrm>
          <a:custGeom>
            <a:avLst/>
            <a:gdLst>
              <a:gd name="T0" fmla="*/ 0 w 1200"/>
              <a:gd name="T1" fmla="*/ 130992762 h 139"/>
              <a:gd name="T2" fmla="*/ 282425510 w 1200"/>
              <a:gd name="T3" fmla="*/ 0 h 139"/>
              <a:gd name="T4" fmla="*/ 564851021 w 1200"/>
              <a:gd name="T5" fmla="*/ 130050145 h 139"/>
              <a:gd name="T6" fmla="*/ 847276531 w 1200"/>
              <a:gd name="T7" fmla="*/ 0 h 139"/>
              <a:gd name="T8" fmla="*/ 1129702042 w 1200"/>
              <a:gd name="T9" fmla="*/ 130992762 h 139"/>
              <a:gd name="T10" fmla="*/ 1412127552 w 1200"/>
              <a:gd name="T11" fmla="*/ 0 h 1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00"/>
              <a:gd name="T19" fmla="*/ 0 h 139"/>
              <a:gd name="T20" fmla="*/ 1200 w 1200"/>
              <a:gd name="T21" fmla="*/ 139 h 1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00" h="139">
                <a:moveTo>
                  <a:pt x="0" y="139"/>
                </a:moveTo>
                <a:cubicBezTo>
                  <a:pt x="80" y="69"/>
                  <a:pt x="160" y="0"/>
                  <a:pt x="240" y="0"/>
                </a:cubicBezTo>
                <a:cubicBezTo>
                  <a:pt x="320" y="0"/>
                  <a:pt x="400" y="138"/>
                  <a:pt x="480" y="138"/>
                </a:cubicBezTo>
                <a:cubicBezTo>
                  <a:pt x="560" y="138"/>
                  <a:pt x="640" y="0"/>
                  <a:pt x="720" y="0"/>
                </a:cubicBezTo>
                <a:cubicBezTo>
                  <a:pt x="800" y="0"/>
                  <a:pt x="880" y="139"/>
                  <a:pt x="960" y="139"/>
                </a:cubicBezTo>
                <a:cubicBezTo>
                  <a:pt x="1040" y="139"/>
                  <a:pt x="1160" y="24"/>
                  <a:pt x="1200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AutoShape 26"/>
          <p:cNvSpPr>
            <a:spLocks noChangeArrowheads="1"/>
          </p:cNvSpPr>
          <p:nvPr/>
        </p:nvSpPr>
        <p:spPr bwMode="auto">
          <a:xfrm rot="7200000" flipH="1">
            <a:off x="4891088" y="2019300"/>
            <a:ext cx="228600" cy="206375"/>
          </a:xfrm>
          <a:prstGeom prst="irregularSeal1">
            <a:avLst/>
          </a:prstGeom>
          <a:solidFill>
            <a:srgbClr val="FF99FF"/>
          </a:solidFill>
          <a:ln w="12700">
            <a:solidFill>
              <a:srgbClr val="FF99FF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pPr algn="ctr"/>
            <a:endParaRPr lang="cs-CZ" altLang="cs-CZ" sz="2400">
              <a:solidFill>
                <a:srgbClr val="00FF00"/>
              </a:solidFill>
            </a:endParaRPr>
          </a:p>
        </p:txBody>
      </p:sp>
      <p:sp>
        <p:nvSpPr>
          <p:cNvPr id="19469" name="AutoShape 27"/>
          <p:cNvSpPr>
            <a:spLocks noChangeArrowheads="1"/>
          </p:cNvSpPr>
          <p:nvPr/>
        </p:nvSpPr>
        <p:spPr bwMode="auto">
          <a:xfrm rot="7200000" flipH="1">
            <a:off x="5410201" y="2014537"/>
            <a:ext cx="228600" cy="206375"/>
          </a:xfrm>
          <a:prstGeom prst="irregularSeal1">
            <a:avLst/>
          </a:prstGeom>
          <a:solidFill>
            <a:srgbClr val="FF99FF"/>
          </a:solidFill>
          <a:ln w="12700">
            <a:solidFill>
              <a:srgbClr val="FF99FF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pPr algn="ctr"/>
            <a:endParaRPr lang="cs-CZ" altLang="cs-CZ" sz="2400">
              <a:solidFill>
                <a:srgbClr val="00FF00"/>
              </a:solidFill>
            </a:endParaRPr>
          </a:p>
        </p:txBody>
      </p:sp>
      <p:sp>
        <p:nvSpPr>
          <p:cNvPr id="19470" name="AutoShape 28"/>
          <p:cNvSpPr>
            <a:spLocks noChangeArrowheads="1"/>
          </p:cNvSpPr>
          <p:nvPr/>
        </p:nvSpPr>
        <p:spPr bwMode="auto">
          <a:xfrm rot="7200000" flipH="1">
            <a:off x="5653088" y="2643187"/>
            <a:ext cx="228600" cy="206375"/>
          </a:xfrm>
          <a:prstGeom prst="irregularSeal1">
            <a:avLst/>
          </a:prstGeom>
          <a:solidFill>
            <a:srgbClr val="FF99FF"/>
          </a:solidFill>
          <a:ln w="12700">
            <a:solidFill>
              <a:srgbClr val="FF99FF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pPr algn="ctr"/>
            <a:endParaRPr lang="cs-CZ" altLang="cs-CZ" sz="2400">
              <a:solidFill>
                <a:srgbClr val="00FF00"/>
              </a:solidFill>
            </a:endParaRPr>
          </a:p>
        </p:txBody>
      </p:sp>
      <p:sp>
        <p:nvSpPr>
          <p:cNvPr id="19471" name="AutoShape 29"/>
          <p:cNvSpPr>
            <a:spLocks noChangeArrowheads="1"/>
          </p:cNvSpPr>
          <p:nvPr/>
        </p:nvSpPr>
        <p:spPr bwMode="auto">
          <a:xfrm rot="7200000" flipH="1">
            <a:off x="5491163" y="2352675"/>
            <a:ext cx="228600" cy="206375"/>
          </a:xfrm>
          <a:prstGeom prst="irregularSeal1">
            <a:avLst/>
          </a:prstGeom>
          <a:solidFill>
            <a:srgbClr val="FF99FF"/>
          </a:solidFill>
          <a:ln w="12700">
            <a:solidFill>
              <a:srgbClr val="FF99FF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pPr algn="ctr"/>
            <a:endParaRPr lang="cs-CZ" altLang="cs-CZ" sz="2400">
              <a:solidFill>
                <a:srgbClr val="00FF00"/>
              </a:solidFill>
            </a:endParaRPr>
          </a:p>
        </p:txBody>
      </p:sp>
      <p:sp>
        <p:nvSpPr>
          <p:cNvPr id="19472" name="AutoShape 30"/>
          <p:cNvSpPr>
            <a:spLocks noChangeArrowheads="1"/>
          </p:cNvSpPr>
          <p:nvPr/>
        </p:nvSpPr>
        <p:spPr bwMode="auto">
          <a:xfrm rot="7200000" flipH="1">
            <a:off x="4543426" y="2643187"/>
            <a:ext cx="228600" cy="206375"/>
          </a:xfrm>
          <a:prstGeom prst="irregularSeal1">
            <a:avLst/>
          </a:prstGeom>
          <a:solidFill>
            <a:srgbClr val="FF99FF"/>
          </a:solidFill>
          <a:ln w="12700">
            <a:solidFill>
              <a:srgbClr val="FF99FF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pPr algn="ctr"/>
            <a:endParaRPr lang="cs-CZ" altLang="cs-CZ" sz="2400">
              <a:solidFill>
                <a:srgbClr val="00FF00"/>
              </a:solidFill>
            </a:endParaRPr>
          </a:p>
        </p:txBody>
      </p:sp>
      <p:sp>
        <p:nvSpPr>
          <p:cNvPr id="19473" name="AutoShape 31"/>
          <p:cNvSpPr>
            <a:spLocks noChangeArrowheads="1"/>
          </p:cNvSpPr>
          <p:nvPr/>
        </p:nvSpPr>
        <p:spPr bwMode="auto">
          <a:xfrm rot="7200000" flipH="1">
            <a:off x="4919663" y="2371725"/>
            <a:ext cx="228600" cy="206375"/>
          </a:xfrm>
          <a:prstGeom prst="irregularSeal1">
            <a:avLst/>
          </a:prstGeom>
          <a:solidFill>
            <a:srgbClr val="FF99FF"/>
          </a:solidFill>
          <a:ln w="12700">
            <a:solidFill>
              <a:srgbClr val="FF99FF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pPr algn="ctr"/>
            <a:endParaRPr lang="cs-CZ" altLang="cs-CZ" sz="2400">
              <a:solidFill>
                <a:srgbClr val="00FF00"/>
              </a:solidFill>
            </a:endParaRPr>
          </a:p>
        </p:txBody>
      </p:sp>
      <p:sp>
        <p:nvSpPr>
          <p:cNvPr id="19474" name="Freeform 32"/>
          <p:cNvSpPr>
            <a:spLocks/>
          </p:cNvSpPr>
          <p:nvPr/>
        </p:nvSpPr>
        <p:spPr bwMode="auto">
          <a:xfrm>
            <a:off x="4443413" y="4689475"/>
            <a:ext cx="1300162" cy="134938"/>
          </a:xfrm>
          <a:custGeom>
            <a:avLst/>
            <a:gdLst>
              <a:gd name="T0" fmla="*/ 0 w 1200"/>
              <a:gd name="T1" fmla="*/ 130994704 h 139"/>
              <a:gd name="T2" fmla="*/ 281736438 w 1200"/>
              <a:gd name="T3" fmla="*/ 0 h 139"/>
              <a:gd name="T4" fmla="*/ 563473959 w 1200"/>
              <a:gd name="T5" fmla="*/ 130052079 h 139"/>
              <a:gd name="T6" fmla="*/ 845210396 w 1200"/>
              <a:gd name="T7" fmla="*/ 0 h 139"/>
              <a:gd name="T8" fmla="*/ 1126946834 w 1200"/>
              <a:gd name="T9" fmla="*/ 130994704 h 139"/>
              <a:gd name="T10" fmla="*/ 1408684355 w 1200"/>
              <a:gd name="T11" fmla="*/ 0 h 1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00"/>
              <a:gd name="T19" fmla="*/ 0 h 139"/>
              <a:gd name="T20" fmla="*/ 1200 w 1200"/>
              <a:gd name="T21" fmla="*/ 139 h 1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00" h="139">
                <a:moveTo>
                  <a:pt x="0" y="139"/>
                </a:moveTo>
                <a:cubicBezTo>
                  <a:pt x="80" y="69"/>
                  <a:pt x="160" y="0"/>
                  <a:pt x="240" y="0"/>
                </a:cubicBezTo>
                <a:cubicBezTo>
                  <a:pt x="320" y="0"/>
                  <a:pt x="400" y="138"/>
                  <a:pt x="480" y="138"/>
                </a:cubicBezTo>
                <a:cubicBezTo>
                  <a:pt x="560" y="138"/>
                  <a:pt x="640" y="0"/>
                  <a:pt x="720" y="0"/>
                </a:cubicBezTo>
                <a:cubicBezTo>
                  <a:pt x="800" y="0"/>
                  <a:pt x="880" y="139"/>
                  <a:pt x="960" y="139"/>
                </a:cubicBezTo>
                <a:cubicBezTo>
                  <a:pt x="1040" y="139"/>
                  <a:pt x="1160" y="24"/>
                  <a:pt x="1200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Freeform 33"/>
          <p:cNvSpPr>
            <a:spLocks/>
          </p:cNvSpPr>
          <p:nvPr/>
        </p:nvSpPr>
        <p:spPr bwMode="auto">
          <a:xfrm>
            <a:off x="4651375" y="4962525"/>
            <a:ext cx="1298575" cy="134938"/>
          </a:xfrm>
          <a:custGeom>
            <a:avLst/>
            <a:gdLst>
              <a:gd name="T0" fmla="*/ 0 w 1200"/>
              <a:gd name="T1" fmla="*/ 130994704 h 139"/>
              <a:gd name="T2" fmla="*/ 281049505 w 1200"/>
              <a:gd name="T3" fmla="*/ 0 h 139"/>
              <a:gd name="T4" fmla="*/ 562099010 w 1200"/>
              <a:gd name="T5" fmla="*/ 130052079 h 139"/>
              <a:gd name="T6" fmla="*/ 843148515 w 1200"/>
              <a:gd name="T7" fmla="*/ 0 h 139"/>
              <a:gd name="T8" fmla="*/ 1124198020 w 1200"/>
              <a:gd name="T9" fmla="*/ 130994704 h 139"/>
              <a:gd name="T10" fmla="*/ 1405247526 w 1200"/>
              <a:gd name="T11" fmla="*/ 0 h 1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00"/>
              <a:gd name="T19" fmla="*/ 0 h 139"/>
              <a:gd name="T20" fmla="*/ 1200 w 1200"/>
              <a:gd name="T21" fmla="*/ 139 h 1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00" h="139">
                <a:moveTo>
                  <a:pt x="0" y="139"/>
                </a:moveTo>
                <a:cubicBezTo>
                  <a:pt x="80" y="69"/>
                  <a:pt x="160" y="0"/>
                  <a:pt x="240" y="0"/>
                </a:cubicBezTo>
                <a:cubicBezTo>
                  <a:pt x="320" y="0"/>
                  <a:pt x="400" y="138"/>
                  <a:pt x="480" y="138"/>
                </a:cubicBezTo>
                <a:cubicBezTo>
                  <a:pt x="560" y="138"/>
                  <a:pt x="640" y="0"/>
                  <a:pt x="720" y="0"/>
                </a:cubicBezTo>
                <a:cubicBezTo>
                  <a:pt x="800" y="0"/>
                  <a:pt x="880" y="139"/>
                  <a:pt x="960" y="139"/>
                </a:cubicBezTo>
                <a:cubicBezTo>
                  <a:pt x="1040" y="139"/>
                  <a:pt x="1160" y="24"/>
                  <a:pt x="1200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Freeform 34"/>
          <p:cNvSpPr>
            <a:spLocks/>
          </p:cNvSpPr>
          <p:nvPr/>
        </p:nvSpPr>
        <p:spPr bwMode="auto">
          <a:xfrm>
            <a:off x="4857750" y="4406900"/>
            <a:ext cx="1301750" cy="134938"/>
          </a:xfrm>
          <a:custGeom>
            <a:avLst/>
            <a:gdLst>
              <a:gd name="T0" fmla="*/ 0 w 1200"/>
              <a:gd name="T1" fmla="*/ 130994704 h 139"/>
              <a:gd name="T2" fmla="*/ 282425510 w 1200"/>
              <a:gd name="T3" fmla="*/ 0 h 139"/>
              <a:gd name="T4" fmla="*/ 564851021 w 1200"/>
              <a:gd name="T5" fmla="*/ 130052079 h 139"/>
              <a:gd name="T6" fmla="*/ 847276531 w 1200"/>
              <a:gd name="T7" fmla="*/ 0 h 139"/>
              <a:gd name="T8" fmla="*/ 1129702042 w 1200"/>
              <a:gd name="T9" fmla="*/ 130994704 h 139"/>
              <a:gd name="T10" fmla="*/ 1412127552 w 1200"/>
              <a:gd name="T11" fmla="*/ 0 h 1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00"/>
              <a:gd name="T19" fmla="*/ 0 h 139"/>
              <a:gd name="T20" fmla="*/ 1200 w 1200"/>
              <a:gd name="T21" fmla="*/ 139 h 1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00" h="139">
                <a:moveTo>
                  <a:pt x="0" y="139"/>
                </a:moveTo>
                <a:cubicBezTo>
                  <a:pt x="80" y="69"/>
                  <a:pt x="160" y="0"/>
                  <a:pt x="240" y="0"/>
                </a:cubicBezTo>
                <a:cubicBezTo>
                  <a:pt x="320" y="0"/>
                  <a:pt x="400" y="138"/>
                  <a:pt x="480" y="138"/>
                </a:cubicBezTo>
                <a:cubicBezTo>
                  <a:pt x="560" y="138"/>
                  <a:pt x="640" y="0"/>
                  <a:pt x="720" y="0"/>
                </a:cubicBezTo>
                <a:cubicBezTo>
                  <a:pt x="800" y="0"/>
                  <a:pt x="880" y="139"/>
                  <a:pt x="960" y="139"/>
                </a:cubicBezTo>
                <a:cubicBezTo>
                  <a:pt x="1040" y="139"/>
                  <a:pt x="1160" y="24"/>
                  <a:pt x="1200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AutoShape 35"/>
          <p:cNvSpPr>
            <a:spLocks noChangeArrowheads="1"/>
          </p:cNvSpPr>
          <p:nvPr/>
        </p:nvSpPr>
        <p:spPr bwMode="auto">
          <a:xfrm rot="7200000" flipH="1">
            <a:off x="4824413" y="4191000"/>
            <a:ext cx="228600" cy="206375"/>
          </a:xfrm>
          <a:prstGeom prst="irregularSeal1">
            <a:avLst/>
          </a:prstGeom>
          <a:solidFill>
            <a:srgbClr val="00FF00"/>
          </a:solidFill>
          <a:ln w="12700">
            <a:solidFill>
              <a:srgbClr val="00FF00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pPr algn="ctr"/>
            <a:endParaRPr lang="cs-CZ" altLang="cs-CZ" sz="2400">
              <a:solidFill>
                <a:srgbClr val="00FF00"/>
              </a:solidFill>
            </a:endParaRPr>
          </a:p>
        </p:txBody>
      </p:sp>
      <p:sp>
        <p:nvSpPr>
          <p:cNvPr id="19478" name="AutoShape 36"/>
          <p:cNvSpPr>
            <a:spLocks noChangeArrowheads="1"/>
          </p:cNvSpPr>
          <p:nvPr/>
        </p:nvSpPr>
        <p:spPr bwMode="auto">
          <a:xfrm rot="7200000" flipH="1">
            <a:off x="5948363" y="4195762"/>
            <a:ext cx="228600" cy="206375"/>
          </a:xfrm>
          <a:prstGeom prst="irregularSeal1">
            <a:avLst/>
          </a:prstGeom>
          <a:solidFill>
            <a:srgbClr val="00FF00"/>
          </a:solidFill>
          <a:ln w="12700">
            <a:solidFill>
              <a:srgbClr val="00FF00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pPr algn="ctr"/>
            <a:endParaRPr lang="cs-CZ" altLang="cs-CZ" sz="2400">
              <a:solidFill>
                <a:srgbClr val="00FF00"/>
              </a:solidFill>
            </a:endParaRPr>
          </a:p>
        </p:txBody>
      </p:sp>
      <p:sp>
        <p:nvSpPr>
          <p:cNvPr id="19479" name="AutoShape 37"/>
          <p:cNvSpPr>
            <a:spLocks noChangeArrowheads="1"/>
          </p:cNvSpPr>
          <p:nvPr/>
        </p:nvSpPr>
        <p:spPr bwMode="auto">
          <a:xfrm rot="7200000" flipH="1">
            <a:off x="4410076" y="4486275"/>
            <a:ext cx="228600" cy="206375"/>
          </a:xfrm>
          <a:prstGeom prst="irregularSeal1">
            <a:avLst/>
          </a:prstGeom>
          <a:solidFill>
            <a:srgbClr val="00FF00"/>
          </a:solidFill>
          <a:ln w="12700">
            <a:solidFill>
              <a:srgbClr val="00FF00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pPr algn="ctr"/>
            <a:endParaRPr lang="cs-CZ" altLang="cs-CZ" sz="2400">
              <a:solidFill>
                <a:srgbClr val="00FF00"/>
              </a:solidFill>
            </a:endParaRPr>
          </a:p>
        </p:txBody>
      </p:sp>
      <p:sp>
        <p:nvSpPr>
          <p:cNvPr id="19480" name="AutoShape 38"/>
          <p:cNvSpPr>
            <a:spLocks noChangeArrowheads="1"/>
          </p:cNvSpPr>
          <p:nvPr/>
        </p:nvSpPr>
        <p:spPr bwMode="auto">
          <a:xfrm rot="7200000" flipH="1">
            <a:off x="5438776" y="4533900"/>
            <a:ext cx="228600" cy="206375"/>
          </a:xfrm>
          <a:prstGeom prst="irregularSeal1">
            <a:avLst/>
          </a:prstGeom>
          <a:solidFill>
            <a:srgbClr val="00FF00"/>
          </a:solidFill>
          <a:ln w="12700">
            <a:solidFill>
              <a:srgbClr val="00FF00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pPr algn="ctr"/>
            <a:endParaRPr lang="cs-CZ" altLang="cs-CZ" sz="2400">
              <a:solidFill>
                <a:srgbClr val="00FF00"/>
              </a:solidFill>
            </a:endParaRPr>
          </a:p>
        </p:txBody>
      </p:sp>
      <p:sp>
        <p:nvSpPr>
          <p:cNvPr id="19481" name="AutoShape 39"/>
          <p:cNvSpPr>
            <a:spLocks noChangeArrowheads="1"/>
          </p:cNvSpPr>
          <p:nvPr/>
        </p:nvSpPr>
        <p:spPr bwMode="auto">
          <a:xfrm rot="7200000" flipH="1">
            <a:off x="5595938" y="4829175"/>
            <a:ext cx="228600" cy="206375"/>
          </a:xfrm>
          <a:prstGeom prst="irregularSeal1">
            <a:avLst/>
          </a:prstGeom>
          <a:solidFill>
            <a:srgbClr val="00FF00"/>
          </a:solidFill>
          <a:ln w="12700">
            <a:solidFill>
              <a:srgbClr val="00FF00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pPr algn="ctr"/>
            <a:endParaRPr lang="cs-CZ" altLang="cs-CZ" sz="2400">
              <a:solidFill>
                <a:srgbClr val="00FF00"/>
              </a:solidFill>
            </a:endParaRPr>
          </a:p>
        </p:txBody>
      </p:sp>
      <p:sp>
        <p:nvSpPr>
          <p:cNvPr id="19482" name="AutoShape 40"/>
          <p:cNvSpPr>
            <a:spLocks noChangeArrowheads="1"/>
          </p:cNvSpPr>
          <p:nvPr/>
        </p:nvSpPr>
        <p:spPr bwMode="auto">
          <a:xfrm rot="7200000" flipH="1">
            <a:off x="5095876" y="4805362"/>
            <a:ext cx="228600" cy="206375"/>
          </a:xfrm>
          <a:prstGeom prst="irregularSeal1">
            <a:avLst/>
          </a:prstGeom>
          <a:solidFill>
            <a:srgbClr val="00FF00"/>
          </a:solidFill>
          <a:ln w="12700">
            <a:solidFill>
              <a:srgbClr val="00FF00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pPr algn="ctr"/>
            <a:endParaRPr lang="cs-CZ" altLang="cs-CZ" sz="2400">
              <a:solidFill>
                <a:srgbClr val="00FF00"/>
              </a:solidFill>
            </a:endParaRPr>
          </a:p>
        </p:txBody>
      </p:sp>
      <p:sp>
        <p:nvSpPr>
          <p:cNvPr id="19483" name="Rectangle 41"/>
          <p:cNvSpPr>
            <a:spLocks noChangeArrowheads="1"/>
          </p:cNvSpPr>
          <p:nvPr/>
        </p:nvSpPr>
        <p:spPr bwMode="auto">
          <a:xfrm>
            <a:off x="3657600" y="3276600"/>
            <a:ext cx="19621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1" hangingPunct="1"/>
            <a:r>
              <a:rPr lang="de-DE" altLang="cs-CZ" sz="1400">
                <a:solidFill>
                  <a:srgbClr val="FFCC99"/>
                </a:solidFill>
              </a:rPr>
              <a:t> </a:t>
            </a:r>
            <a:r>
              <a:rPr lang="cs-CZ" altLang="cs-CZ" sz="1400" b="1">
                <a:solidFill>
                  <a:srgbClr val="FFCC99"/>
                </a:solidFill>
              </a:rPr>
              <a:t>Labelling</a:t>
            </a:r>
            <a:endParaRPr lang="de-DE" altLang="cs-CZ" sz="1400" b="1">
              <a:solidFill>
                <a:srgbClr val="FFCC99"/>
              </a:solidFill>
            </a:endParaRPr>
          </a:p>
        </p:txBody>
      </p:sp>
      <p:sp>
        <p:nvSpPr>
          <p:cNvPr id="19484" name="Rectangle 42"/>
          <p:cNvSpPr>
            <a:spLocks noChangeArrowheads="1"/>
          </p:cNvSpPr>
          <p:nvPr/>
        </p:nvSpPr>
        <p:spPr bwMode="auto">
          <a:xfrm>
            <a:off x="6781800" y="1828800"/>
            <a:ext cx="19621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1" hangingPunct="1"/>
            <a:r>
              <a:rPr lang="de-DE" altLang="cs-CZ" sz="1400"/>
              <a:t> </a:t>
            </a:r>
            <a:r>
              <a:rPr lang="de-DE" altLang="cs-CZ" sz="1400" b="1">
                <a:solidFill>
                  <a:srgbClr val="FFCC66"/>
                </a:solidFill>
              </a:rPr>
              <a:t>Hybridiza</a:t>
            </a:r>
            <a:r>
              <a:rPr lang="cs-CZ" altLang="cs-CZ" sz="1400" b="1">
                <a:solidFill>
                  <a:srgbClr val="FFCC66"/>
                </a:solidFill>
              </a:rPr>
              <a:t>tion</a:t>
            </a:r>
            <a:endParaRPr lang="de-DE" altLang="cs-CZ" sz="1400" b="1">
              <a:solidFill>
                <a:srgbClr val="FFCC66"/>
              </a:solidFill>
            </a:endParaRPr>
          </a:p>
        </p:txBody>
      </p:sp>
      <p:grpSp>
        <p:nvGrpSpPr>
          <p:cNvPr id="19485" name="Group 43"/>
          <p:cNvGrpSpPr>
            <a:grpSpLocks/>
          </p:cNvGrpSpPr>
          <p:nvPr/>
        </p:nvGrpSpPr>
        <p:grpSpPr bwMode="auto">
          <a:xfrm>
            <a:off x="6477000" y="2343150"/>
            <a:ext cx="2543175" cy="1985963"/>
            <a:chOff x="4080" y="1476"/>
            <a:chExt cx="1602" cy="1251"/>
          </a:xfrm>
        </p:grpSpPr>
        <p:sp>
          <p:nvSpPr>
            <p:cNvPr id="19494" name="Oval 44"/>
            <p:cNvSpPr>
              <a:spLocks noChangeArrowheads="1"/>
            </p:cNvSpPr>
            <p:nvPr/>
          </p:nvSpPr>
          <p:spPr bwMode="auto">
            <a:xfrm>
              <a:off x="4389" y="1869"/>
              <a:ext cx="816" cy="38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9495" name="Freeform 45"/>
            <p:cNvSpPr>
              <a:spLocks/>
            </p:cNvSpPr>
            <p:nvPr/>
          </p:nvSpPr>
          <p:spPr bwMode="auto">
            <a:xfrm flipH="1">
              <a:off x="4449" y="1642"/>
              <a:ext cx="78" cy="48"/>
            </a:xfrm>
            <a:custGeom>
              <a:avLst/>
              <a:gdLst>
                <a:gd name="T0" fmla="*/ 3 w 480"/>
                <a:gd name="T1" fmla="*/ 0 h 192"/>
                <a:gd name="T2" fmla="*/ 0 w 480"/>
                <a:gd name="T3" fmla="*/ 6 h 192"/>
                <a:gd name="T4" fmla="*/ 3 w 480"/>
                <a:gd name="T5" fmla="*/ 12 h 192"/>
                <a:gd name="T6" fmla="*/ 13 w 480"/>
                <a:gd name="T7" fmla="*/ 12 h 192"/>
                <a:gd name="T8" fmla="*/ 13 w 480"/>
                <a:gd name="T9" fmla="*/ 0 h 192"/>
                <a:gd name="T10" fmla="*/ 3 w 48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192"/>
                <a:gd name="T20" fmla="*/ 480 w 48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192">
                  <a:moveTo>
                    <a:pt x="96" y="0"/>
                  </a:moveTo>
                  <a:lnTo>
                    <a:pt x="0" y="96"/>
                  </a:lnTo>
                  <a:lnTo>
                    <a:pt x="96" y="192"/>
                  </a:lnTo>
                  <a:lnTo>
                    <a:pt x="480" y="192"/>
                  </a:lnTo>
                  <a:lnTo>
                    <a:pt x="480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12700" cmpd="sng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6" name="Freeform 46"/>
            <p:cNvSpPr>
              <a:spLocks/>
            </p:cNvSpPr>
            <p:nvPr/>
          </p:nvSpPr>
          <p:spPr bwMode="auto">
            <a:xfrm flipH="1">
              <a:off x="4449" y="1857"/>
              <a:ext cx="78" cy="47"/>
            </a:xfrm>
            <a:custGeom>
              <a:avLst/>
              <a:gdLst>
                <a:gd name="T0" fmla="*/ 3 w 480"/>
                <a:gd name="T1" fmla="*/ 0 h 192"/>
                <a:gd name="T2" fmla="*/ 0 w 480"/>
                <a:gd name="T3" fmla="*/ 6 h 192"/>
                <a:gd name="T4" fmla="*/ 3 w 480"/>
                <a:gd name="T5" fmla="*/ 12 h 192"/>
                <a:gd name="T6" fmla="*/ 13 w 480"/>
                <a:gd name="T7" fmla="*/ 12 h 192"/>
                <a:gd name="T8" fmla="*/ 13 w 480"/>
                <a:gd name="T9" fmla="*/ 0 h 192"/>
                <a:gd name="T10" fmla="*/ 3 w 48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192"/>
                <a:gd name="T20" fmla="*/ 480 w 48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192">
                  <a:moveTo>
                    <a:pt x="96" y="0"/>
                  </a:moveTo>
                  <a:lnTo>
                    <a:pt x="0" y="96"/>
                  </a:lnTo>
                  <a:lnTo>
                    <a:pt x="96" y="192"/>
                  </a:lnTo>
                  <a:lnTo>
                    <a:pt x="480" y="192"/>
                  </a:lnTo>
                  <a:lnTo>
                    <a:pt x="480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12700" cmpd="sng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7" name="Freeform 47"/>
            <p:cNvSpPr>
              <a:spLocks/>
            </p:cNvSpPr>
            <p:nvPr/>
          </p:nvSpPr>
          <p:spPr bwMode="auto">
            <a:xfrm>
              <a:off x="4449" y="1714"/>
              <a:ext cx="78" cy="47"/>
            </a:xfrm>
            <a:custGeom>
              <a:avLst/>
              <a:gdLst>
                <a:gd name="T0" fmla="*/ 0 w 480"/>
                <a:gd name="T1" fmla="*/ 0 h 192"/>
                <a:gd name="T2" fmla="*/ 13 w 480"/>
                <a:gd name="T3" fmla="*/ 0 h 192"/>
                <a:gd name="T4" fmla="*/ 10 w 480"/>
                <a:gd name="T5" fmla="*/ 6 h 192"/>
                <a:gd name="T6" fmla="*/ 13 w 480"/>
                <a:gd name="T7" fmla="*/ 12 h 192"/>
                <a:gd name="T8" fmla="*/ 0 w 480"/>
                <a:gd name="T9" fmla="*/ 12 h 192"/>
                <a:gd name="T10" fmla="*/ 0 w 48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192"/>
                <a:gd name="T20" fmla="*/ 480 w 48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192">
                  <a:moveTo>
                    <a:pt x="0" y="0"/>
                  </a:moveTo>
                  <a:lnTo>
                    <a:pt x="480" y="0"/>
                  </a:lnTo>
                  <a:lnTo>
                    <a:pt x="384" y="96"/>
                  </a:lnTo>
                  <a:lnTo>
                    <a:pt x="480" y="192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mpd="sng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8" name="Freeform 48"/>
            <p:cNvSpPr>
              <a:spLocks/>
            </p:cNvSpPr>
            <p:nvPr/>
          </p:nvSpPr>
          <p:spPr bwMode="auto">
            <a:xfrm>
              <a:off x="4449" y="1999"/>
              <a:ext cx="78" cy="48"/>
            </a:xfrm>
            <a:custGeom>
              <a:avLst/>
              <a:gdLst>
                <a:gd name="T0" fmla="*/ 0 w 480"/>
                <a:gd name="T1" fmla="*/ 0 h 192"/>
                <a:gd name="T2" fmla="*/ 13 w 480"/>
                <a:gd name="T3" fmla="*/ 0 h 192"/>
                <a:gd name="T4" fmla="*/ 10 w 480"/>
                <a:gd name="T5" fmla="*/ 6 h 192"/>
                <a:gd name="T6" fmla="*/ 13 w 480"/>
                <a:gd name="T7" fmla="*/ 12 h 192"/>
                <a:gd name="T8" fmla="*/ 0 w 480"/>
                <a:gd name="T9" fmla="*/ 12 h 192"/>
                <a:gd name="T10" fmla="*/ 0 w 48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192"/>
                <a:gd name="T20" fmla="*/ 480 w 48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192">
                  <a:moveTo>
                    <a:pt x="0" y="0"/>
                  </a:moveTo>
                  <a:lnTo>
                    <a:pt x="480" y="0"/>
                  </a:lnTo>
                  <a:lnTo>
                    <a:pt x="384" y="96"/>
                  </a:lnTo>
                  <a:lnTo>
                    <a:pt x="480" y="192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mpd="sng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9" name="Freeform 49"/>
            <p:cNvSpPr>
              <a:spLocks/>
            </p:cNvSpPr>
            <p:nvPr/>
          </p:nvSpPr>
          <p:spPr bwMode="auto">
            <a:xfrm>
              <a:off x="4449" y="1925"/>
              <a:ext cx="78" cy="47"/>
            </a:xfrm>
            <a:custGeom>
              <a:avLst/>
              <a:gdLst>
                <a:gd name="T0" fmla="*/ 0 w 480"/>
                <a:gd name="T1" fmla="*/ 0 h 192"/>
                <a:gd name="T2" fmla="*/ 13 w 480"/>
                <a:gd name="T3" fmla="*/ 0 h 192"/>
                <a:gd name="T4" fmla="*/ 10 w 480"/>
                <a:gd name="T5" fmla="*/ 6 h 192"/>
                <a:gd name="T6" fmla="*/ 13 w 480"/>
                <a:gd name="T7" fmla="*/ 12 h 192"/>
                <a:gd name="T8" fmla="*/ 0 w 480"/>
                <a:gd name="T9" fmla="*/ 12 h 192"/>
                <a:gd name="T10" fmla="*/ 0 w 48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192"/>
                <a:gd name="T20" fmla="*/ 480 w 48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192">
                  <a:moveTo>
                    <a:pt x="0" y="0"/>
                  </a:moveTo>
                  <a:lnTo>
                    <a:pt x="480" y="0"/>
                  </a:lnTo>
                  <a:lnTo>
                    <a:pt x="384" y="96"/>
                  </a:lnTo>
                  <a:lnTo>
                    <a:pt x="480" y="192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mpd="sng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0" name="Freeform 50"/>
            <p:cNvSpPr>
              <a:spLocks/>
            </p:cNvSpPr>
            <p:nvPr/>
          </p:nvSpPr>
          <p:spPr bwMode="auto">
            <a:xfrm>
              <a:off x="4449" y="1788"/>
              <a:ext cx="78" cy="48"/>
            </a:xfrm>
            <a:custGeom>
              <a:avLst/>
              <a:gdLst>
                <a:gd name="T0" fmla="*/ 0 w 480"/>
                <a:gd name="T1" fmla="*/ 0 h 192"/>
                <a:gd name="T2" fmla="*/ 13 w 480"/>
                <a:gd name="T3" fmla="*/ 0 h 192"/>
                <a:gd name="T4" fmla="*/ 10 w 480"/>
                <a:gd name="T5" fmla="*/ 6 h 192"/>
                <a:gd name="T6" fmla="*/ 13 w 480"/>
                <a:gd name="T7" fmla="*/ 12 h 192"/>
                <a:gd name="T8" fmla="*/ 0 w 480"/>
                <a:gd name="T9" fmla="*/ 12 h 192"/>
                <a:gd name="T10" fmla="*/ 0 w 48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192"/>
                <a:gd name="T20" fmla="*/ 480 w 48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192">
                  <a:moveTo>
                    <a:pt x="0" y="0"/>
                  </a:moveTo>
                  <a:lnTo>
                    <a:pt x="480" y="0"/>
                  </a:lnTo>
                  <a:lnTo>
                    <a:pt x="384" y="96"/>
                  </a:lnTo>
                  <a:lnTo>
                    <a:pt x="480" y="192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mpd="sng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1" name="Line 51"/>
            <p:cNvSpPr>
              <a:spLocks noChangeShapeType="1"/>
            </p:cNvSpPr>
            <p:nvPr/>
          </p:nvSpPr>
          <p:spPr bwMode="auto">
            <a:xfrm flipH="1">
              <a:off x="4449" y="1630"/>
              <a:ext cx="0" cy="427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2" name="AutoShape 52"/>
            <p:cNvSpPr>
              <a:spLocks noChangeArrowheads="1"/>
            </p:cNvSpPr>
            <p:nvPr/>
          </p:nvSpPr>
          <p:spPr bwMode="auto">
            <a:xfrm flipH="1">
              <a:off x="4370" y="1515"/>
              <a:ext cx="132" cy="120"/>
            </a:xfrm>
            <a:prstGeom prst="irregularSeal1">
              <a:avLst/>
            </a:prstGeom>
            <a:solidFill>
              <a:srgbClr val="FF99FF"/>
            </a:solidFill>
            <a:ln w="12700">
              <a:solidFill>
                <a:srgbClr val="FF99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cs-CZ" altLang="cs-CZ" sz="2400">
                <a:solidFill>
                  <a:srgbClr val="00FF00"/>
                </a:solidFill>
              </a:endParaRPr>
            </a:p>
          </p:txBody>
        </p:sp>
        <p:sp>
          <p:nvSpPr>
            <p:cNvPr id="19503" name="Freeform 53"/>
            <p:cNvSpPr>
              <a:spLocks/>
            </p:cNvSpPr>
            <p:nvPr/>
          </p:nvSpPr>
          <p:spPr bwMode="auto">
            <a:xfrm flipH="1">
              <a:off x="4512" y="1642"/>
              <a:ext cx="78" cy="47"/>
            </a:xfrm>
            <a:custGeom>
              <a:avLst/>
              <a:gdLst>
                <a:gd name="T0" fmla="*/ 0 w 480"/>
                <a:gd name="T1" fmla="*/ 0 h 192"/>
                <a:gd name="T2" fmla="*/ 13 w 480"/>
                <a:gd name="T3" fmla="*/ 0 h 192"/>
                <a:gd name="T4" fmla="*/ 10 w 480"/>
                <a:gd name="T5" fmla="*/ 6 h 192"/>
                <a:gd name="T6" fmla="*/ 13 w 480"/>
                <a:gd name="T7" fmla="*/ 12 h 192"/>
                <a:gd name="T8" fmla="*/ 0 w 480"/>
                <a:gd name="T9" fmla="*/ 12 h 192"/>
                <a:gd name="T10" fmla="*/ 0 w 48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192"/>
                <a:gd name="T20" fmla="*/ 480 w 48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192">
                  <a:moveTo>
                    <a:pt x="0" y="0"/>
                  </a:moveTo>
                  <a:lnTo>
                    <a:pt x="480" y="0"/>
                  </a:lnTo>
                  <a:lnTo>
                    <a:pt x="384" y="96"/>
                  </a:lnTo>
                  <a:lnTo>
                    <a:pt x="480" y="192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/>
            </a:solidFill>
            <a:ln w="12700" cmpd="sng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4" name="Freeform 54"/>
            <p:cNvSpPr>
              <a:spLocks/>
            </p:cNvSpPr>
            <p:nvPr/>
          </p:nvSpPr>
          <p:spPr bwMode="auto">
            <a:xfrm flipH="1">
              <a:off x="4512" y="1856"/>
              <a:ext cx="78" cy="48"/>
            </a:xfrm>
            <a:custGeom>
              <a:avLst/>
              <a:gdLst>
                <a:gd name="T0" fmla="*/ 0 w 480"/>
                <a:gd name="T1" fmla="*/ 0 h 192"/>
                <a:gd name="T2" fmla="*/ 13 w 480"/>
                <a:gd name="T3" fmla="*/ 0 h 192"/>
                <a:gd name="T4" fmla="*/ 10 w 480"/>
                <a:gd name="T5" fmla="*/ 6 h 192"/>
                <a:gd name="T6" fmla="*/ 13 w 480"/>
                <a:gd name="T7" fmla="*/ 12 h 192"/>
                <a:gd name="T8" fmla="*/ 0 w 480"/>
                <a:gd name="T9" fmla="*/ 12 h 192"/>
                <a:gd name="T10" fmla="*/ 0 w 48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192"/>
                <a:gd name="T20" fmla="*/ 480 w 48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192">
                  <a:moveTo>
                    <a:pt x="0" y="0"/>
                  </a:moveTo>
                  <a:lnTo>
                    <a:pt x="480" y="0"/>
                  </a:lnTo>
                  <a:lnTo>
                    <a:pt x="384" y="96"/>
                  </a:lnTo>
                  <a:lnTo>
                    <a:pt x="480" y="192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/>
            </a:solidFill>
            <a:ln w="12700" cmpd="sng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5" name="Freeform 55"/>
            <p:cNvSpPr>
              <a:spLocks/>
            </p:cNvSpPr>
            <p:nvPr/>
          </p:nvSpPr>
          <p:spPr bwMode="auto">
            <a:xfrm>
              <a:off x="4512" y="1713"/>
              <a:ext cx="78" cy="47"/>
            </a:xfrm>
            <a:custGeom>
              <a:avLst/>
              <a:gdLst>
                <a:gd name="T0" fmla="*/ 3 w 480"/>
                <a:gd name="T1" fmla="*/ 0 h 192"/>
                <a:gd name="T2" fmla="*/ 0 w 480"/>
                <a:gd name="T3" fmla="*/ 6 h 192"/>
                <a:gd name="T4" fmla="*/ 3 w 480"/>
                <a:gd name="T5" fmla="*/ 12 h 192"/>
                <a:gd name="T6" fmla="*/ 13 w 480"/>
                <a:gd name="T7" fmla="*/ 12 h 192"/>
                <a:gd name="T8" fmla="*/ 13 w 480"/>
                <a:gd name="T9" fmla="*/ 0 h 192"/>
                <a:gd name="T10" fmla="*/ 3 w 48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192"/>
                <a:gd name="T20" fmla="*/ 480 w 48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192">
                  <a:moveTo>
                    <a:pt x="96" y="0"/>
                  </a:moveTo>
                  <a:lnTo>
                    <a:pt x="0" y="96"/>
                  </a:lnTo>
                  <a:lnTo>
                    <a:pt x="96" y="192"/>
                  </a:lnTo>
                  <a:lnTo>
                    <a:pt x="480" y="192"/>
                  </a:lnTo>
                  <a:lnTo>
                    <a:pt x="480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CC99"/>
            </a:solidFill>
            <a:ln w="12700" cmpd="sng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6" name="Freeform 56"/>
            <p:cNvSpPr>
              <a:spLocks/>
            </p:cNvSpPr>
            <p:nvPr/>
          </p:nvSpPr>
          <p:spPr bwMode="auto">
            <a:xfrm>
              <a:off x="4512" y="1999"/>
              <a:ext cx="78" cy="47"/>
            </a:xfrm>
            <a:custGeom>
              <a:avLst/>
              <a:gdLst>
                <a:gd name="T0" fmla="*/ 3 w 480"/>
                <a:gd name="T1" fmla="*/ 0 h 192"/>
                <a:gd name="T2" fmla="*/ 0 w 480"/>
                <a:gd name="T3" fmla="*/ 6 h 192"/>
                <a:gd name="T4" fmla="*/ 3 w 480"/>
                <a:gd name="T5" fmla="*/ 12 h 192"/>
                <a:gd name="T6" fmla="*/ 13 w 480"/>
                <a:gd name="T7" fmla="*/ 12 h 192"/>
                <a:gd name="T8" fmla="*/ 13 w 480"/>
                <a:gd name="T9" fmla="*/ 0 h 192"/>
                <a:gd name="T10" fmla="*/ 3 w 48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192"/>
                <a:gd name="T20" fmla="*/ 480 w 48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192">
                  <a:moveTo>
                    <a:pt x="96" y="0"/>
                  </a:moveTo>
                  <a:lnTo>
                    <a:pt x="0" y="96"/>
                  </a:lnTo>
                  <a:lnTo>
                    <a:pt x="96" y="192"/>
                  </a:lnTo>
                  <a:lnTo>
                    <a:pt x="480" y="192"/>
                  </a:lnTo>
                  <a:lnTo>
                    <a:pt x="480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CC99"/>
            </a:solidFill>
            <a:ln w="12700" cmpd="sng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7" name="Freeform 57"/>
            <p:cNvSpPr>
              <a:spLocks/>
            </p:cNvSpPr>
            <p:nvPr/>
          </p:nvSpPr>
          <p:spPr bwMode="auto">
            <a:xfrm>
              <a:off x="4512" y="1924"/>
              <a:ext cx="78" cy="47"/>
            </a:xfrm>
            <a:custGeom>
              <a:avLst/>
              <a:gdLst>
                <a:gd name="T0" fmla="*/ 3 w 480"/>
                <a:gd name="T1" fmla="*/ 0 h 192"/>
                <a:gd name="T2" fmla="*/ 0 w 480"/>
                <a:gd name="T3" fmla="*/ 6 h 192"/>
                <a:gd name="T4" fmla="*/ 3 w 480"/>
                <a:gd name="T5" fmla="*/ 12 h 192"/>
                <a:gd name="T6" fmla="*/ 13 w 480"/>
                <a:gd name="T7" fmla="*/ 12 h 192"/>
                <a:gd name="T8" fmla="*/ 13 w 480"/>
                <a:gd name="T9" fmla="*/ 0 h 192"/>
                <a:gd name="T10" fmla="*/ 3 w 48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192"/>
                <a:gd name="T20" fmla="*/ 480 w 48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192">
                  <a:moveTo>
                    <a:pt x="96" y="0"/>
                  </a:moveTo>
                  <a:lnTo>
                    <a:pt x="0" y="96"/>
                  </a:lnTo>
                  <a:lnTo>
                    <a:pt x="96" y="192"/>
                  </a:lnTo>
                  <a:lnTo>
                    <a:pt x="480" y="192"/>
                  </a:lnTo>
                  <a:lnTo>
                    <a:pt x="480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CC99"/>
            </a:solidFill>
            <a:ln w="12700" cmpd="sng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8" name="Freeform 58"/>
            <p:cNvSpPr>
              <a:spLocks/>
            </p:cNvSpPr>
            <p:nvPr/>
          </p:nvSpPr>
          <p:spPr bwMode="auto">
            <a:xfrm>
              <a:off x="4512" y="1788"/>
              <a:ext cx="78" cy="48"/>
            </a:xfrm>
            <a:custGeom>
              <a:avLst/>
              <a:gdLst>
                <a:gd name="T0" fmla="*/ 3 w 480"/>
                <a:gd name="T1" fmla="*/ 0 h 192"/>
                <a:gd name="T2" fmla="*/ 0 w 480"/>
                <a:gd name="T3" fmla="*/ 6 h 192"/>
                <a:gd name="T4" fmla="*/ 3 w 480"/>
                <a:gd name="T5" fmla="*/ 12 h 192"/>
                <a:gd name="T6" fmla="*/ 13 w 480"/>
                <a:gd name="T7" fmla="*/ 12 h 192"/>
                <a:gd name="T8" fmla="*/ 13 w 480"/>
                <a:gd name="T9" fmla="*/ 0 h 192"/>
                <a:gd name="T10" fmla="*/ 3 w 48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192"/>
                <a:gd name="T20" fmla="*/ 480 w 48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192">
                  <a:moveTo>
                    <a:pt x="96" y="0"/>
                  </a:moveTo>
                  <a:lnTo>
                    <a:pt x="0" y="96"/>
                  </a:lnTo>
                  <a:lnTo>
                    <a:pt x="96" y="192"/>
                  </a:lnTo>
                  <a:lnTo>
                    <a:pt x="480" y="192"/>
                  </a:lnTo>
                  <a:lnTo>
                    <a:pt x="480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CC99"/>
            </a:solidFill>
            <a:ln w="12700" cmpd="sng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9" name="Line 59"/>
            <p:cNvSpPr>
              <a:spLocks noChangeShapeType="1"/>
            </p:cNvSpPr>
            <p:nvPr/>
          </p:nvSpPr>
          <p:spPr bwMode="auto">
            <a:xfrm flipH="1">
              <a:off x="4590" y="1630"/>
              <a:ext cx="0" cy="452"/>
            </a:xfrm>
            <a:prstGeom prst="line">
              <a:avLst/>
            </a:prstGeom>
            <a:noFill/>
            <a:ln w="127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0" name="Freeform 60"/>
            <p:cNvSpPr>
              <a:spLocks/>
            </p:cNvSpPr>
            <p:nvPr/>
          </p:nvSpPr>
          <p:spPr bwMode="auto">
            <a:xfrm flipH="1">
              <a:off x="4736" y="1709"/>
              <a:ext cx="78" cy="47"/>
            </a:xfrm>
            <a:custGeom>
              <a:avLst/>
              <a:gdLst>
                <a:gd name="T0" fmla="*/ 0 w 480"/>
                <a:gd name="T1" fmla="*/ 0 h 192"/>
                <a:gd name="T2" fmla="*/ 13 w 480"/>
                <a:gd name="T3" fmla="*/ 0 h 192"/>
                <a:gd name="T4" fmla="*/ 10 w 480"/>
                <a:gd name="T5" fmla="*/ 6 h 192"/>
                <a:gd name="T6" fmla="*/ 13 w 480"/>
                <a:gd name="T7" fmla="*/ 12 h 192"/>
                <a:gd name="T8" fmla="*/ 0 w 480"/>
                <a:gd name="T9" fmla="*/ 12 h 192"/>
                <a:gd name="T10" fmla="*/ 0 w 48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192"/>
                <a:gd name="T20" fmla="*/ 480 w 48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192">
                  <a:moveTo>
                    <a:pt x="0" y="0"/>
                  </a:moveTo>
                  <a:lnTo>
                    <a:pt x="480" y="0"/>
                  </a:lnTo>
                  <a:lnTo>
                    <a:pt x="384" y="96"/>
                  </a:lnTo>
                  <a:lnTo>
                    <a:pt x="480" y="192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/>
            </a:solidFill>
            <a:ln w="12700" cmpd="sng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1" name="Freeform 61"/>
            <p:cNvSpPr>
              <a:spLocks/>
            </p:cNvSpPr>
            <p:nvPr/>
          </p:nvSpPr>
          <p:spPr bwMode="auto">
            <a:xfrm flipH="1">
              <a:off x="4736" y="1923"/>
              <a:ext cx="78" cy="47"/>
            </a:xfrm>
            <a:custGeom>
              <a:avLst/>
              <a:gdLst>
                <a:gd name="T0" fmla="*/ 0 w 480"/>
                <a:gd name="T1" fmla="*/ 0 h 192"/>
                <a:gd name="T2" fmla="*/ 13 w 480"/>
                <a:gd name="T3" fmla="*/ 0 h 192"/>
                <a:gd name="T4" fmla="*/ 10 w 480"/>
                <a:gd name="T5" fmla="*/ 6 h 192"/>
                <a:gd name="T6" fmla="*/ 13 w 480"/>
                <a:gd name="T7" fmla="*/ 12 h 192"/>
                <a:gd name="T8" fmla="*/ 0 w 480"/>
                <a:gd name="T9" fmla="*/ 12 h 192"/>
                <a:gd name="T10" fmla="*/ 0 w 48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192"/>
                <a:gd name="T20" fmla="*/ 480 w 48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192">
                  <a:moveTo>
                    <a:pt x="0" y="0"/>
                  </a:moveTo>
                  <a:lnTo>
                    <a:pt x="480" y="0"/>
                  </a:lnTo>
                  <a:lnTo>
                    <a:pt x="384" y="96"/>
                  </a:lnTo>
                  <a:lnTo>
                    <a:pt x="480" y="192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/>
            </a:solidFill>
            <a:ln w="12700" cmpd="sng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2" name="Freeform 62"/>
            <p:cNvSpPr>
              <a:spLocks/>
            </p:cNvSpPr>
            <p:nvPr/>
          </p:nvSpPr>
          <p:spPr bwMode="auto">
            <a:xfrm>
              <a:off x="4736" y="1780"/>
              <a:ext cx="78" cy="47"/>
            </a:xfrm>
            <a:custGeom>
              <a:avLst/>
              <a:gdLst>
                <a:gd name="T0" fmla="*/ 3 w 480"/>
                <a:gd name="T1" fmla="*/ 0 h 192"/>
                <a:gd name="T2" fmla="*/ 0 w 480"/>
                <a:gd name="T3" fmla="*/ 6 h 192"/>
                <a:gd name="T4" fmla="*/ 3 w 480"/>
                <a:gd name="T5" fmla="*/ 12 h 192"/>
                <a:gd name="T6" fmla="*/ 13 w 480"/>
                <a:gd name="T7" fmla="*/ 12 h 192"/>
                <a:gd name="T8" fmla="*/ 13 w 480"/>
                <a:gd name="T9" fmla="*/ 0 h 192"/>
                <a:gd name="T10" fmla="*/ 3 w 48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192"/>
                <a:gd name="T20" fmla="*/ 480 w 48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192">
                  <a:moveTo>
                    <a:pt x="96" y="0"/>
                  </a:moveTo>
                  <a:lnTo>
                    <a:pt x="0" y="96"/>
                  </a:lnTo>
                  <a:lnTo>
                    <a:pt x="96" y="192"/>
                  </a:lnTo>
                  <a:lnTo>
                    <a:pt x="480" y="192"/>
                  </a:lnTo>
                  <a:lnTo>
                    <a:pt x="480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CC99"/>
            </a:solidFill>
            <a:ln w="12700" cmpd="sng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3" name="Freeform 63"/>
            <p:cNvSpPr>
              <a:spLocks/>
            </p:cNvSpPr>
            <p:nvPr/>
          </p:nvSpPr>
          <p:spPr bwMode="auto">
            <a:xfrm>
              <a:off x="4736" y="2065"/>
              <a:ext cx="78" cy="47"/>
            </a:xfrm>
            <a:custGeom>
              <a:avLst/>
              <a:gdLst>
                <a:gd name="T0" fmla="*/ 3 w 480"/>
                <a:gd name="T1" fmla="*/ 0 h 192"/>
                <a:gd name="T2" fmla="*/ 0 w 480"/>
                <a:gd name="T3" fmla="*/ 6 h 192"/>
                <a:gd name="T4" fmla="*/ 3 w 480"/>
                <a:gd name="T5" fmla="*/ 12 h 192"/>
                <a:gd name="T6" fmla="*/ 13 w 480"/>
                <a:gd name="T7" fmla="*/ 12 h 192"/>
                <a:gd name="T8" fmla="*/ 13 w 480"/>
                <a:gd name="T9" fmla="*/ 0 h 192"/>
                <a:gd name="T10" fmla="*/ 3 w 48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192"/>
                <a:gd name="T20" fmla="*/ 480 w 48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192">
                  <a:moveTo>
                    <a:pt x="96" y="0"/>
                  </a:moveTo>
                  <a:lnTo>
                    <a:pt x="0" y="96"/>
                  </a:lnTo>
                  <a:lnTo>
                    <a:pt x="96" y="192"/>
                  </a:lnTo>
                  <a:lnTo>
                    <a:pt x="480" y="192"/>
                  </a:lnTo>
                  <a:lnTo>
                    <a:pt x="480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CC99"/>
            </a:solidFill>
            <a:ln w="12700" cmpd="sng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4" name="Freeform 64"/>
            <p:cNvSpPr>
              <a:spLocks/>
            </p:cNvSpPr>
            <p:nvPr/>
          </p:nvSpPr>
          <p:spPr bwMode="auto">
            <a:xfrm>
              <a:off x="4736" y="1990"/>
              <a:ext cx="78" cy="48"/>
            </a:xfrm>
            <a:custGeom>
              <a:avLst/>
              <a:gdLst>
                <a:gd name="T0" fmla="*/ 3 w 480"/>
                <a:gd name="T1" fmla="*/ 0 h 192"/>
                <a:gd name="T2" fmla="*/ 0 w 480"/>
                <a:gd name="T3" fmla="*/ 6 h 192"/>
                <a:gd name="T4" fmla="*/ 3 w 480"/>
                <a:gd name="T5" fmla="*/ 12 h 192"/>
                <a:gd name="T6" fmla="*/ 13 w 480"/>
                <a:gd name="T7" fmla="*/ 12 h 192"/>
                <a:gd name="T8" fmla="*/ 13 w 480"/>
                <a:gd name="T9" fmla="*/ 0 h 192"/>
                <a:gd name="T10" fmla="*/ 3 w 48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192"/>
                <a:gd name="T20" fmla="*/ 480 w 48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192">
                  <a:moveTo>
                    <a:pt x="96" y="0"/>
                  </a:moveTo>
                  <a:lnTo>
                    <a:pt x="0" y="96"/>
                  </a:lnTo>
                  <a:lnTo>
                    <a:pt x="96" y="192"/>
                  </a:lnTo>
                  <a:lnTo>
                    <a:pt x="480" y="192"/>
                  </a:lnTo>
                  <a:lnTo>
                    <a:pt x="480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CC99"/>
            </a:solidFill>
            <a:ln w="12700" cmpd="sng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5" name="Freeform 65"/>
            <p:cNvSpPr>
              <a:spLocks/>
            </p:cNvSpPr>
            <p:nvPr/>
          </p:nvSpPr>
          <p:spPr bwMode="auto">
            <a:xfrm>
              <a:off x="4736" y="1855"/>
              <a:ext cx="78" cy="47"/>
            </a:xfrm>
            <a:custGeom>
              <a:avLst/>
              <a:gdLst>
                <a:gd name="T0" fmla="*/ 3 w 480"/>
                <a:gd name="T1" fmla="*/ 0 h 192"/>
                <a:gd name="T2" fmla="*/ 0 w 480"/>
                <a:gd name="T3" fmla="*/ 6 h 192"/>
                <a:gd name="T4" fmla="*/ 3 w 480"/>
                <a:gd name="T5" fmla="*/ 12 h 192"/>
                <a:gd name="T6" fmla="*/ 13 w 480"/>
                <a:gd name="T7" fmla="*/ 12 h 192"/>
                <a:gd name="T8" fmla="*/ 13 w 480"/>
                <a:gd name="T9" fmla="*/ 0 h 192"/>
                <a:gd name="T10" fmla="*/ 3 w 48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192"/>
                <a:gd name="T20" fmla="*/ 480 w 48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192">
                  <a:moveTo>
                    <a:pt x="96" y="0"/>
                  </a:moveTo>
                  <a:lnTo>
                    <a:pt x="0" y="96"/>
                  </a:lnTo>
                  <a:lnTo>
                    <a:pt x="96" y="192"/>
                  </a:lnTo>
                  <a:lnTo>
                    <a:pt x="480" y="192"/>
                  </a:lnTo>
                  <a:lnTo>
                    <a:pt x="480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CC99"/>
            </a:solidFill>
            <a:ln w="12700" cmpd="sng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6" name="Line 66"/>
            <p:cNvSpPr>
              <a:spLocks noChangeShapeType="1"/>
            </p:cNvSpPr>
            <p:nvPr/>
          </p:nvSpPr>
          <p:spPr bwMode="auto">
            <a:xfrm flipH="1">
              <a:off x="4814" y="1697"/>
              <a:ext cx="0" cy="451"/>
            </a:xfrm>
            <a:prstGeom prst="line">
              <a:avLst/>
            </a:prstGeom>
            <a:noFill/>
            <a:ln w="127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7" name="Freeform 67"/>
            <p:cNvSpPr>
              <a:spLocks/>
            </p:cNvSpPr>
            <p:nvPr/>
          </p:nvSpPr>
          <p:spPr bwMode="auto">
            <a:xfrm flipH="1">
              <a:off x="5013" y="1737"/>
              <a:ext cx="78" cy="47"/>
            </a:xfrm>
            <a:custGeom>
              <a:avLst/>
              <a:gdLst>
                <a:gd name="T0" fmla="*/ 0 w 480"/>
                <a:gd name="T1" fmla="*/ 0 h 192"/>
                <a:gd name="T2" fmla="*/ 13 w 480"/>
                <a:gd name="T3" fmla="*/ 0 h 192"/>
                <a:gd name="T4" fmla="*/ 10 w 480"/>
                <a:gd name="T5" fmla="*/ 6 h 192"/>
                <a:gd name="T6" fmla="*/ 13 w 480"/>
                <a:gd name="T7" fmla="*/ 12 h 192"/>
                <a:gd name="T8" fmla="*/ 0 w 480"/>
                <a:gd name="T9" fmla="*/ 12 h 192"/>
                <a:gd name="T10" fmla="*/ 0 w 48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192"/>
                <a:gd name="T20" fmla="*/ 480 w 48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192">
                  <a:moveTo>
                    <a:pt x="0" y="0"/>
                  </a:moveTo>
                  <a:lnTo>
                    <a:pt x="480" y="0"/>
                  </a:lnTo>
                  <a:lnTo>
                    <a:pt x="384" y="96"/>
                  </a:lnTo>
                  <a:lnTo>
                    <a:pt x="480" y="192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/>
            </a:solidFill>
            <a:ln w="12700" cmpd="sng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8" name="Freeform 68"/>
            <p:cNvSpPr>
              <a:spLocks/>
            </p:cNvSpPr>
            <p:nvPr/>
          </p:nvSpPr>
          <p:spPr bwMode="auto">
            <a:xfrm flipH="1">
              <a:off x="5013" y="1951"/>
              <a:ext cx="78" cy="47"/>
            </a:xfrm>
            <a:custGeom>
              <a:avLst/>
              <a:gdLst>
                <a:gd name="T0" fmla="*/ 0 w 480"/>
                <a:gd name="T1" fmla="*/ 0 h 192"/>
                <a:gd name="T2" fmla="*/ 13 w 480"/>
                <a:gd name="T3" fmla="*/ 0 h 192"/>
                <a:gd name="T4" fmla="*/ 10 w 480"/>
                <a:gd name="T5" fmla="*/ 6 h 192"/>
                <a:gd name="T6" fmla="*/ 13 w 480"/>
                <a:gd name="T7" fmla="*/ 12 h 192"/>
                <a:gd name="T8" fmla="*/ 0 w 480"/>
                <a:gd name="T9" fmla="*/ 12 h 192"/>
                <a:gd name="T10" fmla="*/ 0 w 48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192"/>
                <a:gd name="T20" fmla="*/ 480 w 48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192">
                  <a:moveTo>
                    <a:pt x="0" y="0"/>
                  </a:moveTo>
                  <a:lnTo>
                    <a:pt x="480" y="0"/>
                  </a:lnTo>
                  <a:lnTo>
                    <a:pt x="384" y="96"/>
                  </a:lnTo>
                  <a:lnTo>
                    <a:pt x="480" y="192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/>
            </a:solidFill>
            <a:ln w="12700" cmpd="sng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9" name="Freeform 69"/>
            <p:cNvSpPr>
              <a:spLocks/>
            </p:cNvSpPr>
            <p:nvPr/>
          </p:nvSpPr>
          <p:spPr bwMode="auto">
            <a:xfrm>
              <a:off x="5013" y="1808"/>
              <a:ext cx="78" cy="47"/>
            </a:xfrm>
            <a:custGeom>
              <a:avLst/>
              <a:gdLst>
                <a:gd name="T0" fmla="*/ 3 w 480"/>
                <a:gd name="T1" fmla="*/ 0 h 192"/>
                <a:gd name="T2" fmla="*/ 0 w 480"/>
                <a:gd name="T3" fmla="*/ 6 h 192"/>
                <a:gd name="T4" fmla="*/ 3 w 480"/>
                <a:gd name="T5" fmla="*/ 12 h 192"/>
                <a:gd name="T6" fmla="*/ 13 w 480"/>
                <a:gd name="T7" fmla="*/ 12 h 192"/>
                <a:gd name="T8" fmla="*/ 13 w 480"/>
                <a:gd name="T9" fmla="*/ 0 h 192"/>
                <a:gd name="T10" fmla="*/ 3 w 48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192"/>
                <a:gd name="T20" fmla="*/ 480 w 48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192">
                  <a:moveTo>
                    <a:pt x="96" y="0"/>
                  </a:moveTo>
                  <a:lnTo>
                    <a:pt x="0" y="96"/>
                  </a:lnTo>
                  <a:lnTo>
                    <a:pt x="96" y="192"/>
                  </a:lnTo>
                  <a:lnTo>
                    <a:pt x="480" y="192"/>
                  </a:lnTo>
                  <a:lnTo>
                    <a:pt x="480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CC99"/>
            </a:solidFill>
            <a:ln w="12700" cmpd="sng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0" name="Freeform 70"/>
            <p:cNvSpPr>
              <a:spLocks/>
            </p:cNvSpPr>
            <p:nvPr/>
          </p:nvSpPr>
          <p:spPr bwMode="auto">
            <a:xfrm>
              <a:off x="5013" y="2093"/>
              <a:ext cx="78" cy="47"/>
            </a:xfrm>
            <a:custGeom>
              <a:avLst/>
              <a:gdLst>
                <a:gd name="T0" fmla="*/ 3 w 480"/>
                <a:gd name="T1" fmla="*/ 0 h 192"/>
                <a:gd name="T2" fmla="*/ 0 w 480"/>
                <a:gd name="T3" fmla="*/ 6 h 192"/>
                <a:gd name="T4" fmla="*/ 3 w 480"/>
                <a:gd name="T5" fmla="*/ 12 h 192"/>
                <a:gd name="T6" fmla="*/ 13 w 480"/>
                <a:gd name="T7" fmla="*/ 12 h 192"/>
                <a:gd name="T8" fmla="*/ 13 w 480"/>
                <a:gd name="T9" fmla="*/ 0 h 192"/>
                <a:gd name="T10" fmla="*/ 3 w 48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192"/>
                <a:gd name="T20" fmla="*/ 480 w 48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192">
                  <a:moveTo>
                    <a:pt x="96" y="0"/>
                  </a:moveTo>
                  <a:lnTo>
                    <a:pt x="0" y="96"/>
                  </a:lnTo>
                  <a:lnTo>
                    <a:pt x="96" y="192"/>
                  </a:lnTo>
                  <a:lnTo>
                    <a:pt x="480" y="192"/>
                  </a:lnTo>
                  <a:lnTo>
                    <a:pt x="480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CC99"/>
            </a:solidFill>
            <a:ln w="12700" cmpd="sng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1" name="Freeform 71"/>
            <p:cNvSpPr>
              <a:spLocks/>
            </p:cNvSpPr>
            <p:nvPr/>
          </p:nvSpPr>
          <p:spPr bwMode="auto">
            <a:xfrm>
              <a:off x="5013" y="2018"/>
              <a:ext cx="78" cy="48"/>
            </a:xfrm>
            <a:custGeom>
              <a:avLst/>
              <a:gdLst>
                <a:gd name="T0" fmla="*/ 3 w 480"/>
                <a:gd name="T1" fmla="*/ 0 h 192"/>
                <a:gd name="T2" fmla="*/ 0 w 480"/>
                <a:gd name="T3" fmla="*/ 6 h 192"/>
                <a:gd name="T4" fmla="*/ 3 w 480"/>
                <a:gd name="T5" fmla="*/ 12 h 192"/>
                <a:gd name="T6" fmla="*/ 13 w 480"/>
                <a:gd name="T7" fmla="*/ 12 h 192"/>
                <a:gd name="T8" fmla="*/ 13 w 480"/>
                <a:gd name="T9" fmla="*/ 0 h 192"/>
                <a:gd name="T10" fmla="*/ 3 w 48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192"/>
                <a:gd name="T20" fmla="*/ 480 w 48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192">
                  <a:moveTo>
                    <a:pt x="96" y="0"/>
                  </a:moveTo>
                  <a:lnTo>
                    <a:pt x="0" y="96"/>
                  </a:lnTo>
                  <a:lnTo>
                    <a:pt x="96" y="192"/>
                  </a:lnTo>
                  <a:lnTo>
                    <a:pt x="480" y="192"/>
                  </a:lnTo>
                  <a:lnTo>
                    <a:pt x="480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CC99"/>
            </a:solidFill>
            <a:ln w="12700" cmpd="sng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2" name="Freeform 72"/>
            <p:cNvSpPr>
              <a:spLocks/>
            </p:cNvSpPr>
            <p:nvPr/>
          </p:nvSpPr>
          <p:spPr bwMode="auto">
            <a:xfrm>
              <a:off x="5013" y="1883"/>
              <a:ext cx="78" cy="47"/>
            </a:xfrm>
            <a:custGeom>
              <a:avLst/>
              <a:gdLst>
                <a:gd name="T0" fmla="*/ 3 w 480"/>
                <a:gd name="T1" fmla="*/ 0 h 192"/>
                <a:gd name="T2" fmla="*/ 0 w 480"/>
                <a:gd name="T3" fmla="*/ 6 h 192"/>
                <a:gd name="T4" fmla="*/ 3 w 480"/>
                <a:gd name="T5" fmla="*/ 12 h 192"/>
                <a:gd name="T6" fmla="*/ 13 w 480"/>
                <a:gd name="T7" fmla="*/ 12 h 192"/>
                <a:gd name="T8" fmla="*/ 13 w 480"/>
                <a:gd name="T9" fmla="*/ 0 h 192"/>
                <a:gd name="T10" fmla="*/ 3 w 48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192"/>
                <a:gd name="T20" fmla="*/ 480 w 48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192">
                  <a:moveTo>
                    <a:pt x="96" y="0"/>
                  </a:moveTo>
                  <a:lnTo>
                    <a:pt x="0" y="96"/>
                  </a:lnTo>
                  <a:lnTo>
                    <a:pt x="96" y="192"/>
                  </a:lnTo>
                  <a:lnTo>
                    <a:pt x="480" y="192"/>
                  </a:lnTo>
                  <a:lnTo>
                    <a:pt x="480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CC99"/>
            </a:solidFill>
            <a:ln w="12700" cmpd="sng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3" name="Line 73"/>
            <p:cNvSpPr>
              <a:spLocks noChangeShapeType="1"/>
            </p:cNvSpPr>
            <p:nvPr/>
          </p:nvSpPr>
          <p:spPr bwMode="auto">
            <a:xfrm flipH="1">
              <a:off x="5091" y="1725"/>
              <a:ext cx="0" cy="451"/>
            </a:xfrm>
            <a:prstGeom prst="line">
              <a:avLst/>
            </a:prstGeom>
            <a:noFill/>
            <a:ln w="127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4" name="Freeform 74"/>
            <p:cNvSpPr>
              <a:spLocks/>
            </p:cNvSpPr>
            <p:nvPr/>
          </p:nvSpPr>
          <p:spPr bwMode="auto">
            <a:xfrm flipH="1">
              <a:off x="4627" y="1780"/>
              <a:ext cx="78" cy="47"/>
            </a:xfrm>
            <a:custGeom>
              <a:avLst/>
              <a:gdLst>
                <a:gd name="T0" fmla="*/ 0 w 480"/>
                <a:gd name="T1" fmla="*/ 0 h 192"/>
                <a:gd name="T2" fmla="*/ 13 w 480"/>
                <a:gd name="T3" fmla="*/ 0 h 192"/>
                <a:gd name="T4" fmla="*/ 10 w 480"/>
                <a:gd name="T5" fmla="*/ 6 h 192"/>
                <a:gd name="T6" fmla="*/ 13 w 480"/>
                <a:gd name="T7" fmla="*/ 12 h 192"/>
                <a:gd name="T8" fmla="*/ 0 w 480"/>
                <a:gd name="T9" fmla="*/ 12 h 192"/>
                <a:gd name="T10" fmla="*/ 0 w 48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192"/>
                <a:gd name="T20" fmla="*/ 480 w 48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192">
                  <a:moveTo>
                    <a:pt x="0" y="0"/>
                  </a:moveTo>
                  <a:lnTo>
                    <a:pt x="480" y="0"/>
                  </a:lnTo>
                  <a:lnTo>
                    <a:pt x="384" y="96"/>
                  </a:lnTo>
                  <a:lnTo>
                    <a:pt x="480" y="192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/>
            </a:solidFill>
            <a:ln w="12700" cmpd="sng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5" name="Freeform 75"/>
            <p:cNvSpPr>
              <a:spLocks/>
            </p:cNvSpPr>
            <p:nvPr/>
          </p:nvSpPr>
          <p:spPr bwMode="auto">
            <a:xfrm flipH="1">
              <a:off x="4627" y="1994"/>
              <a:ext cx="78" cy="48"/>
            </a:xfrm>
            <a:custGeom>
              <a:avLst/>
              <a:gdLst>
                <a:gd name="T0" fmla="*/ 0 w 480"/>
                <a:gd name="T1" fmla="*/ 0 h 192"/>
                <a:gd name="T2" fmla="*/ 13 w 480"/>
                <a:gd name="T3" fmla="*/ 0 h 192"/>
                <a:gd name="T4" fmla="*/ 10 w 480"/>
                <a:gd name="T5" fmla="*/ 6 h 192"/>
                <a:gd name="T6" fmla="*/ 13 w 480"/>
                <a:gd name="T7" fmla="*/ 12 h 192"/>
                <a:gd name="T8" fmla="*/ 0 w 480"/>
                <a:gd name="T9" fmla="*/ 12 h 192"/>
                <a:gd name="T10" fmla="*/ 0 w 48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192"/>
                <a:gd name="T20" fmla="*/ 480 w 48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192">
                  <a:moveTo>
                    <a:pt x="0" y="0"/>
                  </a:moveTo>
                  <a:lnTo>
                    <a:pt x="480" y="0"/>
                  </a:lnTo>
                  <a:lnTo>
                    <a:pt x="384" y="96"/>
                  </a:lnTo>
                  <a:lnTo>
                    <a:pt x="480" y="192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/>
            </a:solidFill>
            <a:ln w="12700" cmpd="sng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6" name="Freeform 76"/>
            <p:cNvSpPr>
              <a:spLocks/>
            </p:cNvSpPr>
            <p:nvPr/>
          </p:nvSpPr>
          <p:spPr bwMode="auto">
            <a:xfrm>
              <a:off x="4627" y="1851"/>
              <a:ext cx="78" cy="47"/>
            </a:xfrm>
            <a:custGeom>
              <a:avLst/>
              <a:gdLst>
                <a:gd name="T0" fmla="*/ 3 w 480"/>
                <a:gd name="T1" fmla="*/ 0 h 192"/>
                <a:gd name="T2" fmla="*/ 0 w 480"/>
                <a:gd name="T3" fmla="*/ 6 h 192"/>
                <a:gd name="T4" fmla="*/ 3 w 480"/>
                <a:gd name="T5" fmla="*/ 12 h 192"/>
                <a:gd name="T6" fmla="*/ 13 w 480"/>
                <a:gd name="T7" fmla="*/ 12 h 192"/>
                <a:gd name="T8" fmla="*/ 13 w 480"/>
                <a:gd name="T9" fmla="*/ 0 h 192"/>
                <a:gd name="T10" fmla="*/ 3 w 48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192"/>
                <a:gd name="T20" fmla="*/ 480 w 48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192">
                  <a:moveTo>
                    <a:pt x="96" y="0"/>
                  </a:moveTo>
                  <a:lnTo>
                    <a:pt x="0" y="96"/>
                  </a:lnTo>
                  <a:lnTo>
                    <a:pt x="96" y="192"/>
                  </a:lnTo>
                  <a:lnTo>
                    <a:pt x="480" y="192"/>
                  </a:lnTo>
                  <a:lnTo>
                    <a:pt x="480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CC99"/>
            </a:solidFill>
            <a:ln w="12700" cmpd="sng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7" name="Freeform 77"/>
            <p:cNvSpPr>
              <a:spLocks/>
            </p:cNvSpPr>
            <p:nvPr/>
          </p:nvSpPr>
          <p:spPr bwMode="auto">
            <a:xfrm>
              <a:off x="4627" y="2137"/>
              <a:ext cx="78" cy="47"/>
            </a:xfrm>
            <a:custGeom>
              <a:avLst/>
              <a:gdLst>
                <a:gd name="T0" fmla="*/ 3 w 480"/>
                <a:gd name="T1" fmla="*/ 0 h 192"/>
                <a:gd name="T2" fmla="*/ 0 w 480"/>
                <a:gd name="T3" fmla="*/ 6 h 192"/>
                <a:gd name="T4" fmla="*/ 3 w 480"/>
                <a:gd name="T5" fmla="*/ 12 h 192"/>
                <a:gd name="T6" fmla="*/ 13 w 480"/>
                <a:gd name="T7" fmla="*/ 12 h 192"/>
                <a:gd name="T8" fmla="*/ 13 w 480"/>
                <a:gd name="T9" fmla="*/ 0 h 192"/>
                <a:gd name="T10" fmla="*/ 3 w 48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192"/>
                <a:gd name="T20" fmla="*/ 480 w 48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192">
                  <a:moveTo>
                    <a:pt x="96" y="0"/>
                  </a:moveTo>
                  <a:lnTo>
                    <a:pt x="0" y="96"/>
                  </a:lnTo>
                  <a:lnTo>
                    <a:pt x="96" y="192"/>
                  </a:lnTo>
                  <a:lnTo>
                    <a:pt x="480" y="192"/>
                  </a:lnTo>
                  <a:lnTo>
                    <a:pt x="480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CC99"/>
            </a:solidFill>
            <a:ln w="12700" cmpd="sng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8" name="Freeform 78"/>
            <p:cNvSpPr>
              <a:spLocks/>
            </p:cNvSpPr>
            <p:nvPr/>
          </p:nvSpPr>
          <p:spPr bwMode="auto">
            <a:xfrm>
              <a:off x="4627" y="2062"/>
              <a:ext cx="78" cy="47"/>
            </a:xfrm>
            <a:custGeom>
              <a:avLst/>
              <a:gdLst>
                <a:gd name="T0" fmla="*/ 3 w 480"/>
                <a:gd name="T1" fmla="*/ 0 h 192"/>
                <a:gd name="T2" fmla="*/ 0 w 480"/>
                <a:gd name="T3" fmla="*/ 6 h 192"/>
                <a:gd name="T4" fmla="*/ 3 w 480"/>
                <a:gd name="T5" fmla="*/ 12 h 192"/>
                <a:gd name="T6" fmla="*/ 13 w 480"/>
                <a:gd name="T7" fmla="*/ 12 h 192"/>
                <a:gd name="T8" fmla="*/ 13 w 480"/>
                <a:gd name="T9" fmla="*/ 0 h 192"/>
                <a:gd name="T10" fmla="*/ 3 w 48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192"/>
                <a:gd name="T20" fmla="*/ 480 w 48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192">
                  <a:moveTo>
                    <a:pt x="96" y="0"/>
                  </a:moveTo>
                  <a:lnTo>
                    <a:pt x="0" y="96"/>
                  </a:lnTo>
                  <a:lnTo>
                    <a:pt x="96" y="192"/>
                  </a:lnTo>
                  <a:lnTo>
                    <a:pt x="480" y="192"/>
                  </a:lnTo>
                  <a:lnTo>
                    <a:pt x="480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CC99"/>
            </a:solidFill>
            <a:ln w="12700" cmpd="sng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9" name="Freeform 79"/>
            <p:cNvSpPr>
              <a:spLocks/>
            </p:cNvSpPr>
            <p:nvPr/>
          </p:nvSpPr>
          <p:spPr bwMode="auto">
            <a:xfrm>
              <a:off x="4627" y="1926"/>
              <a:ext cx="78" cy="48"/>
            </a:xfrm>
            <a:custGeom>
              <a:avLst/>
              <a:gdLst>
                <a:gd name="T0" fmla="*/ 3 w 480"/>
                <a:gd name="T1" fmla="*/ 0 h 192"/>
                <a:gd name="T2" fmla="*/ 0 w 480"/>
                <a:gd name="T3" fmla="*/ 6 h 192"/>
                <a:gd name="T4" fmla="*/ 3 w 480"/>
                <a:gd name="T5" fmla="*/ 12 h 192"/>
                <a:gd name="T6" fmla="*/ 13 w 480"/>
                <a:gd name="T7" fmla="*/ 12 h 192"/>
                <a:gd name="T8" fmla="*/ 13 w 480"/>
                <a:gd name="T9" fmla="*/ 0 h 192"/>
                <a:gd name="T10" fmla="*/ 3 w 48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192"/>
                <a:gd name="T20" fmla="*/ 480 w 48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192">
                  <a:moveTo>
                    <a:pt x="96" y="0"/>
                  </a:moveTo>
                  <a:lnTo>
                    <a:pt x="0" y="96"/>
                  </a:lnTo>
                  <a:lnTo>
                    <a:pt x="96" y="192"/>
                  </a:lnTo>
                  <a:lnTo>
                    <a:pt x="480" y="192"/>
                  </a:lnTo>
                  <a:lnTo>
                    <a:pt x="480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CC99"/>
            </a:solidFill>
            <a:ln w="12700" cmpd="sng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0" name="Line 80"/>
            <p:cNvSpPr>
              <a:spLocks noChangeShapeType="1"/>
            </p:cNvSpPr>
            <p:nvPr/>
          </p:nvSpPr>
          <p:spPr bwMode="auto">
            <a:xfrm flipH="1">
              <a:off x="4705" y="1768"/>
              <a:ext cx="0" cy="452"/>
            </a:xfrm>
            <a:prstGeom prst="line">
              <a:avLst/>
            </a:prstGeom>
            <a:noFill/>
            <a:ln w="127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1" name="Freeform 81"/>
            <p:cNvSpPr>
              <a:spLocks/>
            </p:cNvSpPr>
            <p:nvPr/>
          </p:nvSpPr>
          <p:spPr bwMode="auto">
            <a:xfrm flipH="1">
              <a:off x="4842" y="1603"/>
              <a:ext cx="78" cy="47"/>
            </a:xfrm>
            <a:custGeom>
              <a:avLst/>
              <a:gdLst>
                <a:gd name="T0" fmla="*/ 3 w 480"/>
                <a:gd name="T1" fmla="*/ 0 h 192"/>
                <a:gd name="T2" fmla="*/ 0 w 480"/>
                <a:gd name="T3" fmla="*/ 6 h 192"/>
                <a:gd name="T4" fmla="*/ 3 w 480"/>
                <a:gd name="T5" fmla="*/ 12 h 192"/>
                <a:gd name="T6" fmla="*/ 13 w 480"/>
                <a:gd name="T7" fmla="*/ 12 h 192"/>
                <a:gd name="T8" fmla="*/ 13 w 480"/>
                <a:gd name="T9" fmla="*/ 0 h 192"/>
                <a:gd name="T10" fmla="*/ 3 w 48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192"/>
                <a:gd name="T20" fmla="*/ 480 w 48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192">
                  <a:moveTo>
                    <a:pt x="96" y="0"/>
                  </a:moveTo>
                  <a:lnTo>
                    <a:pt x="0" y="96"/>
                  </a:lnTo>
                  <a:lnTo>
                    <a:pt x="96" y="192"/>
                  </a:lnTo>
                  <a:lnTo>
                    <a:pt x="480" y="192"/>
                  </a:lnTo>
                  <a:lnTo>
                    <a:pt x="480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2" name="Freeform 82"/>
            <p:cNvSpPr>
              <a:spLocks/>
            </p:cNvSpPr>
            <p:nvPr/>
          </p:nvSpPr>
          <p:spPr bwMode="auto">
            <a:xfrm flipH="1">
              <a:off x="4842" y="1817"/>
              <a:ext cx="78" cy="48"/>
            </a:xfrm>
            <a:custGeom>
              <a:avLst/>
              <a:gdLst>
                <a:gd name="T0" fmla="*/ 3 w 480"/>
                <a:gd name="T1" fmla="*/ 0 h 192"/>
                <a:gd name="T2" fmla="*/ 0 w 480"/>
                <a:gd name="T3" fmla="*/ 6 h 192"/>
                <a:gd name="T4" fmla="*/ 3 w 480"/>
                <a:gd name="T5" fmla="*/ 12 h 192"/>
                <a:gd name="T6" fmla="*/ 13 w 480"/>
                <a:gd name="T7" fmla="*/ 12 h 192"/>
                <a:gd name="T8" fmla="*/ 13 w 480"/>
                <a:gd name="T9" fmla="*/ 0 h 192"/>
                <a:gd name="T10" fmla="*/ 3 w 48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192"/>
                <a:gd name="T20" fmla="*/ 480 w 48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192">
                  <a:moveTo>
                    <a:pt x="96" y="0"/>
                  </a:moveTo>
                  <a:lnTo>
                    <a:pt x="0" y="96"/>
                  </a:lnTo>
                  <a:lnTo>
                    <a:pt x="96" y="192"/>
                  </a:lnTo>
                  <a:lnTo>
                    <a:pt x="480" y="192"/>
                  </a:lnTo>
                  <a:lnTo>
                    <a:pt x="480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3" name="Freeform 83"/>
            <p:cNvSpPr>
              <a:spLocks/>
            </p:cNvSpPr>
            <p:nvPr/>
          </p:nvSpPr>
          <p:spPr bwMode="auto">
            <a:xfrm>
              <a:off x="4842" y="1674"/>
              <a:ext cx="78" cy="47"/>
            </a:xfrm>
            <a:custGeom>
              <a:avLst/>
              <a:gdLst>
                <a:gd name="T0" fmla="*/ 0 w 480"/>
                <a:gd name="T1" fmla="*/ 0 h 192"/>
                <a:gd name="T2" fmla="*/ 13 w 480"/>
                <a:gd name="T3" fmla="*/ 0 h 192"/>
                <a:gd name="T4" fmla="*/ 10 w 480"/>
                <a:gd name="T5" fmla="*/ 6 h 192"/>
                <a:gd name="T6" fmla="*/ 13 w 480"/>
                <a:gd name="T7" fmla="*/ 12 h 192"/>
                <a:gd name="T8" fmla="*/ 0 w 480"/>
                <a:gd name="T9" fmla="*/ 12 h 192"/>
                <a:gd name="T10" fmla="*/ 0 w 48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192"/>
                <a:gd name="T20" fmla="*/ 480 w 48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192">
                  <a:moveTo>
                    <a:pt x="0" y="0"/>
                  </a:moveTo>
                  <a:lnTo>
                    <a:pt x="480" y="0"/>
                  </a:lnTo>
                  <a:lnTo>
                    <a:pt x="384" y="96"/>
                  </a:lnTo>
                  <a:lnTo>
                    <a:pt x="480" y="192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4" name="Freeform 84"/>
            <p:cNvSpPr>
              <a:spLocks/>
            </p:cNvSpPr>
            <p:nvPr/>
          </p:nvSpPr>
          <p:spPr bwMode="auto">
            <a:xfrm>
              <a:off x="4842" y="1960"/>
              <a:ext cx="78" cy="47"/>
            </a:xfrm>
            <a:custGeom>
              <a:avLst/>
              <a:gdLst>
                <a:gd name="T0" fmla="*/ 0 w 480"/>
                <a:gd name="T1" fmla="*/ 0 h 192"/>
                <a:gd name="T2" fmla="*/ 13 w 480"/>
                <a:gd name="T3" fmla="*/ 0 h 192"/>
                <a:gd name="T4" fmla="*/ 10 w 480"/>
                <a:gd name="T5" fmla="*/ 6 h 192"/>
                <a:gd name="T6" fmla="*/ 13 w 480"/>
                <a:gd name="T7" fmla="*/ 12 h 192"/>
                <a:gd name="T8" fmla="*/ 0 w 480"/>
                <a:gd name="T9" fmla="*/ 12 h 192"/>
                <a:gd name="T10" fmla="*/ 0 w 48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192"/>
                <a:gd name="T20" fmla="*/ 480 w 48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192">
                  <a:moveTo>
                    <a:pt x="0" y="0"/>
                  </a:moveTo>
                  <a:lnTo>
                    <a:pt x="480" y="0"/>
                  </a:lnTo>
                  <a:lnTo>
                    <a:pt x="384" y="96"/>
                  </a:lnTo>
                  <a:lnTo>
                    <a:pt x="480" y="192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5" name="Freeform 85"/>
            <p:cNvSpPr>
              <a:spLocks/>
            </p:cNvSpPr>
            <p:nvPr/>
          </p:nvSpPr>
          <p:spPr bwMode="auto">
            <a:xfrm>
              <a:off x="4842" y="1885"/>
              <a:ext cx="78" cy="48"/>
            </a:xfrm>
            <a:custGeom>
              <a:avLst/>
              <a:gdLst>
                <a:gd name="T0" fmla="*/ 0 w 480"/>
                <a:gd name="T1" fmla="*/ 0 h 192"/>
                <a:gd name="T2" fmla="*/ 13 w 480"/>
                <a:gd name="T3" fmla="*/ 0 h 192"/>
                <a:gd name="T4" fmla="*/ 10 w 480"/>
                <a:gd name="T5" fmla="*/ 6 h 192"/>
                <a:gd name="T6" fmla="*/ 13 w 480"/>
                <a:gd name="T7" fmla="*/ 12 h 192"/>
                <a:gd name="T8" fmla="*/ 0 w 480"/>
                <a:gd name="T9" fmla="*/ 12 h 192"/>
                <a:gd name="T10" fmla="*/ 0 w 48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192"/>
                <a:gd name="T20" fmla="*/ 480 w 48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192">
                  <a:moveTo>
                    <a:pt x="0" y="0"/>
                  </a:moveTo>
                  <a:lnTo>
                    <a:pt x="480" y="0"/>
                  </a:lnTo>
                  <a:lnTo>
                    <a:pt x="384" y="96"/>
                  </a:lnTo>
                  <a:lnTo>
                    <a:pt x="480" y="192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6" name="Freeform 86"/>
            <p:cNvSpPr>
              <a:spLocks/>
            </p:cNvSpPr>
            <p:nvPr/>
          </p:nvSpPr>
          <p:spPr bwMode="auto">
            <a:xfrm>
              <a:off x="4842" y="1749"/>
              <a:ext cx="78" cy="48"/>
            </a:xfrm>
            <a:custGeom>
              <a:avLst/>
              <a:gdLst>
                <a:gd name="T0" fmla="*/ 0 w 480"/>
                <a:gd name="T1" fmla="*/ 0 h 192"/>
                <a:gd name="T2" fmla="*/ 13 w 480"/>
                <a:gd name="T3" fmla="*/ 0 h 192"/>
                <a:gd name="T4" fmla="*/ 10 w 480"/>
                <a:gd name="T5" fmla="*/ 6 h 192"/>
                <a:gd name="T6" fmla="*/ 13 w 480"/>
                <a:gd name="T7" fmla="*/ 12 h 192"/>
                <a:gd name="T8" fmla="*/ 0 w 480"/>
                <a:gd name="T9" fmla="*/ 12 h 192"/>
                <a:gd name="T10" fmla="*/ 0 w 48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192"/>
                <a:gd name="T20" fmla="*/ 480 w 48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192">
                  <a:moveTo>
                    <a:pt x="0" y="0"/>
                  </a:moveTo>
                  <a:lnTo>
                    <a:pt x="480" y="0"/>
                  </a:lnTo>
                  <a:lnTo>
                    <a:pt x="384" y="96"/>
                  </a:lnTo>
                  <a:lnTo>
                    <a:pt x="480" y="192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7" name="Line 87"/>
            <p:cNvSpPr>
              <a:spLocks noChangeShapeType="1"/>
            </p:cNvSpPr>
            <p:nvPr/>
          </p:nvSpPr>
          <p:spPr bwMode="auto">
            <a:xfrm flipH="1">
              <a:off x="4842" y="1591"/>
              <a:ext cx="0" cy="42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8" name="AutoShape 88"/>
            <p:cNvSpPr>
              <a:spLocks noChangeArrowheads="1"/>
            </p:cNvSpPr>
            <p:nvPr/>
          </p:nvSpPr>
          <p:spPr bwMode="auto">
            <a:xfrm flipH="1">
              <a:off x="4763" y="1476"/>
              <a:ext cx="132" cy="119"/>
            </a:xfrm>
            <a:prstGeom prst="irregularSeal1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cs-CZ" altLang="cs-CZ" sz="2400">
                <a:solidFill>
                  <a:srgbClr val="00FF00"/>
                </a:solidFill>
              </a:endParaRPr>
            </a:p>
          </p:txBody>
        </p:sp>
        <p:sp>
          <p:nvSpPr>
            <p:cNvPr id="19539" name="Freeform 89"/>
            <p:cNvSpPr>
              <a:spLocks/>
            </p:cNvSpPr>
            <p:nvPr/>
          </p:nvSpPr>
          <p:spPr bwMode="auto">
            <a:xfrm flipH="1">
              <a:off x="4905" y="1603"/>
              <a:ext cx="78" cy="47"/>
            </a:xfrm>
            <a:custGeom>
              <a:avLst/>
              <a:gdLst>
                <a:gd name="T0" fmla="*/ 0 w 480"/>
                <a:gd name="T1" fmla="*/ 0 h 192"/>
                <a:gd name="T2" fmla="*/ 13 w 480"/>
                <a:gd name="T3" fmla="*/ 0 h 192"/>
                <a:gd name="T4" fmla="*/ 10 w 480"/>
                <a:gd name="T5" fmla="*/ 6 h 192"/>
                <a:gd name="T6" fmla="*/ 13 w 480"/>
                <a:gd name="T7" fmla="*/ 12 h 192"/>
                <a:gd name="T8" fmla="*/ 0 w 480"/>
                <a:gd name="T9" fmla="*/ 12 h 192"/>
                <a:gd name="T10" fmla="*/ 0 w 48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192"/>
                <a:gd name="T20" fmla="*/ 480 w 48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192">
                  <a:moveTo>
                    <a:pt x="0" y="0"/>
                  </a:moveTo>
                  <a:lnTo>
                    <a:pt x="480" y="0"/>
                  </a:lnTo>
                  <a:lnTo>
                    <a:pt x="384" y="96"/>
                  </a:lnTo>
                  <a:lnTo>
                    <a:pt x="480" y="192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/>
            </a:solidFill>
            <a:ln w="12700" cmpd="sng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0" name="Freeform 90"/>
            <p:cNvSpPr>
              <a:spLocks/>
            </p:cNvSpPr>
            <p:nvPr/>
          </p:nvSpPr>
          <p:spPr bwMode="auto">
            <a:xfrm flipH="1">
              <a:off x="4905" y="1817"/>
              <a:ext cx="78" cy="47"/>
            </a:xfrm>
            <a:custGeom>
              <a:avLst/>
              <a:gdLst>
                <a:gd name="T0" fmla="*/ 0 w 480"/>
                <a:gd name="T1" fmla="*/ 0 h 192"/>
                <a:gd name="T2" fmla="*/ 13 w 480"/>
                <a:gd name="T3" fmla="*/ 0 h 192"/>
                <a:gd name="T4" fmla="*/ 10 w 480"/>
                <a:gd name="T5" fmla="*/ 6 h 192"/>
                <a:gd name="T6" fmla="*/ 13 w 480"/>
                <a:gd name="T7" fmla="*/ 12 h 192"/>
                <a:gd name="T8" fmla="*/ 0 w 480"/>
                <a:gd name="T9" fmla="*/ 12 h 192"/>
                <a:gd name="T10" fmla="*/ 0 w 48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192"/>
                <a:gd name="T20" fmla="*/ 480 w 48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192">
                  <a:moveTo>
                    <a:pt x="0" y="0"/>
                  </a:moveTo>
                  <a:lnTo>
                    <a:pt x="480" y="0"/>
                  </a:lnTo>
                  <a:lnTo>
                    <a:pt x="384" y="96"/>
                  </a:lnTo>
                  <a:lnTo>
                    <a:pt x="480" y="192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/>
            </a:solidFill>
            <a:ln w="12700" cmpd="sng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1" name="Freeform 91"/>
            <p:cNvSpPr>
              <a:spLocks/>
            </p:cNvSpPr>
            <p:nvPr/>
          </p:nvSpPr>
          <p:spPr bwMode="auto">
            <a:xfrm>
              <a:off x="4905" y="1674"/>
              <a:ext cx="78" cy="47"/>
            </a:xfrm>
            <a:custGeom>
              <a:avLst/>
              <a:gdLst>
                <a:gd name="T0" fmla="*/ 3 w 480"/>
                <a:gd name="T1" fmla="*/ 0 h 192"/>
                <a:gd name="T2" fmla="*/ 0 w 480"/>
                <a:gd name="T3" fmla="*/ 6 h 192"/>
                <a:gd name="T4" fmla="*/ 3 w 480"/>
                <a:gd name="T5" fmla="*/ 12 h 192"/>
                <a:gd name="T6" fmla="*/ 13 w 480"/>
                <a:gd name="T7" fmla="*/ 12 h 192"/>
                <a:gd name="T8" fmla="*/ 13 w 480"/>
                <a:gd name="T9" fmla="*/ 0 h 192"/>
                <a:gd name="T10" fmla="*/ 3 w 48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192"/>
                <a:gd name="T20" fmla="*/ 480 w 48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192">
                  <a:moveTo>
                    <a:pt x="96" y="0"/>
                  </a:moveTo>
                  <a:lnTo>
                    <a:pt x="0" y="96"/>
                  </a:lnTo>
                  <a:lnTo>
                    <a:pt x="96" y="192"/>
                  </a:lnTo>
                  <a:lnTo>
                    <a:pt x="480" y="192"/>
                  </a:lnTo>
                  <a:lnTo>
                    <a:pt x="480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CC99"/>
            </a:solidFill>
            <a:ln w="12700" cmpd="sng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2" name="Freeform 92"/>
            <p:cNvSpPr>
              <a:spLocks/>
            </p:cNvSpPr>
            <p:nvPr/>
          </p:nvSpPr>
          <p:spPr bwMode="auto">
            <a:xfrm>
              <a:off x="4905" y="1959"/>
              <a:ext cx="78" cy="47"/>
            </a:xfrm>
            <a:custGeom>
              <a:avLst/>
              <a:gdLst>
                <a:gd name="T0" fmla="*/ 3 w 480"/>
                <a:gd name="T1" fmla="*/ 0 h 192"/>
                <a:gd name="T2" fmla="*/ 0 w 480"/>
                <a:gd name="T3" fmla="*/ 6 h 192"/>
                <a:gd name="T4" fmla="*/ 3 w 480"/>
                <a:gd name="T5" fmla="*/ 12 h 192"/>
                <a:gd name="T6" fmla="*/ 13 w 480"/>
                <a:gd name="T7" fmla="*/ 12 h 192"/>
                <a:gd name="T8" fmla="*/ 13 w 480"/>
                <a:gd name="T9" fmla="*/ 0 h 192"/>
                <a:gd name="T10" fmla="*/ 3 w 48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192"/>
                <a:gd name="T20" fmla="*/ 480 w 48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192">
                  <a:moveTo>
                    <a:pt x="96" y="0"/>
                  </a:moveTo>
                  <a:lnTo>
                    <a:pt x="0" y="96"/>
                  </a:lnTo>
                  <a:lnTo>
                    <a:pt x="96" y="192"/>
                  </a:lnTo>
                  <a:lnTo>
                    <a:pt x="480" y="192"/>
                  </a:lnTo>
                  <a:lnTo>
                    <a:pt x="480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CC99"/>
            </a:solidFill>
            <a:ln w="12700" cmpd="sng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3" name="Freeform 93"/>
            <p:cNvSpPr>
              <a:spLocks/>
            </p:cNvSpPr>
            <p:nvPr/>
          </p:nvSpPr>
          <p:spPr bwMode="auto">
            <a:xfrm>
              <a:off x="4905" y="1884"/>
              <a:ext cx="78" cy="48"/>
            </a:xfrm>
            <a:custGeom>
              <a:avLst/>
              <a:gdLst>
                <a:gd name="T0" fmla="*/ 3 w 480"/>
                <a:gd name="T1" fmla="*/ 0 h 192"/>
                <a:gd name="T2" fmla="*/ 0 w 480"/>
                <a:gd name="T3" fmla="*/ 6 h 192"/>
                <a:gd name="T4" fmla="*/ 3 w 480"/>
                <a:gd name="T5" fmla="*/ 12 h 192"/>
                <a:gd name="T6" fmla="*/ 13 w 480"/>
                <a:gd name="T7" fmla="*/ 12 h 192"/>
                <a:gd name="T8" fmla="*/ 13 w 480"/>
                <a:gd name="T9" fmla="*/ 0 h 192"/>
                <a:gd name="T10" fmla="*/ 3 w 48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192"/>
                <a:gd name="T20" fmla="*/ 480 w 48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192">
                  <a:moveTo>
                    <a:pt x="96" y="0"/>
                  </a:moveTo>
                  <a:lnTo>
                    <a:pt x="0" y="96"/>
                  </a:lnTo>
                  <a:lnTo>
                    <a:pt x="96" y="192"/>
                  </a:lnTo>
                  <a:lnTo>
                    <a:pt x="480" y="192"/>
                  </a:lnTo>
                  <a:lnTo>
                    <a:pt x="480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CC99"/>
            </a:solidFill>
            <a:ln w="12700" cmpd="sng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4" name="Freeform 94"/>
            <p:cNvSpPr>
              <a:spLocks/>
            </p:cNvSpPr>
            <p:nvPr/>
          </p:nvSpPr>
          <p:spPr bwMode="auto">
            <a:xfrm>
              <a:off x="4905" y="1749"/>
              <a:ext cx="78" cy="47"/>
            </a:xfrm>
            <a:custGeom>
              <a:avLst/>
              <a:gdLst>
                <a:gd name="T0" fmla="*/ 3 w 480"/>
                <a:gd name="T1" fmla="*/ 0 h 192"/>
                <a:gd name="T2" fmla="*/ 0 w 480"/>
                <a:gd name="T3" fmla="*/ 6 h 192"/>
                <a:gd name="T4" fmla="*/ 3 w 480"/>
                <a:gd name="T5" fmla="*/ 12 h 192"/>
                <a:gd name="T6" fmla="*/ 13 w 480"/>
                <a:gd name="T7" fmla="*/ 12 h 192"/>
                <a:gd name="T8" fmla="*/ 13 w 480"/>
                <a:gd name="T9" fmla="*/ 0 h 192"/>
                <a:gd name="T10" fmla="*/ 3 w 48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192"/>
                <a:gd name="T20" fmla="*/ 480 w 48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192">
                  <a:moveTo>
                    <a:pt x="96" y="0"/>
                  </a:moveTo>
                  <a:lnTo>
                    <a:pt x="0" y="96"/>
                  </a:lnTo>
                  <a:lnTo>
                    <a:pt x="96" y="192"/>
                  </a:lnTo>
                  <a:lnTo>
                    <a:pt x="480" y="192"/>
                  </a:lnTo>
                  <a:lnTo>
                    <a:pt x="480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CC99"/>
            </a:solidFill>
            <a:ln w="12700" cmpd="sng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5" name="Line 95"/>
            <p:cNvSpPr>
              <a:spLocks noChangeShapeType="1"/>
            </p:cNvSpPr>
            <p:nvPr/>
          </p:nvSpPr>
          <p:spPr bwMode="auto">
            <a:xfrm flipH="1">
              <a:off x="4983" y="1591"/>
              <a:ext cx="0" cy="451"/>
            </a:xfrm>
            <a:prstGeom prst="line">
              <a:avLst/>
            </a:prstGeom>
            <a:noFill/>
            <a:ln w="127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6" name="Line 96"/>
            <p:cNvSpPr>
              <a:spLocks noChangeShapeType="1"/>
            </p:cNvSpPr>
            <p:nvPr/>
          </p:nvSpPr>
          <p:spPr bwMode="auto">
            <a:xfrm>
              <a:off x="4437" y="2169"/>
              <a:ext cx="376" cy="2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7" name="Line 97"/>
            <p:cNvSpPr>
              <a:spLocks noChangeShapeType="1"/>
            </p:cNvSpPr>
            <p:nvPr/>
          </p:nvSpPr>
          <p:spPr bwMode="auto">
            <a:xfrm flipH="1">
              <a:off x="4802" y="2169"/>
              <a:ext cx="362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9548" name="Picture 98" descr="D:\Microarray-Vortrag\Hybridization.t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324D96"/>
                </a:clrFrom>
                <a:clrTo>
                  <a:srgbClr val="324D9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80" y="2377"/>
              <a:ext cx="1602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86" name="AutoShape 99"/>
          <p:cNvSpPr>
            <a:spLocks noChangeArrowheads="1"/>
          </p:cNvSpPr>
          <p:nvPr/>
        </p:nvSpPr>
        <p:spPr bwMode="auto">
          <a:xfrm>
            <a:off x="1287463" y="2438400"/>
            <a:ext cx="417512" cy="207963"/>
          </a:xfrm>
          <a:prstGeom prst="rightArrow">
            <a:avLst>
              <a:gd name="adj1" fmla="val 50000"/>
              <a:gd name="adj2" fmla="val 50191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19487" name="AutoShape 100"/>
          <p:cNvSpPr>
            <a:spLocks noChangeArrowheads="1"/>
          </p:cNvSpPr>
          <p:nvPr/>
        </p:nvSpPr>
        <p:spPr bwMode="auto">
          <a:xfrm>
            <a:off x="1287463" y="4640263"/>
            <a:ext cx="417512" cy="207962"/>
          </a:xfrm>
          <a:prstGeom prst="rightArrow">
            <a:avLst>
              <a:gd name="adj1" fmla="val 50000"/>
              <a:gd name="adj2" fmla="val 50191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19488" name="AutoShape 101"/>
          <p:cNvSpPr>
            <a:spLocks noChangeArrowheads="1"/>
          </p:cNvSpPr>
          <p:nvPr/>
        </p:nvSpPr>
        <p:spPr bwMode="auto">
          <a:xfrm>
            <a:off x="3795713" y="2438400"/>
            <a:ext cx="417512" cy="207963"/>
          </a:xfrm>
          <a:prstGeom prst="rightArrow">
            <a:avLst>
              <a:gd name="adj1" fmla="val 50000"/>
              <a:gd name="adj2" fmla="val 50191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19489" name="AutoShape 102"/>
          <p:cNvSpPr>
            <a:spLocks noChangeArrowheads="1"/>
          </p:cNvSpPr>
          <p:nvPr/>
        </p:nvSpPr>
        <p:spPr bwMode="auto">
          <a:xfrm>
            <a:off x="3795713" y="4640263"/>
            <a:ext cx="417512" cy="207962"/>
          </a:xfrm>
          <a:prstGeom prst="rightArrow">
            <a:avLst>
              <a:gd name="adj1" fmla="val 50000"/>
              <a:gd name="adj2" fmla="val 50191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19490" name="AutoShape 103"/>
          <p:cNvSpPr>
            <a:spLocks noChangeArrowheads="1"/>
          </p:cNvSpPr>
          <p:nvPr/>
        </p:nvSpPr>
        <p:spPr bwMode="auto">
          <a:xfrm rot="1800000">
            <a:off x="6219825" y="2640013"/>
            <a:ext cx="417513" cy="207962"/>
          </a:xfrm>
          <a:prstGeom prst="rightArrow">
            <a:avLst>
              <a:gd name="adj1" fmla="val 50000"/>
              <a:gd name="adj2" fmla="val 50191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19491" name="AutoShape 104"/>
          <p:cNvSpPr>
            <a:spLocks noChangeArrowheads="1"/>
          </p:cNvSpPr>
          <p:nvPr/>
        </p:nvSpPr>
        <p:spPr bwMode="auto">
          <a:xfrm rot="19800000" flipV="1">
            <a:off x="6219825" y="4540250"/>
            <a:ext cx="417513" cy="207963"/>
          </a:xfrm>
          <a:prstGeom prst="rightArrow">
            <a:avLst>
              <a:gd name="adj1" fmla="val 50000"/>
              <a:gd name="adj2" fmla="val 50191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19492" name="Rectangle 105"/>
          <p:cNvSpPr>
            <a:spLocks noChangeArrowheads="1"/>
          </p:cNvSpPr>
          <p:nvPr/>
        </p:nvSpPr>
        <p:spPr bwMode="auto">
          <a:xfrm>
            <a:off x="685800" y="609600"/>
            <a:ext cx="769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1" hangingPunct="1"/>
            <a:r>
              <a:rPr lang="cs-CZ" altLang="cs-CZ" sz="3600"/>
              <a:t>Comparison of gene expression using differential labelling on arrays</a:t>
            </a:r>
            <a:endParaRPr lang="de-DE" altLang="cs-CZ" sz="3600"/>
          </a:p>
        </p:txBody>
      </p:sp>
      <p:sp>
        <p:nvSpPr>
          <p:cNvPr id="19493" name="Text Box 106"/>
          <p:cNvSpPr txBox="1">
            <a:spLocks noChangeArrowheads="1"/>
          </p:cNvSpPr>
          <p:nvPr/>
        </p:nvSpPr>
        <p:spPr bwMode="auto">
          <a:xfrm>
            <a:off x="214313" y="5867400"/>
            <a:ext cx="7197725" cy="7921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cs-CZ" altLang="cs-CZ" sz="2400" b="1" u="sng"/>
              <a:t>Alternative approach</a:t>
            </a:r>
            <a:r>
              <a:rPr lang="cs-CZ" altLang="cs-CZ" sz="2400"/>
              <a:t>: </a:t>
            </a:r>
          </a:p>
          <a:p>
            <a:r>
              <a:rPr lang="cs-CZ" altLang="cs-CZ" sz="2200"/>
              <a:t>independent hybridization and comparison of the results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066800"/>
            <a:ext cx="8382000" cy="561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Line 4"/>
          <p:cNvSpPr>
            <a:spLocks noChangeShapeType="1"/>
          </p:cNvSpPr>
          <p:nvPr/>
        </p:nvSpPr>
        <p:spPr bwMode="auto">
          <a:xfrm flipV="1">
            <a:off x="2133600" y="2033588"/>
            <a:ext cx="5734050" cy="37131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 flipV="1">
            <a:off x="1219200" y="1423988"/>
            <a:ext cx="5667375" cy="37131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609600" y="304800"/>
            <a:ext cx="80549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838" tIns="42419" rIns="84838" bIns="42419">
            <a:spAutoFit/>
          </a:bodyPr>
          <a:lstStyle/>
          <a:p>
            <a:pPr algn="ctr" defTabSz="847725"/>
            <a:r>
              <a:rPr lang="cs-CZ" altLang="cs-CZ" sz="3000">
                <a:solidFill>
                  <a:schemeClr val="tx2"/>
                </a:solidFill>
              </a:rPr>
              <a:t>Identification of differentially expressed genes</a:t>
            </a:r>
          </a:p>
        </p:txBody>
      </p:sp>
      <p:sp>
        <p:nvSpPr>
          <p:cNvPr id="20486" name="Line 7"/>
          <p:cNvSpPr>
            <a:spLocks noChangeShapeType="1"/>
          </p:cNvSpPr>
          <p:nvPr/>
        </p:nvSpPr>
        <p:spPr bwMode="auto">
          <a:xfrm>
            <a:off x="4262438" y="4786313"/>
            <a:ext cx="395287" cy="503237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Line 8"/>
          <p:cNvSpPr>
            <a:spLocks noChangeShapeType="1"/>
          </p:cNvSpPr>
          <p:nvPr/>
        </p:nvSpPr>
        <p:spPr bwMode="auto">
          <a:xfrm rot="10800000">
            <a:off x="2752725" y="2919413"/>
            <a:ext cx="395288" cy="5016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276350" y="152400"/>
            <a:ext cx="78676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1" hangingPunct="1"/>
            <a:r>
              <a:rPr lang="cs-CZ" altLang="cs-CZ" sz="3200"/>
              <a:t>O</a:t>
            </a:r>
            <a:r>
              <a:rPr lang="de-DE" altLang="cs-CZ" sz="3200"/>
              <a:t>ligonu</a:t>
            </a:r>
            <a:r>
              <a:rPr lang="cs-CZ" altLang="cs-CZ" sz="3200"/>
              <a:t>cleotide chips from </a:t>
            </a:r>
            <a:r>
              <a:rPr lang="de-DE" altLang="cs-CZ" sz="3200"/>
              <a:t>Affymetrix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04800" y="685800"/>
            <a:ext cx="8458200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sz="1800">
                <a:solidFill>
                  <a:srgbClr val="FFCC99"/>
                </a:solidFill>
              </a:rPr>
              <a:t>- mutiple probes for every gene</a:t>
            </a:r>
            <a:r>
              <a:rPr lang="de-DE" altLang="cs-CZ" sz="1800">
                <a:solidFill>
                  <a:srgbClr val="FFCC99"/>
                </a:solidFill>
              </a:rPr>
              <a:t> (20 p</a:t>
            </a:r>
            <a:r>
              <a:rPr lang="cs-CZ" altLang="cs-CZ" sz="1800">
                <a:solidFill>
                  <a:srgbClr val="FFCC99"/>
                </a:solidFill>
              </a:rPr>
              <a:t>airs</a:t>
            </a:r>
            <a:r>
              <a:rPr lang="de-DE" altLang="cs-CZ" sz="1800">
                <a:solidFill>
                  <a:srgbClr val="FFCC99"/>
                </a:solidFill>
              </a:rPr>
              <a:t>)</a:t>
            </a:r>
            <a:r>
              <a:rPr lang="cs-CZ" altLang="cs-CZ" sz="1800">
                <a:solidFill>
                  <a:srgbClr val="FFCC99"/>
                </a:solidFill>
              </a:rPr>
              <a:t>, direct synthesis on the chip</a:t>
            </a:r>
            <a:endParaRPr lang="de-DE" altLang="cs-CZ" sz="1800">
              <a:solidFill>
                <a:srgbClr val="FFCC99"/>
              </a:solidFill>
            </a:endParaRPr>
          </a:p>
          <a:p>
            <a:pPr eaLnBrk="1" hangingPunct="1">
              <a:lnSpc>
                <a:spcPct val="110000"/>
              </a:lnSpc>
            </a:pPr>
            <a:endParaRPr lang="de-DE" altLang="cs-CZ" sz="1800">
              <a:solidFill>
                <a:srgbClr val="FFCC99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cs-CZ" altLang="cs-CZ" sz="1800">
                <a:solidFill>
                  <a:srgbClr val="FFCC99"/>
                </a:solidFill>
              </a:rPr>
              <a:t>- </a:t>
            </a:r>
            <a:r>
              <a:rPr lang="de-DE" altLang="cs-CZ" sz="1800">
                <a:solidFill>
                  <a:srgbClr val="FFCC99"/>
                </a:solidFill>
              </a:rPr>
              <a:t>pr</a:t>
            </a:r>
            <a:r>
              <a:rPr lang="cs-CZ" altLang="cs-CZ" sz="1800">
                <a:solidFill>
                  <a:srgbClr val="FFCC99"/>
                </a:solidFill>
              </a:rPr>
              <a:t>obes from</a:t>
            </a:r>
            <a:r>
              <a:rPr lang="de-DE" altLang="cs-CZ" sz="1800">
                <a:solidFill>
                  <a:srgbClr val="FFCC99"/>
                </a:solidFill>
              </a:rPr>
              <a:t> 3' </a:t>
            </a:r>
            <a:r>
              <a:rPr lang="cs-CZ" altLang="cs-CZ" sz="1800">
                <a:solidFill>
                  <a:srgbClr val="FFCC99"/>
                </a:solidFill>
              </a:rPr>
              <a:t>end of mRNA </a:t>
            </a:r>
            <a:r>
              <a:rPr lang="de-DE" altLang="cs-CZ" sz="1800">
                <a:solidFill>
                  <a:srgbClr val="FFCC99"/>
                </a:solidFill>
              </a:rPr>
              <a:t>(</a:t>
            </a:r>
            <a:r>
              <a:rPr lang="cs-CZ" altLang="cs-CZ" sz="1800">
                <a:solidFill>
                  <a:srgbClr val="FFCC99"/>
                </a:solidFill>
              </a:rPr>
              <a:t>for</a:t>
            </a:r>
            <a:r>
              <a:rPr lang="de-DE" altLang="cs-CZ" sz="1800">
                <a:solidFill>
                  <a:srgbClr val="FFCC99"/>
                </a:solidFill>
              </a:rPr>
              <a:t> </a:t>
            </a:r>
            <a:r>
              <a:rPr lang="cs-CZ" altLang="cs-CZ" sz="1800">
                <a:solidFill>
                  <a:srgbClr val="FFCC99"/>
                </a:solidFill>
              </a:rPr>
              <a:t>E</a:t>
            </a:r>
            <a:r>
              <a:rPr lang="de-DE" altLang="cs-CZ" sz="1800">
                <a:solidFill>
                  <a:srgbClr val="FFCC99"/>
                </a:solidFill>
              </a:rPr>
              <a:t>u</a:t>
            </a:r>
            <a:r>
              <a:rPr lang="cs-CZ" altLang="cs-CZ" sz="1800">
                <a:solidFill>
                  <a:srgbClr val="FFCC99"/>
                </a:solidFill>
              </a:rPr>
              <a:t>k</a:t>
            </a:r>
            <a:r>
              <a:rPr lang="de-DE" altLang="cs-CZ" sz="1800">
                <a:solidFill>
                  <a:srgbClr val="FFCC99"/>
                </a:solidFill>
              </a:rPr>
              <a:t>aryot</a:t>
            </a:r>
            <a:r>
              <a:rPr lang="cs-CZ" altLang="cs-CZ" sz="1800">
                <a:solidFill>
                  <a:srgbClr val="FFCC99"/>
                </a:solidFill>
              </a:rPr>
              <a:t>ic genes</a:t>
            </a:r>
            <a:r>
              <a:rPr lang="de-DE" altLang="cs-CZ" sz="1800">
                <a:solidFill>
                  <a:srgbClr val="FFCC99"/>
                </a:solidFill>
              </a:rPr>
              <a:t>)</a:t>
            </a:r>
            <a:endParaRPr lang="cs-CZ" altLang="cs-CZ" sz="1800">
              <a:solidFill>
                <a:srgbClr val="FFCC99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cs-CZ" altLang="cs-CZ" sz="1800">
                <a:solidFill>
                  <a:srgbClr val="FFCC99"/>
                </a:solidFill>
              </a:rPr>
              <a:t>- every oligonucleotide in two versions: perfectly matching + with one missmatch</a:t>
            </a:r>
            <a:endParaRPr lang="de-DE" altLang="cs-CZ" sz="1800">
              <a:solidFill>
                <a:srgbClr val="FFCC99"/>
              </a:solidFill>
            </a:endParaRPr>
          </a:p>
        </p:txBody>
      </p:sp>
      <p:pic>
        <p:nvPicPr>
          <p:cNvPr id="22532" name="Picture 5" descr="D:\Microarray-Vortrag\Oligo-Array-MM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6700" y="2403475"/>
            <a:ext cx="5741988" cy="3224213"/>
          </a:xfrm>
          <a:prstGeom prst="rect">
            <a:avLst/>
          </a:prstGeom>
          <a:noFill/>
          <a:ln w="9525">
            <a:solidFill>
              <a:srgbClr val="FFFF67"/>
            </a:solidFill>
            <a:miter lim="800000"/>
            <a:headEnd/>
            <a:tailEnd/>
          </a:ln>
        </p:spPr>
      </p:pic>
      <p:sp>
        <p:nvSpPr>
          <p:cNvPr id="22533" name="Text Box 6" descr="60%"/>
          <p:cNvSpPr txBox="1">
            <a:spLocks noChangeArrowheads="1"/>
          </p:cNvSpPr>
          <p:nvPr/>
        </p:nvSpPr>
        <p:spPr bwMode="auto">
          <a:xfrm>
            <a:off x="5497513" y="2525713"/>
            <a:ext cx="1331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altLang="cs-CZ" sz="1200">
                <a:solidFill>
                  <a:schemeClr val="accent2"/>
                </a:solidFill>
              </a:rPr>
              <a:t>mRNA</a:t>
            </a:r>
            <a:r>
              <a:rPr lang="cs-CZ" altLang="cs-CZ" sz="1200">
                <a:solidFill>
                  <a:schemeClr val="accent2"/>
                </a:solidFill>
              </a:rPr>
              <a:t> sequence</a:t>
            </a:r>
            <a:endParaRPr lang="de-DE" altLang="cs-CZ" sz="900">
              <a:solidFill>
                <a:schemeClr val="accent2"/>
              </a:solidFill>
            </a:endParaRPr>
          </a:p>
        </p:txBody>
      </p:sp>
      <p:sp>
        <p:nvSpPr>
          <p:cNvPr id="22534" name="Text Box 7" descr="60%"/>
          <p:cNvSpPr txBox="1">
            <a:spLocks noChangeArrowheads="1"/>
          </p:cNvSpPr>
          <p:nvPr/>
        </p:nvSpPr>
        <p:spPr bwMode="auto">
          <a:xfrm>
            <a:off x="6096000" y="3797300"/>
            <a:ext cx="9636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altLang="cs-CZ" sz="1000">
                <a:solidFill>
                  <a:schemeClr val="accent2"/>
                </a:solidFill>
              </a:rPr>
              <a:t>Perfect match</a:t>
            </a:r>
            <a:endParaRPr lang="de-DE" altLang="cs-CZ" sz="1000">
              <a:solidFill>
                <a:schemeClr val="accent2"/>
              </a:solidFill>
            </a:endParaRPr>
          </a:p>
        </p:txBody>
      </p:sp>
      <p:sp>
        <p:nvSpPr>
          <p:cNvPr id="22535" name="Text Box 8" descr="60%"/>
          <p:cNvSpPr txBox="1">
            <a:spLocks noChangeArrowheads="1"/>
          </p:cNvSpPr>
          <p:nvPr/>
        </p:nvSpPr>
        <p:spPr bwMode="auto">
          <a:xfrm>
            <a:off x="5943600" y="3978275"/>
            <a:ext cx="1381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altLang="cs-CZ" sz="1000">
                <a:solidFill>
                  <a:schemeClr val="accent2"/>
                </a:solidFill>
              </a:rPr>
              <a:t>Single NT missmatch</a:t>
            </a:r>
            <a:endParaRPr lang="de-DE" altLang="cs-CZ" sz="1000">
              <a:solidFill>
                <a:schemeClr val="accent2"/>
              </a:solidFill>
            </a:endParaRPr>
          </a:p>
        </p:txBody>
      </p:sp>
      <p:sp>
        <p:nvSpPr>
          <p:cNvPr id="22536" name="Text Box 9" descr="60%"/>
          <p:cNvSpPr txBox="1">
            <a:spLocks noChangeArrowheads="1"/>
          </p:cNvSpPr>
          <p:nvPr/>
        </p:nvSpPr>
        <p:spPr bwMode="auto">
          <a:xfrm>
            <a:off x="1738313" y="3429000"/>
            <a:ext cx="12557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altLang="cs-CZ" sz="1200">
                <a:solidFill>
                  <a:schemeClr val="accent2"/>
                </a:solidFill>
              </a:rPr>
              <a:t>Gene sequence</a:t>
            </a:r>
            <a:endParaRPr lang="de-DE" altLang="cs-CZ" sz="900">
              <a:solidFill>
                <a:schemeClr val="accent2"/>
              </a:solidFill>
            </a:endParaRPr>
          </a:p>
        </p:txBody>
      </p:sp>
      <p:sp>
        <p:nvSpPr>
          <p:cNvPr id="22537" name="Text Box 10" descr="60%"/>
          <p:cNvSpPr txBox="1">
            <a:spLocks noChangeArrowheads="1"/>
          </p:cNvSpPr>
          <p:nvPr/>
        </p:nvSpPr>
        <p:spPr bwMode="auto">
          <a:xfrm>
            <a:off x="4573588" y="3241675"/>
            <a:ext cx="2225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altLang="cs-CZ" sz="1200">
                <a:solidFill>
                  <a:schemeClr val="accent2"/>
                </a:solidFill>
              </a:rPr>
              <a:t>Pairs of oligonuceotide probes</a:t>
            </a:r>
            <a:endParaRPr lang="de-DE" altLang="cs-CZ" sz="900">
              <a:solidFill>
                <a:schemeClr val="accent2"/>
              </a:solidFill>
            </a:endParaRPr>
          </a:p>
        </p:txBody>
      </p:sp>
      <p:sp>
        <p:nvSpPr>
          <p:cNvPr id="22538" name="Text Box 11" descr="60%"/>
          <p:cNvSpPr txBox="1">
            <a:spLocks noChangeArrowheads="1"/>
          </p:cNvSpPr>
          <p:nvPr/>
        </p:nvSpPr>
        <p:spPr bwMode="auto">
          <a:xfrm>
            <a:off x="5507038" y="4221163"/>
            <a:ext cx="1439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altLang="cs-CZ" sz="1600">
                <a:solidFill>
                  <a:schemeClr val="accent2"/>
                </a:solidFill>
              </a:rPr>
              <a:t>Perfect match</a:t>
            </a:r>
            <a:endParaRPr lang="de-DE" altLang="cs-CZ" sz="1600">
              <a:solidFill>
                <a:schemeClr val="accent2"/>
              </a:solidFill>
            </a:endParaRPr>
          </a:p>
        </p:txBody>
      </p:sp>
      <p:sp>
        <p:nvSpPr>
          <p:cNvPr id="22539" name="Text Box 12" descr="60%"/>
          <p:cNvSpPr txBox="1">
            <a:spLocks noChangeArrowheads="1"/>
          </p:cNvSpPr>
          <p:nvPr/>
        </p:nvSpPr>
        <p:spPr bwMode="auto">
          <a:xfrm>
            <a:off x="4983163" y="5329238"/>
            <a:ext cx="2101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altLang="cs-CZ" sz="1600">
                <a:solidFill>
                  <a:schemeClr val="accent2"/>
                </a:solidFill>
              </a:rPr>
              <a:t>Single NT missmatch</a:t>
            </a:r>
            <a:endParaRPr lang="de-DE" altLang="cs-CZ" sz="1600">
              <a:solidFill>
                <a:schemeClr val="accent2"/>
              </a:solidFill>
            </a:endParaRPr>
          </a:p>
        </p:txBody>
      </p:sp>
      <p:sp>
        <p:nvSpPr>
          <p:cNvPr id="22540" name="Text Box 13" descr="60%"/>
          <p:cNvSpPr txBox="1">
            <a:spLocks noChangeArrowheads="1"/>
          </p:cNvSpPr>
          <p:nvPr/>
        </p:nvSpPr>
        <p:spPr bwMode="auto">
          <a:xfrm>
            <a:off x="1936750" y="5175250"/>
            <a:ext cx="16113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altLang="cs-CZ" sz="1200">
                <a:solidFill>
                  <a:schemeClr val="accent2"/>
                </a:solidFill>
              </a:rPr>
              <a:t>Fluorescens intensity</a:t>
            </a:r>
            <a:endParaRPr lang="de-DE" altLang="cs-CZ" sz="900">
              <a:solidFill>
                <a:schemeClr val="accent2"/>
              </a:solidFill>
            </a:endParaRPr>
          </a:p>
        </p:txBody>
      </p:sp>
      <p:sp>
        <p:nvSpPr>
          <p:cNvPr id="22541" name="Rectangle 14"/>
          <p:cNvSpPr>
            <a:spLocks noChangeArrowheads="1"/>
          </p:cNvSpPr>
          <p:nvPr/>
        </p:nvSpPr>
        <p:spPr bwMode="auto">
          <a:xfrm>
            <a:off x="457200" y="5791200"/>
            <a:ext cx="83058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10000"/>
              </a:lnSpc>
            </a:pPr>
            <a:r>
              <a:rPr lang="de-DE" altLang="cs-CZ" sz="1400">
                <a:solidFill>
                  <a:srgbClr val="FFCC99"/>
                </a:solidFill>
              </a:rPr>
              <a:t> </a:t>
            </a:r>
            <a:r>
              <a:rPr lang="cs-CZ" altLang="cs-CZ" sz="1800">
                <a:solidFill>
                  <a:srgbClr val="FFCC99"/>
                </a:solidFill>
              </a:rPr>
              <a:t>Differences in fluorescence intensity between perfect and missmatched oligonucleotide are averaged for all probe pairs</a:t>
            </a:r>
            <a:endParaRPr lang="de-DE" altLang="cs-CZ" sz="1400">
              <a:solidFill>
                <a:srgbClr val="FFCC99"/>
              </a:solidFill>
              <a:sym typeface="Arial" charset="0"/>
            </a:endParaRPr>
          </a:p>
        </p:txBody>
      </p:sp>
      <p:sp>
        <p:nvSpPr>
          <p:cNvPr id="22542" name="Text Box 15" descr="60%"/>
          <p:cNvSpPr txBox="1">
            <a:spLocks noChangeArrowheads="1"/>
          </p:cNvSpPr>
          <p:nvPr/>
        </p:nvSpPr>
        <p:spPr bwMode="auto">
          <a:xfrm>
            <a:off x="1490663" y="2735263"/>
            <a:ext cx="304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altLang="cs-CZ" sz="1200">
                <a:solidFill>
                  <a:schemeClr val="accent2"/>
                </a:solidFill>
              </a:rPr>
              <a:t>5‘</a:t>
            </a:r>
            <a:endParaRPr lang="de-DE" altLang="cs-CZ" sz="900">
              <a:solidFill>
                <a:schemeClr val="accent2"/>
              </a:solidFill>
            </a:endParaRPr>
          </a:p>
        </p:txBody>
      </p:sp>
      <p:sp>
        <p:nvSpPr>
          <p:cNvPr id="22543" name="Text Box 16" descr="60%"/>
          <p:cNvSpPr txBox="1">
            <a:spLocks noChangeArrowheads="1"/>
          </p:cNvSpPr>
          <p:nvPr/>
        </p:nvSpPr>
        <p:spPr bwMode="auto">
          <a:xfrm>
            <a:off x="6823075" y="2728913"/>
            <a:ext cx="304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altLang="cs-CZ" sz="1200">
                <a:solidFill>
                  <a:schemeClr val="accent2"/>
                </a:solidFill>
              </a:rPr>
              <a:t>3‘</a:t>
            </a:r>
            <a:endParaRPr lang="de-DE" altLang="cs-CZ" sz="9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cs-CZ" altLang="cs-CZ" sz="3600">
                <a:latin typeface="Comic Sans MS" pitchFamily="66" charset="0"/>
              </a:rPr>
              <a:t>Gene expression</a:t>
            </a:r>
            <a:endParaRPr lang="de-DE" altLang="cs-CZ" sz="3600">
              <a:latin typeface="Comic Sans MS" pitchFamily="66" charset="0"/>
            </a:endParaRPr>
          </a:p>
        </p:txBody>
      </p:sp>
      <p:sp>
        <p:nvSpPr>
          <p:cNvPr id="4099" name="Freeform 3"/>
          <p:cNvSpPr>
            <a:spLocks/>
          </p:cNvSpPr>
          <p:nvPr/>
        </p:nvSpPr>
        <p:spPr bwMode="auto">
          <a:xfrm>
            <a:off x="130175" y="1495425"/>
            <a:ext cx="3883025" cy="4916488"/>
          </a:xfrm>
          <a:custGeom>
            <a:avLst/>
            <a:gdLst>
              <a:gd name="T0" fmla="*/ 261622202 w 5007"/>
              <a:gd name="T1" fmla="*/ 190630594 h 3434"/>
              <a:gd name="T2" fmla="*/ 416791200 w 5007"/>
              <a:gd name="T3" fmla="*/ 0 h 3434"/>
              <a:gd name="T4" fmla="*/ 659769144 w 5007"/>
              <a:gd name="T5" fmla="*/ 84041306 h 3434"/>
              <a:gd name="T6" fmla="*/ 889515178 w 5007"/>
              <a:gd name="T7" fmla="*/ 297219882 h 3434"/>
              <a:gd name="T8" fmla="*/ 1294278074 w 5007"/>
              <a:gd name="T9" fmla="*/ 63543531 h 3434"/>
              <a:gd name="T10" fmla="*/ 1592586991 w 5007"/>
              <a:gd name="T11" fmla="*/ 170132819 h 3434"/>
              <a:gd name="T12" fmla="*/ 1692424240 w 5007"/>
              <a:gd name="T13" fmla="*/ 297219882 h 3434"/>
              <a:gd name="T14" fmla="*/ 1748357017 w 5007"/>
              <a:gd name="T15" fmla="*/ 381261189 h 3434"/>
              <a:gd name="T16" fmla="*/ 1953444640 w 5007"/>
              <a:gd name="T17" fmla="*/ 1102786584 h 3434"/>
              <a:gd name="T18" fmla="*/ 2147483646 w 5007"/>
              <a:gd name="T19" fmla="*/ 1377458485 h 3434"/>
              <a:gd name="T20" fmla="*/ 2147483646 w 5007"/>
              <a:gd name="T21" fmla="*/ 1504545548 h 3434"/>
              <a:gd name="T22" fmla="*/ 2147483646 w 5007"/>
              <a:gd name="T23" fmla="*/ 1738221898 h 3434"/>
              <a:gd name="T24" fmla="*/ 2147483646 w 5007"/>
              <a:gd name="T25" fmla="*/ 1865308961 h 3434"/>
              <a:gd name="T26" fmla="*/ 2147483646 w 5007"/>
              <a:gd name="T27" fmla="*/ 2147483646 h 3434"/>
              <a:gd name="T28" fmla="*/ 2147483646 w 5007"/>
              <a:gd name="T29" fmla="*/ 2147483646 h 3434"/>
              <a:gd name="T30" fmla="*/ 2147483646 w 5007"/>
              <a:gd name="T31" fmla="*/ 2147483646 h 3434"/>
              <a:gd name="T32" fmla="*/ 2147483646 w 5007"/>
              <a:gd name="T33" fmla="*/ 2147483646 h 3434"/>
              <a:gd name="T34" fmla="*/ 2147483646 w 5007"/>
              <a:gd name="T35" fmla="*/ 2147483646 h 3434"/>
              <a:gd name="T36" fmla="*/ 2147483646 w 5007"/>
              <a:gd name="T37" fmla="*/ 2147483646 h 3434"/>
              <a:gd name="T38" fmla="*/ 2147483646 w 5007"/>
              <a:gd name="T39" fmla="*/ 2147483646 h 3434"/>
              <a:gd name="T40" fmla="*/ 2147483646 w 5007"/>
              <a:gd name="T41" fmla="*/ 2147483646 h 3434"/>
              <a:gd name="T42" fmla="*/ 2147483646 w 5007"/>
              <a:gd name="T43" fmla="*/ 2147483646 h 3434"/>
              <a:gd name="T44" fmla="*/ 2147483646 w 5007"/>
              <a:gd name="T45" fmla="*/ 2147483646 h 3434"/>
              <a:gd name="T46" fmla="*/ 2147483646 w 5007"/>
              <a:gd name="T47" fmla="*/ 2147483646 h 3434"/>
              <a:gd name="T48" fmla="*/ 2147483646 w 5007"/>
              <a:gd name="T49" fmla="*/ 2147483646 h 3434"/>
              <a:gd name="T50" fmla="*/ 1953444640 w 5007"/>
              <a:gd name="T51" fmla="*/ 2147483646 h 3434"/>
              <a:gd name="T52" fmla="*/ 1287662119 w 5007"/>
              <a:gd name="T53" fmla="*/ 2147483646 h 3434"/>
              <a:gd name="T54" fmla="*/ 1007996685 w 5007"/>
              <a:gd name="T55" fmla="*/ 2147483646 h 3434"/>
              <a:gd name="T56" fmla="*/ 889515178 w 5007"/>
              <a:gd name="T57" fmla="*/ 2147483646 h 3434"/>
              <a:gd name="T58" fmla="*/ 615864671 w 5007"/>
              <a:gd name="T59" fmla="*/ 2147483646 h 3434"/>
              <a:gd name="T60" fmla="*/ 310939024 w 5007"/>
              <a:gd name="T61" fmla="*/ 2147483646 h 3434"/>
              <a:gd name="T62" fmla="*/ 155770801 w 5007"/>
              <a:gd name="T63" fmla="*/ 2147483646 h 3434"/>
              <a:gd name="T64" fmla="*/ 31274366 w 5007"/>
              <a:gd name="T65" fmla="*/ 2147483646 h 3434"/>
              <a:gd name="T66" fmla="*/ 12630107 w 5007"/>
              <a:gd name="T67" fmla="*/ 2147483646 h 3434"/>
              <a:gd name="T68" fmla="*/ 49918625 w 5007"/>
              <a:gd name="T69" fmla="*/ 2147483646 h 3434"/>
              <a:gd name="T70" fmla="*/ 105851401 w 5007"/>
              <a:gd name="T71" fmla="*/ 2147483646 h 3434"/>
              <a:gd name="T72" fmla="*/ 93221294 w 5007"/>
              <a:gd name="T73" fmla="*/ 2147483646 h 3434"/>
              <a:gd name="T74" fmla="*/ 0 w 5007"/>
              <a:gd name="T75" fmla="*/ 1611134836 h 3434"/>
              <a:gd name="T76" fmla="*/ 155770801 w 5007"/>
              <a:gd name="T77" fmla="*/ 785068927 h 3434"/>
              <a:gd name="T78" fmla="*/ 217717730 w 5007"/>
              <a:gd name="T79" fmla="*/ 403809170 h 343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007"/>
              <a:gd name="T121" fmla="*/ 0 h 3434"/>
              <a:gd name="T122" fmla="*/ 5007 w 5007"/>
              <a:gd name="T123" fmla="*/ 3434 h 343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007" h="3434">
                <a:moveTo>
                  <a:pt x="372" y="186"/>
                </a:moveTo>
                <a:cubicBezTo>
                  <a:pt x="393" y="155"/>
                  <a:pt x="414" y="124"/>
                  <a:pt x="435" y="93"/>
                </a:cubicBezTo>
                <a:cubicBezTo>
                  <a:pt x="449" y="72"/>
                  <a:pt x="476" y="66"/>
                  <a:pt x="497" y="52"/>
                </a:cubicBezTo>
                <a:cubicBezTo>
                  <a:pt x="544" y="21"/>
                  <a:pt x="640" y="9"/>
                  <a:pt x="693" y="0"/>
                </a:cubicBezTo>
                <a:cubicBezTo>
                  <a:pt x="783" y="3"/>
                  <a:pt x="872" y="4"/>
                  <a:pt x="962" y="10"/>
                </a:cubicBezTo>
                <a:cubicBezTo>
                  <a:pt x="1008" y="13"/>
                  <a:pt x="1097" y="41"/>
                  <a:pt x="1097" y="41"/>
                </a:cubicBezTo>
                <a:cubicBezTo>
                  <a:pt x="1145" y="66"/>
                  <a:pt x="1189" y="69"/>
                  <a:pt x="1241" y="83"/>
                </a:cubicBezTo>
                <a:cubicBezTo>
                  <a:pt x="1320" y="105"/>
                  <a:pt x="1398" y="129"/>
                  <a:pt x="1479" y="145"/>
                </a:cubicBezTo>
                <a:cubicBezTo>
                  <a:pt x="1610" y="142"/>
                  <a:pt x="1741" y="141"/>
                  <a:pt x="1872" y="135"/>
                </a:cubicBezTo>
                <a:cubicBezTo>
                  <a:pt x="1972" y="130"/>
                  <a:pt x="2055" y="50"/>
                  <a:pt x="2152" y="31"/>
                </a:cubicBezTo>
                <a:cubicBezTo>
                  <a:pt x="2273" y="41"/>
                  <a:pt x="2393" y="52"/>
                  <a:pt x="2514" y="62"/>
                </a:cubicBezTo>
                <a:cubicBezTo>
                  <a:pt x="2558" y="71"/>
                  <a:pt x="2605" y="70"/>
                  <a:pt x="2648" y="83"/>
                </a:cubicBezTo>
                <a:cubicBezTo>
                  <a:pt x="2667" y="89"/>
                  <a:pt x="2682" y="106"/>
                  <a:pt x="2700" y="114"/>
                </a:cubicBezTo>
                <a:cubicBezTo>
                  <a:pt x="2744" y="134"/>
                  <a:pt x="2769" y="136"/>
                  <a:pt x="2814" y="145"/>
                </a:cubicBezTo>
                <a:cubicBezTo>
                  <a:pt x="2835" y="155"/>
                  <a:pt x="2855" y="167"/>
                  <a:pt x="2876" y="176"/>
                </a:cubicBezTo>
                <a:cubicBezTo>
                  <a:pt x="2886" y="180"/>
                  <a:pt x="2898" y="179"/>
                  <a:pt x="2907" y="186"/>
                </a:cubicBezTo>
                <a:cubicBezTo>
                  <a:pt x="2955" y="223"/>
                  <a:pt x="2980" y="269"/>
                  <a:pt x="3021" y="310"/>
                </a:cubicBezTo>
                <a:cubicBezTo>
                  <a:pt x="3077" y="428"/>
                  <a:pt x="3148" y="463"/>
                  <a:pt x="3248" y="538"/>
                </a:cubicBezTo>
                <a:cubicBezTo>
                  <a:pt x="3283" y="564"/>
                  <a:pt x="3298" y="586"/>
                  <a:pt x="3341" y="600"/>
                </a:cubicBezTo>
                <a:cubicBezTo>
                  <a:pt x="3482" y="695"/>
                  <a:pt x="3719" y="668"/>
                  <a:pt x="3858" y="672"/>
                </a:cubicBezTo>
                <a:cubicBezTo>
                  <a:pt x="3897" y="686"/>
                  <a:pt x="3934" y="700"/>
                  <a:pt x="3972" y="714"/>
                </a:cubicBezTo>
                <a:cubicBezTo>
                  <a:pt x="4037" y="738"/>
                  <a:pt x="3991" y="711"/>
                  <a:pt x="4045" y="734"/>
                </a:cubicBezTo>
                <a:cubicBezTo>
                  <a:pt x="4122" y="767"/>
                  <a:pt x="4050" y="746"/>
                  <a:pt x="4127" y="765"/>
                </a:cubicBezTo>
                <a:cubicBezTo>
                  <a:pt x="4174" y="797"/>
                  <a:pt x="4218" y="830"/>
                  <a:pt x="4272" y="848"/>
                </a:cubicBezTo>
                <a:cubicBezTo>
                  <a:pt x="4293" y="862"/>
                  <a:pt x="4313" y="876"/>
                  <a:pt x="4334" y="890"/>
                </a:cubicBezTo>
                <a:cubicBezTo>
                  <a:pt x="4344" y="897"/>
                  <a:pt x="4365" y="910"/>
                  <a:pt x="4365" y="910"/>
                </a:cubicBezTo>
                <a:cubicBezTo>
                  <a:pt x="4400" y="962"/>
                  <a:pt x="4458" y="986"/>
                  <a:pt x="4500" y="1034"/>
                </a:cubicBezTo>
                <a:cubicBezTo>
                  <a:pt x="4521" y="1058"/>
                  <a:pt x="4543" y="1081"/>
                  <a:pt x="4562" y="1107"/>
                </a:cubicBezTo>
                <a:cubicBezTo>
                  <a:pt x="4638" y="1212"/>
                  <a:pt x="4580" y="1168"/>
                  <a:pt x="4645" y="1210"/>
                </a:cubicBezTo>
                <a:cubicBezTo>
                  <a:pt x="4652" y="1224"/>
                  <a:pt x="4657" y="1239"/>
                  <a:pt x="4665" y="1252"/>
                </a:cubicBezTo>
                <a:cubicBezTo>
                  <a:pt x="4678" y="1273"/>
                  <a:pt x="4707" y="1314"/>
                  <a:pt x="4707" y="1314"/>
                </a:cubicBezTo>
                <a:cubicBezTo>
                  <a:pt x="4737" y="1407"/>
                  <a:pt x="4687" y="1265"/>
                  <a:pt x="4748" y="1386"/>
                </a:cubicBezTo>
                <a:cubicBezTo>
                  <a:pt x="4754" y="1399"/>
                  <a:pt x="4752" y="1414"/>
                  <a:pt x="4758" y="1427"/>
                </a:cubicBezTo>
                <a:cubicBezTo>
                  <a:pt x="4766" y="1443"/>
                  <a:pt x="4780" y="1454"/>
                  <a:pt x="4789" y="1469"/>
                </a:cubicBezTo>
                <a:cubicBezTo>
                  <a:pt x="4811" y="1504"/>
                  <a:pt x="4818" y="1538"/>
                  <a:pt x="4841" y="1572"/>
                </a:cubicBezTo>
                <a:cubicBezTo>
                  <a:pt x="4861" y="1635"/>
                  <a:pt x="4888" y="1698"/>
                  <a:pt x="4914" y="1758"/>
                </a:cubicBezTo>
                <a:cubicBezTo>
                  <a:pt x="4935" y="1807"/>
                  <a:pt x="4913" y="1776"/>
                  <a:pt x="4934" y="1841"/>
                </a:cubicBezTo>
                <a:cubicBezTo>
                  <a:pt x="4947" y="1881"/>
                  <a:pt x="4966" y="1913"/>
                  <a:pt x="4976" y="1955"/>
                </a:cubicBezTo>
                <a:cubicBezTo>
                  <a:pt x="4993" y="2029"/>
                  <a:pt x="5007" y="2182"/>
                  <a:pt x="5007" y="2182"/>
                </a:cubicBezTo>
                <a:cubicBezTo>
                  <a:pt x="5003" y="2248"/>
                  <a:pt x="5002" y="2314"/>
                  <a:pt x="4996" y="2379"/>
                </a:cubicBezTo>
                <a:cubicBezTo>
                  <a:pt x="4993" y="2416"/>
                  <a:pt x="4979" y="2413"/>
                  <a:pt x="4955" y="2441"/>
                </a:cubicBezTo>
                <a:cubicBezTo>
                  <a:pt x="4947" y="2451"/>
                  <a:pt x="4942" y="2463"/>
                  <a:pt x="4934" y="2472"/>
                </a:cubicBezTo>
                <a:cubicBezTo>
                  <a:pt x="4911" y="2497"/>
                  <a:pt x="4886" y="2520"/>
                  <a:pt x="4862" y="2544"/>
                </a:cubicBezTo>
                <a:cubicBezTo>
                  <a:pt x="4844" y="2562"/>
                  <a:pt x="4818" y="2568"/>
                  <a:pt x="4800" y="2586"/>
                </a:cubicBezTo>
                <a:cubicBezTo>
                  <a:pt x="4766" y="2620"/>
                  <a:pt x="4705" y="2668"/>
                  <a:pt x="4676" y="2710"/>
                </a:cubicBezTo>
                <a:cubicBezTo>
                  <a:pt x="4662" y="2731"/>
                  <a:pt x="4634" y="2772"/>
                  <a:pt x="4634" y="2772"/>
                </a:cubicBezTo>
                <a:cubicBezTo>
                  <a:pt x="4603" y="2901"/>
                  <a:pt x="4654" y="2679"/>
                  <a:pt x="4614" y="3000"/>
                </a:cubicBezTo>
                <a:cubicBezTo>
                  <a:pt x="4605" y="3075"/>
                  <a:pt x="4549" y="3136"/>
                  <a:pt x="4489" y="3175"/>
                </a:cubicBezTo>
                <a:cubicBezTo>
                  <a:pt x="4461" y="3219"/>
                  <a:pt x="4411" y="3232"/>
                  <a:pt x="4365" y="3258"/>
                </a:cubicBezTo>
                <a:cubicBezTo>
                  <a:pt x="4325" y="3281"/>
                  <a:pt x="4273" y="3327"/>
                  <a:pt x="4231" y="3341"/>
                </a:cubicBezTo>
                <a:cubicBezTo>
                  <a:pt x="4180" y="3358"/>
                  <a:pt x="4138" y="3372"/>
                  <a:pt x="4086" y="3382"/>
                </a:cubicBezTo>
                <a:cubicBezTo>
                  <a:pt x="3794" y="3373"/>
                  <a:pt x="3541" y="3365"/>
                  <a:pt x="3248" y="3372"/>
                </a:cubicBezTo>
                <a:cubicBezTo>
                  <a:pt x="3136" y="3385"/>
                  <a:pt x="3029" y="3419"/>
                  <a:pt x="2917" y="3434"/>
                </a:cubicBezTo>
                <a:cubicBezTo>
                  <a:pt x="2658" y="3417"/>
                  <a:pt x="2400" y="3397"/>
                  <a:pt x="2141" y="3372"/>
                </a:cubicBezTo>
                <a:cubicBezTo>
                  <a:pt x="2044" y="3353"/>
                  <a:pt x="1948" y="3334"/>
                  <a:pt x="1852" y="3310"/>
                </a:cubicBezTo>
                <a:cubicBezTo>
                  <a:pt x="1794" y="3296"/>
                  <a:pt x="1676" y="3279"/>
                  <a:pt x="1676" y="3279"/>
                </a:cubicBezTo>
                <a:cubicBezTo>
                  <a:pt x="1608" y="3256"/>
                  <a:pt x="1573" y="3237"/>
                  <a:pt x="1531" y="3175"/>
                </a:cubicBezTo>
                <a:cubicBezTo>
                  <a:pt x="1515" y="3109"/>
                  <a:pt x="1529" y="3148"/>
                  <a:pt x="1479" y="3072"/>
                </a:cubicBezTo>
                <a:cubicBezTo>
                  <a:pt x="1432" y="3001"/>
                  <a:pt x="1389" y="2914"/>
                  <a:pt x="1303" y="2886"/>
                </a:cubicBezTo>
                <a:cubicBezTo>
                  <a:pt x="1214" y="2826"/>
                  <a:pt x="1121" y="2816"/>
                  <a:pt x="1024" y="2782"/>
                </a:cubicBezTo>
                <a:cubicBezTo>
                  <a:pt x="837" y="2790"/>
                  <a:pt x="774" y="2788"/>
                  <a:pt x="621" y="2824"/>
                </a:cubicBezTo>
                <a:cubicBezTo>
                  <a:pt x="555" y="2840"/>
                  <a:pt x="597" y="2828"/>
                  <a:pt x="517" y="2855"/>
                </a:cubicBezTo>
                <a:cubicBezTo>
                  <a:pt x="496" y="2862"/>
                  <a:pt x="455" y="2875"/>
                  <a:pt x="455" y="2875"/>
                </a:cubicBezTo>
                <a:cubicBezTo>
                  <a:pt x="415" y="2872"/>
                  <a:pt x="311" y="2868"/>
                  <a:pt x="259" y="2855"/>
                </a:cubicBezTo>
                <a:cubicBezTo>
                  <a:pt x="238" y="2850"/>
                  <a:pt x="197" y="2834"/>
                  <a:pt x="197" y="2834"/>
                </a:cubicBezTo>
                <a:cubicBezTo>
                  <a:pt x="128" y="2765"/>
                  <a:pt x="105" y="2668"/>
                  <a:pt x="52" y="2586"/>
                </a:cubicBezTo>
                <a:cubicBezTo>
                  <a:pt x="48" y="2572"/>
                  <a:pt x="45" y="2558"/>
                  <a:pt x="41" y="2544"/>
                </a:cubicBezTo>
                <a:cubicBezTo>
                  <a:pt x="35" y="2523"/>
                  <a:pt x="21" y="2482"/>
                  <a:pt x="21" y="2482"/>
                </a:cubicBezTo>
                <a:cubicBezTo>
                  <a:pt x="29" y="2323"/>
                  <a:pt x="32" y="2125"/>
                  <a:pt x="52" y="1955"/>
                </a:cubicBezTo>
                <a:cubicBezTo>
                  <a:pt x="60" y="1886"/>
                  <a:pt x="53" y="1907"/>
                  <a:pt x="83" y="1862"/>
                </a:cubicBezTo>
                <a:cubicBezTo>
                  <a:pt x="100" y="1809"/>
                  <a:pt x="133" y="1766"/>
                  <a:pt x="155" y="1717"/>
                </a:cubicBezTo>
                <a:cubicBezTo>
                  <a:pt x="164" y="1697"/>
                  <a:pt x="169" y="1676"/>
                  <a:pt x="176" y="1655"/>
                </a:cubicBezTo>
                <a:cubicBezTo>
                  <a:pt x="179" y="1645"/>
                  <a:pt x="186" y="1624"/>
                  <a:pt x="186" y="1624"/>
                </a:cubicBezTo>
                <a:cubicBezTo>
                  <a:pt x="179" y="1535"/>
                  <a:pt x="178" y="1442"/>
                  <a:pt x="155" y="1355"/>
                </a:cubicBezTo>
                <a:cubicBezTo>
                  <a:pt x="139" y="1224"/>
                  <a:pt x="93" y="1113"/>
                  <a:pt x="41" y="993"/>
                </a:cubicBezTo>
                <a:cubicBezTo>
                  <a:pt x="15" y="933"/>
                  <a:pt x="9" y="850"/>
                  <a:pt x="0" y="786"/>
                </a:cubicBezTo>
                <a:cubicBezTo>
                  <a:pt x="3" y="752"/>
                  <a:pt x="5" y="717"/>
                  <a:pt x="10" y="683"/>
                </a:cubicBezTo>
                <a:cubicBezTo>
                  <a:pt x="27" y="572"/>
                  <a:pt x="168" y="442"/>
                  <a:pt x="259" y="383"/>
                </a:cubicBezTo>
                <a:cubicBezTo>
                  <a:pt x="286" y="342"/>
                  <a:pt x="314" y="301"/>
                  <a:pt x="341" y="259"/>
                </a:cubicBezTo>
                <a:cubicBezTo>
                  <a:pt x="353" y="241"/>
                  <a:pt x="355" y="218"/>
                  <a:pt x="362" y="197"/>
                </a:cubicBezTo>
                <a:cubicBezTo>
                  <a:pt x="364" y="192"/>
                  <a:pt x="369" y="190"/>
                  <a:pt x="372" y="186"/>
                </a:cubicBezTo>
                <a:close/>
              </a:path>
            </a:pathLst>
          </a:custGeom>
          <a:gradFill rotWithShape="0">
            <a:gsLst>
              <a:gs pos="0">
                <a:srgbClr val="777777"/>
              </a:gs>
              <a:gs pos="100000">
                <a:srgbClr val="969696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415925" y="1773238"/>
            <a:ext cx="2273300" cy="2217737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12700">
            <a:noFill/>
            <a:prstDash val="lg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 sz="2400" i="1">
              <a:latin typeface="Comic Sans MS" pitchFamily="66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87388" y="2341563"/>
            <a:ext cx="1581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cs-CZ" sz="1600">
                <a:solidFill>
                  <a:srgbClr val="000066"/>
                </a:solidFill>
                <a:latin typeface="Comic Sans MS" pitchFamily="66" charset="0"/>
              </a:rPr>
              <a:t>DNA </a:t>
            </a:r>
            <a:r>
              <a:rPr lang="de-DE" altLang="cs-CZ" sz="1600">
                <a:solidFill>
                  <a:srgbClr val="FF0000"/>
                </a:solidFill>
                <a:latin typeface="Comic Sans MS" pitchFamily="66" charset="0"/>
              </a:rPr>
              <a:t>(Genom</a:t>
            </a:r>
            <a:r>
              <a:rPr lang="cs-CZ" altLang="cs-CZ" sz="16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de-DE" altLang="cs-CZ" sz="160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de-DE" altLang="cs-CZ" sz="160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933450" y="2921000"/>
            <a:ext cx="1181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cs-CZ" sz="1600">
                <a:solidFill>
                  <a:srgbClr val="000066"/>
                </a:solidFill>
                <a:latin typeface="Comic Sans MS" pitchFamily="66" charset="0"/>
              </a:rPr>
              <a:t>pre-mRNA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177925" y="3525838"/>
            <a:ext cx="779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cs-CZ" sz="1600">
                <a:solidFill>
                  <a:srgbClr val="000066"/>
                </a:solidFill>
                <a:latin typeface="Comic Sans MS" pitchFamily="66" charset="0"/>
              </a:rPr>
              <a:t>mRNA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595438" y="4146550"/>
            <a:ext cx="2373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cs-CZ" sz="1600">
                <a:solidFill>
                  <a:srgbClr val="0000CC"/>
                </a:solidFill>
                <a:latin typeface="Comic Sans MS" pitchFamily="66" charset="0"/>
              </a:rPr>
              <a:t>mRNA </a:t>
            </a:r>
            <a:r>
              <a:rPr lang="de-DE" altLang="cs-CZ" sz="1600">
                <a:solidFill>
                  <a:srgbClr val="FF0000"/>
                </a:solidFill>
                <a:latin typeface="Comic Sans MS" pitchFamily="66" charset="0"/>
              </a:rPr>
              <a:t>(Trans</a:t>
            </a:r>
            <a:r>
              <a:rPr lang="cs-CZ" altLang="cs-CZ" sz="1600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de-DE" altLang="cs-CZ" sz="1600">
                <a:solidFill>
                  <a:srgbClr val="FF0000"/>
                </a:solidFill>
                <a:latin typeface="Comic Sans MS" pitchFamily="66" charset="0"/>
              </a:rPr>
              <a:t>riptom</a:t>
            </a:r>
            <a:r>
              <a:rPr lang="cs-CZ" altLang="cs-CZ" sz="16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de-DE" altLang="cs-CZ" sz="160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de-DE" altLang="cs-CZ" sz="1600">
              <a:solidFill>
                <a:srgbClr val="660066"/>
              </a:solidFill>
              <a:latin typeface="Comic Sans MS" pitchFamily="66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887538" y="4737100"/>
            <a:ext cx="2065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cs-CZ" sz="1600">
                <a:solidFill>
                  <a:srgbClr val="0000CC"/>
                </a:solidFill>
                <a:latin typeface="Comic Sans MS" pitchFamily="66" charset="0"/>
              </a:rPr>
              <a:t>Protein</a:t>
            </a:r>
            <a:r>
              <a:rPr lang="cs-CZ" altLang="cs-CZ" sz="1600">
                <a:solidFill>
                  <a:srgbClr val="0000CC"/>
                </a:solidFill>
                <a:latin typeface="Comic Sans MS" pitchFamily="66" charset="0"/>
              </a:rPr>
              <a:t>s</a:t>
            </a:r>
            <a:r>
              <a:rPr lang="de-DE" altLang="cs-CZ" sz="160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de-DE" altLang="cs-CZ" sz="1600">
                <a:solidFill>
                  <a:srgbClr val="FF0000"/>
                </a:solidFill>
                <a:latin typeface="Comic Sans MS" pitchFamily="66" charset="0"/>
              </a:rPr>
              <a:t>(Proteom</a:t>
            </a:r>
            <a:r>
              <a:rPr lang="cs-CZ" altLang="cs-CZ" sz="16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de-DE" altLang="cs-CZ" sz="160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de-DE" altLang="cs-CZ" sz="160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 rot="-1432679">
            <a:off x="1087438" y="2611438"/>
            <a:ext cx="152400" cy="284162"/>
          </a:xfrm>
          <a:prstGeom prst="downArrow">
            <a:avLst>
              <a:gd name="adj1" fmla="val 50000"/>
              <a:gd name="adj2" fmla="val 46615"/>
            </a:avLst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 rot="-1432679">
            <a:off x="1377950" y="3201988"/>
            <a:ext cx="153988" cy="284162"/>
          </a:xfrm>
          <a:prstGeom prst="downArrow">
            <a:avLst>
              <a:gd name="adj1" fmla="val 50000"/>
              <a:gd name="adj2" fmla="val 46134"/>
            </a:avLst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 rot="-1432679">
            <a:off x="1731963" y="3856038"/>
            <a:ext cx="152400" cy="284162"/>
          </a:xfrm>
          <a:prstGeom prst="downArrow">
            <a:avLst>
              <a:gd name="adj1" fmla="val 50000"/>
              <a:gd name="adj2" fmla="val 46615"/>
            </a:avLst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rot="-1432679">
            <a:off x="2020888" y="4437063"/>
            <a:ext cx="155575" cy="284162"/>
          </a:xfrm>
          <a:prstGeom prst="downArrow">
            <a:avLst>
              <a:gd name="adj1" fmla="val 50000"/>
              <a:gd name="adj2" fmla="val 45663"/>
            </a:avLst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2152650" y="5316538"/>
            <a:ext cx="14811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cs-CZ" sz="1600">
                <a:solidFill>
                  <a:srgbClr val="0000CC"/>
                </a:solidFill>
                <a:latin typeface="Comic Sans MS" pitchFamily="66" charset="0"/>
              </a:rPr>
              <a:t>Metabolit</a:t>
            </a:r>
            <a:r>
              <a:rPr lang="cs-CZ" altLang="cs-CZ" sz="1600">
                <a:solidFill>
                  <a:srgbClr val="0000CC"/>
                </a:solidFill>
                <a:latin typeface="Comic Sans MS" pitchFamily="66" charset="0"/>
              </a:rPr>
              <a:t>es</a:t>
            </a:r>
            <a:endParaRPr lang="de-DE" altLang="cs-CZ" sz="160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de-DE" altLang="cs-CZ" sz="1600">
                <a:solidFill>
                  <a:srgbClr val="FF0000"/>
                </a:solidFill>
                <a:latin typeface="Comic Sans MS" pitchFamily="66" charset="0"/>
              </a:rPr>
              <a:t>(Metabolom</a:t>
            </a:r>
            <a:r>
              <a:rPr lang="cs-CZ" altLang="cs-CZ" sz="16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de-DE" altLang="cs-CZ" sz="160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de-DE" altLang="cs-CZ" sz="160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 rot="-1432679">
            <a:off x="2320925" y="5046663"/>
            <a:ext cx="153988" cy="284162"/>
          </a:xfrm>
          <a:prstGeom prst="downArrow">
            <a:avLst>
              <a:gd name="adj1" fmla="val 50000"/>
              <a:gd name="adj2" fmla="val 46134"/>
            </a:avLst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grpSp>
        <p:nvGrpSpPr>
          <p:cNvPr id="4112" name="Group 16"/>
          <p:cNvGrpSpPr>
            <a:grpSpLocks/>
          </p:cNvGrpSpPr>
          <p:nvPr/>
        </p:nvGrpSpPr>
        <p:grpSpPr bwMode="auto">
          <a:xfrm>
            <a:off x="501650" y="2841625"/>
            <a:ext cx="1690688" cy="2295525"/>
            <a:chOff x="316" y="1790"/>
            <a:chExt cx="1065" cy="1446"/>
          </a:xfrm>
        </p:grpSpPr>
        <p:sp>
          <p:nvSpPr>
            <p:cNvPr id="4134" name="Text Box 17"/>
            <p:cNvSpPr txBox="1">
              <a:spLocks noChangeArrowheads="1"/>
            </p:cNvSpPr>
            <p:nvPr/>
          </p:nvSpPr>
          <p:spPr bwMode="auto">
            <a:xfrm rot="3755359">
              <a:off x="-3" y="2514"/>
              <a:ext cx="8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altLang="cs-CZ">
                  <a:solidFill>
                    <a:srgbClr val="CC0000"/>
                  </a:solidFill>
                  <a:latin typeface="Comic Sans MS" pitchFamily="66" charset="0"/>
                </a:rPr>
                <a:t>Regula</a:t>
              </a:r>
              <a:r>
                <a:rPr lang="cs-CZ" altLang="cs-CZ">
                  <a:solidFill>
                    <a:srgbClr val="CC0000"/>
                  </a:solidFill>
                  <a:latin typeface="Comic Sans MS" pitchFamily="66" charset="0"/>
                </a:rPr>
                <a:t>tion</a:t>
              </a:r>
              <a:endParaRPr lang="de-DE" altLang="cs-CZ">
                <a:solidFill>
                  <a:srgbClr val="CC0000"/>
                </a:solidFill>
                <a:latin typeface="Comic Sans MS" pitchFamily="66" charset="0"/>
              </a:endParaRPr>
            </a:p>
          </p:txBody>
        </p:sp>
        <p:sp>
          <p:nvSpPr>
            <p:cNvPr id="4135" name="Line 18"/>
            <p:cNvSpPr>
              <a:spLocks noChangeShapeType="1"/>
            </p:cNvSpPr>
            <p:nvPr/>
          </p:nvSpPr>
          <p:spPr bwMode="auto">
            <a:xfrm flipV="1">
              <a:off x="389" y="1790"/>
              <a:ext cx="233" cy="53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6" name="Line 19"/>
            <p:cNvSpPr>
              <a:spLocks noChangeShapeType="1"/>
            </p:cNvSpPr>
            <p:nvPr/>
          </p:nvSpPr>
          <p:spPr bwMode="auto">
            <a:xfrm flipV="1">
              <a:off x="497" y="2121"/>
              <a:ext cx="349" cy="339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" name="Line 20"/>
            <p:cNvSpPr>
              <a:spLocks noChangeShapeType="1"/>
            </p:cNvSpPr>
            <p:nvPr/>
          </p:nvSpPr>
          <p:spPr bwMode="auto">
            <a:xfrm flipV="1">
              <a:off x="590" y="2534"/>
              <a:ext cx="434" cy="6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" name="Line 21"/>
            <p:cNvSpPr>
              <a:spLocks noChangeShapeType="1"/>
            </p:cNvSpPr>
            <p:nvPr/>
          </p:nvSpPr>
          <p:spPr bwMode="auto">
            <a:xfrm>
              <a:off x="622" y="2727"/>
              <a:ext cx="581" cy="137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9" name="Line 22"/>
            <p:cNvSpPr>
              <a:spLocks noChangeShapeType="1"/>
            </p:cNvSpPr>
            <p:nvPr/>
          </p:nvSpPr>
          <p:spPr bwMode="auto">
            <a:xfrm>
              <a:off x="698" y="2875"/>
              <a:ext cx="683" cy="361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13" name="Text Box 23"/>
          <p:cNvSpPr txBox="1">
            <a:spLocks noChangeArrowheads="1"/>
          </p:cNvSpPr>
          <p:nvPr/>
        </p:nvSpPr>
        <p:spPr bwMode="auto">
          <a:xfrm>
            <a:off x="1104900" y="1887538"/>
            <a:ext cx="835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400">
                <a:solidFill>
                  <a:srgbClr val="000000"/>
                </a:solidFill>
                <a:latin typeface="Comic Sans MS" pitchFamily="66" charset="0"/>
              </a:rPr>
              <a:t>Nucleus</a:t>
            </a:r>
            <a:endParaRPr lang="de-DE" altLang="cs-CZ" sz="14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114" name="Text Box 24"/>
          <p:cNvSpPr txBox="1">
            <a:spLocks noChangeArrowheads="1"/>
          </p:cNvSpPr>
          <p:nvPr/>
        </p:nvSpPr>
        <p:spPr bwMode="auto">
          <a:xfrm>
            <a:off x="2590800" y="3048000"/>
            <a:ext cx="1020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cs-CZ" sz="1400">
                <a:solidFill>
                  <a:schemeClr val="bg1"/>
                </a:solidFill>
                <a:latin typeface="Comic Sans MS" pitchFamily="66" charset="0"/>
              </a:rPr>
              <a:t>Cytoplasm</a:t>
            </a:r>
          </a:p>
        </p:txBody>
      </p:sp>
      <p:grpSp>
        <p:nvGrpSpPr>
          <p:cNvPr id="4115" name="Group 25"/>
          <p:cNvGrpSpPr>
            <a:grpSpLocks/>
          </p:cNvGrpSpPr>
          <p:nvPr/>
        </p:nvGrpSpPr>
        <p:grpSpPr bwMode="auto">
          <a:xfrm>
            <a:off x="3467100" y="5302250"/>
            <a:ext cx="4298950" cy="1123950"/>
            <a:chOff x="2184" y="3340"/>
            <a:chExt cx="2708" cy="708"/>
          </a:xfrm>
        </p:grpSpPr>
        <p:pic>
          <p:nvPicPr>
            <p:cNvPr id="4131" name="Picture 26" descr="H:\EigeneDateien\Graphiken\Sonstiges\tofspec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94" y="3340"/>
              <a:ext cx="960" cy="70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4132" name="Text Box 27"/>
            <p:cNvSpPr txBox="1">
              <a:spLocks noChangeArrowheads="1"/>
            </p:cNvSpPr>
            <p:nvPr/>
          </p:nvSpPr>
          <p:spPr bwMode="auto">
            <a:xfrm>
              <a:off x="3643" y="3355"/>
              <a:ext cx="1249" cy="46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de-DE" altLang="cs-CZ" sz="1400">
                  <a:latin typeface="Comic Sans MS" pitchFamily="66" charset="0"/>
                </a:rPr>
                <a:t> </a:t>
              </a:r>
              <a:r>
                <a:rPr lang="de-DE" altLang="cs-CZ" sz="1400" b="1">
                  <a:latin typeface="Comic Sans MS" pitchFamily="66" charset="0"/>
                </a:rPr>
                <a:t>Chromatogra</a:t>
              </a:r>
              <a:r>
                <a:rPr lang="cs-CZ" altLang="cs-CZ" sz="1400" b="1">
                  <a:latin typeface="Comic Sans MS" pitchFamily="66" charset="0"/>
                </a:rPr>
                <a:t>phy</a:t>
              </a:r>
              <a:endParaRPr lang="de-DE" altLang="cs-CZ" sz="1400" b="1">
                <a:latin typeface="Comic Sans MS" pitchFamily="66" charset="0"/>
              </a:endParaRPr>
            </a:p>
            <a:p>
              <a:pPr>
                <a:buFontTx/>
                <a:buChar char="•"/>
              </a:pPr>
              <a:r>
                <a:rPr lang="de-DE" altLang="cs-CZ" sz="1400" b="1">
                  <a:latin typeface="Comic Sans MS" pitchFamily="66" charset="0"/>
                </a:rPr>
                <a:t> </a:t>
              </a:r>
              <a:r>
                <a:rPr lang="cs-CZ" altLang="cs-CZ" sz="1400" b="1">
                  <a:latin typeface="Comic Sans MS" pitchFamily="66" charset="0"/>
                </a:rPr>
                <a:t>Mass spectrometry</a:t>
              </a:r>
              <a:endParaRPr lang="de-DE" altLang="cs-CZ" sz="1400" b="1">
                <a:latin typeface="Comic Sans MS" pitchFamily="66" charset="0"/>
              </a:endParaRPr>
            </a:p>
            <a:p>
              <a:pPr>
                <a:buFontTx/>
                <a:buChar char="•"/>
              </a:pPr>
              <a:r>
                <a:rPr lang="de-DE" altLang="cs-CZ" sz="1400" b="1">
                  <a:latin typeface="Comic Sans MS" pitchFamily="66" charset="0"/>
                </a:rPr>
                <a:t> NMR</a:t>
              </a:r>
            </a:p>
          </p:txBody>
        </p:sp>
        <p:sp>
          <p:nvSpPr>
            <p:cNvPr id="4133" name="Line 28"/>
            <p:cNvSpPr>
              <a:spLocks noChangeShapeType="1"/>
            </p:cNvSpPr>
            <p:nvPr/>
          </p:nvSpPr>
          <p:spPr bwMode="auto">
            <a:xfrm>
              <a:off x="2184" y="3457"/>
              <a:ext cx="458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16" name="Group 29"/>
          <p:cNvGrpSpPr>
            <a:grpSpLocks/>
          </p:cNvGrpSpPr>
          <p:nvPr/>
        </p:nvGrpSpPr>
        <p:grpSpPr bwMode="auto">
          <a:xfrm>
            <a:off x="3165475" y="2266950"/>
            <a:ext cx="4865688" cy="1889125"/>
            <a:chOff x="1994" y="1428"/>
            <a:chExt cx="3065" cy="1190"/>
          </a:xfrm>
        </p:grpSpPr>
        <p:pic>
          <p:nvPicPr>
            <p:cNvPr id="4128" name="Picture 30" descr="C:\Eigene Dateien\Graphiken\microarrays\GenomeChipSmaller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94" y="1438"/>
              <a:ext cx="960" cy="95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4129" name="Text Box 31"/>
            <p:cNvSpPr txBox="1">
              <a:spLocks noChangeArrowheads="1"/>
            </p:cNvSpPr>
            <p:nvPr/>
          </p:nvSpPr>
          <p:spPr bwMode="auto">
            <a:xfrm>
              <a:off x="3643" y="1428"/>
              <a:ext cx="1416" cy="59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de-DE" altLang="cs-CZ" sz="1400">
                  <a:latin typeface="Comic Sans MS" pitchFamily="66" charset="0"/>
                </a:rPr>
                <a:t> </a:t>
              </a:r>
              <a:r>
                <a:rPr lang="de-DE" altLang="cs-CZ" sz="1400" b="1">
                  <a:latin typeface="Comic Sans MS" pitchFamily="66" charset="0"/>
                </a:rPr>
                <a:t>DNA array</a:t>
              </a:r>
              <a:r>
                <a:rPr lang="cs-CZ" altLang="cs-CZ" sz="1400" b="1">
                  <a:latin typeface="Comic Sans MS" pitchFamily="66" charset="0"/>
                </a:rPr>
                <a:t>s</a:t>
              </a:r>
              <a:r>
                <a:rPr lang="de-DE" altLang="cs-CZ" sz="1400" b="1">
                  <a:latin typeface="Comic Sans MS" pitchFamily="66" charset="0"/>
                </a:rPr>
                <a:t> a</a:t>
              </a:r>
              <a:r>
                <a:rPr lang="cs-CZ" altLang="cs-CZ" sz="1400" b="1">
                  <a:latin typeface="Comic Sans MS" pitchFamily="66" charset="0"/>
                </a:rPr>
                <a:t>nd</a:t>
              </a:r>
              <a:r>
                <a:rPr lang="de-DE" altLang="cs-CZ" sz="1400" b="1">
                  <a:latin typeface="Comic Sans MS" pitchFamily="66" charset="0"/>
                </a:rPr>
                <a:t> </a:t>
              </a:r>
              <a:r>
                <a:rPr lang="cs-CZ" altLang="cs-CZ" sz="1400" b="1">
                  <a:latin typeface="Comic Sans MS" pitchFamily="66" charset="0"/>
                </a:rPr>
                <a:t>chips</a:t>
              </a:r>
              <a:endParaRPr lang="de-DE" altLang="cs-CZ" sz="1400" b="1">
                <a:latin typeface="Comic Sans MS" pitchFamily="66" charset="0"/>
              </a:endParaRPr>
            </a:p>
            <a:p>
              <a:pPr>
                <a:buFontTx/>
                <a:buChar char="•"/>
              </a:pPr>
              <a:r>
                <a:rPr lang="de-DE" altLang="cs-CZ" sz="1400">
                  <a:latin typeface="Comic Sans MS" pitchFamily="66" charset="0"/>
                </a:rPr>
                <a:t> </a:t>
              </a:r>
              <a:r>
                <a:rPr lang="cs-CZ" altLang="cs-CZ" sz="1400">
                  <a:latin typeface="Comic Sans MS" pitchFamily="66" charset="0"/>
                </a:rPr>
                <a:t>(semi) qRT-</a:t>
              </a:r>
              <a:r>
                <a:rPr lang="de-DE" altLang="cs-CZ" sz="1400">
                  <a:latin typeface="Comic Sans MS" pitchFamily="66" charset="0"/>
                </a:rPr>
                <a:t>PCR</a:t>
              </a:r>
            </a:p>
            <a:p>
              <a:pPr>
                <a:buFontTx/>
                <a:buChar char="•"/>
              </a:pPr>
              <a:r>
                <a:rPr lang="de-DE" altLang="cs-CZ" sz="1400">
                  <a:latin typeface="Comic Sans MS" pitchFamily="66" charset="0"/>
                </a:rPr>
                <a:t> Northern</a:t>
              </a:r>
              <a:r>
                <a:rPr lang="cs-CZ" altLang="cs-CZ" sz="1400">
                  <a:latin typeface="Comic Sans MS" pitchFamily="66" charset="0"/>
                </a:rPr>
                <a:t> blot + hybrid.</a:t>
              </a:r>
              <a:endParaRPr lang="de-DE" altLang="cs-CZ" sz="1400">
                <a:latin typeface="Comic Sans MS" pitchFamily="66" charset="0"/>
              </a:endParaRPr>
            </a:p>
            <a:p>
              <a:pPr>
                <a:buFontTx/>
                <a:buChar char="•"/>
              </a:pPr>
              <a:r>
                <a:rPr lang="de-DE" altLang="cs-CZ" sz="1400">
                  <a:latin typeface="Comic Sans MS" pitchFamily="66" charset="0"/>
                </a:rPr>
                <a:t> Trans</a:t>
              </a:r>
              <a:r>
                <a:rPr lang="cs-CZ" altLang="cs-CZ" sz="1400">
                  <a:latin typeface="Comic Sans MS" pitchFamily="66" charset="0"/>
                </a:rPr>
                <a:t>k</a:t>
              </a:r>
              <a:r>
                <a:rPr lang="de-DE" altLang="cs-CZ" sz="1400">
                  <a:latin typeface="Comic Sans MS" pitchFamily="66" charset="0"/>
                </a:rPr>
                <a:t>rip</a:t>
              </a:r>
              <a:r>
                <a:rPr lang="cs-CZ" altLang="cs-CZ" sz="1400">
                  <a:latin typeface="Comic Sans MS" pitchFamily="66" charset="0"/>
                </a:rPr>
                <a:t>tional fusions</a:t>
              </a:r>
              <a:endParaRPr lang="de-DE" altLang="cs-CZ" sz="1400">
                <a:latin typeface="Comic Sans MS" pitchFamily="66" charset="0"/>
              </a:endParaRPr>
            </a:p>
          </p:txBody>
        </p:sp>
        <p:sp>
          <p:nvSpPr>
            <p:cNvPr id="4130" name="Line 32"/>
            <p:cNvSpPr>
              <a:spLocks noChangeShapeType="1"/>
            </p:cNvSpPr>
            <p:nvPr/>
          </p:nvSpPr>
          <p:spPr bwMode="auto">
            <a:xfrm flipV="1">
              <a:off x="1994" y="1928"/>
              <a:ext cx="654" cy="69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17" name="AutoShape 33"/>
          <p:cNvSpPr>
            <a:spLocks/>
          </p:cNvSpPr>
          <p:nvPr/>
        </p:nvSpPr>
        <p:spPr bwMode="auto">
          <a:xfrm>
            <a:off x="7894638" y="2290763"/>
            <a:ext cx="238125" cy="4149725"/>
          </a:xfrm>
          <a:prstGeom prst="rightBrace">
            <a:avLst>
              <a:gd name="adj1" fmla="val 145222"/>
              <a:gd name="adj2" fmla="val 50000"/>
            </a:avLst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4118" name="Text Box 34"/>
          <p:cNvSpPr txBox="1">
            <a:spLocks noChangeArrowheads="1"/>
          </p:cNvSpPr>
          <p:nvPr/>
        </p:nvSpPr>
        <p:spPr bwMode="auto">
          <a:xfrm>
            <a:off x="8105775" y="4100513"/>
            <a:ext cx="1038225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altLang="cs-CZ" sz="1400" b="1">
                <a:solidFill>
                  <a:schemeClr val="tx2"/>
                </a:solidFill>
                <a:latin typeface="Comic Sans MS" pitchFamily="66" charset="0"/>
              </a:rPr>
              <a:t>Fun</a:t>
            </a:r>
            <a:r>
              <a:rPr lang="cs-CZ" altLang="cs-CZ" sz="1400" b="1">
                <a:solidFill>
                  <a:schemeClr val="tx2"/>
                </a:solidFill>
                <a:latin typeface="Comic Sans MS" pitchFamily="66" charset="0"/>
              </a:rPr>
              <a:t>ctional</a:t>
            </a:r>
            <a:endParaRPr lang="de-DE" altLang="cs-CZ" sz="1400" b="1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de-DE" altLang="cs-CZ" sz="1400" b="1">
                <a:solidFill>
                  <a:schemeClr val="tx2"/>
                </a:solidFill>
                <a:latin typeface="Comic Sans MS" pitchFamily="66" charset="0"/>
              </a:rPr>
              <a:t>genomi</a:t>
            </a:r>
            <a:r>
              <a:rPr lang="cs-CZ" altLang="cs-CZ" sz="1400" b="1">
                <a:solidFill>
                  <a:schemeClr val="tx2"/>
                </a:solidFill>
                <a:latin typeface="Comic Sans MS" pitchFamily="66" charset="0"/>
              </a:rPr>
              <a:t>cs</a:t>
            </a:r>
            <a:endParaRPr lang="de-DE" altLang="cs-CZ" sz="1400" b="1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4119" name="Group 35"/>
          <p:cNvGrpSpPr>
            <a:grpSpLocks/>
          </p:cNvGrpSpPr>
          <p:nvPr/>
        </p:nvGrpSpPr>
        <p:grpSpPr bwMode="auto">
          <a:xfrm>
            <a:off x="3827463" y="3897313"/>
            <a:ext cx="4037012" cy="1368425"/>
            <a:chOff x="2411" y="2455"/>
            <a:chExt cx="2543" cy="862"/>
          </a:xfrm>
        </p:grpSpPr>
        <p:sp>
          <p:nvSpPr>
            <p:cNvPr id="4125" name="Text Box 36"/>
            <p:cNvSpPr txBox="1">
              <a:spLocks noChangeArrowheads="1"/>
            </p:cNvSpPr>
            <p:nvPr/>
          </p:nvSpPr>
          <p:spPr bwMode="auto">
            <a:xfrm>
              <a:off x="3643" y="2455"/>
              <a:ext cx="1311" cy="86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de-DE" altLang="cs-CZ" sz="1400">
                  <a:latin typeface="Comic Sans MS" pitchFamily="66" charset="0"/>
                </a:rPr>
                <a:t> </a:t>
              </a:r>
              <a:r>
                <a:rPr lang="de-DE" altLang="cs-CZ" sz="1400" b="1">
                  <a:latin typeface="Comic Sans MS" pitchFamily="66" charset="0"/>
                </a:rPr>
                <a:t>2D ele</a:t>
              </a:r>
              <a:r>
                <a:rPr lang="cs-CZ" altLang="cs-CZ" sz="1400" b="1">
                  <a:latin typeface="Comic Sans MS" pitchFamily="66" charset="0"/>
                </a:rPr>
                <a:t>c</a:t>
              </a:r>
              <a:r>
                <a:rPr lang="de-DE" altLang="cs-CZ" sz="1400" b="1">
                  <a:latin typeface="Comic Sans MS" pitchFamily="66" charset="0"/>
                </a:rPr>
                <a:t>tro</a:t>
              </a:r>
              <a:r>
                <a:rPr lang="cs-CZ" altLang="cs-CZ" sz="1400" b="1">
                  <a:latin typeface="Comic Sans MS" pitchFamily="66" charset="0"/>
                </a:rPr>
                <a:t>phoresis</a:t>
              </a:r>
              <a:endParaRPr lang="de-DE" altLang="cs-CZ" sz="1400" b="1">
                <a:latin typeface="Comic Sans MS" pitchFamily="66" charset="0"/>
              </a:endParaRPr>
            </a:p>
            <a:p>
              <a:r>
                <a:rPr lang="cs-CZ" altLang="cs-CZ" sz="1400">
                  <a:latin typeface="Comic Sans MS" pitchFamily="66" charset="0"/>
                </a:rPr>
                <a:t> </a:t>
              </a:r>
              <a:r>
                <a:rPr lang="de-DE" altLang="cs-CZ" sz="1400">
                  <a:latin typeface="Comic Sans MS" pitchFamily="66" charset="0"/>
                </a:rPr>
                <a:t> </a:t>
              </a:r>
              <a:r>
                <a:rPr lang="cs-CZ" altLang="cs-CZ" sz="1400">
                  <a:latin typeface="Comic Sans MS" pitchFamily="66" charset="0"/>
                </a:rPr>
                <a:t> Mass spectrometry</a:t>
              </a:r>
              <a:endParaRPr lang="de-DE" altLang="cs-CZ" sz="1400">
                <a:latin typeface="Comic Sans MS" pitchFamily="66" charset="0"/>
              </a:endParaRPr>
            </a:p>
            <a:p>
              <a:r>
                <a:rPr lang="cs-CZ" altLang="cs-CZ" sz="1400">
                  <a:latin typeface="Comic Sans MS" pitchFamily="66" charset="0"/>
                </a:rPr>
                <a:t>  </a:t>
              </a:r>
              <a:r>
                <a:rPr lang="de-DE" altLang="cs-CZ" sz="1400">
                  <a:latin typeface="Comic Sans MS" pitchFamily="66" charset="0"/>
                </a:rPr>
                <a:t> Protein</a:t>
              </a:r>
              <a:r>
                <a:rPr lang="cs-CZ" altLang="cs-CZ" sz="1400">
                  <a:latin typeface="Comic Sans MS" pitchFamily="66" charset="0"/>
                </a:rPr>
                <a:t> sequencing</a:t>
              </a:r>
            </a:p>
            <a:p>
              <a:pPr>
                <a:buFontTx/>
                <a:buChar char="•"/>
              </a:pPr>
              <a:r>
                <a:rPr lang="cs-CZ" altLang="cs-CZ" sz="1400">
                  <a:latin typeface="Comic Sans MS" pitchFamily="66" charset="0"/>
                </a:rPr>
                <a:t> Translational fusional</a:t>
              </a:r>
            </a:p>
            <a:p>
              <a:pPr>
                <a:buFontTx/>
                <a:buChar char="•"/>
              </a:pPr>
              <a:r>
                <a:rPr lang="cs-CZ" altLang="cs-CZ" sz="1400">
                  <a:latin typeface="Comic Sans MS" pitchFamily="66" charset="0"/>
                </a:rPr>
                <a:t> Immunodetection</a:t>
              </a:r>
            </a:p>
            <a:p>
              <a:pPr>
                <a:buFontTx/>
                <a:buChar char="•"/>
              </a:pPr>
              <a:r>
                <a:rPr lang="cs-CZ" altLang="cs-CZ" sz="1400">
                  <a:latin typeface="Comic Sans MS" pitchFamily="66" charset="0"/>
                </a:rPr>
                <a:t> Enzyme activities</a:t>
              </a:r>
              <a:endParaRPr lang="de-DE" altLang="cs-CZ" sz="1400">
                <a:latin typeface="Comic Sans MS" pitchFamily="66" charset="0"/>
              </a:endParaRPr>
            </a:p>
          </p:txBody>
        </p:sp>
        <p:sp>
          <p:nvSpPr>
            <p:cNvPr id="4126" name="Line 37"/>
            <p:cNvSpPr>
              <a:spLocks noChangeShapeType="1"/>
            </p:cNvSpPr>
            <p:nvPr/>
          </p:nvSpPr>
          <p:spPr bwMode="auto">
            <a:xfrm flipV="1">
              <a:off x="2411" y="2820"/>
              <a:ext cx="255" cy="234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27" name="Picture 38" descr="C:\Eigene Dateien\hippo\tocd\Rm2011.WT-alt LP.jpg"/>
            <p:cNvPicPr>
              <a:picLocks noChangeAspect="1" noChangeArrowheads="1"/>
            </p:cNvPicPr>
            <p:nvPr/>
          </p:nvPicPr>
          <p:blipFill>
            <a:blip r:embed="rId4"/>
            <a:srcRect l="12598" t="12061" r="12309" b="7617"/>
            <a:stretch>
              <a:fillRect/>
            </a:stretch>
          </p:blipFill>
          <p:spPr bwMode="auto">
            <a:xfrm>
              <a:off x="2695" y="2489"/>
              <a:ext cx="960" cy="74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</p:grpSp>
      <p:sp>
        <p:nvSpPr>
          <p:cNvPr id="4120" name="AutoShape 39"/>
          <p:cNvSpPr>
            <a:spLocks/>
          </p:cNvSpPr>
          <p:nvPr/>
        </p:nvSpPr>
        <p:spPr bwMode="auto">
          <a:xfrm>
            <a:off x="7896225" y="1098550"/>
            <a:ext cx="223838" cy="901700"/>
          </a:xfrm>
          <a:prstGeom prst="rightBrace">
            <a:avLst>
              <a:gd name="adj1" fmla="val 33570"/>
              <a:gd name="adj2" fmla="val 50000"/>
            </a:avLst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4121" name="Text Box 40"/>
          <p:cNvSpPr txBox="1">
            <a:spLocks noChangeArrowheads="1"/>
          </p:cNvSpPr>
          <p:nvPr/>
        </p:nvSpPr>
        <p:spPr bwMode="auto">
          <a:xfrm>
            <a:off x="5846763" y="1066800"/>
            <a:ext cx="2024062" cy="730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de-DE" altLang="cs-CZ" sz="1400">
                <a:latin typeface="Comic Sans MS" pitchFamily="66" charset="0"/>
              </a:rPr>
              <a:t> </a:t>
            </a:r>
            <a:r>
              <a:rPr lang="de-DE" altLang="cs-CZ" sz="1400" b="1">
                <a:latin typeface="Comic Sans MS" pitchFamily="66" charset="0"/>
              </a:rPr>
              <a:t>Genom</a:t>
            </a:r>
            <a:r>
              <a:rPr lang="cs-CZ" altLang="cs-CZ" sz="1400" b="1">
                <a:latin typeface="Comic Sans MS" pitchFamily="66" charset="0"/>
              </a:rPr>
              <a:t>e maping</a:t>
            </a:r>
            <a:endParaRPr lang="de-DE" altLang="cs-CZ" sz="1400" b="1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de-DE" altLang="cs-CZ" sz="1400" b="1">
                <a:latin typeface="Comic Sans MS" pitchFamily="66" charset="0"/>
              </a:rPr>
              <a:t> Genom</a:t>
            </a:r>
            <a:r>
              <a:rPr lang="cs-CZ" altLang="cs-CZ" sz="1400" b="1">
                <a:latin typeface="Comic Sans MS" pitchFamily="66" charset="0"/>
              </a:rPr>
              <a:t>e sequencing</a:t>
            </a:r>
            <a:endParaRPr lang="de-DE" altLang="cs-CZ" sz="1400" b="1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de-DE" altLang="cs-CZ" sz="1400" b="1">
                <a:latin typeface="Comic Sans MS" pitchFamily="66" charset="0"/>
              </a:rPr>
              <a:t> </a:t>
            </a:r>
            <a:r>
              <a:rPr lang="cs-CZ" altLang="cs-CZ" sz="1400" b="1">
                <a:latin typeface="Comic Sans MS" pitchFamily="66" charset="0"/>
              </a:rPr>
              <a:t>Genome annotations</a:t>
            </a:r>
            <a:endParaRPr lang="de-DE" altLang="cs-CZ" sz="1400" b="1">
              <a:latin typeface="Comic Sans MS" pitchFamily="66" charset="0"/>
            </a:endParaRPr>
          </a:p>
        </p:txBody>
      </p:sp>
      <p:sp>
        <p:nvSpPr>
          <p:cNvPr id="4122" name="Line 41"/>
          <p:cNvSpPr>
            <a:spLocks noChangeShapeType="1"/>
          </p:cNvSpPr>
          <p:nvPr/>
        </p:nvSpPr>
        <p:spPr bwMode="auto">
          <a:xfrm flipV="1">
            <a:off x="2235200" y="1565275"/>
            <a:ext cx="1862138" cy="877888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3" name="Text Box 42"/>
          <p:cNvSpPr txBox="1">
            <a:spLocks noChangeArrowheads="1"/>
          </p:cNvSpPr>
          <p:nvPr/>
        </p:nvSpPr>
        <p:spPr bwMode="auto">
          <a:xfrm>
            <a:off x="8105775" y="1277938"/>
            <a:ext cx="1071563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altLang="cs-CZ" sz="1400" b="1">
                <a:solidFill>
                  <a:schemeClr val="tx2"/>
                </a:solidFill>
                <a:latin typeface="Comic Sans MS" pitchFamily="66" charset="0"/>
              </a:rPr>
              <a:t>Stru</a:t>
            </a:r>
            <a:r>
              <a:rPr lang="cs-CZ" altLang="cs-CZ" sz="1400" b="1">
                <a:solidFill>
                  <a:schemeClr val="tx2"/>
                </a:solidFill>
                <a:latin typeface="Comic Sans MS" pitchFamily="66" charset="0"/>
              </a:rPr>
              <a:t>c</a:t>
            </a:r>
            <a:r>
              <a:rPr lang="de-DE" altLang="cs-CZ" sz="1400" b="1">
                <a:solidFill>
                  <a:schemeClr val="tx2"/>
                </a:solidFill>
                <a:latin typeface="Comic Sans MS" pitchFamily="66" charset="0"/>
              </a:rPr>
              <a:t>tur</a:t>
            </a:r>
            <a:r>
              <a:rPr lang="cs-CZ" altLang="cs-CZ" sz="1400" b="1">
                <a:solidFill>
                  <a:schemeClr val="tx2"/>
                </a:solidFill>
                <a:latin typeface="Comic Sans MS" pitchFamily="66" charset="0"/>
              </a:rPr>
              <a:t>al</a:t>
            </a:r>
            <a:endParaRPr lang="de-DE" altLang="cs-CZ" sz="1400" b="1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de-DE" altLang="cs-CZ" sz="1400" b="1">
                <a:solidFill>
                  <a:schemeClr val="tx2"/>
                </a:solidFill>
                <a:latin typeface="Comic Sans MS" pitchFamily="66" charset="0"/>
              </a:rPr>
              <a:t>genomi</a:t>
            </a:r>
            <a:r>
              <a:rPr lang="cs-CZ" altLang="cs-CZ" sz="1400" b="1">
                <a:solidFill>
                  <a:schemeClr val="tx2"/>
                </a:solidFill>
                <a:latin typeface="Comic Sans MS" pitchFamily="66" charset="0"/>
              </a:rPr>
              <a:t>cs</a:t>
            </a:r>
            <a:endParaRPr lang="de-DE" altLang="cs-CZ" sz="800" b="1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4124" name="Picture 4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0375" y="1131888"/>
            <a:ext cx="1536700" cy="858837"/>
          </a:xfrm>
          <a:prstGeom prst="rect">
            <a:avLst/>
          </a:prstGeom>
          <a:solidFill>
            <a:srgbClr val="919191"/>
          </a:solidFill>
          <a:ln w="3175">
            <a:solidFill>
              <a:srgbClr val="91919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81000" y="762000"/>
            <a:ext cx="90678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1" hangingPunct="1"/>
            <a:r>
              <a:rPr lang="cs-CZ" altLang="cs-CZ" sz="2800"/>
              <a:t>Sample labelling for hybridization on Affimetrix chips</a:t>
            </a:r>
            <a:endParaRPr lang="de-DE" altLang="cs-CZ" sz="2800"/>
          </a:p>
        </p:txBody>
      </p:sp>
      <p:grpSp>
        <p:nvGrpSpPr>
          <p:cNvPr id="23555" name="Group 4"/>
          <p:cNvGrpSpPr>
            <a:grpSpLocks/>
          </p:cNvGrpSpPr>
          <p:nvPr/>
        </p:nvGrpSpPr>
        <p:grpSpPr bwMode="auto">
          <a:xfrm>
            <a:off x="449263" y="2516188"/>
            <a:ext cx="2505075" cy="768350"/>
            <a:chOff x="1139" y="1310"/>
            <a:chExt cx="1578" cy="484"/>
          </a:xfrm>
        </p:grpSpPr>
        <p:grpSp>
          <p:nvGrpSpPr>
            <p:cNvPr id="23663" name="Group 5"/>
            <p:cNvGrpSpPr>
              <a:grpSpLocks/>
            </p:cNvGrpSpPr>
            <p:nvPr/>
          </p:nvGrpSpPr>
          <p:grpSpPr bwMode="auto">
            <a:xfrm>
              <a:off x="1139" y="1310"/>
              <a:ext cx="1070" cy="125"/>
              <a:chOff x="1345" y="1424"/>
              <a:chExt cx="1070" cy="125"/>
            </a:xfrm>
          </p:grpSpPr>
          <p:sp>
            <p:nvSpPr>
              <p:cNvPr id="23673" name="Freeform 6" descr="60%"/>
              <p:cNvSpPr>
                <a:spLocks/>
              </p:cNvSpPr>
              <p:nvPr/>
            </p:nvSpPr>
            <p:spPr bwMode="auto">
              <a:xfrm>
                <a:off x="1345" y="1447"/>
                <a:ext cx="659" cy="81"/>
              </a:xfrm>
              <a:custGeom>
                <a:avLst/>
                <a:gdLst>
                  <a:gd name="T0" fmla="*/ 0 w 659"/>
                  <a:gd name="T1" fmla="*/ 40 h 81"/>
                  <a:gd name="T2" fmla="*/ 43 w 659"/>
                  <a:gd name="T3" fmla="*/ 5 h 81"/>
                  <a:gd name="T4" fmla="*/ 128 w 659"/>
                  <a:gd name="T5" fmla="*/ 70 h 81"/>
                  <a:gd name="T6" fmla="*/ 209 w 659"/>
                  <a:gd name="T7" fmla="*/ 3 h 81"/>
                  <a:gd name="T8" fmla="*/ 294 w 659"/>
                  <a:gd name="T9" fmla="*/ 72 h 81"/>
                  <a:gd name="T10" fmla="*/ 377 w 659"/>
                  <a:gd name="T11" fmla="*/ 5 h 81"/>
                  <a:gd name="T12" fmla="*/ 459 w 659"/>
                  <a:gd name="T13" fmla="*/ 70 h 81"/>
                  <a:gd name="T14" fmla="*/ 539 w 659"/>
                  <a:gd name="T15" fmla="*/ 5 h 81"/>
                  <a:gd name="T16" fmla="*/ 622 w 659"/>
                  <a:gd name="T17" fmla="*/ 75 h 81"/>
                  <a:gd name="T18" fmla="*/ 659 w 659"/>
                  <a:gd name="T19" fmla="*/ 43 h 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9"/>
                  <a:gd name="T31" fmla="*/ 0 h 81"/>
                  <a:gd name="T32" fmla="*/ 659 w 659"/>
                  <a:gd name="T33" fmla="*/ 81 h 8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9" h="81">
                    <a:moveTo>
                      <a:pt x="0" y="40"/>
                    </a:moveTo>
                    <a:cubicBezTo>
                      <a:pt x="11" y="20"/>
                      <a:pt x="22" y="0"/>
                      <a:pt x="43" y="5"/>
                    </a:cubicBezTo>
                    <a:cubicBezTo>
                      <a:pt x="64" y="10"/>
                      <a:pt x="100" y="70"/>
                      <a:pt x="128" y="70"/>
                    </a:cubicBezTo>
                    <a:cubicBezTo>
                      <a:pt x="156" y="70"/>
                      <a:pt x="181" y="3"/>
                      <a:pt x="209" y="3"/>
                    </a:cubicBezTo>
                    <a:cubicBezTo>
                      <a:pt x="237" y="3"/>
                      <a:pt x="266" y="72"/>
                      <a:pt x="294" y="72"/>
                    </a:cubicBezTo>
                    <a:cubicBezTo>
                      <a:pt x="322" y="72"/>
                      <a:pt x="350" y="5"/>
                      <a:pt x="377" y="5"/>
                    </a:cubicBezTo>
                    <a:cubicBezTo>
                      <a:pt x="404" y="5"/>
                      <a:pt x="432" y="70"/>
                      <a:pt x="459" y="70"/>
                    </a:cubicBezTo>
                    <a:cubicBezTo>
                      <a:pt x="486" y="70"/>
                      <a:pt x="512" y="4"/>
                      <a:pt x="539" y="5"/>
                    </a:cubicBezTo>
                    <a:cubicBezTo>
                      <a:pt x="566" y="6"/>
                      <a:pt x="602" y="69"/>
                      <a:pt x="622" y="75"/>
                    </a:cubicBezTo>
                    <a:cubicBezTo>
                      <a:pt x="642" y="81"/>
                      <a:pt x="650" y="62"/>
                      <a:pt x="659" y="43"/>
                    </a:cubicBezTo>
                  </a:path>
                </a:pathLst>
              </a:custGeom>
              <a:noFill/>
              <a:ln w="19050" cap="flat" cmpd="sng">
                <a:solidFill>
                  <a:srgbClr val="FFFF67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4" name="Text Box 7" descr="60%"/>
              <p:cNvSpPr txBox="1">
                <a:spLocks noChangeArrowheads="1"/>
              </p:cNvSpPr>
              <p:nvPr/>
            </p:nvSpPr>
            <p:spPr bwMode="auto">
              <a:xfrm>
                <a:off x="1939" y="1424"/>
                <a:ext cx="476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700" b="1">
                    <a:solidFill>
                      <a:srgbClr val="FFFF67"/>
                    </a:solidFill>
                  </a:rPr>
                  <a:t>AAAAAAAAA</a:t>
                </a:r>
                <a:endParaRPr lang="de-DE" altLang="cs-CZ" sz="800">
                  <a:solidFill>
                    <a:srgbClr val="FFFF67"/>
                  </a:solidFill>
                </a:endParaRPr>
              </a:p>
            </p:txBody>
          </p:sp>
        </p:grpSp>
        <p:grpSp>
          <p:nvGrpSpPr>
            <p:cNvPr id="23664" name="Group 8"/>
            <p:cNvGrpSpPr>
              <a:grpSpLocks/>
            </p:cNvGrpSpPr>
            <p:nvPr/>
          </p:nvGrpSpPr>
          <p:grpSpPr bwMode="auto">
            <a:xfrm>
              <a:off x="1491" y="1445"/>
              <a:ext cx="1070" cy="125"/>
              <a:chOff x="1345" y="1424"/>
              <a:chExt cx="1070" cy="125"/>
            </a:xfrm>
          </p:grpSpPr>
          <p:sp>
            <p:nvSpPr>
              <p:cNvPr id="23671" name="Freeform 9" descr="60%"/>
              <p:cNvSpPr>
                <a:spLocks/>
              </p:cNvSpPr>
              <p:nvPr/>
            </p:nvSpPr>
            <p:spPr bwMode="auto">
              <a:xfrm>
                <a:off x="1345" y="1447"/>
                <a:ext cx="659" cy="81"/>
              </a:xfrm>
              <a:custGeom>
                <a:avLst/>
                <a:gdLst>
                  <a:gd name="T0" fmla="*/ 0 w 659"/>
                  <a:gd name="T1" fmla="*/ 40 h 81"/>
                  <a:gd name="T2" fmla="*/ 43 w 659"/>
                  <a:gd name="T3" fmla="*/ 5 h 81"/>
                  <a:gd name="T4" fmla="*/ 128 w 659"/>
                  <a:gd name="T5" fmla="*/ 70 h 81"/>
                  <a:gd name="T6" fmla="*/ 209 w 659"/>
                  <a:gd name="T7" fmla="*/ 3 h 81"/>
                  <a:gd name="T8" fmla="*/ 294 w 659"/>
                  <a:gd name="T9" fmla="*/ 72 h 81"/>
                  <a:gd name="T10" fmla="*/ 377 w 659"/>
                  <a:gd name="T11" fmla="*/ 5 h 81"/>
                  <a:gd name="T12" fmla="*/ 459 w 659"/>
                  <a:gd name="T13" fmla="*/ 70 h 81"/>
                  <a:gd name="T14" fmla="*/ 539 w 659"/>
                  <a:gd name="T15" fmla="*/ 5 h 81"/>
                  <a:gd name="T16" fmla="*/ 622 w 659"/>
                  <a:gd name="T17" fmla="*/ 75 h 81"/>
                  <a:gd name="T18" fmla="*/ 659 w 659"/>
                  <a:gd name="T19" fmla="*/ 43 h 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9"/>
                  <a:gd name="T31" fmla="*/ 0 h 81"/>
                  <a:gd name="T32" fmla="*/ 659 w 659"/>
                  <a:gd name="T33" fmla="*/ 81 h 8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9" h="81">
                    <a:moveTo>
                      <a:pt x="0" y="40"/>
                    </a:moveTo>
                    <a:cubicBezTo>
                      <a:pt x="11" y="20"/>
                      <a:pt x="22" y="0"/>
                      <a:pt x="43" y="5"/>
                    </a:cubicBezTo>
                    <a:cubicBezTo>
                      <a:pt x="64" y="10"/>
                      <a:pt x="100" y="70"/>
                      <a:pt x="128" y="70"/>
                    </a:cubicBezTo>
                    <a:cubicBezTo>
                      <a:pt x="156" y="70"/>
                      <a:pt x="181" y="3"/>
                      <a:pt x="209" y="3"/>
                    </a:cubicBezTo>
                    <a:cubicBezTo>
                      <a:pt x="237" y="3"/>
                      <a:pt x="266" y="72"/>
                      <a:pt x="294" y="72"/>
                    </a:cubicBezTo>
                    <a:cubicBezTo>
                      <a:pt x="322" y="72"/>
                      <a:pt x="350" y="5"/>
                      <a:pt x="377" y="5"/>
                    </a:cubicBezTo>
                    <a:cubicBezTo>
                      <a:pt x="404" y="5"/>
                      <a:pt x="432" y="70"/>
                      <a:pt x="459" y="70"/>
                    </a:cubicBezTo>
                    <a:cubicBezTo>
                      <a:pt x="486" y="70"/>
                      <a:pt x="512" y="4"/>
                      <a:pt x="539" y="5"/>
                    </a:cubicBezTo>
                    <a:cubicBezTo>
                      <a:pt x="566" y="6"/>
                      <a:pt x="602" y="69"/>
                      <a:pt x="622" y="75"/>
                    </a:cubicBezTo>
                    <a:cubicBezTo>
                      <a:pt x="642" y="81"/>
                      <a:pt x="650" y="62"/>
                      <a:pt x="659" y="43"/>
                    </a:cubicBezTo>
                  </a:path>
                </a:pathLst>
              </a:custGeom>
              <a:noFill/>
              <a:ln w="19050" cap="flat" cmpd="sng">
                <a:solidFill>
                  <a:srgbClr val="FFFF67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2" name="Text Box 10" descr="60%"/>
              <p:cNvSpPr txBox="1">
                <a:spLocks noChangeArrowheads="1"/>
              </p:cNvSpPr>
              <p:nvPr/>
            </p:nvSpPr>
            <p:spPr bwMode="auto">
              <a:xfrm>
                <a:off x="1939" y="1424"/>
                <a:ext cx="476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700" b="1">
                    <a:solidFill>
                      <a:srgbClr val="FFFF67"/>
                    </a:solidFill>
                  </a:rPr>
                  <a:t>AAAAAAAAA</a:t>
                </a:r>
                <a:endParaRPr lang="de-DE" altLang="cs-CZ" sz="800">
                  <a:solidFill>
                    <a:srgbClr val="FFFF67"/>
                  </a:solidFill>
                </a:endParaRPr>
              </a:p>
            </p:txBody>
          </p:sp>
        </p:grpSp>
        <p:grpSp>
          <p:nvGrpSpPr>
            <p:cNvPr id="23665" name="Group 11"/>
            <p:cNvGrpSpPr>
              <a:grpSpLocks/>
            </p:cNvGrpSpPr>
            <p:nvPr/>
          </p:nvGrpSpPr>
          <p:grpSpPr bwMode="auto">
            <a:xfrm>
              <a:off x="1158" y="1553"/>
              <a:ext cx="1070" cy="125"/>
              <a:chOff x="1345" y="1424"/>
              <a:chExt cx="1070" cy="125"/>
            </a:xfrm>
          </p:grpSpPr>
          <p:sp>
            <p:nvSpPr>
              <p:cNvPr id="23669" name="Freeform 12" descr="60%"/>
              <p:cNvSpPr>
                <a:spLocks/>
              </p:cNvSpPr>
              <p:nvPr/>
            </p:nvSpPr>
            <p:spPr bwMode="auto">
              <a:xfrm>
                <a:off x="1345" y="1447"/>
                <a:ext cx="659" cy="81"/>
              </a:xfrm>
              <a:custGeom>
                <a:avLst/>
                <a:gdLst>
                  <a:gd name="T0" fmla="*/ 0 w 659"/>
                  <a:gd name="T1" fmla="*/ 40 h 81"/>
                  <a:gd name="T2" fmla="*/ 43 w 659"/>
                  <a:gd name="T3" fmla="*/ 5 h 81"/>
                  <a:gd name="T4" fmla="*/ 128 w 659"/>
                  <a:gd name="T5" fmla="*/ 70 h 81"/>
                  <a:gd name="T6" fmla="*/ 209 w 659"/>
                  <a:gd name="T7" fmla="*/ 3 h 81"/>
                  <a:gd name="T8" fmla="*/ 294 w 659"/>
                  <a:gd name="T9" fmla="*/ 72 h 81"/>
                  <a:gd name="T10" fmla="*/ 377 w 659"/>
                  <a:gd name="T11" fmla="*/ 5 h 81"/>
                  <a:gd name="T12" fmla="*/ 459 w 659"/>
                  <a:gd name="T13" fmla="*/ 70 h 81"/>
                  <a:gd name="T14" fmla="*/ 539 w 659"/>
                  <a:gd name="T15" fmla="*/ 5 h 81"/>
                  <a:gd name="T16" fmla="*/ 622 w 659"/>
                  <a:gd name="T17" fmla="*/ 75 h 81"/>
                  <a:gd name="T18" fmla="*/ 659 w 659"/>
                  <a:gd name="T19" fmla="*/ 43 h 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9"/>
                  <a:gd name="T31" fmla="*/ 0 h 81"/>
                  <a:gd name="T32" fmla="*/ 659 w 659"/>
                  <a:gd name="T33" fmla="*/ 81 h 8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9" h="81">
                    <a:moveTo>
                      <a:pt x="0" y="40"/>
                    </a:moveTo>
                    <a:cubicBezTo>
                      <a:pt x="11" y="20"/>
                      <a:pt x="22" y="0"/>
                      <a:pt x="43" y="5"/>
                    </a:cubicBezTo>
                    <a:cubicBezTo>
                      <a:pt x="64" y="10"/>
                      <a:pt x="100" y="70"/>
                      <a:pt x="128" y="70"/>
                    </a:cubicBezTo>
                    <a:cubicBezTo>
                      <a:pt x="156" y="70"/>
                      <a:pt x="181" y="3"/>
                      <a:pt x="209" y="3"/>
                    </a:cubicBezTo>
                    <a:cubicBezTo>
                      <a:pt x="237" y="3"/>
                      <a:pt x="266" y="72"/>
                      <a:pt x="294" y="72"/>
                    </a:cubicBezTo>
                    <a:cubicBezTo>
                      <a:pt x="322" y="72"/>
                      <a:pt x="350" y="5"/>
                      <a:pt x="377" y="5"/>
                    </a:cubicBezTo>
                    <a:cubicBezTo>
                      <a:pt x="404" y="5"/>
                      <a:pt x="432" y="70"/>
                      <a:pt x="459" y="70"/>
                    </a:cubicBezTo>
                    <a:cubicBezTo>
                      <a:pt x="486" y="70"/>
                      <a:pt x="512" y="4"/>
                      <a:pt x="539" y="5"/>
                    </a:cubicBezTo>
                    <a:cubicBezTo>
                      <a:pt x="566" y="6"/>
                      <a:pt x="602" y="69"/>
                      <a:pt x="622" y="75"/>
                    </a:cubicBezTo>
                    <a:cubicBezTo>
                      <a:pt x="642" y="81"/>
                      <a:pt x="650" y="62"/>
                      <a:pt x="659" y="43"/>
                    </a:cubicBezTo>
                  </a:path>
                </a:pathLst>
              </a:custGeom>
              <a:noFill/>
              <a:ln w="19050" cap="flat" cmpd="sng">
                <a:solidFill>
                  <a:srgbClr val="FFFF67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0" name="Text Box 13" descr="60%"/>
              <p:cNvSpPr txBox="1">
                <a:spLocks noChangeArrowheads="1"/>
              </p:cNvSpPr>
              <p:nvPr/>
            </p:nvSpPr>
            <p:spPr bwMode="auto">
              <a:xfrm>
                <a:off x="1939" y="1424"/>
                <a:ext cx="476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700" b="1">
                    <a:solidFill>
                      <a:srgbClr val="FFFF67"/>
                    </a:solidFill>
                  </a:rPr>
                  <a:t>AAAAAAAAA</a:t>
                </a:r>
                <a:endParaRPr lang="de-DE" altLang="cs-CZ" sz="800">
                  <a:solidFill>
                    <a:srgbClr val="FFFF67"/>
                  </a:solidFill>
                </a:endParaRPr>
              </a:p>
            </p:txBody>
          </p:sp>
        </p:grpSp>
        <p:grpSp>
          <p:nvGrpSpPr>
            <p:cNvPr id="23666" name="Group 14"/>
            <p:cNvGrpSpPr>
              <a:grpSpLocks/>
            </p:cNvGrpSpPr>
            <p:nvPr/>
          </p:nvGrpSpPr>
          <p:grpSpPr bwMode="auto">
            <a:xfrm>
              <a:off x="1647" y="1669"/>
              <a:ext cx="1070" cy="125"/>
              <a:chOff x="1345" y="1424"/>
              <a:chExt cx="1070" cy="125"/>
            </a:xfrm>
          </p:grpSpPr>
          <p:sp>
            <p:nvSpPr>
              <p:cNvPr id="23667" name="Freeform 15" descr="60%"/>
              <p:cNvSpPr>
                <a:spLocks/>
              </p:cNvSpPr>
              <p:nvPr/>
            </p:nvSpPr>
            <p:spPr bwMode="auto">
              <a:xfrm>
                <a:off x="1345" y="1447"/>
                <a:ext cx="659" cy="81"/>
              </a:xfrm>
              <a:custGeom>
                <a:avLst/>
                <a:gdLst>
                  <a:gd name="T0" fmla="*/ 0 w 659"/>
                  <a:gd name="T1" fmla="*/ 40 h 81"/>
                  <a:gd name="T2" fmla="*/ 43 w 659"/>
                  <a:gd name="T3" fmla="*/ 5 h 81"/>
                  <a:gd name="T4" fmla="*/ 128 w 659"/>
                  <a:gd name="T5" fmla="*/ 70 h 81"/>
                  <a:gd name="T6" fmla="*/ 209 w 659"/>
                  <a:gd name="T7" fmla="*/ 3 h 81"/>
                  <a:gd name="T8" fmla="*/ 294 w 659"/>
                  <a:gd name="T9" fmla="*/ 72 h 81"/>
                  <a:gd name="T10" fmla="*/ 377 w 659"/>
                  <a:gd name="T11" fmla="*/ 5 h 81"/>
                  <a:gd name="T12" fmla="*/ 459 w 659"/>
                  <a:gd name="T13" fmla="*/ 70 h 81"/>
                  <a:gd name="T14" fmla="*/ 539 w 659"/>
                  <a:gd name="T15" fmla="*/ 5 h 81"/>
                  <a:gd name="T16" fmla="*/ 622 w 659"/>
                  <a:gd name="T17" fmla="*/ 75 h 81"/>
                  <a:gd name="T18" fmla="*/ 659 w 659"/>
                  <a:gd name="T19" fmla="*/ 43 h 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9"/>
                  <a:gd name="T31" fmla="*/ 0 h 81"/>
                  <a:gd name="T32" fmla="*/ 659 w 659"/>
                  <a:gd name="T33" fmla="*/ 81 h 8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9" h="81">
                    <a:moveTo>
                      <a:pt x="0" y="40"/>
                    </a:moveTo>
                    <a:cubicBezTo>
                      <a:pt x="11" y="20"/>
                      <a:pt x="22" y="0"/>
                      <a:pt x="43" y="5"/>
                    </a:cubicBezTo>
                    <a:cubicBezTo>
                      <a:pt x="64" y="10"/>
                      <a:pt x="100" y="70"/>
                      <a:pt x="128" y="70"/>
                    </a:cubicBezTo>
                    <a:cubicBezTo>
                      <a:pt x="156" y="70"/>
                      <a:pt x="181" y="3"/>
                      <a:pt x="209" y="3"/>
                    </a:cubicBezTo>
                    <a:cubicBezTo>
                      <a:pt x="237" y="3"/>
                      <a:pt x="266" y="72"/>
                      <a:pt x="294" y="72"/>
                    </a:cubicBezTo>
                    <a:cubicBezTo>
                      <a:pt x="322" y="72"/>
                      <a:pt x="350" y="5"/>
                      <a:pt x="377" y="5"/>
                    </a:cubicBezTo>
                    <a:cubicBezTo>
                      <a:pt x="404" y="5"/>
                      <a:pt x="432" y="70"/>
                      <a:pt x="459" y="70"/>
                    </a:cubicBezTo>
                    <a:cubicBezTo>
                      <a:pt x="486" y="70"/>
                      <a:pt x="512" y="4"/>
                      <a:pt x="539" y="5"/>
                    </a:cubicBezTo>
                    <a:cubicBezTo>
                      <a:pt x="566" y="6"/>
                      <a:pt x="602" y="69"/>
                      <a:pt x="622" y="75"/>
                    </a:cubicBezTo>
                    <a:cubicBezTo>
                      <a:pt x="642" y="81"/>
                      <a:pt x="650" y="62"/>
                      <a:pt x="659" y="43"/>
                    </a:cubicBezTo>
                  </a:path>
                </a:pathLst>
              </a:custGeom>
              <a:noFill/>
              <a:ln w="19050" cap="flat" cmpd="sng">
                <a:solidFill>
                  <a:srgbClr val="FFFF67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8" name="Text Box 16" descr="60%"/>
              <p:cNvSpPr txBox="1">
                <a:spLocks noChangeArrowheads="1"/>
              </p:cNvSpPr>
              <p:nvPr/>
            </p:nvSpPr>
            <p:spPr bwMode="auto">
              <a:xfrm>
                <a:off x="1939" y="1424"/>
                <a:ext cx="476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700" b="1">
                    <a:solidFill>
                      <a:srgbClr val="FFFF67"/>
                    </a:solidFill>
                  </a:rPr>
                  <a:t>AAAAAAAAA</a:t>
                </a:r>
                <a:endParaRPr lang="de-DE" altLang="cs-CZ" sz="800">
                  <a:solidFill>
                    <a:srgbClr val="FFFF67"/>
                  </a:solidFill>
                </a:endParaRPr>
              </a:p>
            </p:txBody>
          </p:sp>
        </p:grpSp>
      </p:grpSp>
      <p:sp>
        <p:nvSpPr>
          <p:cNvPr id="23556" name="Text Box 17" descr="60%"/>
          <p:cNvSpPr txBox="1">
            <a:spLocks noChangeArrowheads="1"/>
          </p:cNvSpPr>
          <p:nvPr/>
        </p:nvSpPr>
        <p:spPr bwMode="auto">
          <a:xfrm>
            <a:off x="1004888" y="2065338"/>
            <a:ext cx="728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cs-CZ" sz="1400" b="1">
                <a:solidFill>
                  <a:srgbClr val="FFCC99"/>
                </a:solidFill>
              </a:rPr>
              <a:t>mRNA</a:t>
            </a:r>
          </a:p>
        </p:txBody>
      </p:sp>
      <p:sp>
        <p:nvSpPr>
          <p:cNvPr id="23557" name="AutoShape 18"/>
          <p:cNvSpPr>
            <a:spLocks noChangeArrowheads="1"/>
          </p:cNvSpPr>
          <p:nvPr/>
        </p:nvSpPr>
        <p:spPr bwMode="auto">
          <a:xfrm rot="316">
            <a:off x="3908425" y="2649538"/>
            <a:ext cx="519113" cy="346075"/>
          </a:xfrm>
          <a:custGeom>
            <a:avLst/>
            <a:gdLst>
              <a:gd name="T0" fmla="*/ 224872805 w 21600"/>
              <a:gd name="T1" fmla="*/ 0 h 21600"/>
              <a:gd name="T2" fmla="*/ 0 w 21600"/>
              <a:gd name="T3" fmla="*/ 44419575 h 21600"/>
              <a:gd name="T4" fmla="*/ 224872805 w 21600"/>
              <a:gd name="T5" fmla="*/ 88838894 h 21600"/>
              <a:gd name="T6" fmla="*/ 299830391 w 21600"/>
              <a:gd name="T7" fmla="*/ 4441957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58" name="Group 19"/>
          <p:cNvGrpSpPr>
            <a:grpSpLocks/>
          </p:cNvGrpSpPr>
          <p:nvPr/>
        </p:nvGrpSpPr>
        <p:grpSpPr bwMode="auto">
          <a:xfrm>
            <a:off x="5173663" y="2211388"/>
            <a:ext cx="3827462" cy="852487"/>
            <a:chOff x="2778" y="1473"/>
            <a:chExt cx="2411" cy="537"/>
          </a:xfrm>
        </p:grpSpPr>
        <p:sp>
          <p:nvSpPr>
            <p:cNvPr id="23658" name="Freeform 20" descr="60%"/>
            <p:cNvSpPr>
              <a:spLocks/>
            </p:cNvSpPr>
            <p:nvPr/>
          </p:nvSpPr>
          <p:spPr bwMode="auto">
            <a:xfrm>
              <a:off x="2778" y="1749"/>
              <a:ext cx="1130" cy="184"/>
            </a:xfrm>
            <a:custGeom>
              <a:avLst/>
              <a:gdLst>
                <a:gd name="T0" fmla="*/ 0 w 659"/>
                <a:gd name="T1" fmla="*/ 207 h 81"/>
                <a:gd name="T2" fmla="*/ 127 w 659"/>
                <a:gd name="T3" fmla="*/ 25 h 81"/>
                <a:gd name="T4" fmla="*/ 376 w 659"/>
                <a:gd name="T5" fmla="*/ 361 h 81"/>
                <a:gd name="T6" fmla="*/ 614 w 659"/>
                <a:gd name="T7" fmla="*/ 16 h 81"/>
                <a:gd name="T8" fmla="*/ 864 w 659"/>
                <a:gd name="T9" fmla="*/ 373 h 81"/>
                <a:gd name="T10" fmla="*/ 1108 w 659"/>
                <a:gd name="T11" fmla="*/ 25 h 81"/>
                <a:gd name="T12" fmla="*/ 1349 w 659"/>
                <a:gd name="T13" fmla="*/ 361 h 81"/>
                <a:gd name="T14" fmla="*/ 1584 w 659"/>
                <a:gd name="T15" fmla="*/ 25 h 81"/>
                <a:gd name="T16" fmla="*/ 1830 w 659"/>
                <a:gd name="T17" fmla="*/ 386 h 81"/>
                <a:gd name="T18" fmla="*/ 1938 w 659"/>
                <a:gd name="T19" fmla="*/ 223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9"/>
                <a:gd name="T31" fmla="*/ 0 h 81"/>
                <a:gd name="T32" fmla="*/ 659 w 659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9" h="81">
                  <a:moveTo>
                    <a:pt x="0" y="40"/>
                  </a:moveTo>
                  <a:cubicBezTo>
                    <a:pt x="11" y="20"/>
                    <a:pt x="22" y="0"/>
                    <a:pt x="43" y="5"/>
                  </a:cubicBezTo>
                  <a:cubicBezTo>
                    <a:pt x="64" y="10"/>
                    <a:pt x="100" y="70"/>
                    <a:pt x="128" y="70"/>
                  </a:cubicBezTo>
                  <a:cubicBezTo>
                    <a:pt x="156" y="70"/>
                    <a:pt x="181" y="3"/>
                    <a:pt x="209" y="3"/>
                  </a:cubicBezTo>
                  <a:cubicBezTo>
                    <a:pt x="237" y="3"/>
                    <a:pt x="266" y="72"/>
                    <a:pt x="294" y="72"/>
                  </a:cubicBezTo>
                  <a:cubicBezTo>
                    <a:pt x="322" y="72"/>
                    <a:pt x="350" y="5"/>
                    <a:pt x="377" y="5"/>
                  </a:cubicBezTo>
                  <a:cubicBezTo>
                    <a:pt x="404" y="5"/>
                    <a:pt x="432" y="70"/>
                    <a:pt x="459" y="70"/>
                  </a:cubicBezTo>
                  <a:cubicBezTo>
                    <a:pt x="486" y="70"/>
                    <a:pt x="512" y="4"/>
                    <a:pt x="539" y="5"/>
                  </a:cubicBezTo>
                  <a:cubicBezTo>
                    <a:pt x="566" y="6"/>
                    <a:pt x="602" y="69"/>
                    <a:pt x="622" y="75"/>
                  </a:cubicBezTo>
                  <a:cubicBezTo>
                    <a:pt x="642" y="81"/>
                    <a:pt x="650" y="62"/>
                    <a:pt x="659" y="43"/>
                  </a:cubicBezTo>
                </a:path>
              </a:pathLst>
            </a:custGeom>
            <a:noFill/>
            <a:ln w="19050" cap="flat" cmpd="sng">
              <a:solidFill>
                <a:srgbClr val="FFFF67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9" name="Text Box 21" descr="60%"/>
            <p:cNvSpPr txBox="1">
              <a:spLocks noChangeArrowheads="1"/>
            </p:cNvSpPr>
            <p:nvPr/>
          </p:nvSpPr>
          <p:spPr bwMode="auto">
            <a:xfrm>
              <a:off x="3894" y="1732"/>
              <a:ext cx="6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altLang="cs-CZ" sz="1200">
                  <a:solidFill>
                    <a:srgbClr val="FFCC99"/>
                  </a:solidFill>
                </a:rPr>
                <a:t>AAAAAAAAA</a:t>
              </a:r>
            </a:p>
          </p:txBody>
        </p:sp>
        <p:sp>
          <p:nvSpPr>
            <p:cNvPr id="23660" name="Freeform 22" descr="60%"/>
            <p:cNvSpPr>
              <a:spLocks/>
            </p:cNvSpPr>
            <p:nvPr/>
          </p:nvSpPr>
          <p:spPr bwMode="auto">
            <a:xfrm>
              <a:off x="2781" y="1819"/>
              <a:ext cx="1131" cy="184"/>
            </a:xfrm>
            <a:custGeom>
              <a:avLst/>
              <a:gdLst>
                <a:gd name="T0" fmla="*/ 0 w 659"/>
                <a:gd name="T1" fmla="*/ 207 h 81"/>
                <a:gd name="T2" fmla="*/ 127 w 659"/>
                <a:gd name="T3" fmla="*/ 25 h 81"/>
                <a:gd name="T4" fmla="*/ 378 w 659"/>
                <a:gd name="T5" fmla="*/ 361 h 81"/>
                <a:gd name="T6" fmla="*/ 616 w 659"/>
                <a:gd name="T7" fmla="*/ 16 h 81"/>
                <a:gd name="T8" fmla="*/ 867 w 659"/>
                <a:gd name="T9" fmla="*/ 373 h 81"/>
                <a:gd name="T10" fmla="*/ 1110 w 659"/>
                <a:gd name="T11" fmla="*/ 25 h 81"/>
                <a:gd name="T12" fmla="*/ 1352 w 659"/>
                <a:gd name="T13" fmla="*/ 361 h 81"/>
                <a:gd name="T14" fmla="*/ 1588 w 659"/>
                <a:gd name="T15" fmla="*/ 25 h 81"/>
                <a:gd name="T16" fmla="*/ 1831 w 659"/>
                <a:gd name="T17" fmla="*/ 386 h 81"/>
                <a:gd name="T18" fmla="*/ 1941 w 659"/>
                <a:gd name="T19" fmla="*/ 223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9"/>
                <a:gd name="T31" fmla="*/ 0 h 81"/>
                <a:gd name="T32" fmla="*/ 659 w 659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9" h="81">
                  <a:moveTo>
                    <a:pt x="0" y="40"/>
                  </a:moveTo>
                  <a:cubicBezTo>
                    <a:pt x="11" y="20"/>
                    <a:pt x="22" y="0"/>
                    <a:pt x="43" y="5"/>
                  </a:cubicBezTo>
                  <a:cubicBezTo>
                    <a:pt x="64" y="10"/>
                    <a:pt x="100" y="70"/>
                    <a:pt x="128" y="70"/>
                  </a:cubicBezTo>
                  <a:cubicBezTo>
                    <a:pt x="156" y="70"/>
                    <a:pt x="181" y="3"/>
                    <a:pt x="209" y="3"/>
                  </a:cubicBezTo>
                  <a:cubicBezTo>
                    <a:pt x="237" y="3"/>
                    <a:pt x="266" y="72"/>
                    <a:pt x="294" y="72"/>
                  </a:cubicBezTo>
                  <a:cubicBezTo>
                    <a:pt x="322" y="72"/>
                    <a:pt x="350" y="5"/>
                    <a:pt x="377" y="5"/>
                  </a:cubicBezTo>
                  <a:cubicBezTo>
                    <a:pt x="404" y="5"/>
                    <a:pt x="432" y="70"/>
                    <a:pt x="459" y="70"/>
                  </a:cubicBezTo>
                  <a:cubicBezTo>
                    <a:pt x="486" y="70"/>
                    <a:pt x="512" y="4"/>
                    <a:pt x="539" y="5"/>
                  </a:cubicBezTo>
                  <a:cubicBezTo>
                    <a:pt x="566" y="6"/>
                    <a:pt x="602" y="69"/>
                    <a:pt x="622" y="75"/>
                  </a:cubicBezTo>
                  <a:cubicBezTo>
                    <a:pt x="642" y="81"/>
                    <a:pt x="650" y="62"/>
                    <a:pt x="659" y="43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1" name="Text Box 23" descr="60%"/>
            <p:cNvSpPr txBox="1">
              <a:spLocks noChangeArrowheads="1"/>
            </p:cNvSpPr>
            <p:nvPr/>
          </p:nvSpPr>
          <p:spPr bwMode="auto">
            <a:xfrm>
              <a:off x="3902" y="1837"/>
              <a:ext cx="12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altLang="cs-CZ" sz="1200">
                  <a:solidFill>
                    <a:srgbClr val="FFCC99"/>
                  </a:solidFill>
                </a:rPr>
                <a:t>TTTTTTTTTT- T7 promoter</a:t>
              </a:r>
              <a:endParaRPr lang="de-DE" altLang="cs-CZ" sz="1400">
                <a:solidFill>
                  <a:srgbClr val="FFCC99"/>
                </a:solidFill>
              </a:endParaRPr>
            </a:p>
          </p:txBody>
        </p:sp>
        <p:sp>
          <p:nvSpPr>
            <p:cNvPr id="23662" name="Text Box 24" descr="60%"/>
            <p:cNvSpPr txBox="1">
              <a:spLocks noChangeArrowheads="1"/>
            </p:cNvSpPr>
            <p:nvPr/>
          </p:nvSpPr>
          <p:spPr bwMode="auto">
            <a:xfrm>
              <a:off x="3355" y="1473"/>
              <a:ext cx="135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altLang="cs-CZ" sz="1400" b="1">
                  <a:solidFill>
                    <a:srgbClr val="FFCC99"/>
                  </a:solidFill>
                </a:rPr>
                <a:t>cDNA </a:t>
              </a:r>
              <a:r>
                <a:rPr lang="cs-CZ" altLang="cs-CZ" sz="1400" b="1">
                  <a:solidFill>
                    <a:srgbClr val="FFCC99"/>
                  </a:solidFill>
                </a:rPr>
                <a:t>with</a:t>
              </a:r>
              <a:r>
                <a:rPr lang="de-DE" altLang="cs-CZ" sz="1400" b="1">
                  <a:solidFill>
                    <a:srgbClr val="FFCC99"/>
                  </a:solidFill>
                </a:rPr>
                <a:t> T7 promoter</a:t>
              </a:r>
            </a:p>
          </p:txBody>
        </p:sp>
      </p:grpSp>
      <p:sp>
        <p:nvSpPr>
          <p:cNvPr id="23559" name="Text Box 25" descr="60%"/>
          <p:cNvSpPr txBox="1">
            <a:spLocks noChangeArrowheads="1"/>
          </p:cNvSpPr>
          <p:nvPr/>
        </p:nvSpPr>
        <p:spPr bwMode="auto">
          <a:xfrm>
            <a:off x="3057525" y="2341563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altLang="cs-CZ" sz="1400">
                <a:solidFill>
                  <a:srgbClr val="FFCC99"/>
                </a:solidFill>
              </a:rPr>
              <a:t>reverse transcription</a:t>
            </a:r>
            <a:endParaRPr lang="de-DE" altLang="cs-CZ" sz="1400">
              <a:solidFill>
                <a:srgbClr val="FFCC99"/>
              </a:solidFill>
            </a:endParaRPr>
          </a:p>
        </p:txBody>
      </p:sp>
      <p:sp>
        <p:nvSpPr>
          <p:cNvPr id="23560" name="AutoShape 26"/>
          <p:cNvSpPr>
            <a:spLocks noChangeArrowheads="1"/>
          </p:cNvSpPr>
          <p:nvPr/>
        </p:nvSpPr>
        <p:spPr bwMode="auto">
          <a:xfrm rot="5400316">
            <a:off x="6377782" y="3774281"/>
            <a:ext cx="519112" cy="346075"/>
          </a:xfrm>
          <a:custGeom>
            <a:avLst/>
            <a:gdLst>
              <a:gd name="T0" fmla="*/ 224874248 w 21600"/>
              <a:gd name="T1" fmla="*/ 0 h 21600"/>
              <a:gd name="T2" fmla="*/ 0 w 21600"/>
              <a:gd name="T3" fmla="*/ 44419575 h 21600"/>
              <a:gd name="T4" fmla="*/ 224874248 w 21600"/>
              <a:gd name="T5" fmla="*/ 88838894 h 21600"/>
              <a:gd name="T6" fmla="*/ 299832122 w 21600"/>
              <a:gd name="T7" fmla="*/ 4441957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61" name="Group 27"/>
          <p:cNvGrpSpPr>
            <a:grpSpLocks/>
          </p:cNvGrpSpPr>
          <p:nvPr/>
        </p:nvGrpSpPr>
        <p:grpSpPr bwMode="auto">
          <a:xfrm>
            <a:off x="6026150" y="5214938"/>
            <a:ext cx="2317750" cy="1223962"/>
            <a:chOff x="2910" y="2755"/>
            <a:chExt cx="1460" cy="771"/>
          </a:xfrm>
        </p:grpSpPr>
        <p:grpSp>
          <p:nvGrpSpPr>
            <p:cNvPr id="23626" name="Group 28"/>
            <p:cNvGrpSpPr>
              <a:grpSpLocks/>
            </p:cNvGrpSpPr>
            <p:nvPr/>
          </p:nvGrpSpPr>
          <p:grpSpPr bwMode="auto">
            <a:xfrm>
              <a:off x="3025" y="2755"/>
              <a:ext cx="1078" cy="289"/>
              <a:chOff x="2833" y="2701"/>
              <a:chExt cx="1078" cy="289"/>
            </a:xfrm>
          </p:grpSpPr>
          <p:grpSp>
            <p:nvGrpSpPr>
              <p:cNvPr id="23651" name="Group 29"/>
              <p:cNvGrpSpPr>
                <a:grpSpLocks/>
              </p:cNvGrpSpPr>
              <p:nvPr/>
            </p:nvGrpSpPr>
            <p:grpSpPr bwMode="auto">
              <a:xfrm>
                <a:off x="2837" y="2782"/>
                <a:ext cx="1074" cy="125"/>
                <a:chOff x="1345" y="1424"/>
                <a:chExt cx="1074" cy="125"/>
              </a:xfrm>
            </p:grpSpPr>
            <p:sp>
              <p:nvSpPr>
                <p:cNvPr id="23656" name="Freeform 30" descr="60%"/>
                <p:cNvSpPr>
                  <a:spLocks/>
                </p:cNvSpPr>
                <p:nvPr/>
              </p:nvSpPr>
              <p:spPr bwMode="auto">
                <a:xfrm>
                  <a:off x="1345" y="1447"/>
                  <a:ext cx="659" cy="81"/>
                </a:xfrm>
                <a:custGeom>
                  <a:avLst/>
                  <a:gdLst>
                    <a:gd name="T0" fmla="*/ 0 w 659"/>
                    <a:gd name="T1" fmla="*/ 40 h 81"/>
                    <a:gd name="T2" fmla="*/ 43 w 659"/>
                    <a:gd name="T3" fmla="*/ 5 h 81"/>
                    <a:gd name="T4" fmla="*/ 128 w 659"/>
                    <a:gd name="T5" fmla="*/ 70 h 81"/>
                    <a:gd name="T6" fmla="*/ 209 w 659"/>
                    <a:gd name="T7" fmla="*/ 3 h 81"/>
                    <a:gd name="T8" fmla="*/ 294 w 659"/>
                    <a:gd name="T9" fmla="*/ 72 h 81"/>
                    <a:gd name="T10" fmla="*/ 377 w 659"/>
                    <a:gd name="T11" fmla="*/ 5 h 81"/>
                    <a:gd name="T12" fmla="*/ 459 w 659"/>
                    <a:gd name="T13" fmla="*/ 70 h 81"/>
                    <a:gd name="T14" fmla="*/ 539 w 659"/>
                    <a:gd name="T15" fmla="*/ 5 h 81"/>
                    <a:gd name="T16" fmla="*/ 622 w 659"/>
                    <a:gd name="T17" fmla="*/ 75 h 81"/>
                    <a:gd name="T18" fmla="*/ 659 w 659"/>
                    <a:gd name="T19" fmla="*/ 43 h 8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59"/>
                    <a:gd name="T31" fmla="*/ 0 h 81"/>
                    <a:gd name="T32" fmla="*/ 659 w 659"/>
                    <a:gd name="T33" fmla="*/ 81 h 8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59" h="81">
                      <a:moveTo>
                        <a:pt x="0" y="40"/>
                      </a:moveTo>
                      <a:cubicBezTo>
                        <a:pt x="11" y="20"/>
                        <a:pt x="22" y="0"/>
                        <a:pt x="43" y="5"/>
                      </a:cubicBezTo>
                      <a:cubicBezTo>
                        <a:pt x="64" y="10"/>
                        <a:pt x="100" y="70"/>
                        <a:pt x="128" y="70"/>
                      </a:cubicBezTo>
                      <a:cubicBezTo>
                        <a:pt x="156" y="70"/>
                        <a:pt x="181" y="3"/>
                        <a:pt x="209" y="3"/>
                      </a:cubicBezTo>
                      <a:cubicBezTo>
                        <a:pt x="237" y="3"/>
                        <a:pt x="266" y="72"/>
                        <a:pt x="294" y="72"/>
                      </a:cubicBezTo>
                      <a:cubicBezTo>
                        <a:pt x="322" y="72"/>
                        <a:pt x="350" y="5"/>
                        <a:pt x="377" y="5"/>
                      </a:cubicBezTo>
                      <a:cubicBezTo>
                        <a:pt x="404" y="5"/>
                        <a:pt x="432" y="70"/>
                        <a:pt x="459" y="70"/>
                      </a:cubicBezTo>
                      <a:cubicBezTo>
                        <a:pt x="486" y="70"/>
                        <a:pt x="512" y="4"/>
                        <a:pt x="539" y="5"/>
                      </a:cubicBezTo>
                      <a:cubicBezTo>
                        <a:pt x="566" y="6"/>
                        <a:pt x="602" y="69"/>
                        <a:pt x="622" y="75"/>
                      </a:cubicBezTo>
                      <a:cubicBezTo>
                        <a:pt x="642" y="81"/>
                        <a:pt x="650" y="62"/>
                        <a:pt x="659" y="43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67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57" name="Text Box 31" descr="60%"/>
                <p:cNvSpPr txBox="1">
                  <a:spLocks noChangeArrowheads="1"/>
                </p:cNvSpPr>
                <p:nvPr/>
              </p:nvSpPr>
              <p:spPr bwMode="auto">
                <a:xfrm>
                  <a:off x="1943" y="1424"/>
                  <a:ext cx="476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de-DE" altLang="cs-CZ" sz="700" b="1">
                      <a:solidFill>
                        <a:srgbClr val="FFFF67"/>
                      </a:solidFill>
                    </a:rPr>
                    <a:t>UUUUUUUUU</a:t>
                  </a:r>
                  <a:endParaRPr lang="de-DE" altLang="cs-CZ" sz="800">
                    <a:solidFill>
                      <a:srgbClr val="FFFF67"/>
                    </a:solidFill>
                  </a:endParaRPr>
                </a:p>
              </p:txBody>
            </p:sp>
          </p:grpSp>
          <p:sp>
            <p:nvSpPr>
              <p:cNvPr id="23652" name="Text Box 32" descr="60%"/>
              <p:cNvSpPr txBox="1">
                <a:spLocks noChangeArrowheads="1"/>
              </p:cNvSpPr>
              <p:nvPr/>
            </p:nvSpPr>
            <p:spPr bwMode="auto">
              <a:xfrm>
                <a:off x="2833" y="2701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  <p:sp>
            <p:nvSpPr>
              <p:cNvPr id="23653" name="Text Box 33" descr="60%"/>
              <p:cNvSpPr txBox="1">
                <a:spLocks noChangeArrowheads="1"/>
              </p:cNvSpPr>
              <p:nvPr/>
            </p:nvSpPr>
            <p:spPr bwMode="auto">
              <a:xfrm>
                <a:off x="2990" y="2826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  <p:sp>
            <p:nvSpPr>
              <p:cNvPr id="23654" name="Text Box 34" descr="60%"/>
              <p:cNvSpPr txBox="1">
                <a:spLocks noChangeArrowheads="1"/>
              </p:cNvSpPr>
              <p:nvPr/>
            </p:nvSpPr>
            <p:spPr bwMode="auto">
              <a:xfrm>
                <a:off x="3173" y="2701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  <p:sp>
            <p:nvSpPr>
              <p:cNvPr id="23655" name="Text Box 35" descr="60%"/>
              <p:cNvSpPr txBox="1">
                <a:spLocks noChangeArrowheads="1"/>
              </p:cNvSpPr>
              <p:nvPr/>
            </p:nvSpPr>
            <p:spPr bwMode="auto">
              <a:xfrm>
                <a:off x="3310" y="2807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</p:grpSp>
        <p:grpSp>
          <p:nvGrpSpPr>
            <p:cNvPr id="23627" name="Group 36"/>
            <p:cNvGrpSpPr>
              <a:grpSpLocks/>
            </p:cNvGrpSpPr>
            <p:nvPr/>
          </p:nvGrpSpPr>
          <p:grpSpPr bwMode="auto">
            <a:xfrm>
              <a:off x="3292" y="2879"/>
              <a:ext cx="1078" cy="289"/>
              <a:chOff x="2833" y="2701"/>
              <a:chExt cx="1078" cy="289"/>
            </a:xfrm>
          </p:grpSpPr>
          <p:grpSp>
            <p:nvGrpSpPr>
              <p:cNvPr id="23644" name="Group 37"/>
              <p:cNvGrpSpPr>
                <a:grpSpLocks/>
              </p:cNvGrpSpPr>
              <p:nvPr/>
            </p:nvGrpSpPr>
            <p:grpSpPr bwMode="auto">
              <a:xfrm>
                <a:off x="2837" y="2782"/>
                <a:ext cx="1074" cy="125"/>
                <a:chOff x="1345" y="1424"/>
                <a:chExt cx="1074" cy="125"/>
              </a:xfrm>
            </p:grpSpPr>
            <p:sp>
              <p:nvSpPr>
                <p:cNvPr id="23649" name="Freeform 38" descr="60%"/>
                <p:cNvSpPr>
                  <a:spLocks/>
                </p:cNvSpPr>
                <p:nvPr/>
              </p:nvSpPr>
              <p:spPr bwMode="auto">
                <a:xfrm>
                  <a:off x="1345" y="1447"/>
                  <a:ext cx="659" cy="81"/>
                </a:xfrm>
                <a:custGeom>
                  <a:avLst/>
                  <a:gdLst>
                    <a:gd name="T0" fmla="*/ 0 w 659"/>
                    <a:gd name="T1" fmla="*/ 40 h 81"/>
                    <a:gd name="T2" fmla="*/ 43 w 659"/>
                    <a:gd name="T3" fmla="*/ 5 h 81"/>
                    <a:gd name="T4" fmla="*/ 128 w 659"/>
                    <a:gd name="T5" fmla="*/ 70 h 81"/>
                    <a:gd name="T6" fmla="*/ 209 w 659"/>
                    <a:gd name="T7" fmla="*/ 3 h 81"/>
                    <a:gd name="T8" fmla="*/ 294 w 659"/>
                    <a:gd name="T9" fmla="*/ 72 h 81"/>
                    <a:gd name="T10" fmla="*/ 377 w 659"/>
                    <a:gd name="T11" fmla="*/ 5 h 81"/>
                    <a:gd name="T12" fmla="*/ 459 w 659"/>
                    <a:gd name="T13" fmla="*/ 70 h 81"/>
                    <a:gd name="T14" fmla="*/ 539 w 659"/>
                    <a:gd name="T15" fmla="*/ 5 h 81"/>
                    <a:gd name="T16" fmla="*/ 622 w 659"/>
                    <a:gd name="T17" fmla="*/ 75 h 81"/>
                    <a:gd name="T18" fmla="*/ 659 w 659"/>
                    <a:gd name="T19" fmla="*/ 43 h 8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59"/>
                    <a:gd name="T31" fmla="*/ 0 h 81"/>
                    <a:gd name="T32" fmla="*/ 659 w 659"/>
                    <a:gd name="T33" fmla="*/ 81 h 8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59" h="81">
                      <a:moveTo>
                        <a:pt x="0" y="40"/>
                      </a:moveTo>
                      <a:cubicBezTo>
                        <a:pt x="11" y="20"/>
                        <a:pt x="22" y="0"/>
                        <a:pt x="43" y="5"/>
                      </a:cubicBezTo>
                      <a:cubicBezTo>
                        <a:pt x="64" y="10"/>
                        <a:pt x="100" y="70"/>
                        <a:pt x="128" y="70"/>
                      </a:cubicBezTo>
                      <a:cubicBezTo>
                        <a:pt x="156" y="70"/>
                        <a:pt x="181" y="3"/>
                        <a:pt x="209" y="3"/>
                      </a:cubicBezTo>
                      <a:cubicBezTo>
                        <a:pt x="237" y="3"/>
                        <a:pt x="266" y="72"/>
                        <a:pt x="294" y="72"/>
                      </a:cubicBezTo>
                      <a:cubicBezTo>
                        <a:pt x="322" y="72"/>
                        <a:pt x="350" y="5"/>
                        <a:pt x="377" y="5"/>
                      </a:cubicBezTo>
                      <a:cubicBezTo>
                        <a:pt x="404" y="5"/>
                        <a:pt x="432" y="70"/>
                        <a:pt x="459" y="70"/>
                      </a:cubicBezTo>
                      <a:cubicBezTo>
                        <a:pt x="486" y="70"/>
                        <a:pt x="512" y="4"/>
                        <a:pt x="539" y="5"/>
                      </a:cubicBezTo>
                      <a:cubicBezTo>
                        <a:pt x="566" y="6"/>
                        <a:pt x="602" y="69"/>
                        <a:pt x="622" y="75"/>
                      </a:cubicBezTo>
                      <a:cubicBezTo>
                        <a:pt x="642" y="81"/>
                        <a:pt x="650" y="62"/>
                        <a:pt x="659" y="43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67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50" name="Text Box 39" descr="60%"/>
                <p:cNvSpPr txBox="1">
                  <a:spLocks noChangeArrowheads="1"/>
                </p:cNvSpPr>
                <p:nvPr/>
              </p:nvSpPr>
              <p:spPr bwMode="auto">
                <a:xfrm>
                  <a:off x="1943" y="1424"/>
                  <a:ext cx="476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de-DE" altLang="cs-CZ" sz="700" b="1">
                      <a:solidFill>
                        <a:srgbClr val="FFFF67"/>
                      </a:solidFill>
                    </a:rPr>
                    <a:t>UUUUUUUUU</a:t>
                  </a:r>
                  <a:endParaRPr lang="de-DE" altLang="cs-CZ" sz="800">
                    <a:solidFill>
                      <a:srgbClr val="FFFF67"/>
                    </a:solidFill>
                  </a:endParaRPr>
                </a:p>
              </p:txBody>
            </p:sp>
          </p:grpSp>
          <p:sp>
            <p:nvSpPr>
              <p:cNvPr id="23645" name="Text Box 40" descr="60%"/>
              <p:cNvSpPr txBox="1">
                <a:spLocks noChangeArrowheads="1"/>
              </p:cNvSpPr>
              <p:nvPr/>
            </p:nvSpPr>
            <p:spPr bwMode="auto">
              <a:xfrm>
                <a:off x="2833" y="2701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  <p:sp>
            <p:nvSpPr>
              <p:cNvPr id="23646" name="Text Box 41" descr="60%"/>
              <p:cNvSpPr txBox="1">
                <a:spLocks noChangeArrowheads="1"/>
              </p:cNvSpPr>
              <p:nvPr/>
            </p:nvSpPr>
            <p:spPr bwMode="auto">
              <a:xfrm>
                <a:off x="2990" y="2826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  <p:sp>
            <p:nvSpPr>
              <p:cNvPr id="23647" name="Text Box 42" descr="60%"/>
              <p:cNvSpPr txBox="1">
                <a:spLocks noChangeArrowheads="1"/>
              </p:cNvSpPr>
              <p:nvPr/>
            </p:nvSpPr>
            <p:spPr bwMode="auto">
              <a:xfrm>
                <a:off x="3173" y="2701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  <p:sp>
            <p:nvSpPr>
              <p:cNvPr id="23648" name="Text Box 43" descr="60%"/>
              <p:cNvSpPr txBox="1">
                <a:spLocks noChangeArrowheads="1"/>
              </p:cNvSpPr>
              <p:nvPr/>
            </p:nvSpPr>
            <p:spPr bwMode="auto">
              <a:xfrm>
                <a:off x="3310" y="2807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</p:grpSp>
        <p:grpSp>
          <p:nvGrpSpPr>
            <p:cNvPr id="23628" name="Group 44"/>
            <p:cNvGrpSpPr>
              <a:grpSpLocks/>
            </p:cNvGrpSpPr>
            <p:nvPr/>
          </p:nvGrpSpPr>
          <p:grpSpPr bwMode="auto">
            <a:xfrm>
              <a:off x="3006" y="3035"/>
              <a:ext cx="1078" cy="289"/>
              <a:chOff x="2833" y="2701"/>
              <a:chExt cx="1078" cy="289"/>
            </a:xfrm>
          </p:grpSpPr>
          <p:grpSp>
            <p:nvGrpSpPr>
              <p:cNvPr id="23637" name="Group 45"/>
              <p:cNvGrpSpPr>
                <a:grpSpLocks/>
              </p:cNvGrpSpPr>
              <p:nvPr/>
            </p:nvGrpSpPr>
            <p:grpSpPr bwMode="auto">
              <a:xfrm>
                <a:off x="2837" y="2782"/>
                <a:ext cx="1074" cy="125"/>
                <a:chOff x="1345" y="1424"/>
                <a:chExt cx="1074" cy="125"/>
              </a:xfrm>
            </p:grpSpPr>
            <p:sp>
              <p:nvSpPr>
                <p:cNvPr id="23642" name="Freeform 46" descr="60%"/>
                <p:cNvSpPr>
                  <a:spLocks/>
                </p:cNvSpPr>
                <p:nvPr/>
              </p:nvSpPr>
              <p:spPr bwMode="auto">
                <a:xfrm>
                  <a:off x="1345" y="1447"/>
                  <a:ext cx="659" cy="81"/>
                </a:xfrm>
                <a:custGeom>
                  <a:avLst/>
                  <a:gdLst>
                    <a:gd name="T0" fmla="*/ 0 w 659"/>
                    <a:gd name="T1" fmla="*/ 40 h 81"/>
                    <a:gd name="T2" fmla="*/ 43 w 659"/>
                    <a:gd name="T3" fmla="*/ 5 h 81"/>
                    <a:gd name="T4" fmla="*/ 128 w 659"/>
                    <a:gd name="T5" fmla="*/ 70 h 81"/>
                    <a:gd name="T6" fmla="*/ 209 w 659"/>
                    <a:gd name="T7" fmla="*/ 3 h 81"/>
                    <a:gd name="T8" fmla="*/ 294 w 659"/>
                    <a:gd name="T9" fmla="*/ 72 h 81"/>
                    <a:gd name="T10" fmla="*/ 377 w 659"/>
                    <a:gd name="T11" fmla="*/ 5 h 81"/>
                    <a:gd name="T12" fmla="*/ 459 w 659"/>
                    <a:gd name="T13" fmla="*/ 70 h 81"/>
                    <a:gd name="T14" fmla="*/ 539 w 659"/>
                    <a:gd name="T15" fmla="*/ 5 h 81"/>
                    <a:gd name="T16" fmla="*/ 622 w 659"/>
                    <a:gd name="T17" fmla="*/ 75 h 81"/>
                    <a:gd name="T18" fmla="*/ 659 w 659"/>
                    <a:gd name="T19" fmla="*/ 43 h 8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59"/>
                    <a:gd name="T31" fmla="*/ 0 h 81"/>
                    <a:gd name="T32" fmla="*/ 659 w 659"/>
                    <a:gd name="T33" fmla="*/ 81 h 8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59" h="81">
                      <a:moveTo>
                        <a:pt x="0" y="40"/>
                      </a:moveTo>
                      <a:cubicBezTo>
                        <a:pt x="11" y="20"/>
                        <a:pt x="22" y="0"/>
                        <a:pt x="43" y="5"/>
                      </a:cubicBezTo>
                      <a:cubicBezTo>
                        <a:pt x="64" y="10"/>
                        <a:pt x="100" y="70"/>
                        <a:pt x="128" y="70"/>
                      </a:cubicBezTo>
                      <a:cubicBezTo>
                        <a:pt x="156" y="70"/>
                        <a:pt x="181" y="3"/>
                        <a:pt x="209" y="3"/>
                      </a:cubicBezTo>
                      <a:cubicBezTo>
                        <a:pt x="237" y="3"/>
                        <a:pt x="266" y="72"/>
                        <a:pt x="294" y="72"/>
                      </a:cubicBezTo>
                      <a:cubicBezTo>
                        <a:pt x="322" y="72"/>
                        <a:pt x="350" y="5"/>
                        <a:pt x="377" y="5"/>
                      </a:cubicBezTo>
                      <a:cubicBezTo>
                        <a:pt x="404" y="5"/>
                        <a:pt x="432" y="70"/>
                        <a:pt x="459" y="70"/>
                      </a:cubicBezTo>
                      <a:cubicBezTo>
                        <a:pt x="486" y="70"/>
                        <a:pt x="512" y="4"/>
                        <a:pt x="539" y="5"/>
                      </a:cubicBezTo>
                      <a:cubicBezTo>
                        <a:pt x="566" y="6"/>
                        <a:pt x="602" y="69"/>
                        <a:pt x="622" y="75"/>
                      </a:cubicBezTo>
                      <a:cubicBezTo>
                        <a:pt x="642" y="81"/>
                        <a:pt x="650" y="62"/>
                        <a:pt x="659" y="43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67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3" name="Text Box 47" descr="60%"/>
                <p:cNvSpPr txBox="1">
                  <a:spLocks noChangeArrowheads="1"/>
                </p:cNvSpPr>
                <p:nvPr/>
              </p:nvSpPr>
              <p:spPr bwMode="auto">
                <a:xfrm>
                  <a:off x="1943" y="1424"/>
                  <a:ext cx="476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de-DE" altLang="cs-CZ" sz="700" b="1">
                      <a:solidFill>
                        <a:srgbClr val="FFFF67"/>
                      </a:solidFill>
                    </a:rPr>
                    <a:t>UUUUUUUUU</a:t>
                  </a:r>
                  <a:endParaRPr lang="de-DE" altLang="cs-CZ" sz="800">
                    <a:solidFill>
                      <a:srgbClr val="FFFF67"/>
                    </a:solidFill>
                  </a:endParaRPr>
                </a:p>
              </p:txBody>
            </p:sp>
          </p:grpSp>
          <p:sp>
            <p:nvSpPr>
              <p:cNvPr id="23638" name="Text Box 48" descr="60%"/>
              <p:cNvSpPr txBox="1">
                <a:spLocks noChangeArrowheads="1"/>
              </p:cNvSpPr>
              <p:nvPr/>
            </p:nvSpPr>
            <p:spPr bwMode="auto">
              <a:xfrm>
                <a:off x="2833" y="2701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  <p:sp>
            <p:nvSpPr>
              <p:cNvPr id="23639" name="Text Box 49" descr="60%"/>
              <p:cNvSpPr txBox="1">
                <a:spLocks noChangeArrowheads="1"/>
              </p:cNvSpPr>
              <p:nvPr/>
            </p:nvSpPr>
            <p:spPr bwMode="auto">
              <a:xfrm>
                <a:off x="2990" y="2826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  <p:sp>
            <p:nvSpPr>
              <p:cNvPr id="23640" name="Text Box 50" descr="60%"/>
              <p:cNvSpPr txBox="1">
                <a:spLocks noChangeArrowheads="1"/>
              </p:cNvSpPr>
              <p:nvPr/>
            </p:nvSpPr>
            <p:spPr bwMode="auto">
              <a:xfrm>
                <a:off x="3173" y="2701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  <p:sp>
            <p:nvSpPr>
              <p:cNvPr id="23641" name="Text Box 51" descr="60%"/>
              <p:cNvSpPr txBox="1">
                <a:spLocks noChangeArrowheads="1"/>
              </p:cNvSpPr>
              <p:nvPr/>
            </p:nvSpPr>
            <p:spPr bwMode="auto">
              <a:xfrm>
                <a:off x="3310" y="2807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</p:grpSp>
        <p:grpSp>
          <p:nvGrpSpPr>
            <p:cNvPr id="23629" name="Group 52"/>
            <p:cNvGrpSpPr>
              <a:grpSpLocks/>
            </p:cNvGrpSpPr>
            <p:nvPr/>
          </p:nvGrpSpPr>
          <p:grpSpPr bwMode="auto">
            <a:xfrm>
              <a:off x="2910" y="3237"/>
              <a:ext cx="1078" cy="289"/>
              <a:chOff x="2833" y="2701"/>
              <a:chExt cx="1078" cy="289"/>
            </a:xfrm>
          </p:grpSpPr>
          <p:grpSp>
            <p:nvGrpSpPr>
              <p:cNvPr id="23630" name="Group 53"/>
              <p:cNvGrpSpPr>
                <a:grpSpLocks/>
              </p:cNvGrpSpPr>
              <p:nvPr/>
            </p:nvGrpSpPr>
            <p:grpSpPr bwMode="auto">
              <a:xfrm>
                <a:off x="2837" y="2782"/>
                <a:ext cx="1074" cy="125"/>
                <a:chOff x="1345" y="1424"/>
                <a:chExt cx="1074" cy="125"/>
              </a:xfrm>
            </p:grpSpPr>
            <p:sp>
              <p:nvSpPr>
                <p:cNvPr id="23635" name="Freeform 54" descr="60%"/>
                <p:cNvSpPr>
                  <a:spLocks/>
                </p:cNvSpPr>
                <p:nvPr/>
              </p:nvSpPr>
              <p:spPr bwMode="auto">
                <a:xfrm>
                  <a:off x="1345" y="1447"/>
                  <a:ext cx="659" cy="81"/>
                </a:xfrm>
                <a:custGeom>
                  <a:avLst/>
                  <a:gdLst>
                    <a:gd name="T0" fmla="*/ 0 w 659"/>
                    <a:gd name="T1" fmla="*/ 40 h 81"/>
                    <a:gd name="T2" fmla="*/ 43 w 659"/>
                    <a:gd name="T3" fmla="*/ 5 h 81"/>
                    <a:gd name="T4" fmla="*/ 128 w 659"/>
                    <a:gd name="T5" fmla="*/ 70 h 81"/>
                    <a:gd name="T6" fmla="*/ 209 w 659"/>
                    <a:gd name="T7" fmla="*/ 3 h 81"/>
                    <a:gd name="T8" fmla="*/ 294 w 659"/>
                    <a:gd name="T9" fmla="*/ 72 h 81"/>
                    <a:gd name="T10" fmla="*/ 377 w 659"/>
                    <a:gd name="T11" fmla="*/ 5 h 81"/>
                    <a:gd name="T12" fmla="*/ 459 w 659"/>
                    <a:gd name="T13" fmla="*/ 70 h 81"/>
                    <a:gd name="T14" fmla="*/ 539 w 659"/>
                    <a:gd name="T15" fmla="*/ 5 h 81"/>
                    <a:gd name="T16" fmla="*/ 622 w 659"/>
                    <a:gd name="T17" fmla="*/ 75 h 81"/>
                    <a:gd name="T18" fmla="*/ 659 w 659"/>
                    <a:gd name="T19" fmla="*/ 43 h 8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59"/>
                    <a:gd name="T31" fmla="*/ 0 h 81"/>
                    <a:gd name="T32" fmla="*/ 659 w 659"/>
                    <a:gd name="T33" fmla="*/ 81 h 8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59" h="81">
                      <a:moveTo>
                        <a:pt x="0" y="40"/>
                      </a:moveTo>
                      <a:cubicBezTo>
                        <a:pt x="11" y="20"/>
                        <a:pt x="22" y="0"/>
                        <a:pt x="43" y="5"/>
                      </a:cubicBezTo>
                      <a:cubicBezTo>
                        <a:pt x="64" y="10"/>
                        <a:pt x="100" y="70"/>
                        <a:pt x="128" y="70"/>
                      </a:cubicBezTo>
                      <a:cubicBezTo>
                        <a:pt x="156" y="70"/>
                        <a:pt x="181" y="3"/>
                        <a:pt x="209" y="3"/>
                      </a:cubicBezTo>
                      <a:cubicBezTo>
                        <a:pt x="237" y="3"/>
                        <a:pt x="266" y="72"/>
                        <a:pt x="294" y="72"/>
                      </a:cubicBezTo>
                      <a:cubicBezTo>
                        <a:pt x="322" y="72"/>
                        <a:pt x="350" y="5"/>
                        <a:pt x="377" y="5"/>
                      </a:cubicBezTo>
                      <a:cubicBezTo>
                        <a:pt x="404" y="5"/>
                        <a:pt x="432" y="70"/>
                        <a:pt x="459" y="70"/>
                      </a:cubicBezTo>
                      <a:cubicBezTo>
                        <a:pt x="486" y="70"/>
                        <a:pt x="512" y="4"/>
                        <a:pt x="539" y="5"/>
                      </a:cubicBezTo>
                      <a:cubicBezTo>
                        <a:pt x="566" y="6"/>
                        <a:pt x="602" y="69"/>
                        <a:pt x="622" y="75"/>
                      </a:cubicBezTo>
                      <a:cubicBezTo>
                        <a:pt x="642" y="81"/>
                        <a:pt x="650" y="62"/>
                        <a:pt x="659" y="43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67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6" name="Text Box 55" descr="60%"/>
                <p:cNvSpPr txBox="1">
                  <a:spLocks noChangeArrowheads="1"/>
                </p:cNvSpPr>
                <p:nvPr/>
              </p:nvSpPr>
              <p:spPr bwMode="auto">
                <a:xfrm>
                  <a:off x="1943" y="1424"/>
                  <a:ext cx="476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de-DE" altLang="cs-CZ" sz="700" b="1">
                      <a:solidFill>
                        <a:srgbClr val="FFFF67"/>
                      </a:solidFill>
                    </a:rPr>
                    <a:t>UUUUUUUUU</a:t>
                  </a:r>
                  <a:endParaRPr lang="de-DE" altLang="cs-CZ" sz="800">
                    <a:solidFill>
                      <a:srgbClr val="FFFF67"/>
                    </a:solidFill>
                  </a:endParaRPr>
                </a:p>
              </p:txBody>
            </p:sp>
          </p:grpSp>
          <p:sp>
            <p:nvSpPr>
              <p:cNvPr id="23631" name="Text Box 56" descr="60%"/>
              <p:cNvSpPr txBox="1">
                <a:spLocks noChangeArrowheads="1"/>
              </p:cNvSpPr>
              <p:nvPr/>
            </p:nvSpPr>
            <p:spPr bwMode="auto">
              <a:xfrm>
                <a:off x="2833" y="2701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  <p:sp>
            <p:nvSpPr>
              <p:cNvPr id="23632" name="Text Box 57" descr="60%"/>
              <p:cNvSpPr txBox="1">
                <a:spLocks noChangeArrowheads="1"/>
              </p:cNvSpPr>
              <p:nvPr/>
            </p:nvSpPr>
            <p:spPr bwMode="auto">
              <a:xfrm>
                <a:off x="2990" y="2826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  <p:sp>
            <p:nvSpPr>
              <p:cNvPr id="23633" name="Text Box 58" descr="60%"/>
              <p:cNvSpPr txBox="1">
                <a:spLocks noChangeArrowheads="1"/>
              </p:cNvSpPr>
              <p:nvPr/>
            </p:nvSpPr>
            <p:spPr bwMode="auto">
              <a:xfrm>
                <a:off x="3173" y="2701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  <p:sp>
            <p:nvSpPr>
              <p:cNvPr id="23634" name="Text Box 59" descr="60%"/>
              <p:cNvSpPr txBox="1">
                <a:spLocks noChangeArrowheads="1"/>
              </p:cNvSpPr>
              <p:nvPr/>
            </p:nvSpPr>
            <p:spPr bwMode="auto">
              <a:xfrm>
                <a:off x="3310" y="2807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</p:grpSp>
      </p:grpSp>
      <p:sp>
        <p:nvSpPr>
          <p:cNvPr id="23562" name="Text Box 60" descr="60%"/>
          <p:cNvSpPr txBox="1">
            <a:spLocks noChangeArrowheads="1"/>
          </p:cNvSpPr>
          <p:nvPr/>
        </p:nvSpPr>
        <p:spPr bwMode="auto">
          <a:xfrm>
            <a:off x="6148388" y="4675188"/>
            <a:ext cx="1936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cs-CZ" sz="1400" b="1">
                <a:solidFill>
                  <a:srgbClr val="FFCC99"/>
                </a:solidFill>
              </a:rPr>
              <a:t>Biotin</a:t>
            </a:r>
            <a:r>
              <a:rPr lang="cs-CZ" altLang="cs-CZ" sz="1400" b="1">
                <a:solidFill>
                  <a:srgbClr val="FFCC99"/>
                </a:solidFill>
              </a:rPr>
              <a:t>-labelled</a:t>
            </a:r>
            <a:r>
              <a:rPr lang="de-DE" altLang="cs-CZ" sz="1400" b="1">
                <a:solidFill>
                  <a:srgbClr val="FFCC99"/>
                </a:solidFill>
              </a:rPr>
              <a:t> cRNA</a:t>
            </a:r>
          </a:p>
        </p:txBody>
      </p:sp>
      <p:sp>
        <p:nvSpPr>
          <p:cNvPr id="23563" name="Text Box 61" descr="60%"/>
          <p:cNvSpPr txBox="1">
            <a:spLocks noChangeArrowheads="1"/>
          </p:cNvSpPr>
          <p:nvPr/>
        </p:nvSpPr>
        <p:spPr bwMode="auto">
          <a:xfrm>
            <a:off x="6788150" y="3657600"/>
            <a:ext cx="1868488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cs-CZ" sz="1400" i="1">
                <a:solidFill>
                  <a:srgbClr val="FFCC99"/>
                </a:solidFill>
              </a:rPr>
              <a:t>in vitro</a:t>
            </a:r>
            <a:r>
              <a:rPr lang="de-DE" altLang="cs-CZ" sz="1400">
                <a:solidFill>
                  <a:srgbClr val="FFCC99"/>
                </a:solidFill>
              </a:rPr>
              <a:t> trans</a:t>
            </a:r>
            <a:r>
              <a:rPr lang="cs-CZ" altLang="cs-CZ" sz="1400">
                <a:solidFill>
                  <a:srgbClr val="FFCC99"/>
                </a:solidFill>
              </a:rPr>
              <a:t>cription </a:t>
            </a:r>
          </a:p>
          <a:p>
            <a:pPr algn="ctr">
              <a:spcBef>
                <a:spcPct val="50000"/>
              </a:spcBef>
            </a:pPr>
            <a:r>
              <a:rPr lang="cs-CZ" altLang="cs-CZ" sz="1400">
                <a:solidFill>
                  <a:srgbClr val="FFCC99"/>
                </a:solidFill>
              </a:rPr>
              <a:t>with biotinylated NTP</a:t>
            </a:r>
            <a:endParaRPr lang="de-DE" altLang="cs-CZ" sz="1400">
              <a:solidFill>
                <a:srgbClr val="FFCC99"/>
              </a:solidFill>
            </a:endParaRPr>
          </a:p>
        </p:txBody>
      </p:sp>
      <p:grpSp>
        <p:nvGrpSpPr>
          <p:cNvPr id="23564" name="Group 62"/>
          <p:cNvGrpSpPr>
            <a:grpSpLocks/>
          </p:cNvGrpSpPr>
          <p:nvPr/>
        </p:nvGrpSpPr>
        <p:grpSpPr bwMode="auto">
          <a:xfrm>
            <a:off x="876300" y="5292725"/>
            <a:ext cx="1679575" cy="1346200"/>
            <a:chOff x="908" y="2744"/>
            <a:chExt cx="1058" cy="848"/>
          </a:xfrm>
        </p:grpSpPr>
        <p:grpSp>
          <p:nvGrpSpPr>
            <p:cNvPr id="23569" name="Group 63"/>
            <p:cNvGrpSpPr>
              <a:grpSpLocks/>
            </p:cNvGrpSpPr>
            <p:nvPr/>
          </p:nvGrpSpPr>
          <p:grpSpPr bwMode="auto">
            <a:xfrm>
              <a:off x="1747" y="2744"/>
              <a:ext cx="186" cy="201"/>
              <a:chOff x="889" y="2555"/>
              <a:chExt cx="186" cy="201"/>
            </a:xfrm>
          </p:grpSpPr>
          <p:sp>
            <p:nvSpPr>
              <p:cNvPr id="23624" name="Text Box 64" descr="60%"/>
              <p:cNvSpPr txBox="1">
                <a:spLocks noChangeArrowheads="1"/>
              </p:cNvSpPr>
              <p:nvPr/>
            </p:nvSpPr>
            <p:spPr bwMode="auto">
              <a:xfrm>
                <a:off x="889" y="2555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  <p:sp>
            <p:nvSpPr>
              <p:cNvPr id="23625" name="Freeform 65" descr="60%"/>
              <p:cNvSpPr>
                <a:spLocks/>
              </p:cNvSpPr>
              <p:nvPr/>
            </p:nvSpPr>
            <p:spPr bwMode="auto">
              <a:xfrm>
                <a:off x="915" y="2671"/>
                <a:ext cx="160" cy="85"/>
              </a:xfrm>
              <a:custGeom>
                <a:avLst/>
                <a:gdLst>
                  <a:gd name="T0" fmla="*/ 0 w 160"/>
                  <a:gd name="T1" fmla="*/ 39 h 85"/>
                  <a:gd name="T2" fmla="*/ 36 w 160"/>
                  <a:gd name="T3" fmla="*/ 7 h 85"/>
                  <a:gd name="T4" fmla="*/ 122 w 160"/>
                  <a:gd name="T5" fmla="*/ 78 h 85"/>
                  <a:gd name="T6" fmla="*/ 160 w 160"/>
                  <a:gd name="T7" fmla="*/ 46 h 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0"/>
                  <a:gd name="T13" fmla="*/ 0 h 85"/>
                  <a:gd name="T14" fmla="*/ 160 w 160"/>
                  <a:gd name="T15" fmla="*/ 85 h 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0" h="85">
                    <a:moveTo>
                      <a:pt x="0" y="39"/>
                    </a:moveTo>
                    <a:cubicBezTo>
                      <a:pt x="8" y="19"/>
                      <a:pt x="16" y="0"/>
                      <a:pt x="36" y="7"/>
                    </a:cubicBezTo>
                    <a:cubicBezTo>
                      <a:pt x="56" y="14"/>
                      <a:pt x="101" y="71"/>
                      <a:pt x="122" y="78"/>
                    </a:cubicBezTo>
                    <a:cubicBezTo>
                      <a:pt x="143" y="85"/>
                      <a:pt x="154" y="51"/>
                      <a:pt x="160" y="46"/>
                    </a:cubicBezTo>
                  </a:path>
                </a:pathLst>
              </a:custGeom>
              <a:noFill/>
              <a:ln w="19050" cap="flat" cmpd="sng">
                <a:solidFill>
                  <a:srgbClr val="FFFF67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70" name="Group 66"/>
            <p:cNvGrpSpPr>
              <a:grpSpLocks/>
            </p:cNvGrpSpPr>
            <p:nvPr/>
          </p:nvGrpSpPr>
          <p:grpSpPr bwMode="auto">
            <a:xfrm>
              <a:off x="1303" y="3165"/>
              <a:ext cx="175" cy="181"/>
              <a:chOff x="1002" y="2767"/>
              <a:chExt cx="175" cy="181"/>
            </a:xfrm>
          </p:grpSpPr>
          <p:sp>
            <p:nvSpPr>
              <p:cNvPr id="23622" name="Text Box 67" descr="60%"/>
              <p:cNvSpPr txBox="1">
                <a:spLocks noChangeArrowheads="1"/>
              </p:cNvSpPr>
              <p:nvPr/>
            </p:nvSpPr>
            <p:spPr bwMode="auto">
              <a:xfrm>
                <a:off x="1002" y="2784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  <p:sp>
            <p:nvSpPr>
              <p:cNvPr id="23623" name="Freeform 68" descr="60%"/>
              <p:cNvSpPr>
                <a:spLocks/>
              </p:cNvSpPr>
              <p:nvPr/>
            </p:nvSpPr>
            <p:spPr bwMode="auto">
              <a:xfrm>
                <a:off x="1011" y="2767"/>
                <a:ext cx="160" cy="85"/>
              </a:xfrm>
              <a:custGeom>
                <a:avLst/>
                <a:gdLst>
                  <a:gd name="T0" fmla="*/ 0 w 160"/>
                  <a:gd name="T1" fmla="*/ 39 h 85"/>
                  <a:gd name="T2" fmla="*/ 36 w 160"/>
                  <a:gd name="T3" fmla="*/ 7 h 85"/>
                  <a:gd name="T4" fmla="*/ 122 w 160"/>
                  <a:gd name="T5" fmla="*/ 78 h 85"/>
                  <a:gd name="T6" fmla="*/ 160 w 160"/>
                  <a:gd name="T7" fmla="*/ 46 h 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0"/>
                  <a:gd name="T13" fmla="*/ 0 h 85"/>
                  <a:gd name="T14" fmla="*/ 160 w 160"/>
                  <a:gd name="T15" fmla="*/ 85 h 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0" h="85">
                    <a:moveTo>
                      <a:pt x="0" y="39"/>
                    </a:moveTo>
                    <a:cubicBezTo>
                      <a:pt x="8" y="19"/>
                      <a:pt x="16" y="0"/>
                      <a:pt x="36" y="7"/>
                    </a:cubicBezTo>
                    <a:cubicBezTo>
                      <a:pt x="56" y="14"/>
                      <a:pt x="101" y="71"/>
                      <a:pt x="122" y="78"/>
                    </a:cubicBezTo>
                    <a:cubicBezTo>
                      <a:pt x="143" y="85"/>
                      <a:pt x="154" y="51"/>
                      <a:pt x="160" y="46"/>
                    </a:cubicBezTo>
                  </a:path>
                </a:pathLst>
              </a:custGeom>
              <a:noFill/>
              <a:ln w="19050" cap="flat" cmpd="sng">
                <a:solidFill>
                  <a:srgbClr val="FFFF67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71" name="Group 69"/>
            <p:cNvGrpSpPr>
              <a:grpSpLocks/>
            </p:cNvGrpSpPr>
            <p:nvPr/>
          </p:nvGrpSpPr>
          <p:grpSpPr bwMode="auto">
            <a:xfrm>
              <a:off x="1748" y="2995"/>
              <a:ext cx="175" cy="181"/>
              <a:chOff x="1002" y="2767"/>
              <a:chExt cx="175" cy="181"/>
            </a:xfrm>
          </p:grpSpPr>
          <p:sp>
            <p:nvSpPr>
              <p:cNvPr id="23620" name="Text Box 70" descr="60%"/>
              <p:cNvSpPr txBox="1">
                <a:spLocks noChangeArrowheads="1"/>
              </p:cNvSpPr>
              <p:nvPr/>
            </p:nvSpPr>
            <p:spPr bwMode="auto">
              <a:xfrm>
                <a:off x="1002" y="2784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  <p:sp>
            <p:nvSpPr>
              <p:cNvPr id="23621" name="Freeform 71" descr="60%"/>
              <p:cNvSpPr>
                <a:spLocks/>
              </p:cNvSpPr>
              <p:nvPr/>
            </p:nvSpPr>
            <p:spPr bwMode="auto">
              <a:xfrm>
                <a:off x="1011" y="2767"/>
                <a:ext cx="160" cy="85"/>
              </a:xfrm>
              <a:custGeom>
                <a:avLst/>
                <a:gdLst>
                  <a:gd name="T0" fmla="*/ 0 w 160"/>
                  <a:gd name="T1" fmla="*/ 39 h 85"/>
                  <a:gd name="T2" fmla="*/ 36 w 160"/>
                  <a:gd name="T3" fmla="*/ 7 h 85"/>
                  <a:gd name="T4" fmla="*/ 122 w 160"/>
                  <a:gd name="T5" fmla="*/ 78 h 85"/>
                  <a:gd name="T6" fmla="*/ 160 w 160"/>
                  <a:gd name="T7" fmla="*/ 46 h 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0"/>
                  <a:gd name="T13" fmla="*/ 0 h 85"/>
                  <a:gd name="T14" fmla="*/ 160 w 160"/>
                  <a:gd name="T15" fmla="*/ 85 h 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0" h="85">
                    <a:moveTo>
                      <a:pt x="0" y="39"/>
                    </a:moveTo>
                    <a:cubicBezTo>
                      <a:pt x="8" y="19"/>
                      <a:pt x="16" y="0"/>
                      <a:pt x="36" y="7"/>
                    </a:cubicBezTo>
                    <a:cubicBezTo>
                      <a:pt x="56" y="14"/>
                      <a:pt x="101" y="71"/>
                      <a:pt x="122" y="78"/>
                    </a:cubicBezTo>
                    <a:cubicBezTo>
                      <a:pt x="143" y="85"/>
                      <a:pt x="154" y="51"/>
                      <a:pt x="160" y="46"/>
                    </a:cubicBezTo>
                  </a:path>
                </a:pathLst>
              </a:custGeom>
              <a:noFill/>
              <a:ln w="19050" cap="flat" cmpd="sng">
                <a:solidFill>
                  <a:srgbClr val="FFFF67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72" name="Group 72"/>
            <p:cNvGrpSpPr>
              <a:grpSpLocks/>
            </p:cNvGrpSpPr>
            <p:nvPr/>
          </p:nvGrpSpPr>
          <p:grpSpPr bwMode="auto">
            <a:xfrm>
              <a:off x="1542" y="3212"/>
              <a:ext cx="175" cy="181"/>
              <a:chOff x="1002" y="2767"/>
              <a:chExt cx="175" cy="181"/>
            </a:xfrm>
          </p:grpSpPr>
          <p:sp>
            <p:nvSpPr>
              <p:cNvPr id="23618" name="Text Box 73" descr="60%"/>
              <p:cNvSpPr txBox="1">
                <a:spLocks noChangeArrowheads="1"/>
              </p:cNvSpPr>
              <p:nvPr/>
            </p:nvSpPr>
            <p:spPr bwMode="auto">
              <a:xfrm>
                <a:off x="1002" y="2784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  <p:sp>
            <p:nvSpPr>
              <p:cNvPr id="23619" name="Freeform 74" descr="60%"/>
              <p:cNvSpPr>
                <a:spLocks/>
              </p:cNvSpPr>
              <p:nvPr/>
            </p:nvSpPr>
            <p:spPr bwMode="auto">
              <a:xfrm>
                <a:off x="1011" y="2767"/>
                <a:ext cx="160" cy="85"/>
              </a:xfrm>
              <a:custGeom>
                <a:avLst/>
                <a:gdLst>
                  <a:gd name="T0" fmla="*/ 0 w 160"/>
                  <a:gd name="T1" fmla="*/ 39 h 85"/>
                  <a:gd name="T2" fmla="*/ 36 w 160"/>
                  <a:gd name="T3" fmla="*/ 7 h 85"/>
                  <a:gd name="T4" fmla="*/ 122 w 160"/>
                  <a:gd name="T5" fmla="*/ 78 h 85"/>
                  <a:gd name="T6" fmla="*/ 160 w 160"/>
                  <a:gd name="T7" fmla="*/ 46 h 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0"/>
                  <a:gd name="T13" fmla="*/ 0 h 85"/>
                  <a:gd name="T14" fmla="*/ 160 w 160"/>
                  <a:gd name="T15" fmla="*/ 85 h 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0" h="85">
                    <a:moveTo>
                      <a:pt x="0" y="39"/>
                    </a:moveTo>
                    <a:cubicBezTo>
                      <a:pt x="8" y="19"/>
                      <a:pt x="16" y="0"/>
                      <a:pt x="36" y="7"/>
                    </a:cubicBezTo>
                    <a:cubicBezTo>
                      <a:pt x="56" y="14"/>
                      <a:pt x="101" y="71"/>
                      <a:pt x="122" y="78"/>
                    </a:cubicBezTo>
                    <a:cubicBezTo>
                      <a:pt x="143" y="85"/>
                      <a:pt x="154" y="51"/>
                      <a:pt x="160" y="46"/>
                    </a:cubicBezTo>
                  </a:path>
                </a:pathLst>
              </a:custGeom>
              <a:noFill/>
              <a:ln w="19050" cap="flat" cmpd="sng">
                <a:solidFill>
                  <a:srgbClr val="FFFF67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73" name="Group 75"/>
            <p:cNvGrpSpPr>
              <a:grpSpLocks/>
            </p:cNvGrpSpPr>
            <p:nvPr/>
          </p:nvGrpSpPr>
          <p:grpSpPr bwMode="auto">
            <a:xfrm>
              <a:off x="1271" y="2752"/>
              <a:ext cx="175" cy="181"/>
              <a:chOff x="1002" y="2767"/>
              <a:chExt cx="175" cy="181"/>
            </a:xfrm>
          </p:grpSpPr>
          <p:sp>
            <p:nvSpPr>
              <p:cNvPr id="23616" name="Text Box 76" descr="60%"/>
              <p:cNvSpPr txBox="1">
                <a:spLocks noChangeArrowheads="1"/>
              </p:cNvSpPr>
              <p:nvPr/>
            </p:nvSpPr>
            <p:spPr bwMode="auto">
              <a:xfrm>
                <a:off x="1002" y="2784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  <p:sp>
            <p:nvSpPr>
              <p:cNvPr id="23617" name="Freeform 77" descr="60%"/>
              <p:cNvSpPr>
                <a:spLocks/>
              </p:cNvSpPr>
              <p:nvPr/>
            </p:nvSpPr>
            <p:spPr bwMode="auto">
              <a:xfrm>
                <a:off x="1011" y="2767"/>
                <a:ext cx="160" cy="85"/>
              </a:xfrm>
              <a:custGeom>
                <a:avLst/>
                <a:gdLst>
                  <a:gd name="T0" fmla="*/ 0 w 160"/>
                  <a:gd name="T1" fmla="*/ 39 h 85"/>
                  <a:gd name="T2" fmla="*/ 36 w 160"/>
                  <a:gd name="T3" fmla="*/ 7 h 85"/>
                  <a:gd name="T4" fmla="*/ 122 w 160"/>
                  <a:gd name="T5" fmla="*/ 78 h 85"/>
                  <a:gd name="T6" fmla="*/ 160 w 160"/>
                  <a:gd name="T7" fmla="*/ 46 h 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0"/>
                  <a:gd name="T13" fmla="*/ 0 h 85"/>
                  <a:gd name="T14" fmla="*/ 160 w 160"/>
                  <a:gd name="T15" fmla="*/ 85 h 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0" h="85">
                    <a:moveTo>
                      <a:pt x="0" y="39"/>
                    </a:moveTo>
                    <a:cubicBezTo>
                      <a:pt x="8" y="19"/>
                      <a:pt x="16" y="0"/>
                      <a:pt x="36" y="7"/>
                    </a:cubicBezTo>
                    <a:cubicBezTo>
                      <a:pt x="56" y="14"/>
                      <a:pt x="101" y="71"/>
                      <a:pt x="122" y="78"/>
                    </a:cubicBezTo>
                    <a:cubicBezTo>
                      <a:pt x="143" y="85"/>
                      <a:pt x="154" y="51"/>
                      <a:pt x="160" y="46"/>
                    </a:cubicBezTo>
                  </a:path>
                </a:pathLst>
              </a:custGeom>
              <a:noFill/>
              <a:ln w="19050" cap="flat" cmpd="sng">
                <a:solidFill>
                  <a:srgbClr val="FFFF67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74" name="Group 78"/>
            <p:cNvGrpSpPr>
              <a:grpSpLocks/>
            </p:cNvGrpSpPr>
            <p:nvPr/>
          </p:nvGrpSpPr>
          <p:grpSpPr bwMode="auto">
            <a:xfrm>
              <a:off x="1274" y="3342"/>
              <a:ext cx="175" cy="181"/>
              <a:chOff x="1002" y="2767"/>
              <a:chExt cx="175" cy="181"/>
            </a:xfrm>
          </p:grpSpPr>
          <p:sp>
            <p:nvSpPr>
              <p:cNvPr id="23614" name="Text Box 79" descr="60%"/>
              <p:cNvSpPr txBox="1">
                <a:spLocks noChangeArrowheads="1"/>
              </p:cNvSpPr>
              <p:nvPr/>
            </p:nvSpPr>
            <p:spPr bwMode="auto">
              <a:xfrm>
                <a:off x="1002" y="2784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  <p:sp>
            <p:nvSpPr>
              <p:cNvPr id="23615" name="Freeform 80" descr="60%"/>
              <p:cNvSpPr>
                <a:spLocks/>
              </p:cNvSpPr>
              <p:nvPr/>
            </p:nvSpPr>
            <p:spPr bwMode="auto">
              <a:xfrm>
                <a:off x="1011" y="2767"/>
                <a:ext cx="160" cy="85"/>
              </a:xfrm>
              <a:custGeom>
                <a:avLst/>
                <a:gdLst>
                  <a:gd name="T0" fmla="*/ 0 w 160"/>
                  <a:gd name="T1" fmla="*/ 39 h 85"/>
                  <a:gd name="T2" fmla="*/ 36 w 160"/>
                  <a:gd name="T3" fmla="*/ 7 h 85"/>
                  <a:gd name="T4" fmla="*/ 122 w 160"/>
                  <a:gd name="T5" fmla="*/ 78 h 85"/>
                  <a:gd name="T6" fmla="*/ 160 w 160"/>
                  <a:gd name="T7" fmla="*/ 46 h 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0"/>
                  <a:gd name="T13" fmla="*/ 0 h 85"/>
                  <a:gd name="T14" fmla="*/ 160 w 160"/>
                  <a:gd name="T15" fmla="*/ 85 h 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0" h="85">
                    <a:moveTo>
                      <a:pt x="0" y="39"/>
                    </a:moveTo>
                    <a:cubicBezTo>
                      <a:pt x="8" y="19"/>
                      <a:pt x="16" y="0"/>
                      <a:pt x="36" y="7"/>
                    </a:cubicBezTo>
                    <a:cubicBezTo>
                      <a:pt x="56" y="14"/>
                      <a:pt x="101" y="71"/>
                      <a:pt x="122" y="78"/>
                    </a:cubicBezTo>
                    <a:cubicBezTo>
                      <a:pt x="143" y="85"/>
                      <a:pt x="154" y="51"/>
                      <a:pt x="160" y="46"/>
                    </a:cubicBezTo>
                  </a:path>
                </a:pathLst>
              </a:custGeom>
              <a:noFill/>
              <a:ln w="19050" cap="flat" cmpd="sng">
                <a:solidFill>
                  <a:srgbClr val="FFFF67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75" name="Group 81"/>
            <p:cNvGrpSpPr>
              <a:grpSpLocks/>
            </p:cNvGrpSpPr>
            <p:nvPr/>
          </p:nvGrpSpPr>
          <p:grpSpPr bwMode="auto">
            <a:xfrm>
              <a:off x="1481" y="2766"/>
              <a:ext cx="186" cy="201"/>
              <a:chOff x="889" y="2555"/>
              <a:chExt cx="186" cy="201"/>
            </a:xfrm>
          </p:grpSpPr>
          <p:sp>
            <p:nvSpPr>
              <p:cNvPr id="23612" name="Text Box 82" descr="60%"/>
              <p:cNvSpPr txBox="1">
                <a:spLocks noChangeArrowheads="1"/>
              </p:cNvSpPr>
              <p:nvPr/>
            </p:nvSpPr>
            <p:spPr bwMode="auto">
              <a:xfrm>
                <a:off x="889" y="2555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  <p:sp>
            <p:nvSpPr>
              <p:cNvPr id="23613" name="Freeform 83" descr="60%"/>
              <p:cNvSpPr>
                <a:spLocks/>
              </p:cNvSpPr>
              <p:nvPr/>
            </p:nvSpPr>
            <p:spPr bwMode="auto">
              <a:xfrm>
                <a:off x="915" y="2671"/>
                <a:ext cx="160" cy="85"/>
              </a:xfrm>
              <a:custGeom>
                <a:avLst/>
                <a:gdLst>
                  <a:gd name="T0" fmla="*/ 0 w 160"/>
                  <a:gd name="T1" fmla="*/ 39 h 85"/>
                  <a:gd name="T2" fmla="*/ 36 w 160"/>
                  <a:gd name="T3" fmla="*/ 7 h 85"/>
                  <a:gd name="T4" fmla="*/ 122 w 160"/>
                  <a:gd name="T5" fmla="*/ 78 h 85"/>
                  <a:gd name="T6" fmla="*/ 160 w 160"/>
                  <a:gd name="T7" fmla="*/ 46 h 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0"/>
                  <a:gd name="T13" fmla="*/ 0 h 85"/>
                  <a:gd name="T14" fmla="*/ 160 w 160"/>
                  <a:gd name="T15" fmla="*/ 85 h 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0" h="85">
                    <a:moveTo>
                      <a:pt x="0" y="39"/>
                    </a:moveTo>
                    <a:cubicBezTo>
                      <a:pt x="8" y="19"/>
                      <a:pt x="16" y="0"/>
                      <a:pt x="36" y="7"/>
                    </a:cubicBezTo>
                    <a:cubicBezTo>
                      <a:pt x="56" y="14"/>
                      <a:pt x="101" y="71"/>
                      <a:pt x="122" y="78"/>
                    </a:cubicBezTo>
                    <a:cubicBezTo>
                      <a:pt x="143" y="85"/>
                      <a:pt x="154" y="51"/>
                      <a:pt x="160" y="46"/>
                    </a:cubicBezTo>
                  </a:path>
                </a:pathLst>
              </a:custGeom>
              <a:noFill/>
              <a:ln w="19050" cap="flat" cmpd="sng">
                <a:solidFill>
                  <a:srgbClr val="FFFF67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76" name="Group 84"/>
            <p:cNvGrpSpPr>
              <a:grpSpLocks/>
            </p:cNvGrpSpPr>
            <p:nvPr/>
          </p:nvGrpSpPr>
          <p:grpSpPr bwMode="auto">
            <a:xfrm>
              <a:off x="1529" y="2949"/>
              <a:ext cx="186" cy="201"/>
              <a:chOff x="889" y="2555"/>
              <a:chExt cx="186" cy="201"/>
            </a:xfrm>
          </p:grpSpPr>
          <p:sp>
            <p:nvSpPr>
              <p:cNvPr id="23610" name="Text Box 85" descr="60%"/>
              <p:cNvSpPr txBox="1">
                <a:spLocks noChangeArrowheads="1"/>
              </p:cNvSpPr>
              <p:nvPr/>
            </p:nvSpPr>
            <p:spPr bwMode="auto">
              <a:xfrm>
                <a:off x="889" y="2555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  <p:sp>
            <p:nvSpPr>
              <p:cNvPr id="23611" name="Freeform 86" descr="60%"/>
              <p:cNvSpPr>
                <a:spLocks/>
              </p:cNvSpPr>
              <p:nvPr/>
            </p:nvSpPr>
            <p:spPr bwMode="auto">
              <a:xfrm>
                <a:off x="915" y="2671"/>
                <a:ext cx="160" cy="85"/>
              </a:xfrm>
              <a:custGeom>
                <a:avLst/>
                <a:gdLst>
                  <a:gd name="T0" fmla="*/ 0 w 160"/>
                  <a:gd name="T1" fmla="*/ 39 h 85"/>
                  <a:gd name="T2" fmla="*/ 36 w 160"/>
                  <a:gd name="T3" fmla="*/ 7 h 85"/>
                  <a:gd name="T4" fmla="*/ 122 w 160"/>
                  <a:gd name="T5" fmla="*/ 78 h 85"/>
                  <a:gd name="T6" fmla="*/ 160 w 160"/>
                  <a:gd name="T7" fmla="*/ 46 h 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0"/>
                  <a:gd name="T13" fmla="*/ 0 h 85"/>
                  <a:gd name="T14" fmla="*/ 160 w 160"/>
                  <a:gd name="T15" fmla="*/ 85 h 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0" h="85">
                    <a:moveTo>
                      <a:pt x="0" y="39"/>
                    </a:moveTo>
                    <a:cubicBezTo>
                      <a:pt x="8" y="19"/>
                      <a:pt x="16" y="0"/>
                      <a:pt x="36" y="7"/>
                    </a:cubicBezTo>
                    <a:cubicBezTo>
                      <a:pt x="56" y="14"/>
                      <a:pt x="101" y="71"/>
                      <a:pt x="122" y="78"/>
                    </a:cubicBezTo>
                    <a:cubicBezTo>
                      <a:pt x="143" y="85"/>
                      <a:pt x="154" y="51"/>
                      <a:pt x="160" y="46"/>
                    </a:cubicBezTo>
                  </a:path>
                </a:pathLst>
              </a:custGeom>
              <a:noFill/>
              <a:ln w="19050" cap="flat" cmpd="sng">
                <a:solidFill>
                  <a:srgbClr val="FFFF67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77" name="Group 87"/>
            <p:cNvGrpSpPr>
              <a:grpSpLocks/>
            </p:cNvGrpSpPr>
            <p:nvPr/>
          </p:nvGrpSpPr>
          <p:grpSpPr bwMode="auto">
            <a:xfrm>
              <a:off x="1780" y="3158"/>
              <a:ext cx="186" cy="201"/>
              <a:chOff x="889" y="2555"/>
              <a:chExt cx="186" cy="201"/>
            </a:xfrm>
          </p:grpSpPr>
          <p:sp>
            <p:nvSpPr>
              <p:cNvPr id="23608" name="Text Box 88" descr="60%"/>
              <p:cNvSpPr txBox="1">
                <a:spLocks noChangeArrowheads="1"/>
              </p:cNvSpPr>
              <p:nvPr/>
            </p:nvSpPr>
            <p:spPr bwMode="auto">
              <a:xfrm>
                <a:off x="889" y="2555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  <p:sp>
            <p:nvSpPr>
              <p:cNvPr id="23609" name="Freeform 89" descr="60%"/>
              <p:cNvSpPr>
                <a:spLocks/>
              </p:cNvSpPr>
              <p:nvPr/>
            </p:nvSpPr>
            <p:spPr bwMode="auto">
              <a:xfrm>
                <a:off x="915" y="2671"/>
                <a:ext cx="160" cy="85"/>
              </a:xfrm>
              <a:custGeom>
                <a:avLst/>
                <a:gdLst>
                  <a:gd name="T0" fmla="*/ 0 w 160"/>
                  <a:gd name="T1" fmla="*/ 39 h 85"/>
                  <a:gd name="T2" fmla="*/ 36 w 160"/>
                  <a:gd name="T3" fmla="*/ 7 h 85"/>
                  <a:gd name="T4" fmla="*/ 122 w 160"/>
                  <a:gd name="T5" fmla="*/ 78 h 85"/>
                  <a:gd name="T6" fmla="*/ 160 w 160"/>
                  <a:gd name="T7" fmla="*/ 46 h 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0"/>
                  <a:gd name="T13" fmla="*/ 0 h 85"/>
                  <a:gd name="T14" fmla="*/ 160 w 160"/>
                  <a:gd name="T15" fmla="*/ 85 h 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0" h="85">
                    <a:moveTo>
                      <a:pt x="0" y="39"/>
                    </a:moveTo>
                    <a:cubicBezTo>
                      <a:pt x="8" y="19"/>
                      <a:pt x="16" y="0"/>
                      <a:pt x="36" y="7"/>
                    </a:cubicBezTo>
                    <a:cubicBezTo>
                      <a:pt x="56" y="14"/>
                      <a:pt x="101" y="71"/>
                      <a:pt x="122" y="78"/>
                    </a:cubicBezTo>
                    <a:cubicBezTo>
                      <a:pt x="143" y="85"/>
                      <a:pt x="154" y="51"/>
                      <a:pt x="160" y="46"/>
                    </a:cubicBezTo>
                  </a:path>
                </a:pathLst>
              </a:custGeom>
              <a:noFill/>
              <a:ln w="19050" cap="flat" cmpd="sng">
                <a:solidFill>
                  <a:srgbClr val="FFFF67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78" name="Group 90"/>
            <p:cNvGrpSpPr>
              <a:grpSpLocks/>
            </p:cNvGrpSpPr>
            <p:nvPr/>
          </p:nvGrpSpPr>
          <p:grpSpPr bwMode="auto">
            <a:xfrm>
              <a:off x="1315" y="2849"/>
              <a:ext cx="186" cy="201"/>
              <a:chOff x="889" y="2555"/>
              <a:chExt cx="186" cy="201"/>
            </a:xfrm>
          </p:grpSpPr>
          <p:sp>
            <p:nvSpPr>
              <p:cNvPr id="23606" name="Text Box 91" descr="60%"/>
              <p:cNvSpPr txBox="1">
                <a:spLocks noChangeArrowheads="1"/>
              </p:cNvSpPr>
              <p:nvPr/>
            </p:nvSpPr>
            <p:spPr bwMode="auto">
              <a:xfrm>
                <a:off x="889" y="2555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  <p:sp>
            <p:nvSpPr>
              <p:cNvPr id="23607" name="Freeform 92" descr="60%"/>
              <p:cNvSpPr>
                <a:spLocks/>
              </p:cNvSpPr>
              <p:nvPr/>
            </p:nvSpPr>
            <p:spPr bwMode="auto">
              <a:xfrm>
                <a:off x="915" y="2671"/>
                <a:ext cx="160" cy="85"/>
              </a:xfrm>
              <a:custGeom>
                <a:avLst/>
                <a:gdLst>
                  <a:gd name="T0" fmla="*/ 0 w 160"/>
                  <a:gd name="T1" fmla="*/ 39 h 85"/>
                  <a:gd name="T2" fmla="*/ 36 w 160"/>
                  <a:gd name="T3" fmla="*/ 7 h 85"/>
                  <a:gd name="T4" fmla="*/ 122 w 160"/>
                  <a:gd name="T5" fmla="*/ 78 h 85"/>
                  <a:gd name="T6" fmla="*/ 160 w 160"/>
                  <a:gd name="T7" fmla="*/ 46 h 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0"/>
                  <a:gd name="T13" fmla="*/ 0 h 85"/>
                  <a:gd name="T14" fmla="*/ 160 w 160"/>
                  <a:gd name="T15" fmla="*/ 85 h 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0" h="85">
                    <a:moveTo>
                      <a:pt x="0" y="39"/>
                    </a:moveTo>
                    <a:cubicBezTo>
                      <a:pt x="8" y="19"/>
                      <a:pt x="16" y="0"/>
                      <a:pt x="36" y="7"/>
                    </a:cubicBezTo>
                    <a:cubicBezTo>
                      <a:pt x="56" y="14"/>
                      <a:pt x="101" y="71"/>
                      <a:pt x="122" y="78"/>
                    </a:cubicBezTo>
                    <a:cubicBezTo>
                      <a:pt x="143" y="85"/>
                      <a:pt x="154" y="51"/>
                      <a:pt x="160" y="46"/>
                    </a:cubicBezTo>
                  </a:path>
                </a:pathLst>
              </a:custGeom>
              <a:noFill/>
              <a:ln w="19050" cap="flat" cmpd="sng">
                <a:solidFill>
                  <a:srgbClr val="FFFF67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79" name="Group 93"/>
            <p:cNvGrpSpPr>
              <a:grpSpLocks/>
            </p:cNvGrpSpPr>
            <p:nvPr/>
          </p:nvGrpSpPr>
          <p:grpSpPr bwMode="auto">
            <a:xfrm>
              <a:off x="1488" y="3356"/>
              <a:ext cx="186" cy="201"/>
              <a:chOff x="889" y="2555"/>
              <a:chExt cx="186" cy="201"/>
            </a:xfrm>
          </p:grpSpPr>
          <p:sp>
            <p:nvSpPr>
              <p:cNvPr id="23604" name="Text Box 94" descr="60%"/>
              <p:cNvSpPr txBox="1">
                <a:spLocks noChangeArrowheads="1"/>
              </p:cNvSpPr>
              <p:nvPr/>
            </p:nvSpPr>
            <p:spPr bwMode="auto">
              <a:xfrm>
                <a:off x="889" y="2555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  <p:sp>
            <p:nvSpPr>
              <p:cNvPr id="23605" name="Freeform 95" descr="60%"/>
              <p:cNvSpPr>
                <a:spLocks/>
              </p:cNvSpPr>
              <p:nvPr/>
            </p:nvSpPr>
            <p:spPr bwMode="auto">
              <a:xfrm>
                <a:off x="915" y="2671"/>
                <a:ext cx="160" cy="85"/>
              </a:xfrm>
              <a:custGeom>
                <a:avLst/>
                <a:gdLst>
                  <a:gd name="T0" fmla="*/ 0 w 160"/>
                  <a:gd name="T1" fmla="*/ 39 h 85"/>
                  <a:gd name="T2" fmla="*/ 36 w 160"/>
                  <a:gd name="T3" fmla="*/ 7 h 85"/>
                  <a:gd name="T4" fmla="*/ 122 w 160"/>
                  <a:gd name="T5" fmla="*/ 78 h 85"/>
                  <a:gd name="T6" fmla="*/ 160 w 160"/>
                  <a:gd name="T7" fmla="*/ 46 h 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0"/>
                  <a:gd name="T13" fmla="*/ 0 h 85"/>
                  <a:gd name="T14" fmla="*/ 160 w 160"/>
                  <a:gd name="T15" fmla="*/ 85 h 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0" h="85">
                    <a:moveTo>
                      <a:pt x="0" y="39"/>
                    </a:moveTo>
                    <a:cubicBezTo>
                      <a:pt x="8" y="19"/>
                      <a:pt x="16" y="0"/>
                      <a:pt x="36" y="7"/>
                    </a:cubicBezTo>
                    <a:cubicBezTo>
                      <a:pt x="56" y="14"/>
                      <a:pt x="101" y="71"/>
                      <a:pt x="122" y="78"/>
                    </a:cubicBezTo>
                    <a:cubicBezTo>
                      <a:pt x="143" y="85"/>
                      <a:pt x="154" y="51"/>
                      <a:pt x="160" y="46"/>
                    </a:cubicBezTo>
                  </a:path>
                </a:pathLst>
              </a:custGeom>
              <a:noFill/>
              <a:ln w="19050" cap="flat" cmpd="sng">
                <a:solidFill>
                  <a:srgbClr val="FFFF67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80" name="Group 96"/>
            <p:cNvGrpSpPr>
              <a:grpSpLocks/>
            </p:cNvGrpSpPr>
            <p:nvPr/>
          </p:nvGrpSpPr>
          <p:grpSpPr bwMode="auto">
            <a:xfrm>
              <a:off x="1126" y="2884"/>
              <a:ext cx="186" cy="201"/>
              <a:chOff x="889" y="2555"/>
              <a:chExt cx="186" cy="201"/>
            </a:xfrm>
          </p:grpSpPr>
          <p:sp>
            <p:nvSpPr>
              <p:cNvPr id="23602" name="Text Box 97" descr="60%"/>
              <p:cNvSpPr txBox="1">
                <a:spLocks noChangeArrowheads="1"/>
              </p:cNvSpPr>
              <p:nvPr/>
            </p:nvSpPr>
            <p:spPr bwMode="auto">
              <a:xfrm>
                <a:off x="889" y="2555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  <p:sp>
            <p:nvSpPr>
              <p:cNvPr id="23603" name="Freeform 98" descr="60%"/>
              <p:cNvSpPr>
                <a:spLocks/>
              </p:cNvSpPr>
              <p:nvPr/>
            </p:nvSpPr>
            <p:spPr bwMode="auto">
              <a:xfrm>
                <a:off x="915" y="2671"/>
                <a:ext cx="160" cy="85"/>
              </a:xfrm>
              <a:custGeom>
                <a:avLst/>
                <a:gdLst>
                  <a:gd name="T0" fmla="*/ 0 w 160"/>
                  <a:gd name="T1" fmla="*/ 39 h 85"/>
                  <a:gd name="T2" fmla="*/ 36 w 160"/>
                  <a:gd name="T3" fmla="*/ 7 h 85"/>
                  <a:gd name="T4" fmla="*/ 122 w 160"/>
                  <a:gd name="T5" fmla="*/ 78 h 85"/>
                  <a:gd name="T6" fmla="*/ 160 w 160"/>
                  <a:gd name="T7" fmla="*/ 46 h 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0"/>
                  <a:gd name="T13" fmla="*/ 0 h 85"/>
                  <a:gd name="T14" fmla="*/ 160 w 160"/>
                  <a:gd name="T15" fmla="*/ 85 h 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0" h="85">
                    <a:moveTo>
                      <a:pt x="0" y="39"/>
                    </a:moveTo>
                    <a:cubicBezTo>
                      <a:pt x="8" y="19"/>
                      <a:pt x="16" y="0"/>
                      <a:pt x="36" y="7"/>
                    </a:cubicBezTo>
                    <a:cubicBezTo>
                      <a:pt x="56" y="14"/>
                      <a:pt x="101" y="71"/>
                      <a:pt x="122" y="78"/>
                    </a:cubicBezTo>
                    <a:cubicBezTo>
                      <a:pt x="143" y="85"/>
                      <a:pt x="154" y="51"/>
                      <a:pt x="160" y="46"/>
                    </a:cubicBezTo>
                  </a:path>
                </a:pathLst>
              </a:custGeom>
              <a:noFill/>
              <a:ln w="19050" cap="flat" cmpd="sng">
                <a:solidFill>
                  <a:srgbClr val="FFFF67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81" name="Group 99"/>
            <p:cNvGrpSpPr>
              <a:grpSpLocks/>
            </p:cNvGrpSpPr>
            <p:nvPr/>
          </p:nvGrpSpPr>
          <p:grpSpPr bwMode="auto">
            <a:xfrm>
              <a:off x="1096" y="3096"/>
              <a:ext cx="186" cy="201"/>
              <a:chOff x="889" y="2555"/>
              <a:chExt cx="186" cy="201"/>
            </a:xfrm>
          </p:grpSpPr>
          <p:sp>
            <p:nvSpPr>
              <p:cNvPr id="23600" name="Text Box 100" descr="60%"/>
              <p:cNvSpPr txBox="1">
                <a:spLocks noChangeArrowheads="1"/>
              </p:cNvSpPr>
              <p:nvPr/>
            </p:nvSpPr>
            <p:spPr bwMode="auto">
              <a:xfrm>
                <a:off x="889" y="2555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  <p:sp>
            <p:nvSpPr>
              <p:cNvPr id="23601" name="Freeform 101" descr="60%"/>
              <p:cNvSpPr>
                <a:spLocks/>
              </p:cNvSpPr>
              <p:nvPr/>
            </p:nvSpPr>
            <p:spPr bwMode="auto">
              <a:xfrm>
                <a:off x="915" y="2671"/>
                <a:ext cx="160" cy="85"/>
              </a:xfrm>
              <a:custGeom>
                <a:avLst/>
                <a:gdLst>
                  <a:gd name="T0" fmla="*/ 0 w 160"/>
                  <a:gd name="T1" fmla="*/ 39 h 85"/>
                  <a:gd name="T2" fmla="*/ 36 w 160"/>
                  <a:gd name="T3" fmla="*/ 7 h 85"/>
                  <a:gd name="T4" fmla="*/ 122 w 160"/>
                  <a:gd name="T5" fmla="*/ 78 h 85"/>
                  <a:gd name="T6" fmla="*/ 160 w 160"/>
                  <a:gd name="T7" fmla="*/ 46 h 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0"/>
                  <a:gd name="T13" fmla="*/ 0 h 85"/>
                  <a:gd name="T14" fmla="*/ 160 w 160"/>
                  <a:gd name="T15" fmla="*/ 85 h 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0" h="85">
                    <a:moveTo>
                      <a:pt x="0" y="39"/>
                    </a:moveTo>
                    <a:cubicBezTo>
                      <a:pt x="8" y="19"/>
                      <a:pt x="16" y="0"/>
                      <a:pt x="36" y="7"/>
                    </a:cubicBezTo>
                    <a:cubicBezTo>
                      <a:pt x="56" y="14"/>
                      <a:pt x="101" y="71"/>
                      <a:pt x="122" y="78"/>
                    </a:cubicBezTo>
                    <a:cubicBezTo>
                      <a:pt x="143" y="85"/>
                      <a:pt x="154" y="51"/>
                      <a:pt x="160" y="46"/>
                    </a:cubicBezTo>
                  </a:path>
                </a:pathLst>
              </a:custGeom>
              <a:noFill/>
              <a:ln w="19050" cap="flat" cmpd="sng">
                <a:solidFill>
                  <a:srgbClr val="FFFF67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82" name="Group 102"/>
            <p:cNvGrpSpPr>
              <a:grpSpLocks/>
            </p:cNvGrpSpPr>
            <p:nvPr/>
          </p:nvGrpSpPr>
          <p:grpSpPr bwMode="auto">
            <a:xfrm>
              <a:off x="1716" y="3411"/>
              <a:ext cx="175" cy="181"/>
              <a:chOff x="1002" y="2767"/>
              <a:chExt cx="175" cy="181"/>
            </a:xfrm>
          </p:grpSpPr>
          <p:sp>
            <p:nvSpPr>
              <p:cNvPr id="23598" name="Text Box 103" descr="60%"/>
              <p:cNvSpPr txBox="1">
                <a:spLocks noChangeArrowheads="1"/>
              </p:cNvSpPr>
              <p:nvPr/>
            </p:nvSpPr>
            <p:spPr bwMode="auto">
              <a:xfrm>
                <a:off x="1002" y="2784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  <p:sp>
            <p:nvSpPr>
              <p:cNvPr id="23599" name="Freeform 104" descr="60%"/>
              <p:cNvSpPr>
                <a:spLocks/>
              </p:cNvSpPr>
              <p:nvPr/>
            </p:nvSpPr>
            <p:spPr bwMode="auto">
              <a:xfrm>
                <a:off x="1011" y="2767"/>
                <a:ext cx="160" cy="85"/>
              </a:xfrm>
              <a:custGeom>
                <a:avLst/>
                <a:gdLst>
                  <a:gd name="T0" fmla="*/ 0 w 160"/>
                  <a:gd name="T1" fmla="*/ 39 h 85"/>
                  <a:gd name="T2" fmla="*/ 36 w 160"/>
                  <a:gd name="T3" fmla="*/ 7 h 85"/>
                  <a:gd name="T4" fmla="*/ 122 w 160"/>
                  <a:gd name="T5" fmla="*/ 78 h 85"/>
                  <a:gd name="T6" fmla="*/ 160 w 160"/>
                  <a:gd name="T7" fmla="*/ 46 h 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0"/>
                  <a:gd name="T13" fmla="*/ 0 h 85"/>
                  <a:gd name="T14" fmla="*/ 160 w 160"/>
                  <a:gd name="T15" fmla="*/ 85 h 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0" h="85">
                    <a:moveTo>
                      <a:pt x="0" y="39"/>
                    </a:moveTo>
                    <a:cubicBezTo>
                      <a:pt x="8" y="19"/>
                      <a:pt x="16" y="0"/>
                      <a:pt x="36" y="7"/>
                    </a:cubicBezTo>
                    <a:cubicBezTo>
                      <a:pt x="56" y="14"/>
                      <a:pt x="101" y="71"/>
                      <a:pt x="122" y="78"/>
                    </a:cubicBezTo>
                    <a:cubicBezTo>
                      <a:pt x="143" y="85"/>
                      <a:pt x="154" y="51"/>
                      <a:pt x="160" y="46"/>
                    </a:cubicBezTo>
                  </a:path>
                </a:pathLst>
              </a:custGeom>
              <a:noFill/>
              <a:ln w="19050" cap="flat" cmpd="sng">
                <a:solidFill>
                  <a:srgbClr val="FFFF67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83" name="Group 105"/>
            <p:cNvGrpSpPr>
              <a:grpSpLocks/>
            </p:cNvGrpSpPr>
            <p:nvPr/>
          </p:nvGrpSpPr>
          <p:grpSpPr bwMode="auto">
            <a:xfrm>
              <a:off x="917" y="3090"/>
              <a:ext cx="175" cy="181"/>
              <a:chOff x="1002" y="2767"/>
              <a:chExt cx="175" cy="181"/>
            </a:xfrm>
          </p:grpSpPr>
          <p:sp>
            <p:nvSpPr>
              <p:cNvPr id="23596" name="Text Box 106" descr="60%"/>
              <p:cNvSpPr txBox="1">
                <a:spLocks noChangeArrowheads="1"/>
              </p:cNvSpPr>
              <p:nvPr/>
            </p:nvSpPr>
            <p:spPr bwMode="auto">
              <a:xfrm>
                <a:off x="1002" y="2784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  <p:sp>
            <p:nvSpPr>
              <p:cNvPr id="23597" name="Freeform 107" descr="60%"/>
              <p:cNvSpPr>
                <a:spLocks/>
              </p:cNvSpPr>
              <p:nvPr/>
            </p:nvSpPr>
            <p:spPr bwMode="auto">
              <a:xfrm>
                <a:off x="1011" y="2767"/>
                <a:ext cx="160" cy="85"/>
              </a:xfrm>
              <a:custGeom>
                <a:avLst/>
                <a:gdLst>
                  <a:gd name="T0" fmla="*/ 0 w 160"/>
                  <a:gd name="T1" fmla="*/ 39 h 85"/>
                  <a:gd name="T2" fmla="*/ 36 w 160"/>
                  <a:gd name="T3" fmla="*/ 7 h 85"/>
                  <a:gd name="T4" fmla="*/ 122 w 160"/>
                  <a:gd name="T5" fmla="*/ 78 h 85"/>
                  <a:gd name="T6" fmla="*/ 160 w 160"/>
                  <a:gd name="T7" fmla="*/ 46 h 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0"/>
                  <a:gd name="T13" fmla="*/ 0 h 85"/>
                  <a:gd name="T14" fmla="*/ 160 w 160"/>
                  <a:gd name="T15" fmla="*/ 85 h 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0" h="85">
                    <a:moveTo>
                      <a:pt x="0" y="39"/>
                    </a:moveTo>
                    <a:cubicBezTo>
                      <a:pt x="8" y="19"/>
                      <a:pt x="16" y="0"/>
                      <a:pt x="36" y="7"/>
                    </a:cubicBezTo>
                    <a:cubicBezTo>
                      <a:pt x="56" y="14"/>
                      <a:pt x="101" y="71"/>
                      <a:pt x="122" y="78"/>
                    </a:cubicBezTo>
                    <a:cubicBezTo>
                      <a:pt x="143" y="85"/>
                      <a:pt x="154" y="51"/>
                      <a:pt x="160" y="46"/>
                    </a:cubicBezTo>
                  </a:path>
                </a:pathLst>
              </a:custGeom>
              <a:noFill/>
              <a:ln w="19050" cap="flat" cmpd="sng">
                <a:solidFill>
                  <a:srgbClr val="FFFF67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84" name="Group 108"/>
            <p:cNvGrpSpPr>
              <a:grpSpLocks/>
            </p:cNvGrpSpPr>
            <p:nvPr/>
          </p:nvGrpSpPr>
          <p:grpSpPr bwMode="auto">
            <a:xfrm>
              <a:off x="1031" y="2749"/>
              <a:ext cx="175" cy="181"/>
              <a:chOff x="1002" y="2767"/>
              <a:chExt cx="175" cy="181"/>
            </a:xfrm>
          </p:grpSpPr>
          <p:sp>
            <p:nvSpPr>
              <p:cNvPr id="23594" name="Text Box 109" descr="60%"/>
              <p:cNvSpPr txBox="1">
                <a:spLocks noChangeArrowheads="1"/>
              </p:cNvSpPr>
              <p:nvPr/>
            </p:nvSpPr>
            <p:spPr bwMode="auto">
              <a:xfrm>
                <a:off x="1002" y="2784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  <p:sp>
            <p:nvSpPr>
              <p:cNvPr id="23595" name="Freeform 110" descr="60%"/>
              <p:cNvSpPr>
                <a:spLocks/>
              </p:cNvSpPr>
              <p:nvPr/>
            </p:nvSpPr>
            <p:spPr bwMode="auto">
              <a:xfrm>
                <a:off x="1011" y="2767"/>
                <a:ext cx="160" cy="85"/>
              </a:xfrm>
              <a:custGeom>
                <a:avLst/>
                <a:gdLst>
                  <a:gd name="T0" fmla="*/ 0 w 160"/>
                  <a:gd name="T1" fmla="*/ 39 h 85"/>
                  <a:gd name="T2" fmla="*/ 36 w 160"/>
                  <a:gd name="T3" fmla="*/ 7 h 85"/>
                  <a:gd name="T4" fmla="*/ 122 w 160"/>
                  <a:gd name="T5" fmla="*/ 78 h 85"/>
                  <a:gd name="T6" fmla="*/ 160 w 160"/>
                  <a:gd name="T7" fmla="*/ 46 h 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0"/>
                  <a:gd name="T13" fmla="*/ 0 h 85"/>
                  <a:gd name="T14" fmla="*/ 160 w 160"/>
                  <a:gd name="T15" fmla="*/ 85 h 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0" h="85">
                    <a:moveTo>
                      <a:pt x="0" y="39"/>
                    </a:moveTo>
                    <a:cubicBezTo>
                      <a:pt x="8" y="19"/>
                      <a:pt x="16" y="0"/>
                      <a:pt x="36" y="7"/>
                    </a:cubicBezTo>
                    <a:cubicBezTo>
                      <a:pt x="56" y="14"/>
                      <a:pt x="101" y="71"/>
                      <a:pt x="122" y="78"/>
                    </a:cubicBezTo>
                    <a:cubicBezTo>
                      <a:pt x="143" y="85"/>
                      <a:pt x="154" y="51"/>
                      <a:pt x="160" y="46"/>
                    </a:cubicBezTo>
                  </a:path>
                </a:pathLst>
              </a:custGeom>
              <a:noFill/>
              <a:ln w="19050" cap="flat" cmpd="sng">
                <a:solidFill>
                  <a:srgbClr val="FFFF67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85" name="Group 111"/>
            <p:cNvGrpSpPr>
              <a:grpSpLocks/>
            </p:cNvGrpSpPr>
            <p:nvPr/>
          </p:nvGrpSpPr>
          <p:grpSpPr bwMode="auto">
            <a:xfrm>
              <a:off x="918" y="3242"/>
              <a:ext cx="186" cy="201"/>
              <a:chOff x="889" y="2555"/>
              <a:chExt cx="186" cy="201"/>
            </a:xfrm>
          </p:grpSpPr>
          <p:sp>
            <p:nvSpPr>
              <p:cNvPr id="23592" name="Text Box 112" descr="60%"/>
              <p:cNvSpPr txBox="1">
                <a:spLocks noChangeArrowheads="1"/>
              </p:cNvSpPr>
              <p:nvPr/>
            </p:nvSpPr>
            <p:spPr bwMode="auto">
              <a:xfrm>
                <a:off x="889" y="2555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  <p:sp>
            <p:nvSpPr>
              <p:cNvPr id="23593" name="Freeform 113" descr="60%"/>
              <p:cNvSpPr>
                <a:spLocks/>
              </p:cNvSpPr>
              <p:nvPr/>
            </p:nvSpPr>
            <p:spPr bwMode="auto">
              <a:xfrm>
                <a:off x="915" y="2671"/>
                <a:ext cx="160" cy="85"/>
              </a:xfrm>
              <a:custGeom>
                <a:avLst/>
                <a:gdLst>
                  <a:gd name="T0" fmla="*/ 0 w 160"/>
                  <a:gd name="T1" fmla="*/ 39 h 85"/>
                  <a:gd name="T2" fmla="*/ 36 w 160"/>
                  <a:gd name="T3" fmla="*/ 7 h 85"/>
                  <a:gd name="T4" fmla="*/ 122 w 160"/>
                  <a:gd name="T5" fmla="*/ 78 h 85"/>
                  <a:gd name="T6" fmla="*/ 160 w 160"/>
                  <a:gd name="T7" fmla="*/ 46 h 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0"/>
                  <a:gd name="T13" fmla="*/ 0 h 85"/>
                  <a:gd name="T14" fmla="*/ 160 w 160"/>
                  <a:gd name="T15" fmla="*/ 85 h 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0" h="85">
                    <a:moveTo>
                      <a:pt x="0" y="39"/>
                    </a:moveTo>
                    <a:cubicBezTo>
                      <a:pt x="8" y="19"/>
                      <a:pt x="16" y="0"/>
                      <a:pt x="36" y="7"/>
                    </a:cubicBezTo>
                    <a:cubicBezTo>
                      <a:pt x="56" y="14"/>
                      <a:pt x="101" y="71"/>
                      <a:pt x="122" y="78"/>
                    </a:cubicBezTo>
                    <a:cubicBezTo>
                      <a:pt x="143" y="85"/>
                      <a:pt x="154" y="51"/>
                      <a:pt x="160" y="46"/>
                    </a:cubicBezTo>
                  </a:path>
                </a:pathLst>
              </a:custGeom>
              <a:noFill/>
              <a:ln w="19050" cap="flat" cmpd="sng">
                <a:solidFill>
                  <a:srgbClr val="FFFF67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86" name="Group 114"/>
            <p:cNvGrpSpPr>
              <a:grpSpLocks/>
            </p:cNvGrpSpPr>
            <p:nvPr/>
          </p:nvGrpSpPr>
          <p:grpSpPr bwMode="auto">
            <a:xfrm>
              <a:off x="908" y="2807"/>
              <a:ext cx="186" cy="201"/>
              <a:chOff x="889" y="2555"/>
              <a:chExt cx="186" cy="201"/>
            </a:xfrm>
          </p:grpSpPr>
          <p:sp>
            <p:nvSpPr>
              <p:cNvPr id="23590" name="Text Box 115" descr="60%"/>
              <p:cNvSpPr txBox="1">
                <a:spLocks noChangeArrowheads="1"/>
              </p:cNvSpPr>
              <p:nvPr/>
            </p:nvSpPr>
            <p:spPr bwMode="auto">
              <a:xfrm>
                <a:off x="889" y="2555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  <p:sp>
            <p:nvSpPr>
              <p:cNvPr id="23591" name="Freeform 116" descr="60%"/>
              <p:cNvSpPr>
                <a:spLocks/>
              </p:cNvSpPr>
              <p:nvPr/>
            </p:nvSpPr>
            <p:spPr bwMode="auto">
              <a:xfrm>
                <a:off x="915" y="2671"/>
                <a:ext cx="160" cy="85"/>
              </a:xfrm>
              <a:custGeom>
                <a:avLst/>
                <a:gdLst>
                  <a:gd name="T0" fmla="*/ 0 w 160"/>
                  <a:gd name="T1" fmla="*/ 39 h 85"/>
                  <a:gd name="T2" fmla="*/ 36 w 160"/>
                  <a:gd name="T3" fmla="*/ 7 h 85"/>
                  <a:gd name="T4" fmla="*/ 122 w 160"/>
                  <a:gd name="T5" fmla="*/ 78 h 85"/>
                  <a:gd name="T6" fmla="*/ 160 w 160"/>
                  <a:gd name="T7" fmla="*/ 46 h 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0"/>
                  <a:gd name="T13" fmla="*/ 0 h 85"/>
                  <a:gd name="T14" fmla="*/ 160 w 160"/>
                  <a:gd name="T15" fmla="*/ 85 h 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0" h="85">
                    <a:moveTo>
                      <a:pt x="0" y="39"/>
                    </a:moveTo>
                    <a:cubicBezTo>
                      <a:pt x="8" y="19"/>
                      <a:pt x="16" y="0"/>
                      <a:pt x="36" y="7"/>
                    </a:cubicBezTo>
                    <a:cubicBezTo>
                      <a:pt x="56" y="14"/>
                      <a:pt x="101" y="71"/>
                      <a:pt x="122" y="78"/>
                    </a:cubicBezTo>
                    <a:cubicBezTo>
                      <a:pt x="143" y="85"/>
                      <a:pt x="154" y="51"/>
                      <a:pt x="160" y="46"/>
                    </a:cubicBezTo>
                  </a:path>
                </a:pathLst>
              </a:custGeom>
              <a:noFill/>
              <a:ln w="19050" cap="flat" cmpd="sng">
                <a:solidFill>
                  <a:srgbClr val="FFFF67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87" name="Group 117"/>
            <p:cNvGrpSpPr>
              <a:grpSpLocks/>
            </p:cNvGrpSpPr>
            <p:nvPr/>
          </p:nvGrpSpPr>
          <p:grpSpPr bwMode="auto">
            <a:xfrm>
              <a:off x="1078" y="3379"/>
              <a:ext cx="186" cy="201"/>
              <a:chOff x="889" y="2555"/>
              <a:chExt cx="186" cy="201"/>
            </a:xfrm>
          </p:grpSpPr>
          <p:sp>
            <p:nvSpPr>
              <p:cNvPr id="23588" name="Text Box 118" descr="60%"/>
              <p:cNvSpPr txBox="1">
                <a:spLocks noChangeArrowheads="1"/>
              </p:cNvSpPr>
              <p:nvPr/>
            </p:nvSpPr>
            <p:spPr bwMode="auto">
              <a:xfrm>
                <a:off x="889" y="2555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  <p:sp>
            <p:nvSpPr>
              <p:cNvPr id="23589" name="Freeform 119" descr="60%"/>
              <p:cNvSpPr>
                <a:spLocks/>
              </p:cNvSpPr>
              <p:nvPr/>
            </p:nvSpPr>
            <p:spPr bwMode="auto">
              <a:xfrm>
                <a:off x="915" y="2671"/>
                <a:ext cx="160" cy="85"/>
              </a:xfrm>
              <a:custGeom>
                <a:avLst/>
                <a:gdLst>
                  <a:gd name="T0" fmla="*/ 0 w 160"/>
                  <a:gd name="T1" fmla="*/ 39 h 85"/>
                  <a:gd name="T2" fmla="*/ 36 w 160"/>
                  <a:gd name="T3" fmla="*/ 7 h 85"/>
                  <a:gd name="T4" fmla="*/ 122 w 160"/>
                  <a:gd name="T5" fmla="*/ 78 h 85"/>
                  <a:gd name="T6" fmla="*/ 160 w 160"/>
                  <a:gd name="T7" fmla="*/ 46 h 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0"/>
                  <a:gd name="T13" fmla="*/ 0 h 85"/>
                  <a:gd name="T14" fmla="*/ 160 w 160"/>
                  <a:gd name="T15" fmla="*/ 85 h 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0" h="85">
                    <a:moveTo>
                      <a:pt x="0" y="39"/>
                    </a:moveTo>
                    <a:cubicBezTo>
                      <a:pt x="8" y="19"/>
                      <a:pt x="16" y="0"/>
                      <a:pt x="36" y="7"/>
                    </a:cubicBezTo>
                    <a:cubicBezTo>
                      <a:pt x="56" y="14"/>
                      <a:pt x="101" y="71"/>
                      <a:pt x="122" y="78"/>
                    </a:cubicBezTo>
                    <a:cubicBezTo>
                      <a:pt x="143" y="85"/>
                      <a:pt x="154" y="51"/>
                      <a:pt x="160" y="46"/>
                    </a:cubicBezTo>
                  </a:path>
                </a:pathLst>
              </a:custGeom>
              <a:noFill/>
              <a:ln w="19050" cap="flat" cmpd="sng">
                <a:solidFill>
                  <a:srgbClr val="FFFF67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565" name="Text Box 120" descr="60%"/>
          <p:cNvSpPr txBox="1">
            <a:spLocks noChangeArrowheads="1"/>
          </p:cNvSpPr>
          <p:nvPr/>
        </p:nvSpPr>
        <p:spPr bwMode="auto">
          <a:xfrm>
            <a:off x="385763" y="4684713"/>
            <a:ext cx="285115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400" b="1">
                <a:solidFill>
                  <a:srgbClr val="FFCC99"/>
                </a:solidFill>
              </a:rPr>
              <a:t>Sample ready for hybridization </a:t>
            </a:r>
          </a:p>
          <a:p>
            <a:pPr algn="ctr">
              <a:spcBef>
                <a:spcPct val="50000"/>
              </a:spcBef>
            </a:pPr>
            <a:r>
              <a:rPr lang="cs-CZ" altLang="cs-CZ" sz="1400" b="1">
                <a:solidFill>
                  <a:srgbClr val="FFCC99"/>
                </a:solidFill>
              </a:rPr>
              <a:t>with the chip</a:t>
            </a:r>
            <a:endParaRPr lang="de-DE" altLang="cs-CZ" sz="1400" b="1">
              <a:solidFill>
                <a:srgbClr val="FFCC99"/>
              </a:solidFill>
            </a:endParaRPr>
          </a:p>
        </p:txBody>
      </p:sp>
      <p:sp>
        <p:nvSpPr>
          <p:cNvPr id="23566" name="AutoShape 121"/>
          <p:cNvSpPr>
            <a:spLocks noChangeArrowheads="1"/>
          </p:cNvSpPr>
          <p:nvPr/>
        </p:nvSpPr>
        <p:spPr bwMode="auto">
          <a:xfrm rot="21599684" flipH="1">
            <a:off x="4162425" y="5551488"/>
            <a:ext cx="519113" cy="346075"/>
          </a:xfrm>
          <a:custGeom>
            <a:avLst/>
            <a:gdLst>
              <a:gd name="T0" fmla="*/ 224874248 w 21600"/>
              <a:gd name="T1" fmla="*/ 0 h 21600"/>
              <a:gd name="T2" fmla="*/ 0 w 21600"/>
              <a:gd name="T3" fmla="*/ 44419575 h 21600"/>
              <a:gd name="T4" fmla="*/ 224874248 w 21600"/>
              <a:gd name="T5" fmla="*/ 88838894 h 21600"/>
              <a:gd name="T6" fmla="*/ 299832122 w 21600"/>
              <a:gd name="T7" fmla="*/ 4441957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Text Box 122" descr="60%"/>
          <p:cNvSpPr txBox="1">
            <a:spLocks noChangeArrowheads="1"/>
          </p:cNvSpPr>
          <p:nvPr/>
        </p:nvSpPr>
        <p:spPr bwMode="auto">
          <a:xfrm>
            <a:off x="3895725" y="5141913"/>
            <a:ext cx="1266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cs-CZ" sz="1400">
                <a:solidFill>
                  <a:srgbClr val="FFCC99"/>
                </a:solidFill>
              </a:rPr>
              <a:t>fragmenta</a:t>
            </a:r>
            <a:r>
              <a:rPr lang="cs-CZ" altLang="cs-CZ" sz="1400">
                <a:solidFill>
                  <a:srgbClr val="FFCC99"/>
                </a:solidFill>
              </a:rPr>
              <a:t>tion</a:t>
            </a:r>
            <a:endParaRPr lang="de-DE" altLang="cs-CZ" sz="1400">
              <a:solidFill>
                <a:srgbClr val="FFCC99"/>
              </a:solidFill>
            </a:endParaRPr>
          </a:p>
        </p:txBody>
      </p:sp>
      <p:sp>
        <p:nvSpPr>
          <p:cNvPr id="23568" name="Text Box 124" descr="60%"/>
          <p:cNvSpPr txBox="1">
            <a:spLocks noChangeArrowheads="1"/>
          </p:cNvSpPr>
          <p:nvPr/>
        </p:nvSpPr>
        <p:spPr bwMode="auto">
          <a:xfrm>
            <a:off x="3309938" y="2974975"/>
            <a:ext cx="1905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altLang="cs-CZ" sz="1400">
                <a:solidFill>
                  <a:srgbClr val="FFCC99"/>
                </a:solidFill>
              </a:rPr>
              <a:t>ligation of an adaptor </a:t>
            </a:r>
          </a:p>
          <a:p>
            <a:pPr algn="ctr"/>
            <a:r>
              <a:rPr lang="cs-CZ" altLang="cs-CZ" sz="1400">
                <a:solidFill>
                  <a:srgbClr val="FFCC99"/>
                </a:solidFill>
              </a:rPr>
              <a:t>with T7 promoter</a:t>
            </a:r>
            <a:endParaRPr lang="de-DE" altLang="cs-CZ" sz="1400">
              <a:solidFill>
                <a:srgbClr val="FFCC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09600" y="38100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de-DE" altLang="cs-CZ" sz="2800"/>
              <a:t>Affymetrix </a:t>
            </a:r>
            <a:r>
              <a:rPr lang="cs-CZ" altLang="cs-CZ" sz="2800"/>
              <a:t>chips </a:t>
            </a:r>
            <a:r>
              <a:rPr lang="de-DE" altLang="cs-CZ" sz="2800"/>
              <a:t>- hybridiza</a:t>
            </a:r>
            <a:r>
              <a:rPr lang="cs-CZ" altLang="cs-CZ" sz="2800"/>
              <a:t>tion</a:t>
            </a:r>
            <a:r>
              <a:rPr lang="de-DE" altLang="cs-CZ" sz="2800"/>
              <a:t> a</a:t>
            </a:r>
            <a:r>
              <a:rPr lang="cs-CZ" altLang="cs-CZ" sz="2800"/>
              <a:t>nd result analysis</a:t>
            </a:r>
            <a:endParaRPr lang="de-DE" altLang="cs-CZ" sz="2800"/>
          </a:p>
        </p:txBody>
      </p:sp>
      <p:pic>
        <p:nvPicPr>
          <p:cNvPr id="24579" name="Picture 3" descr="D:\Microarray-Vortrag\Hybridization-closeup2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355AA0"/>
              </a:clrFrom>
              <a:clrTo>
                <a:srgbClr val="355AA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3588" y="1785938"/>
            <a:ext cx="313531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1243013" y="2035175"/>
            <a:ext cx="295275" cy="319088"/>
            <a:chOff x="889" y="2555"/>
            <a:chExt cx="186" cy="201"/>
          </a:xfrm>
        </p:grpSpPr>
        <p:sp>
          <p:nvSpPr>
            <p:cNvPr id="24769" name="Text Box 5" descr="60%"/>
            <p:cNvSpPr txBox="1">
              <a:spLocks noChangeArrowheads="1"/>
            </p:cNvSpPr>
            <p:nvPr/>
          </p:nvSpPr>
          <p:spPr bwMode="auto">
            <a:xfrm>
              <a:off x="889" y="2555"/>
              <a:ext cx="175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altLang="cs-CZ" sz="1100">
                  <a:solidFill>
                    <a:srgbClr val="66FF66"/>
                  </a:solidFill>
                </a:rPr>
                <a:t>B</a:t>
              </a:r>
              <a:endParaRPr lang="de-DE" altLang="cs-CZ" sz="1200">
                <a:solidFill>
                  <a:srgbClr val="FFFF67"/>
                </a:solidFill>
              </a:endParaRPr>
            </a:p>
          </p:txBody>
        </p:sp>
        <p:sp>
          <p:nvSpPr>
            <p:cNvPr id="24770" name="Freeform 6" descr="60%"/>
            <p:cNvSpPr>
              <a:spLocks/>
            </p:cNvSpPr>
            <p:nvPr/>
          </p:nvSpPr>
          <p:spPr bwMode="auto">
            <a:xfrm>
              <a:off x="915" y="2671"/>
              <a:ext cx="160" cy="85"/>
            </a:xfrm>
            <a:custGeom>
              <a:avLst/>
              <a:gdLst>
                <a:gd name="T0" fmla="*/ 0 w 160"/>
                <a:gd name="T1" fmla="*/ 39 h 85"/>
                <a:gd name="T2" fmla="*/ 36 w 160"/>
                <a:gd name="T3" fmla="*/ 7 h 85"/>
                <a:gd name="T4" fmla="*/ 122 w 160"/>
                <a:gd name="T5" fmla="*/ 78 h 85"/>
                <a:gd name="T6" fmla="*/ 160 w 160"/>
                <a:gd name="T7" fmla="*/ 46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0"/>
                <a:gd name="T13" fmla="*/ 0 h 85"/>
                <a:gd name="T14" fmla="*/ 160 w 160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0" h="85">
                  <a:moveTo>
                    <a:pt x="0" y="39"/>
                  </a:moveTo>
                  <a:cubicBezTo>
                    <a:pt x="8" y="19"/>
                    <a:pt x="16" y="0"/>
                    <a:pt x="36" y="7"/>
                  </a:cubicBezTo>
                  <a:cubicBezTo>
                    <a:pt x="56" y="14"/>
                    <a:pt x="101" y="71"/>
                    <a:pt x="122" y="78"/>
                  </a:cubicBezTo>
                  <a:cubicBezTo>
                    <a:pt x="143" y="85"/>
                    <a:pt x="154" y="51"/>
                    <a:pt x="160" y="46"/>
                  </a:cubicBezTo>
                </a:path>
              </a:pathLst>
            </a:custGeom>
            <a:noFill/>
            <a:ln w="19050" cap="flat" cmpd="sng">
              <a:solidFill>
                <a:srgbClr val="FFFF67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81" name="Group 7"/>
          <p:cNvGrpSpPr>
            <a:grpSpLocks/>
          </p:cNvGrpSpPr>
          <p:nvPr/>
        </p:nvGrpSpPr>
        <p:grpSpPr bwMode="auto">
          <a:xfrm>
            <a:off x="1293813" y="1916113"/>
            <a:ext cx="277812" cy="287337"/>
            <a:chOff x="1002" y="2767"/>
            <a:chExt cx="175" cy="181"/>
          </a:xfrm>
        </p:grpSpPr>
        <p:sp>
          <p:nvSpPr>
            <p:cNvPr id="24767" name="Text Box 8" descr="60%"/>
            <p:cNvSpPr txBox="1">
              <a:spLocks noChangeArrowheads="1"/>
            </p:cNvSpPr>
            <p:nvPr/>
          </p:nvSpPr>
          <p:spPr bwMode="auto">
            <a:xfrm>
              <a:off x="1002" y="2784"/>
              <a:ext cx="175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altLang="cs-CZ" sz="1100">
                  <a:solidFill>
                    <a:srgbClr val="66FF66"/>
                  </a:solidFill>
                </a:rPr>
                <a:t>B</a:t>
              </a:r>
              <a:endParaRPr lang="de-DE" altLang="cs-CZ" sz="1200">
                <a:solidFill>
                  <a:srgbClr val="FFFF67"/>
                </a:solidFill>
              </a:endParaRPr>
            </a:p>
          </p:txBody>
        </p:sp>
        <p:sp>
          <p:nvSpPr>
            <p:cNvPr id="24768" name="Freeform 9" descr="60%"/>
            <p:cNvSpPr>
              <a:spLocks/>
            </p:cNvSpPr>
            <p:nvPr/>
          </p:nvSpPr>
          <p:spPr bwMode="auto">
            <a:xfrm>
              <a:off x="1011" y="2767"/>
              <a:ext cx="160" cy="85"/>
            </a:xfrm>
            <a:custGeom>
              <a:avLst/>
              <a:gdLst>
                <a:gd name="T0" fmla="*/ 0 w 160"/>
                <a:gd name="T1" fmla="*/ 39 h 85"/>
                <a:gd name="T2" fmla="*/ 36 w 160"/>
                <a:gd name="T3" fmla="*/ 7 h 85"/>
                <a:gd name="T4" fmla="*/ 122 w 160"/>
                <a:gd name="T5" fmla="*/ 78 h 85"/>
                <a:gd name="T6" fmla="*/ 160 w 160"/>
                <a:gd name="T7" fmla="*/ 46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0"/>
                <a:gd name="T13" fmla="*/ 0 h 85"/>
                <a:gd name="T14" fmla="*/ 160 w 160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0" h="85">
                  <a:moveTo>
                    <a:pt x="0" y="39"/>
                  </a:moveTo>
                  <a:cubicBezTo>
                    <a:pt x="8" y="19"/>
                    <a:pt x="16" y="0"/>
                    <a:pt x="36" y="7"/>
                  </a:cubicBezTo>
                  <a:cubicBezTo>
                    <a:pt x="56" y="14"/>
                    <a:pt x="101" y="71"/>
                    <a:pt x="122" y="78"/>
                  </a:cubicBezTo>
                  <a:cubicBezTo>
                    <a:pt x="143" y="85"/>
                    <a:pt x="154" y="51"/>
                    <a:pt x="160" y="46"/>
                  </a:cubicBezTo>
                </a:path>
              </a:pathLst>
            </a:custGeom>
            <a:noFill/>
            <a:ln w="19050" cap="flat" cmpd="sng">
              <a:solidFill>
                <a:srgbClr val="FFFF67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82" name="Group 10"/>
          <p:cNvGrpSpPr>
            <a:grpSpLocks/>
          </p:cNvGrpSpPr>
          <p:nvPr/>
        </p:nvGrpSpPr>
        <p:grpSpPr bwMode="auto">
          <a:xfrm>
            <a:off x="1127125" y="1898650"/>
            <a:ext cx="277813" cy="287338"/>
            <a:chOff x="1002" y="2767"/>
            <a:chExt cx="175" cy="181"/>
          </a:xfrm>
        </p:grpSpPr>
        <p:sp>
          <p:nvSpPr>
            <p:cNvPr id="24765" name="Text Box 11" descr="60%"/>
            <p:cNvSpPr txBox="1">
              <a:spLocks noChangeArrowheads="1"/>
            </p:cNvSpPr>
            <p:nvPr/>
          </p:nvSpPr>
          <p:spPr bwMode="auto">
            <a:xfrm>
              <a:off x="1002" y="2784"/>
              <a:ext cx="175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altLang="cs-CZ" sz="1100">
                  <a:solidFill>
                    <a:srgbClr val="66FF66"/>
                  </a:solidFill>
                </a:rPr>
                <a:t>B</a:t>
              </a:r>
              <a:endParaRPr lang="de-DE" altLang="cs-CZ" sz="1200">
                <a:solidFill>
                  <a:srgbClr val="FFFF67"/>
                </a:solidFill>
              </a:endParaRPr>
            </a:p>
          </p:txBody>
        </p:sp>
        <p:sp>
          <p:nvSpPr>
            <p:cNvPr id="24766" name="Freeform 12" descr="60%"/>
            <p:cNvSpPr>
              <a:spLocks/>
            </p:cNvSpPr>
            <p:nvPr/>
          </p:nvSpPr>
          <p:spPr bwMode="auto">
            <a:xfrm>
              <a:off x="1011" y="2767"/>
              <a:ext cx="160" cy="85"/>
            </a:xfrm>
            <a:custGeom>
              <a:avLst/>
              <a:gdLst>
                <a:gd name="T0" fmla="*/ 0 w 160"/>
                <a:gd name="T1" fmla="*/ 39 h 85"/>
                <a:gd name="T2" fmla="*/ 36 w 160"/>
                <a:gd name="T3" fmla="*/ 7 h 85"/>
                <a:gd name="T4" fmla="*/ 122 w 160"/>
                <a:gd name="T5" fmla="*/ 78 h 85"/>
                <a:gd name="T6" fmla="*/ 160 w 160"/>
                <a:gd name="T7" fmla="*/ 46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0"/>
                <a:gd name="T13" fmla="*/ 0 h 85"/>
                <a:gd name="T14" fmla="*/ 160 w 160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0" h="85">
                  <a:moveTo>
                    <a:pt x="0" y="39"/>
                  </a:moveTo>
                  <a:cubicBezTo>
                    <a:pt x="8" y="19"/>
                    <a:pt x="16" y="0"/>
                    <a:pt x="36" y="7"/>
                  </a:cubicBezTo>
                  <a:cubicBezTo>
                    <a:pt x="56" y="14"/>
                    <a:pt x="101" y="71"/>
                    <a:pt x="122" y="78"/>
                  </a:cubicBezTo>
                  <a:cubicBezTo>
                    <a:pt x="143" y="85"/>
                    <a:pt x="154" y="51"/>
                    <a:pt x="160" y="46"/>
                  </a:cubicBezTo>
                </a:path>
              </a:pathLst>
            </a:custGeom>
            <a:noFill/>
            <a:ln w="19050" cap="flat" cmpd="sng">
              <a:solidFill>
                <a:srgbClr val="FFFF67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83" name="Group 13"/>
          <p:cNvGrpSpPr>
            <a:grpSpLocks/>
          </p:cNvGrpSpPr>
          <p:nvPr/>
        </p:nvGrpSpPr>
        <p:grpSpPr bwMode="auto">
          <a:xfrm>
            <a:off x="2513013" y="1976438"/>
            <a:ext cx="277812" cy="287337"/>
            <a:chOff x="1002" y="2767"/>
            <a:chExt cx="175" cy="181"/>
          </a:xfrm>
        </p:grpSpPr>
        <p:sp>
          <p:nvSpPr>
            <p:cNvPr id="24763" name="Text Box 14" descr="60%"/>
            <p:cNvSpPr txBox="1">
              <a:spLocks noChangeArrowheads="1"/>
            </p:cNvSpPr>
            <p:nvPr/>
          </p:nvSpPr>
          <p:spPr bwMode="auto">
            <a:xfrm>
              <a:off x="1002" y="2784"/>
              <a:ext cx="175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altLang="cs-CZ" sz="1100">
                  <a:solidFill>
                    <a:srgbClr val="66FF66"/>
                  </a:solidFill>
                </a:rPr>
                <a:t>B</a:t>
              </a:r>
              <a:endParaRPr lang="de-DE" altLang="cs-CZ" sz="1200">
                <a:solidFill>
                  <a:srgbClr val="FFFF67"/>
                </a:solidFill>
              </a:endParaRPr>
            </a:p>
          </p:txBody>
        </p:sp>
        <p:sp>
          <p:nvSpPr>
            <p:cNvPr id="24764" name="Freeform 15" descr="60%"/>
            <p:cNvSpPr>
              <a:spLocks/>
            </p:cNvSpPr>
            <p:nvPr/>
          </p:nvSpPr>
          <p:spPr bwMode="auto">
            <a:xfrm>
              <a:off x="1011" y="2767"/>
              <a:ext cx="160" cy="85"/>
            </a:xfrm>
            <a:custGeom>
              <a:avLst/>
              <a:gdLst>
                <a:gd name="T0" fmla="*/ 0 w 160"/>
                <a:gd name="T1" fmla="*/ 39 h 85"/>
                <a:gd name="T2" fmla="*/ 36 w 160"/>
                <a:gd name="T3" fmla="*/ 7 h 85"/>
                <a:gd name="T4" fmla="*/ 122 w 160"/>
                <a:gd name="T5" fmla="*/ 78 h 85"/>
                <a:gd name="T6" fmla="*/ 160 w 160"/>
                <a:gd name="T7" fmla="*/ 46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0"/>
                <a:gd name="T13" fmla="*/ 0 h 85"/>
                <a:gd name="T14" fmla="*/ 160 w 160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0" h="85">
                  <a:moveTo>
                    <a:pt x="0" y="39"/>
                  </a:moveTo>
                  <a:cubicBezTo>
                    <a:pt x="8" y="19"/>
                    <a:pt x="16" y="0"/>
                    <a:pt x="36" y="7"/>
                  </a:cubicBezTo>
                  <a:cubicBezTo>
                    <a:pt x="56" y="14"/>
                    <a:pt x="101" y="71"/>
                    <a:pt x="122" y="78"/>
                  </a:cubicBezTo>
                  <a:cubicBezTo>
                    <a:pt x="143" y="85"/>
                    <a:pt x="154" y="51"/>
                    <a:pt x="160" y="46"/>
                  </a:cubicBezTo>
                </a:path>
              </a:pathLst>
            </a:custGeom>
            <a:noFill/>
            <a:ln w="19050" cap="flat" cmpd="sng">
              <a:solidFill>
                <a:srgbClr val="FFFF67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84" name="Group 16"/>
          <p:cNvGrpSpPr>
            <a:grpSpLocks/>
          </p:cNvGrpSpPr>
          <p:nvPr/>
        </p:nvGrpSpPr>
        <p:grpSpPr bwMode="auto">
          <a:xfrm>
            <a:off x="1093788" y="2128838"/>
            <a:ext cx="277812" cy="287337"/>
            <a:chOff x="1002" y="2767"/>
            <a:chExt cx="175" cy="181"/>
          </a:xfrm>
        </p:grpSpPr>
        <p:sp>
          <p:nvSpPr>
            <p:cNvPr id="24761" name="Text Box 17" descr="60%"/>
            <p:cNvSpPr txBox="1">
              <a:spLocks noChangeArrowheads="1"/>
            </p:cNvSpPr>
            <p:nvPr/>
          </p:nvSpPr>
          <p:spPr bwMode="auto">
            <a:xfrm>
              <a:off x="1002" y="2784"/>
              <a:ext cx="175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altLang="cs-CZ" sz="1100">
                  <a:solidFill>
                    <a:srgbClr val="66FF66"/>
                  </a:solidFill>
                </a:rPr>
                <a:t>B</a:t>
              </a:r>
              <a:endParaRPr lang="de-DE" altLang="cs-CZ" sz="1200">
                <a:solidFill>
                  <a:srgbClr val="FFFF67"/>
                </a:solidFill>
              </a:endParaRPr>
            </a:p>
          </p:txBody>
        </p:sp>
        <p:sp>
          <p:nvSpPr>
            <p:cNvPr id="24762" name="Freeform 18" descr="60%"/>
            <p:cNvSpPr>
              <a:spLocks/>
            </p:cNvSpPr>
            <p:nvPr/>
          </p:nvSpPr>
          <p:spPr bwMode="auto">
            <a:xfrm>
              <a:off x="1011" y="2767"/>
              <a:ext cx="160" cy="85"/>
            </a:xfrm>
            <a:custGeom>
              <a:avLst/>
              <a:gdLst>
                <a:gd name="T0" fmla="*/ 0 w 160"/>
                <a:gd name="T1" fmla="*/ 39 h 85"/>
                <a:gd name="T2" fmla="*/ 36 w 160"/>
                <a:gd name="T3" fmla="*/ 7 h 85"/>
                <a:gd name="T4" fmla="*/ 122 w 160"/>
                <a:gd name="T5" fmla="*/ 78 h 85"/>
                <a:gd name="T6" fmla="*/ 160 w 160"/>
                <a:gd name="T7" fmla="*/ 46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0"/>
                <a:gd name="T13" fmla="*/ 0 h 85"/>
                <a:gd name="T14" fmla="*/ 160 w 160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0" h="85">
                  <a:moveTo>
                    <a:pt x="0" y="39"/>
                  </a:moveTo>
                  <a:cubicBezTo>
                    <a:pt x="8" y="19"/>
                    <a:pt x="16" y="0"/>
                    <a:pt x="36" y="7"/>
                  </a:cubicBezTo>
                  <a:cubicBezTo>
                    <a:pt x="56" y="14"/>
                    <a:pt x="101" y="71"/>
                    <a:pt x="122" y="78"/>
                  </a:cubicBezTo>
                  <a:cubicBezTo>
                    <a:pt x="143" y="85"/>
                    <a:pt x="154" y="51"/>
                    <a:pt x="160" y="46"/>
                  </a:cubicBezTo>
                </a:path>
              </a:pathLst>
            </a:custGeom>
            <a:noFill/>
            <a:ln w="19050" cap="flat" cmpd="sng">
              <a:solidFill>
                <a:srgbClr val="FFFF67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1031875" y="1873250"/>
            <a:ext cx="295275" cy="319088"/>
            <a:chOff x="889" y="2555"/>
            <a:chExt cx="186" cy="201"/>
          </a:xfrm>
        </p:grpSpPr>
        <p:sp>
          <p:nvSpPr>
            <p:cNvPr id="24759" name="Text Box 20" descr="60%"/>
            <p:cNvSpPr txBox="1">
              <a:spLocks noChangeArrowheads="1"/>
            </p:cNvSpPr>
            <p:nvPr/>
          </p:nvSpPr>
          <p:spPr bwMode="auto">
            <a:xfrm>
              <a:off x="889" y="2555"/>
              <a:ext cx="175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altLang="cs-CZ" sz="1100">
                  <a:solidFill>
                    <a:srgbClr val="66FF66"/>
                  </a:solidFill>
                </a:rPr>
                <a:t>B</a:t>
              </a:r>
              <a:endParaRPr lang="de-DE" altLang="cs-CZ" sz="1200">
                <a:solidFill>
                  <a:srgbClr val="FFFF67"/>
                </a:solidFill>
              </a:endParaRPr>
            </a:p>
          </p:txBody>
        </p:sp>
        <p:sp>
          <p:nvSpPr>
            <p:cNvPr id="24760" name="Freeform 21" descr="60%"/>
            <p:cNvSpPr>
              <a:spLocks/>
            </p:cNvSpPr>
            <p:nvPr/>
          </p:nvSpPr>
          <p:spPr bwMode="auto">
            <a:xfrm>
              <a:off x="915" y="2671"/>
              <a:ext cx="160" cy="85"/>
            </a:xfrm>
            <a:custGeom>
              <a:avLst/>
              <a:gdLst>
                <a:gd name="T0" fmla="*/ 0 w 160"/>
                <a:gd name="T1" fmla="*/ 39 h 85"/>
                <a:gd name="T2" fmla="*/ 36 w 160"/>
                <a:gd name="T3" fmla="*/ 7 h 85"/>
                <a:gd name="T4" fmla="*/ 122 w 160"/>
                <a:gd name="T5" fmla="*/ 78 h 85"/>
                <a:gd name="T6" fmla="*/ 160 w 160"/>
                <a:gd name="T7" fmla="*/ 46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0"/>
                <a:gd name="T13" fmla="*/ 0 h 85"/>
                <a:gd name="T14" fmla="*/ 160 w 160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0" h="85">
                  <a:moveTo>
                    <a:pt x="0" y="39"/>
                  </a:moveTo>
                  <a:cubicBezTo>
                    <a:pt x="8" y="19"/>
                    <a:pt x="16" y="0"/>
                    <a:pt x="36" y="7"/>
                  </a:cubicBezTo>
                  <a:cubicBezTo>
                    <a:pt x="56" y="14"/>
                    <a:pt x="101" y="71"/>
                    <a:pt x="122" y="78"/>
                  </a:cubicBezTo>
                  <a:cubicBezTo>
                    <a:pt x="143" y="85"/>
                    <a:pt x="154" y="51"/>
                    <a:pt x="160" y="46"/>
                  </a:cubicBezTo>
                </a:path>
              </a:pathLst>
            </a:custGeom>
            <a:noFill/>
            <a:ln w="19050" cap="flat" cmpd="sng">
              <a:solidFill>
                <a:srgbClr val="FFFF67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86" name="Group 22"/>
          <p:cNvGrpSpPr>
            <a:grpSpLocks/>
          </p:cNvGrpSpPr>
          <p:nvPr/>
        </p:nvGrpSpPr>
        <p:grpSpPr bwMode="auto">
          <a:xfrm>
            <a:off x="2311400" y="1909763"/>
            <a:ext cx="295275" cy="319087"/>
            <a:chOff x="889" y="2555"/>
            <a:chExt cx="186" cy="201"/>
          </a:xfrm>
        </p:grpSpPr>
        <p:sp>
          <p:nvSpPr>
            <p:cNvPr id="24757" name="Text Box 23" descr="60%"/>
            <p:cNvSpPr txBox="1">
              <a:spLocks noChangeArrowheads="1"/>
            </p:cNvSpPr>
            <p:nvPr/>
          </p:nvSpPr>
          <p:spPr bwMode="auto">
            <a:xfrm>
              <a:off x="889" y="2555"/>
              <a:ext cx="175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altLang="cs-CZ" sz="1100">
                  <a:solidFill>
                    <a:srgbClr val="66FF66"/>
                  </a:solidFill>
                </a:rPr>
                <a:t>B</a:t>
              </a:r>
              <a:endParaRPr lang="de-DE" altLang="cs-CZ" sz="1200">
                <a:solidFill>
                  <a:srgbClr val="FFFF67"/>
                </a:solidFill>
              </a:endParaRPr>
            </a:p>
          </p:txBody>
        </p:sp>
        <p:sp>
          <p:nvSpPr>
            <p:cNvPr id="24758" name="Freeform 24" descr="60%"/>
            <p:cNvSpPr>
              <a:spLocks/>
            </p:cNvSpPr>
            <p:nvPr/>
          </p:nvSpPr>
          <p:spPr bwMode="auto">
            <a:xfrm>
              <a:off x="915" y="2671"/>
              <a:ext cx="160" cy="85"/>
            </a:xfrm>
            <a:custGeom>
              <a:avLst/>
              <a:gdLst>
                <a:gd name="T0" fmla="*/ 0 w 160"/>
                <a:gd name="T1" fmla="*/ 39 h 85"/>
                <a:gd name="T2" fmla="*/ 36 w 160"/>
                <a:gd name="T3" fmla="*/ 7 h 85"/>
                <a:gd name="T4" fmla="*/ 122 w 160"/>
                <a:gd name="T5" fmla="*/ 78 h 85"/>
                <a:gd name="T6" fmla="*/ 160 w 160"/>
                <a:gd name="T7" fmla="*/ 46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0"/>
                <a:gd name="T13" fmla="*/ 0 h 85"/>
                <a:gd name="T14" fmla="*/ 160 w 160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0" h="85">
                  <a:moveTo>
                    <a:pt x="0" y="39"/>
                  </a:moveTo>
                  <a:cubicBezTo>
                    <a:pt x="8" y="19"/>
                    <a:pt x="16" y="0"/>
                    <a:pt x="36" y="7"/>
                  </a:cubicBezTo>
                  <a:cubicBezTo>
                    <a:pt x="56" y="14"/>
                    <a:pt x="101" y="71"/>
                    <a:pt x="122" y="78"/>
                  </a:cubicBezTo>
                  <a:cubicBezTo>
                    <a:pt x="143" y="85"/>
                    <a:pt x="154" y="51"/>
                    <a:pt x="160" y="46"/>
                  </a:cubicBezTo>
                </a:path>
              </a:pathLst>
            </a:custGeom>
            <a:noFill/>
            <a:ln w="19050" cap="flat" cmpd="sng">
              <a:solidFill>
                <a:srgbClr val="FFFF67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87" name="Group 25"/>
          <p:cNvGrpSpPr>
            <a:grpSpLocks/>
          </p:cNvGrpSpPr>
          <p:nvPr/>
        </p:nvGrpSpPr>
        <p:grpSpPr bwMode="auto">
          <a:xfrm>
            <a:off x="2695575" y="2032000"/>
            <a:ext cx="295275" cy="319088"/>
            <a:chOff x="889" y="2555"/>
            <a:chExt cx="186" cy="201"/>
          </a:xfrm>
        </p:grpSpPr>
        <p:sp>
          <p:nvSpPr>
            <p:cNvPr id="24755" name="Text Box 26" descr="60%"/>
            <p:cNvSpPr txBox="1">
              <a:spLocks noChangeArrowheads="1"/>
            </p:cNvSpPr>
            <p:nvPr/>
          </p:nvSpPr>
          <p:spPr bwMode="auto">
            <a:xfrm>
              <a:off x="889" y="2555"/>
              <a:ext cx="175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altLang="cs-CZ" sz="1100">
                  <a:solidFill>
                    <a:srgbClr val="66FF66"/>
                  </a:solidFill>
                </a:rPr>
                <a:t>B</a:t>
              </a:r>
              <a:endParaRPr lang="de-DE" altLang="cs-CZ" sz="1200">
                <a:solidFill>
                  <a:srgbClr val="FFFF67"/>
                </a:solidFill>
              </a:endParaRPr>
            </a:p>
          </p:txBody>
        </p:sp>
        <p:sp>
          <p:nvSpPr>
            <p:cNvPr id="24756" name="Freeform 27" descr="60%"/>
            <p:cNvSpPr>
              <a:spLocks/>
            </p:cNvSpPr>
            <p:nvPr/>
          </p:nvSpPr>
          <p:spPr bwMode="auto">
            <a:xfrm>
              <a:off x="915" y="2671"/>
              <a:ext cx="160" cy="85"/>
            </a:xfrm>
            <a:custGeom>
              <a:avLst/>
              <a:gdLst>
                <a:gd name="T0" fmla="*/ 0 w 160"/>
                <a:gd name="T1" fmla="*/ 39 h 85"/>
                <a:gd name="T2" fmla="*/ 36 w 160"/>
                <a:gd name="T3" fmla="*/ 7 h 85"/>
                <a:gd name="T4" fmla="*/ 122 w 160"/>
                <a:gd name="T5" fmla="*/ 78 h 85"/>
                <a:gd name="T6" fmla="*/ 160 w 160"/>
                <a:gd name="T7" fmla="*/ 46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0"/>
                <a:gd name="T13" fmla="*/ 0 h 85"/>
                <a:gd name="T14" fmla="*/ 160 w 160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0" h="85">
                  <a:moveTo>
                    <a:pt x="0" y="39"/>
                  </a:moveTo>
                  <a:cubicBezTo>
                    <a:pt x="8" y="19"/>
                    <a:pt x="16" y="0"/>
                    <a:pt x="36" y="7"/>
                  </a:cubicBezTo>
                  <a:cubicBezTo>
                    <a:pt x="56" y="14"/>
                    <a:pt x="101" y="71"/>
                    <a:pt x="122" y="78"/>
                  </a:cubicBezTo>
                  <a:cubicBezTo>
                    <a:pt x="143" y="85"/>
                    <a:pt x="154" y="51"/>
                    <a:pt x="160" y="46"/>
                  </a:cubicBezTo>
                </a:path>
              </a:pathLst>
            </a:custGeom>
            <a:noFill/>
            <a:ln w="19050" cap="flat" cmpd="sng">
              <a:solidFill>
                <a:srgbClr val="FFFF67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88" name="Group 28"/>
          <p:cNvGrpSpPr>
            <a:grpSpLocks/>
          </p:cNvGrpSpPr>
          <p:nvPr/>
        </p:nvGrpSpPr>
        <p:grpSpPr bwMode="auto">
          <a:xfrm>
            <a:off x="1460500" y="2136775"/>
            <a:ext cx="277813" cy="287338"/>
            <a:chOff x="1002" y="2767"/>
            <a:chExt cx="175" cy="181"/>
          </a:xfrm>
        </p:grpSpPr>
        <p:sp>
          <p:nvSpPr>
            <p:cNvPr id="24753" name="Text Box 29" descr="60%"/>
            <p:cNvSpPr txBox="1">
              <a:spLocks noChangeArrowheads="1"/>
            </p:cNvSpPr>
            <p:nvPr/>
          </p:nvSpPr>
          <p:spPr bwMode="auto">
            <a:xfrm>
              <a:off x="1002" y="2784"/>
              <a:ext cx="175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altLang="cs-CZ" sz="1100">
                  <a:solidFill>
                    <a:srgbClr val="66FF66"/>
                  </a:solidFill>
                </a:rPr>
                <a:t>B</a:t>
              </a:r>
              <a:endParaRPr lang="de-DE" altLang="cs-CZ" sz="1200">
                <a:solidFill>
                  <a:srgbClr val="FFFF67"/>
                </a:solidFill>
              </a:endParaRPr>
            </a:p>
          </p:txBody>
        </p:sp>
        <p:sp>
          <p:nvSpPr>
            <p:cNvPr id="24754" name="Freeform 30" descr="60%"/>
            <p:cNvSpPr>
              <a:spLocks/>
            </p:cNvSpPr>
            <p:nvPr/>
          </p:nvSpPr>
          <p:spPr bwMode="auto">
            <a:xfrm>
              <a:off x="1011" y="2767"/>
              <a:ext cx="160" cy="85"/>
            </a:xfrm>
            <a:custGeom>
              <a:avLst/>
              <a:gdLst>
                <a:gd name="T0" fmla="*/ 0 w 160"/>
                <a:gd name="T1" fmla="*/ 39 h 85"/>
                <a:gd name="T2" fmla="*/ 36 w 160"/>
                <a:gd name="T3" fmla="*/ 7 h 85"/>
                <a:gd name="T4" fmla="*/ 122 w 160"/>
                <a:gd name="T5" fmla="*/ 78 h 85"/>
                <a:gd name="T6" fmla="*/ 160 w 160"/>
                <a:gd name="T7" fmla="*/ 46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0"/>
                <a:gd name="T13" fmla="*/ 0 h 85"/>
                <a:gd name="T14" fmla="*/ 160 w 160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0" h="85">
                  <a:moveTo>
                    <a:pt x="0" y="39"/>
                  </a:moveTo>
                  <a:cubicBezTo>
                    <a:pt x="8" y="19"/>
                    <a:pt x="16" y="0"/>
                    <a:pt x="36" y="7"/>
                  </a:cubicBezTo>
                  <a:cubicBezTo>
                    <a:pt x="56" y="14"/>
                    <a:pt x="101" y="71"/>
                    <a:pt x="122" y="78"/>
                  </a:cubicBezTo>
                  <a:cubicBezTo>
                    <a:pt x="143" y="85"/>
                    <a:pt x="154" y="51"/>
                    <a:pt x="160" y="46"/>
                  </a:cubicBezTo>
                </a:path>
              </a:pathLst>
            </a:custGeom>
            <a:noFill/>
            <a:ln w="19050" cap="flat" cmpd="sng">
              <a:solidFill>
                <a:srgbClr val="FFFF67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89" name="Group 31"/>
          <p:cNvGrpSpPr>
            <a:grpSpLocks/>
          </p:cNvGrpSpPr>
          <p:nvPr/>
        </p:nvGrpSpPr>
        <p:grpSpPr bwMode="auto">
          <a:xfrm>
            <a:off x="787400" y="3143250"/>
            <a:ext cx="3135313" cy="712788"/>
            <a:chOff x="299" y="2204"/>
            <a:chExt cx="1975" cy="449"/>
          </a:xfrm>
        </p:grpSpPr>
        <p:pic>
          <p:nvPicPr>
            <p:cNvPr id="24682" name="Picture 32" descr="D:\Microarray-Vortrag\Hybridization-closeup2.t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355AA0"/>
                </a:clrFrom>
                <a:clrTo>
                  <a:srgbClr val="355AA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9" y="2210"/>
              <a:ext cx="1975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683" name="Group 33"/>
            <p:cNvGrpSpPr>
              <a:grpSpLocks/>
            </p:cNvGrpSpPr>
            <p:nvPr/>
          </p:nvGrpSpPr>
          <p:grpSpPr bwMode="auto">
            <a:xfrm>
              <a:off x="601" y="2367"/>
              <a:ext cx="186" cy="201"/>
              <a:chOff x="889" y="2555"/>
              <a:chExt cx="186" cy="201"/>
            </a:xfrm>
          </p:grpSpPr>
          <p:sp>
            <p:nvSpPr>
              <p:cNvPr id="24751" name="Text Box 34" descr="60%"/>
              <p:cNvSpPr txBox="1">
                <a:spLocks noChangeArrowheads="1"/>
              </p:cNvSpPr>
              <p:nvPr/>
            </p:nvSpPr>
            <p:spPr bwMode="auto">
              <a:xfrm>
                <a:off x="889" y="2555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  <p:sp>
            <p:nvSpPr>
              <p:cNvPr id="24752" name="Freeform 35" descr="60%"/>
              <p:cNvSpPr>
                <a:spLocks/>
              </p:cNvSpPr>
              <p:nvPr/>
            </p:nvSpPr>
            <p:spPr bwMode="auto">
              <a:xfrm>
                <a:off x="915" y="2671"/>
                <a:ext cx="160" cy="85"/>
              </a:xfrm>
              <a:custGeom>
                <a:avLst/>
                <a:gdLst>
                  <a:gd name="T0" fmla="*/ 0 w 160"/>
                  <a:gd name="T1" fmla="*/ 39 h 85"/>
                  <a:gd name="T2" fmla="*/ 36 w 160"/>
                  <a:gd name="T3" fmla="*/ 7 h 85"/>
                  <a:gd name="T4" fmla="*/ 122 w 160"/>
                  <a:gd name="T5" fmla="*/ 78 h 85"/>
                  <a:gd name="T6" fmla="*/ 160 w 160"/>
                  <a:gd name="T7" fmla="*/ 46 h 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0"/>
                  <a:gd name="T13" fmla="*/ 0 h 85"/>
                  <a:gd name="T14" fmla="*/ 160 w 160"/>
                  <a:gd name="T15" fmla="*/ 85 h 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0" h="85">
                    <a:moveTo>
                      <a:pt x="0" y="39"/>
                    </a:moveTo>
                    <a:cubicBezTo>
                      <a:pt x="8" y="19"/>
                      <a:pt x="16" y="0"/>
                      <a:pt x="36" y="7"/>
                    </a:cubicBezTo>
                    <a:cubicBezTo>
                      <a:pt x="56" y="14"/>
                      <a:pt x="101" y="71"/>
                      <a:pt x="122" y="78"/>
                    </a:cubicBezTo>
                    <a:cubicBezTo>
                      <a:pt x="143" y="85"/>
                      <a:pt x="154" y="51"/>
                      <a:pt x="160" y="46"/>
                    </a:cubicBezTo>
                  </a:path>
                </a:pathLst>
              </a:custGeom>
              <a:noFill/>
              <a:ln w="19050" cap="flat" cmpd="sng">
                <a:solidFill>
                  <a:srgbClr val="FFFF67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684" name="Group 36"/>
            <p:cNvGrpSpPr>
              <a:grpSpLocks/>
            </p:cNvGrpSpPr>
            <p:nvPr/>
          </p:nvGrpSpPr>
          <p:grpSpPr bwMode="auto">
            <a:xfrm>
              <a:off x="633" y="2292"/>
              <a:ext cx="175" cy="181"/>
              <a:chOff x="1002" y="2767"/>
              <a:chExt cx="175" cy="181"/>
            </a:xfrm>
          </p:grpSpPr>
          <p:sp>
            <p:nvSpPr>
              <p:cNvPr id="24749" name="Text Box 37" descr="60%"/>
              <p:cNvSpPr txBox="1">
                <a:spLocks noChangeArrowheads="1"/>
              </p:cNvSpPr>
              <p:nvPr/>
            </p:nvSpPr>
            <p:spPr bwMode="auto">
              <a:xfrm>
                <a:off x="1002" y="2784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  <p:sp>
            <p:nvSpPr>
              <p:cNvPr id="24750" name="Freeform 38" descr="60%"/>
              <p:cNvSpPr>
                <a:spLocks/>
              </p:cNvSpPr>
              <p:nvPr/>
            </p:nvSpPr>
            <p:spPr bwMode="auto">
              <a:xfrm>
                <a:off x="1011" y="2767"/>
                <a:ext cx="160" cy="85"/>
              </a:xfrm>
              <a:custGeom>
                <a:avLst/>
                <a:gdLst>
                  <a:gd name="T0" fmla="*/ 0 w 160"/>
                  <a:gd name="T1" fmla="*/ 39 h 85"/>
                  <a:gd name="T2" fmla="*/ 36 w 160"/>
                  <a:gd name="T3" fmla="*/ 7 h 85"/>
                  <a:gd name="T4" fmla="*/ 122 w 160"/>
                  <a:gd name="T5" fmla="*/ 78 h 85"/>
                  <a:gd name="T6" fmla="*/ 160 w 160"/>
                  <a:gd name="T7" fmla="*/ 46 h 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0"/>
                  <a:gd name="T13" fmla="*/ 0 h 85"/>
                  <a:gd name="T14" fmla="*/ 160 w 160"/>
                  <a:gd name="T15" fmla="*/ 85 h 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0" h="85">
                    <a:moveTo>
                      <a:pt x="0" y="39"/>
                    </a:moveTo>
                    <a:cubicBezTo>
                      <a:pt x="8" y="19"/>
                      <a:pt x="16" y="0"/>
                      <a:pt x="36" y="7"/>
                    </a:cubicBezTo>
                    <a:cubicBezTo>
                      <a:pt x="56" y="14"/>
                      <a:pt x="101" y="71"/>
                      <a:pt x="122" y="78"/>
                    </a:cubicBezTo>
                    <a:cubicBezTo>
                      <a:pt x="143" y="85"/>
                      <a:pt x="154" y="51"/>
                      <a:pt x="160" y="46"/>
                    </a:cubicBezTo>
                  </a:path>
                </a:pathLst>
              </a:custGeom>
              <a:noFill/>
              <a:ln w="19050" cap="flat" cmpd="sng">
                <a:solidFill>
                  <a:srgbClr val="FFFF67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685" name="Group 39"/>
            <p:cNvGrpSpPr>
              <a:grpSpLocks/>
            </p:cNvGrpSpPr>
            <p:nvPr/>
          </p:nvGrpSpPr>
          <p:grpSpPr bwMode="auto">
            <a:xfrm>
              <a:off x="528" y="2281"/>
              <a:ext cx="175" cy="181"/>
              <a:chOff x="1002" y="2767"/>
              <a:chExt cx="175" cy="181"/>
            </a:xfrm>
          </p:grpSpPr>
          <p:sp>
            <p:nvSpPr>
              <p:cNvPr id="24747" name="Text Box 40" descr="60%"/>
              <p:cNvSpPr txBox="1">
                <a:spLocks noChangeArrowheads="1"/>
              </p:cNvSpPr>
              <p:nvPr/>
            </p:nvSpPr>
            <p:spPr bwMode="auto">
              <a:xfrm>
                <a:off x="1002" y="2784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  <p:sp>
            <p:nvSpPr>
              <p:cNvPr id="24748" name="Freeform 41" descr="60%"/>
              <p:cNvSpPr>
                <a:spLocks/>
              </p:cNvSpPr>
              <p:nvPr/>
            </p:nvSpPr>
            <p:spPr bwMode="auto">
              <a:xfrm>
                <a:off x="1011" y="2767"/>
                <a:ext cx="160" cy="85"/>
              </a:xfrm>
              <a:custGeom>
                <a:avLst/>
                <a:gdLst>
                  <a:gd name="T0" fmla="*/ 0 w 160"/>
                  <a:gd name="T1" fmla="*/ 39 h 85"/>
                  <a:gd name="T2" fmla="*/ 36 w 160"/>
                  <a:gd name="T3" fmla="*/ 7 h 85"/>
                  <a:gd name="T4" fmla="*/ 122 w 160"/>
                  <a:gd name="T5" fmla="*/ 78 h 85"/>
                  <a:gd name="T6" fmla="*/ 160 w 160"/>
                  <a:gd name="T7" fmla="*/ 46 h 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0"/>
                  <a:gd name="T13" fmla="*/ 0 h 85"/>
                  <a:gd name="T14" fmla="*/ 160 w 160"/>
                  <a:gd name="T15" fmla="*/ 85 h 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0" h="85">
                    <a:moveTo>
                      <a:pt x="0" y="39"/>
                    </a:moveTo>
                    <a:cubicBezTo>
                      <a:pt x="8" y="19"/>
                      <a:pt x="16" y="0"/>
                      <a:pt x="36" y="7"/>
                    </a:cubicBezTo>
                    <a:cubicBezTo>
                      <a:pt x="56" y="14"/>
                      <a:pt x="101" y="71"/>
                      <a:pt x="122" y="78"/>
                    </a:cubicBezTo>
                    <a:cubicBezTo>
                      <a:pt x="143" y="85"/>
                      <a:pt x="154" y="51"/>
                      <a:pt x="160" y="46"/>
                    </a:cubicBezTo>
                  </a:path>
                </a:pathLst>
              </a:custGeom>
              <a:noFill/>
              <a:ln w="19050" cap="flat" cmpd="sng">
                <a:solidFill>
                  <a:srgbClr val="FFFF67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686" name="Group 42"/>
            <p:cNvGrpSpPr>
              <a:grpSpLocks/>
            </p:cNvGrpSpPr>
            <p:nvPr/>
          </p:nvGrpSpPr>
          <p:grpSpPr bwMode="auto">
            <a:xfrm>
              <a:off x="1401" y="2330"/>
              <a:ext cx="175" cy="181"/>
              <a:chOff x="1002" y="2767"/>
              <a:chExt cx="175" cy="181"/>
            </a:xfrm>
          </p:grpSpPr>
          <p:sp>
            <p:nvSpPr>
              <p:cNvPr id="24745" name="Text Box 43" descr="60%"/>
              <p:cNvSpPr txBox="1">
                <a:spLocks noChangeArrowheads="1"/>
              </p:cNvSpPr>
              <p:nvPr/>
            </p:nvSpPr>
            <p:spPr bwMode="auto">
              <a:xfrm>
                <a:off x="1002" y="2784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  <p:sp>
            <p:nvSpPr>
              <p:cNvPr id="24746" name="Freeform 44" descr="60%"/>
              <p:cNvSpPr>
                <a:spLocks/>
              </p:cNvSpPr>
              <p:nvPr/>
            </p:nvSpPr>
            <p:spPr bwMode="auto">
              <a:xfrm>
                <a:off x="1011" y="2767"/>
                <a:ext cx="160" cy="85"/>
              </a:xfrm>
              <a:custGeom>
                <a:avLst/>
                <a:gdLst>
                  <a:gd name="T0" fmla="*/ 0 w 160"/>
                  <a:gd name="T1" fmla="*/ 39 h 85"/>
                  <a:gd name="T2" fmla="*/ 36 w 160"/>
                  <a:gd name="T3" fmla="*/ 7 h 85"/>
                  <a:gd name="T4" fmla="*/ 122 w 160"/>
                  <a:gd name="T5" fmla="*/ 78 h 85"/>
                  <a:gd name="T6" fmla="*/ 160 w 160"/>
                  <a:gd name="T7" fmla="*/ 46 h 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0"/>
                  <a:gd name="T13" fmla="*/ 0 h 85"/>
                  <a:gd name="T14" fmla="*/ 160 w 160"/>
                  <a:gd name="T15" fmla="*/ 85 h 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0" h="85">
                    <a:moveTo>
                      <a:pt x="0" y="39"/>
                    </a:moveTo>
                    <a:cubicBezTo>
                      <a:pt x="8" y="19"/>
                      <a:pt x="16" y="0"/>
                      <a:pt x="36" y="7"/>
                    </a:cubicBezTo>
                    <a:cubicBezTo>
                      <a:pt x="56" y="14"/>
                      <a:pt x="101" y="71"/>
                      <a:pt x="122" y="78"/>
                    </a:cubicBezTo>
                    <a:cubicBezTo>
                      <a:pt x="143" y="85"/>
                      <a:pt x="154" y="51"/>
                      <a:pt x="160" y="46"/>
                    </a:cubicBezTo>
                  </a:path>
                </a:pathLst>
              </a:custGeom>
              <a:noFill/>
              <a:ln w="19050" cap="flat" cmpd="sng">
                <a:solidFill>
                  <a:srgbClr val="FFFF67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687" name="Group 45"/>
            <p:cNvGrpSpPr>
              <a:grpSpLocks/>
            </p:cNvGrpSpPr>
            <p:nvPr/>
          </p:nvGrpSpPr>
          <p:grpSpPr bwMode="auto">
            <a:xfrm>
              <a:off x="507" y="2426"/>
              <a:ext cx="175" cy="181"/>
              <a:chOff x="1002" y="2767"/>
              <a:chExt cx="175" cy="181"/>
            </a:xfrm>
          </p:grpSpPr>
          <p:sp>
            <p:nvSpPr>
              <p:cNvPr id="24743" name="Text Box 46" descr="60%"/>
              <p:cNvSpPr txBox="1">
                <a:spLocks noChangeArrowheads="1"/>
              </p:cNvSpPr>
              <p:nvPr/>
            </p:nvSpPr>
            <p:spPr bwMode="auto">
              <a:xfrm>
                <a:off x="1002" y="2784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  <p:sp>
            <p:nvSpPr>
              <p:cNvPr id="24744" name="Freeform 47" descr="60%"/>
              <p:cNvSpPr>
                <a:spLocks/>
              </p:cNvSpPr>
              <p:nvPr/>
            </p:nvSpPr>
            <p:spPr bwMode="auto">
              <a:xfrm>
                <a:off x="1011" y="2767"/>
                <a:ext cx="160" cy="85"/>
              </a:xfrm>
              <a:custGeom>
                <a:avLst/>
                <a:gdLst>
                  <a:gd name="T0" fmla="*/ 0 w 160"/>
                  <a:gd name="T1" fmla="*/ 39 h 85"/>
                  <a:gd name="T2" fmla="*/ 36 w 160"/>
                  <a:gd name="T3" fmla="*/ 7 h 85"/>
                  <a:gd name="T4" fmla="*/ 122 w 160"/>
                  <a:gd name="T5" fmla="*/ 78 h 85"/>
                  <a:gd name="T6" fmla="*/ 160 w 160"/>
                  <a:gd name="T7" fmla="*/ 46 h 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0"/>
                  <a:gd name="T13" fmla="*/ 0 h 85"/>
                  <a:gd name="T14" fmla="*/ 160 w 160"/>
                  <a:gd name="T15" fmla="*/ 85 h 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0" h="85">
                    <a:moveTo>
                      <a:pt x="0" y="39"/>
                    </a:moveTo>
                    <a:cubicBezTo>
                      <a:pt x="8" y="19"/>
                      <a:pt x="16" y="0"/>
                      <a:pt x="36" y="7"/>
                    </a:cubicBezTo>
                    <a:cubicBezTo>
                      <a:pt x="56" y="14"/>
                      <a:pt x="101" y="71"/>
                      <a:pt x="122" y="78"/>
                    </a:cubicBezTo>
                    <a:cubicBezTo>
                      <a:pt x="143" y="85"/>
                      <a:pt x="154" y="51"/>
                      <a:pt x="160" y="46"/>
                    </a:cubicBezTo>
                  </a:path>
                </a:pathLst>
              </a:custGeom>
              <a:noFill/>
              <a:ln w="19050" cap="flat" cmpd="sng">
                <a:solidFill>
                  <a:srgbClr val="FFFF67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688" name="Group 48"/>
            <p:cNvGrpSpPr>
              <a:grpSpLocks/>
            </p:cNvGrpSpPr>
            <p:nvPr/>
          </p:nvGrpSpPr>
          <p:grpSpPr bwMode="auto">
            <a:xfrm>
              <a:off x="468" y="2265"/>
              <a:ext cx="186" cy="201"/>
              <a:chOff x="889" y="2555"/>
              <a:chExt cx="186" cy="201"/>
            </a:xfrm>
          </p:grpSpPr>
          <p:sp>
            <p:nvSpPr>
              <p:cNvPr id="24741" name="Text Box 49" descr="60%"/>
              <p:cNvSpPr txBox="1">
                <a:spLocks noChangeArrowheads="1"/>
              </p:cNvSpPr>
              <p:nvPr/>
            </p:nvSpPr>
            <p:spPr bwMode="auto">
              <a:xfrm>
                <a:off x="889" y="2555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  <p:sp>
            <p:nvSpPr>
              <p:cNvPr id="24742" name="Freeform 50" descr="60%"/>
              <p:cNvSpPr>
                <a:spLocks/>
              </p:cNvSpPr>
              <p:nvPr/>
            </p:nvSpPr>
            <p:spPr bwMode="auto">
              <a:xfrm>
                <a:off x="915" y="2671"/>
                <a:ext cx="160" cy="85"/>
              </a:xfrm>
              <a:custGeom>
                <a:avLst/>
                <a:gdLst>
                  <a:gd name="T0" fmla="*/ 0 w 160"/>
                  <a:gd name="T1" fmla="*/ 39 h 85"/>
                  <a:gd name="T2" fmla="*/ 36 w 160"/>
                  <a:gd name="T3" fmla="*/ 7 h 85"/>
                  <a:gd name="T4" fmla="*/ 122 w 160"/>
                  <a:gd name="T5" fmla="*/ 78 h 85"/>
                  <a:gd name="T6" fmla="*/ 160 w 160"/>
                  <a:gd name="T7" fmla="*/ 46 h 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0"/>
                  <a:gd name="T13" fmla="*/ 0 h 85"/>
                  <a:gd name="T14" fmla="*/ 160 w 160"/>
                  <a:gd name="T15" fmla="*/ 85 h 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0" h="85">
                    <a:moveTo>
                      <a:pt x="0" y="39"/>
                    </a:moveTo>
                    <a:cubicBezTo>
                      <a:pt x="8" y="19"/>
                      <a:pt x="16" y="0"/>
                      <a:pt x="36" y="7"/>
                    </a:cubicBezTo>
                    <a:cubicBezTo>
                      <a:pt x="56" y="14"/>
                      <a:pt x="101" y="71"/>
                      <a:pt x="122" y="78"/>
                    </a:cubicBezTo>
                    <a:cubicBezTo>
                      <a:pt x="143" y="85"/>
                      <a:pt x="154" y="51"/>
                      <a:pt x="160" y="46"/>
                    </a:cubicBezTo>
                  </a:path>
                </a:pathLst>
              </a:custGeom>
              <a:noFill/>
              <a:ln w="19050" cap="flat" cmpd="sng">
                <a:solidFill>
                  <a:srgbClr val="FFFF67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689" name="Group 51"/>
            <p:cNvGrpSpPr>
              <a:grpSpLocks/>
            </p:cNvGrpSpPr>
            <p:nvPr/>
          </p:nvGrpSpPr>
          <p:grpSpPr bwMode="auto">
            <a:xfrm>
              <a:off x="1274" y="2288"/>
              <a:ext cx="186" cy="201"/>
              <a:chOff x="889" y="2555"/>
              <a:chExt cx="186" cy="201"/>
            </a:xfrm>
          </p:grpSpPr>
          <p:sp>
            <p:nvSpPr>
              <p:cNvPr id="24739" name="Text Box 52" descr="60%"/>
              <p:cNvSpPr txBox="1">
                <a:spLocks noChangeArrowheads="1"/>
              </p:cNvSpPr>
              <p:nvPr/>
            </p:nvSpPr>
            <p:spPr bwMode="auto">
              <a:xfrm>
                <a:off x="889" y="2555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  <p:sp>
            <p:nvSpPr>
              <p:cNvPr id="24740" name="Freeform 53" descr="60%"/>
              <p:cNvSpPr>
                <a:spLocks/>
              </p:cNvSpPr>
              <p:nvPr/>
            </p:nvSpPr>
            <p:spPr bwMode="auto">
              <a:xfrm>
                <a:off x="915" y="2671"/>
                <a:ext cx="160" cy="85"/>
              </a:xfrm>
              <a:custGeom>
                <a:avLst/>
                <a:gdLst>
                  <a:gd name="T0" fmla="*/ 0 w 160"/>
                  <a:gd name="T1" fmla="*/ 39 h 85"/>
                  <a:gd name="T2" fmla="*/ 36 w 160"/>
                  <a:gd name="T3" fmla="*/ 7 h 85"/>
                  <a:gd name="T4" fmla="*/ 122 w 160"/>
                  <a:gd name="T5" fmla="*/ 78 h 85"/>
                  <a:gd name="T6" fmla="*/ 160 w 160"/>
                  <a:gd name="T7" fmla="*/ 46 h 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0"/>
                  <a:gd name="T13" fmla="*/ 0 h 85"/>
                  <a:gd name="T14" fmla="*/ 160 w 160"/>
                  <a:gd name="T15" fmla="*/ 85 h 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0" h="85">
                    <a:moveTo>
                      <a:pt x="0" y="39"/>
                    </a:moveTo>
                    <a:cubicBezTo>
                      <a:pt x="8" y="19"/>
                      <a:pt x="16" y="0"/>
                      <a:pt x="36" y="7"/>
                    </a:cubicBezTo>
                    <a:cubicBezTo>
                      <a:pt x="56" y="14"/>
                      <a:pt x="101" y="71"/>
                      <a:pt x="122" y="78"/>
                    </a:cubicBezTo>
                    <a:cubicBezTo>
                      <a:pt x="143" y="85"/>
                      <a:pt x="154" y="51"/>
                      <a:pt x="160" y="46"/>
                    </a:cubicBezTo>
                  </a:path>
                </a:pathLst>
              </a:custGeom>
              <a:noFill/>
              <a:ln w="19050" cap="flat" cmpd="sng">
                <a:solidFill>
                  <a:srgbClr val="FFFF67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690" name="Group 54"/>
            <p:cNvGrpSpPr>
              <a:grpSpLocks/>
            </p:cNvGrpSpPr>
            <p:nvPr/>
          </p:nvGrpSpPr>
          <p:grpSpPr bwMode="auto">
            <a:xfrm>
              <a:off x="1516" y="2365"/>
              <a:ext cx="186" cy="201"/>
              <a:chOff x="889" y="2555"/>
              <a:chExt cx="186" cy="201"/>
            </a:xfrm>
          </p:grpSpPr>
          <p:sp>
            <p:nvSpPr>
              <p:cNvPr id="24737" name="Text Box 55" descr="60%"/>
              <p:cNvSpPr txBox="1">
                <a:spLocks noChangeArrowheads="1"/>
              </p:cNvSpPr>
              <p:nvPr/>
            </p:nvSpPr>
            <p:spPr bwMode="auto">
              <a:xfrm>
                <a:off x="889" y="2555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  <p:sp>
            <p:nvSpPr>
              <p:cNvPr id="24738" name="Freeform 56" descr="60%"/>
              <p:cNvSpPr>
                <a:spLocks/>
              </p:cNvSpPr>
              <p:nvPr/>
            </p:nvSpPr>
            <p:spPr bwMode="auto">
              <a:xfrm>
                <a:off x="915" y="2671"/>
                <a:ext cx="160" cy="85"/>
              </a:xfrm>
              <a:custGeom>
                <a:avLst/>
                <a:gdLst>
                  <a:gd name="T0" fmla="*/ 0 w 160"/>
                  <a:gd name="T1" fmla="*/ 39 h 85"/>
                  <a:gd name="T2" fmla="*/ 36 w 160"/>
                  <a:gd name="T3" fmla="*/ 7 h 85"/>
                  <a:gd name="T4" fmla="*/ 122 w 160"/>
                  <a:gd name="T5" fmla="*/ 78 h 85"/>
                  <a:gd name="T6" fmla="*/ 160 w 160"/>
                  <a:gd name="T7" fmla="*/ 46 h 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0"/>
                  <a:gd name="T13" fmla="*/ 0 h 85"/>
                  <a:gd name="T14" fmla="*/ 160 w 160"/>
                  <a:gd name="T15" fmla="*/ 85 h 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0" h="85">
                    <a:moveTo>
                      <a:pt x="0" y="39"/>
                    </a:moveTo>
                    <a:cubicBezTo>
                      <a:pt x="8" y="19"/>
                      <a:pt x="16" y="0"/>
                      <a:pt x="36" y="7"/>
                    </a:cubicBezTo>
                    <a:cubicBezTo>
                      <a:pt x="56" y="14"/>
                      <a:pt x="101" y="71"/>
                      <a:pt x="122" y="78"/>
                    </a:cubicBezTo>
                    <a:cubicBezTo>
                      <a:pt x="143" y="85"/>
                      <a:pt x="154" y="51"/>
                      <a:pt x="160" y="46"/>
                    </a:cubicBezTo>
                  </a:path>
                </a:pathLst>
              </a:custGeom>
              <a:noFill/>
              <a:ln w="19050" cap="flat" cmpd="sng">
                <a:solidFill>
                  <a:srgbClr val="FFFF67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691" name="Group 57"/>
            <p:cNvGrpSpPr>
              <a:grpSpLocks/>
            </p:cNvGrpSpPr>
            <p:nvPr/>
          </p:nvGrpSpPr>
          <p:grpSpPr bwMode="auto">
            <a:xfrm>
              <a:off x="738" y="2431"/>
              <a:ext cx="175" cy="181"/>
              <a:chOff x="1002" y="2767"/>
              <a:chExt cx="175" cy="181"/>
            </a:xfrm>
          </p:grpSpPr>
          <p:sp>
            <p:nvSpPr>
              <p:cNvPr id="24735" name="Text Box 58" descr="60%"/>
              <p:cNvSpPr txBox="1">
                <a:spLocks noChangeArrowheads="1"/>
              </p:cNvSpPr>
              <p:nvPr/>
            </p:nvSpPr>
            <p:spPr bwMode="auto">
              <a:xfrm>
                <a:off x="1002" y="2784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  <p:sp>
            <p:nvSpPr>
              <p:cNvPr id="24736" name="Freeform 59" descr="60%"/>
              <p:cNvSpPr>
                <a:spLocks/>
              </p:cNvSpPr>
              <p:nvPr/>
            </p:nvSpPr>
            <p:spPr bwMode="auto">
              <a:xfrm>
                <a:off x="1011" y="2767"/>
                <a:ext cx="160" cy="85"/>
              </a:xfrm>
              <a:custGeom>
                <a:avLst/>
                <a:gdLst>
                  <a:gd name="T0" fmla="*/ 0 w 160"/>
                  <a:gd name="T1" fmla="*/ 39 h 85"/>
                  <a:gd name="T2" fmla="*/ 36 w 160"/>
                  <a:gd name="T3" fmla="*/ 7 h 85"/>
                  <a:gd name="T4" fmla="*/ 122 w 160"/>
                  <a:gd name="T5" fmla="*/ 78 h 85"/>
                  <a:gd name="T6" fmla="*/ 160 w 160"/>
                  <a:gd name="T7" fmla="*/ 46 h 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0"/>
                  <a:gd name="T13" fmla="*/ 0 h 85"/>
                  <a:gd name="T14" fmla="*/ 160 w 160"/>
                  <a:gd name="T15" fmla="*/ 85 h 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0" h="85">
                    <a:moveTo>
                      <a:pt x="0" y="39"/>
                    </a:moveTo>
                    <a:cubicBezTo>
                      <a:pt x="8" y="19"/>
                      <a:pt x="16" y="0"/>
                      <a:pt x="36" y="7"/>
                    </a:cubicBezTo>
                    <a:cubicBezTo>
                      <a:pt x="56" y="14"/>
                      <a:pt x="101" y="71"/>
                      <a:pt x="122" y="78"/>
                    </a:cubicBezTo>
                    <a:cubicBezTo>
                      <a:pt x="143" y="85"/>
                      <a:pt x="154" y="51"/>
                      <a:pt x="160" y="46"/>
                    </a:cubicBezTo>
                  </a:path>
                </a:pathLst>
              </a:custGeom>
              <a:noFill/>
              <a:ln w="19050" cap="flat" cmpd="sng">
                <a:solidFill>
                  <a:srgbClr val="FFFF67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692" name="Group 60"/>
            <p:cNvGrpSpPr>
              <a:grpSpLocks/>
            </p:cNvGrpSpPr>
            <p:nvPr/>
          </p:nvGrpSpPr>
          <p:grpSpPr bwMode="auto">
            <a:xfrm>
              <a:off x="525" y="2204"/>
              <a:ext cx="120" cy="116"/>
              <a:chOff x="1677" y="2547"/>
              <a:chExt cx="120" cy="116"/>
            </a:xfrm>
          </p:grpSpPr>
          <p:sp>
            <p:nvSpPr>
              <p:cNvPr id="24732" name="Freeform 61" descr="60%"/>
              <p:cNvSpPr>
                <a:spLocks/>
              </p:cNvSpPr>
              <p:nvPr/>
            </p:nvSpPr>
            <p:spPr bwMode="auto">
              <a:xfrm>
                <a:off x="1677" y="2644"/>
                <a:ext cx="52" cy="19"/>
              </a:xfrm>
              <a:custGeom>
                <a:avLst/>
                <a:gdLst>
                  <a:gd name="T0" fmla="*/ 0 w 52"/>
                  <a:gd name="T1" fmla="*/ 16 h 19"/>
                  <a:gd name="T2" fmla="*/ 23 w 52"/>
                  <a:gd name="T3" fmla="*/ 0 h 19"/>
                  <a:gd name="T4" fmla="*/ 52 w 52"/>
                  <a:gd name="T5" fmla="*/ 19 h 19"/>
                  <a:gd name="T6" fmla="*/ 0 60000 65536"/>
                  <a:gd name="T7" fmla="*/ 0 60000 65536"/>
                  <a:gd name="T8" fmla="*/ 0 60000 65536"/>
                  <a:gd name="T9" fmla="*/ 0 w 52"/>
                  <a:gd name="T10" fmla="*/ 0 h 19"/>
                  <a:gd name="T11" fmla="*/ 52 w 52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" h="19">
                    <a:moveTo>
                      <a:pt x="0" y="16"/>
                    </a:moveTo>
                    <a:cubicBezTo>
                      <a:pt x="7" y="8"/>
                      <a:pt x="14" y="0"/>
                      <a:pt x="23" y="0"/>
                    </a:cubicBezTo>
                    <a:cubicBezTo>
                      <a:pt x="32" y="0"/>
                      <a:pt x="48" y="16"/>
                      <a:pt x="52" y="19"/>
                    </a:cubicBezTo>
                  </a:path>
                </a:pathLst>
              </a:custGeom>
              <a:noFill/>
              <a:ln w="19050" cap="flat" cmpd="sng">
                <a:solidFill>
                  <a:srgbClr val="FF5050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3" name="Line 62"/>
              <p:cNvSpPr>
                <a:spLocks noChangeShapeType="1"/>
              </p:cNvSpPr>
              <p:nvPr/>
            </p:nvSpPr>
            <p:spPr bwMode="auto">
              <a:xfrm flipV="1">
                <a:off x="1700" y="2612"/>
                <a:ext cx="29" cy="28"/>
              </a:xfrm>
              <a:prstGeom prst="line">
                <a:avLst/>
              </a:prstGeom>
              <a:noFill/>
              <a:ln w="19050">
                <a:solidFill>
                  <a:srgbClr val="FF5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4" name="Oval 63"/>
              <p:cNvSpPr>
                <a:spLocks noChangeArrowheads="1"/>
              </p:cNvSpPr>
              <p:nvPr/>
            </p:nvSpPr>
            <p:spPr bwMode="auto">
              <a:xfrm>
                <a:off x="1711" y="2547"/>
                <a:ext cx="86" cy="77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cs-CZ" altLang="cs-CZ"/>
              </a:p>
            </p:txBody>
          </p:sp>
        </p:grpSp>
        <p:grpSp>
          <p:nvGrpSpPr>
            <p:cNvPr id="24693" name="Group 64"/>
            <p:cNvGrpSpPr>
              <a:grpSpLocks/>
            </p:cNvGrpSpPr>
            <p:nvPr/>
          </p:nvGrpSpPr>
          <p:grpSpPr bwMode="auto">
            <a:xfrm>
              <a:off x="1331" y="2225"/>
              <a:ext cx="120" cy="116"/>
              <a:chOff x="1677" y="2547"/>
              <a:chExt cx="120" cy="116"/>
            </a:xfrm>
          </p:grpSpPr>
          <p:sp>
            <p:nvSpPr>
              <p:cNvPr id="24729" name="Freeform 65" descr="60%"/>
              <p:cNvSpPr>
                <a:spLocks/>
              </p:cNvSpPr>
              <p:nvPr/>
            </p:nvSpPr>
            <p:spPr bwMode="auto">
              <a:xfrm>
                <a:off x="1677" y="2644"/>
                <a:ext cx="52" cy="19"/>
              </a:xfrm>
              <a:custGeom>
                <a:avLst/>
                <a:gdLst>
                  <a:gd name="T0" fmla="*/ 0 w 52"/>
                  <a:gd name="T1" fmla="*/ 16 h 19"/>
                  <a:gd name="T2" fmla="*/ 23 w 52"/>
                  <a:gd name="T3" fmla="*/ 0 h 19"/>
                  <a:gd name="T4" fmla="*/ 52 w 52"/>
                  <a:gd name="T5" fmla="*/ 19 h 19"/>
                  <a:gd name="T6" fmla="*/ 0 60000 65536"/>
                  <a:gd name="T7" fmla="*/ 0 60000 65536"/>
                  <a:gd name="T8" fmla="*/ 0 60000 65536"/>
                  <a:gd name="T9" fmla="*/ 0 w 52"/>
                  <a:gd name="T10" fmla="*/ 0 h 19"/>
                  <a:gd name="T11" fmla="*/ 52 w 52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" h="19">
                    <a:moveTo>
                      <a:pt x="0" y="16"/>
                    </a:moveTo>
                    <a:cubicBezTo>
                      <a:pt x="7" y="8"/>
                      <a:pt x="14" y="0"/>
                      <a:pt x="23" y="0"/>
                    </a:cubicBezTo>
                    <a:cubicBezTo>
                      <a:pt x="32" y="0"/>
                      <a:pt x="48" y="16"/>
                      <a:pt x="52" y="19"/>
                    </a:cubicBezTo>
                  </a:path>
                </a:pathLst>
              </a:custGeom>
              <a:noFill/>
              <a:ln w="19050" cap="flat" cmpd="sng">
                <a:solidFill>
                  <a:srgbClr val="FF5050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0" name="Line 66"/>
              <p:cNvSpPr>
                <a:spLocks noChangeShapeType="1"/>
              </p:cNvSpPr>
              <p:nvPr/>
            </p:nvSpPr>
            <p:spPr bwMode="auto">
              <a:xfrm flipV="1">
                <a:off x="1700" y="2612"/>
                <a:ext cx="29" cy="28"/>
              </a:xfrm>
              <a:prstGeom prst="line">
                <a:avLst/>
              </a:prstGeom>
              <a:noFill/>
              <a:ln w="19050">
                <a:solidFill>
                  <a:srgbClr val="FF5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1" name="Oval 67"/>
              <p:cNvSpPr>
                <a:spLocks noChangeArrowheads="1"/>
              </p:cNvSpPr>
              <p:nvPr/>
            </p:nvSpPr>
            <p:spPr bwMode="auto">
              <a:xfrm>
                <a:off x="1711" y="2547"/>
                <a:ext cx="86" cy="77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cs-CZ" altLang="cs-CZ"/>
              </a:p>
            </p:txBody>
          </p:sp>
        </p:grpSp>
        <p:grpSp>
          <p:nvGrpSpPr>
            <p:cNvPr id="24694" name="Group 68"/>
            <p:cNvGrpSpPr>
              <a:grpSpLocks/>
            </p:cNvGrpSpPr>
            <p:nvPr/>
          </p:nvGrpSpPr>
          <p:grpSpPr bwMode="auto">
            <a:xfrm>
              <a:off x="1574" y="2302"/>
              <a:ext cx="120" cy="116"/>
              <a:chOff x="1677" y="2547"/>
              <a:chExt cx="120" cy="116"/>
            </a:xfrm>
          </p:grpSpPr>
          <p:sp>
            <p:nvSpPr>
              <p:cNvPr id="24726" name="Freeform 69" descr="60%"/>
              <p:cNvSpPr>
                <a:spLocks/>
              </p:cNvSpPr>
              <p:nvPr/>
            </p:nvSpPr>
            <p:spPr bwMode="auto">
              <a:xfrm>
                <a:off x="1677" y="2644"/>
                <a:ext cx="52" cy="19"/>
              </a:xfrm>
              <a:custGeom>
                <a:avLst/>
                <a:gdLst>
                  <a:gd name="T0" fmla="*/ 0 w 52"/>
                  <a:gd name="T1" fmla="*/ 16 h 19"/>
                  <a:gd name="T2" fmla="*/ 23 w 52"/>
                  <a:gd name="T3" fmla="*/ 0 h 19"/>
                  <a:gd name="T4" fmla="*/ 52 w 52"/>
                  <a:gd name="T5" fmla="*/ 19 h 19"/>
                  <a:gd name="T6" fmla="*/ 0 60000 65536"/>
                  <a:gd name="T7" fmla="*/ 0 60000 65536"/>
                  <a:gd name="T8" fmla="*/ 0 60000 65536"/>
                  <a:gd name="T9" fmla="*/ 0 w 52"/>
                  <a:gd name="T10" fmla="*/ 0 h 19"/>
                  <a:gd name="T11" fmla="*/ 52 w 52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" h="19">
                    <a:moveTo>
                      <a:pt x="0" y="16"/>
                    </a:moveTo>
                    <a:cubicBezTo>
                      <a:pt x="7" y="8"/>
                      <a:pt x="14" y="0"/>
                      <a:pt x="23" y="0"/>
                    </a:cubicBezTo>
                    <a:cubicBezTo>
                      <a:pt x="32" y="0"/>
                      <a:pt x="48" y="16"/>
                      <a:pt x="52" y="19"/>
                    </a:cubicBezTo>
                  </a:path>
                </a:pathLst>
              </a:custGeom>
              <a:noFill/>
              <a:ln w="19050" cap="flat" cmpd="sng">
                <a:solidFill>
                  <a:srgbClr val="FF5050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7" name="Line 70"/>
              <p:cNvSpPr>
                <a:spLocks noChangeShapeType="1"/>
              </p:cNvSpPr>
              <p:nvPr/>
            </p:nvSpPr>
            <p:spPr bwMode="auto">
              <a:xfrm flipV="1">
                <a:off x="1700" y="2612"/>
                <a:ext cx="29" cy="28"/>
              </a:xfrm>
              <a:prstGeom prst="line">
                <a:avLst/>
              </a:prstGeom>
              <a:noFill/>
              <a:ln w="19050">
                <a:solidFill>
                  <a:srgbClr val="FF5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8" name="Oval 71"/>
              <p:cNvSpPr>
                <a:spLocks noChangeArrowheads="1"/>
              </p:cNvSpPr>
              <p:nvPr/>
            </p:nvSpPr>
            <p:spPr bwMode="auto">
              <a:xfrm>
                <a:off x="1711" y="2547"/>
                <a:ext cx="86" cy="77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cs-CZ" altLang="cs-CZ"/>
              </a:p>
            </p:txBody>
          </p:sp>
        </p:grpSp>
        <p:grpSp>
          <p:nvGrpSpPr>
            <p:cNvPr id="24695" name="Group 72"/>
            <p:cNvGrpSpPr>
              <a:grpSpLocks/>
            </p:cNvGrpSpPr>
            <p:nvPr/>
          </p:nvGrpSpPr>
          <p:grpSpPr bwMode="auto">
            <a:xfrm>
              <a:off x="1457" y="2288"/>
              <a:ext cx="120" cy="116"/>
              <a:chOff x="1677" y="2547"/>
              <a:chExt cx="120" cy="116"/>
            </a:xfrm>
          </p:grpSpPr>
          <p:sp>
            <p:nvSpPr>
              <p:cNvPr id="24723" name="Freeform 73" descr="60%"/>
              <p:cNvSpPr>
                <a:spLocks/>
              </p:cNvSpPr>
              <p:nvPr/>
            </p:nvSpPr>
            <p:spPr bwMode="auto">
              <a:xfrm>
                <a:off x="1677" y="2644"/>
                <a:ext cx="52" cy="19"/>
              </a:xfrm>
              <a:custGeom>
                <a:avLst/>
                <a:gdLst>
                  <a:gd name="T0" fmla="*/ 0 w 52"/>
                  <a:gd name="T1" fmla="*/ 16 h 19"/>
                  <a:gd name="T2" fmla="*/ 23 w 52"/>
                  <a:gd name="T3" fmla="*/ 0 h 19"/>
                  <a:gd name="T4" fmla="*/ 52 w 52"/>
                  <a:gd name="T5" fmla="*/ 19 h 19"/>
                  <a:gd name="T6" fmla="*/ 0 60000 65536"/>
                  <a:gd name="T7" fmla="*/ 0 60000 65536"/>
                  <a:gd name="T8" fmla="*/ 0 60000 65536"/>
                  <a:gd name="T9" fmla="*/ 0 w 52"/>
                  <a:gd name="T10" fmla="*/ 0 h 19"/>
                  <a:gd name="T11" fmla="*/ 52 w 52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" h="19">
                    <a:moveTo>
                      <a:pt x="0" y="16"/>
                    </a:moveTo>
                    <a:cubicBezTo>
                      <a:pt x="7" y="8"/>
                      <a:pt x="14" y="0"/>
                      <a:pt x="23" y="0"/>
                    </a:cubicBezTo>
                    <a:cubicBezTo>
                      <a:pt x="32" y="0"/>
                      <a:pt x="48" y="16"/>
                      <a:pt x="52" y="19"/>
                    </a:cubicBezTo>
                  </a:path>
                </a:pathLst>
              </a:custGeom>
              <a:noFill/>
              <a:ln w="19050" cap="flat" cmpd="sng">
                <a:solidFill>
                  <a:srgbClr val="FF5050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4" name="Line 74"/>
              <p:cNvSpPr>
                <a:spLocks noChangeShapeType="1"/>
              </p:cNvSpPr>
              <p:nvPr/>
            </p:nvSpPr>
            <p:spPr bwMode="auto">
              <a:xfrm flipV="1">
                <a:off x="1700" y="2612"/>
                <a:ext cx="29" cy="28"/>
              </a:xfrm>
              <a:prstGeom prst="line">
                <a:avLst/>
              </a:prstGeom>
              <a:noFill/>
              <a:ln w="19050">
                <a:solidFill>
                  <a:srgbClr val="FF5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5" name="Oval 75"/>
              <p:cNvSpPr>
                <a:spLocks noChangeArrowheads="1"/>
              </p:cNvSpPr>
              <p:nvPr/>
            </p:nvSpPr>
            <p:spPr bwMode="auto">
              <a:xfrm>
                <a:off x="1711" y="2547"/>
                <a:ext cx="86" cy="77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cs-CZ" altLang="cs-CZ"/>
              </a:p>
            </p:txBody>
          </p:sp>
        </p:grpSp>
        <p:grpSp>
          <p:nvGrpSpPr>
            <p:cNvPr id="24696" name="Group 76"/>
            <p:cNvGrpSpPr>
              <a:grpSpLocks/>
            </p:cNvGrpSpPr>
            <p:nvPr/>
          </p:nvGrpSpPr>
          <p:grpSpPr bwMode="auto">
            <a:xfrm>
              <a:off x="585" y="2238"/>
              <a:ext cx="120" cy="116"/>
              <a:chOff x="1677" y="2547"/>
              <a:chExt cx="120" cy="116"/>
            </a:xfrm>
          </p:grpSpPr>
          <p:sp>
            <p:nvSpPr>
              <p:cNvPr id="24720" name="Freeform 77" descr="60%"/>
              <p:cNvSpPr>
                <a:spLocks/>
              </p:cNvSpPr>
              <p:nvPr/>
            </p:nvSpPr>
            <p:spPr bwMode="auto">
              <a:xfrm>
                <a:off x="1677" y="2644"/>
                <a:ext cx="52" cy="19"/>
              </a:xfrm>
              <a:custGeom>
                <a:avLst/>
                <a:gdLst>
                  <a:gd name="T0" fmla="*/ 0 w 52"/>
                  <a:gd name="T1" fmla="*/ 16 h 19"/>
                  <a:gd name="T2" fmla="*/ 23 w 52"/>
                  <a:gd name="T3" fmla="*/ 0 h 19"/>
                  <a:gd name="T4" fmla="*/ 52 w 52"/>
                  <a:gd name="T5" fmla="*/ 19 h 19"/>
                  <a:gd name="T6" fmla="*/ 0 60000 65536"/>
                  <a:gd name="T7" fmla="*/ 0 60000 65536"/>
                  <a:gd name="T8" fmla="*/ 0 60000 65536"/>
                  <a:gd name="T9" fmla="*/ 0 w 52"/>
                  <a:gd name="T10" fmla="*/ 0 h 19"/>
                  <a:gd name="T11" fmla="*/ 52 w 52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" h="19">
                    <a:moveTo>
                      <a:pt x="0" y="16"/>
                    </a:moveTo>
                    <a:cubicBezTo>
                      <a:pt x="7" y="8"/>
                      <a:pt x="14" y="0"/>
                      <a:pt x="23" y="0"/>
                    </a:cubicBezTo>
                    <a:cubicBezTo>
                      <a:pt x="32" y="0"/>
                      <a:pt x="48" y="16"/>
                      <a:pt x="52" y="19"/>
                    </a:cubicBezTo>
                  </a:path>
                </a:pathLst>
              </a:custGeom>
              <a:noFill/>
              <a:ln w="19050" cap="flat" cmpd="sng">
                <a:solidFill>
                  <a:srgbClr val="FF5050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1" name="Line 78"/>
              <p:cNvSpPr>
                <a:spLocks noChangeShapeType="1"/>
              </p:cNvSpPr>
              <p:nvPr/>
            </p:nvSpPr>
            <p:spPr bwMode="auto">
              <a:xfrm flipV="1">
                <a:off x="1700" y="2612"/>
                <a:ext cx="29" cy="28"/>
              </a:xfrm>
              <a:prstGeom prst="line">
                <a:avLst/>
              </a:prstGeom>
              <a:noFill/>
              <a:ln w="19050">
                <a:solidFill>
                  <a:srgbClr val="FF5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2" name="Oval 79"/>
              <p:cNvSpPr>
                <a:spLocks noChangeArrowheads="1"/>
              </p:cNvSpPr>
              <p:nvPr/>
            </p:nvSpPr>
            <p:spPr bwMode="auto">
              <a:xfrm>
                <a:off x="1711" y="2547"/>
                <a:ext cx="86" cy="77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cs-CZ" altLang="cs-CZ"/>
              </a:p>
            </p:txBody>
          </p:sp>
        </p:grpSp>
        <p:grpSp>
          <p:nvGrpSpPr>
            <p:cNvPr id="24697" name="Group 80"/>
            <p:cNvGrpSpPr>
              <a:grpSpLocks/>
            </p:cNvGrpSpPr>
            <p:nvPr/>
          </p:nvGrpSpPr>
          <p:grpSpPr bwMode="auto">
            <a:xfrm>
              <a:off x="691" y="2250"/>
              <a:ext cx="120" cy="116"/>
              <a:chOff x="1677" y="2547"/>
              <a:chExt cx="120" cy="116"/>
            </a:xfrm>
          </p:grpSpPr>
          <p:sp>
            <p:nvSpPr>
              <p:cNvPr id="24717" name="Freeform 81" descr="60%"/>
              <p:cNvSpPr>
                <a:spLocks/>
              </p:cNvSpPr>
              <p:nvPr/>
            </p:nvSpPr>
            <p:spPr bwMode="auto">
              <a:xfrm>
                <a:off x="1677" y="2644"/>
                <a:ext cx="52" cy="19"/>
              </a:xfrm>
              <a:custGeom>
                <a:avLst/>
                <a:gdLst>
                  <a:gd name="T0" fmla="*/ 0 w 52"/>
                  <a:gd name="T1" fmla="*/ 16 h 19"/>
                  <a:gd name="T2" fmla="*/ 23 w 52"/>
                  <a:gd name="T3" fmla="*/ 0 h 19"/>
                  <a:gd name="T4" fmla="*/ 52 w 52"/>
                  <a:gd name="T5" fmla="*/ 19 h 19"/>
                  <a:gd name="T6" fmla="*/ 0 60000 65536"/>
                  <a:gd name="T7" fmla="*/ 0 60000 65536"/>
                  <a:gd name="T8" fmla="*/ 0 60000 65536"/>
                  <a:gd name="T9" fmla="*/ 0 w 52"/>
                  <a:gd name="T10" fmla="*/ 0 h 19"/>
                  <a:gd name="T11" fmla="*/ 52 w 52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" h="19">
                    <a:moveTo>
                      <a:pt x="0" y="16"/>
                    </a:moveTo>
                    <a:cubicBezTo>
                      <a:pt x="7" y="8"/>
                      <a:pt x="14" y="0"/>
                      <a:pt x="23" y="0"/>
                    </a:cubicBezTo>
                    <a:cubicBezTo>
                      <a:pt x="32" y="0"/>
                      <a:pt x="48" y="16"/>
                      <a:pt x="52" y="19"/>
                    </a:cubicBezTo>
                  </a:path>
                </a:pathLst>
              </a:custGeom>
              <a:noFill/>
              <a:ln w="19050" cap="flat" cmpd="sng">
                <a:solidFill>
                  <a:srgbClr val="FF5050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18" name="Line 82"/>
              <p:cNvSpPr>
                <a:spLocks noChangeShapeType="1"/>
              </p:cNvSpPr>
              <p:nvPr/>
            </p:nvSpPr>
            <p:spPr bwMode="auto">
              <a:xfrm flipV="1">
                <a:off x="1700" y="2612"/>
                <a:ext cx="29" cy="28"/>
              </a:xfrm>
              <a:prstGeom prst="line">
                <a:avLst/>
              </a:prstGeom>
              <a:noFill/>
              <a:ln w="19050">
                <a:solidFill>
                  <a:srgbClr val="FF5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19" name="Oval 83"/>
              <p:cNvSpPr>
                <a:spLocks noChangeArrowheads="1"/>
              </p:cNvSpPr>
              <p:nvPr/>
            </p:nvSpPr>
            <p:spPr bwMode="auto">
              <a:xfrm>
                <a:off x="1711" y="2547"/>
                <a:ext cx="86" cy="77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cs-CZ" altLang="cs-CZ"/>
              </a:p>
            </p:txBody>
          </p:sp>
        </p:grpSp>
        <p:grpSp>
          <p:nvGrpSpPr>
            <p:cNvPr id="24698" name="Group 84"/>
            <p:cNvGrpSpPr>
              <a:grpSpLocks/>
            </p:cNvGrpSpPr>
            <p:nvPr/>
          </p:nvGrpSpPr>
          <p:grpSpPr bwMode="auto">
            <a:xfrm>
              <a:off x="660" y="2305"/>
              <a:ext cx="120" cy="116"/>
              <a:chOff x="1677" y="2547"/>
              <a:chExt cx="120" cy="116"/>
            </a:xfrm>
          </p:grpSpPr>
          <p:sp>
            <p:nvSpPr>
              <p:cNvPr id="24714" name="Freeform 85" descr="60%"/>
              <p:cNvSpPr>
                <a:spLocks/>
              </p:cNvSpPr>
              <p:nvPr/>
            </p:nvSpPr>
            <p:spPr bwMode="auto">
              <a:xfrm>
                <a:off x="1677" y="2644"/>
                <a:ext cx="52" cy="19"/>
              </a:xfrm>
              <a:custGeom>
                <a:avLst/>
                <a:gdLst>
                  <a:gd name="T0" fmla="*/ 0 w 52"/>
                  <a:gd name="T1" fmla="*/ 16 h 19"/>
                  <a:gd name="T2" fmla="*/ 23 w 52"/>
                  <a:gd name="T3" fmla="*/ 0 h 19"/>
                  <a:gd name="T4" fmla="*/ 52 w 52"/>
                  <a:gd name="T5" fmla="*/ 19 h 19"/>
                  <a:gd name="T6" fmla="*/ 0 60000 65536"/>
                  <a:gd name="T7" fmla="*/ 0 60000 65536"/>
                  <a:gd name="T8" fmla="*/ 0 60000 65536"/>
                  <a:gd name="T9" fmla="*/ 0 w 52"/>
                  <a:gd name="T10" fmla="*/ 0 h 19"/>
                  <a:gd name="T11" fmla="*/ 52 w 52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" h="19">
                    <a:moveTo>
                      <a:pt x="0" y="16"/>
                    </a:moveTo>
                    <a:cubicBezTo>
                      <a:pt x="7" y="8"/>
                      <a:pt x="14" y="0"/>
                      <a:pt x="23" y="0"/>
                    </a:cubicBezTo>
                    <a:cubicBezTo>
                      <a:pt x="32" y="0"/>
                      <a:pt x="48" y="16"/>
                      <a:pt x="52" y="19"/>
                    </a:cubicBezTo>
                  </a:path>
                </a:pathLst>
              </a:custGeom>
              <a:noFill/>
              <a:ln w="19050" cap="flat" cmpd="sng">
                <a:solidFill>
                  <a:srgbClr val="FF5050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15" name="Line 86"/>
              <p:cNvSpPr>
                <a:spLocks noChangeShapeType="1"/>
              </p:cNvSpPr>
              <p:nvPr/>
            </p:nvSpPr>
            <p:spPr bwMode="auto">
              <a:xfrm flipV="1">
                <a:off x="1700" y="2612"/>
                <a:ext cx="29" cy="28"/>
              </a:xfrm>
              <a:prstGeom prst="line">
                <a:avLst/>
              </a:prstGeom>
              <a:noFill/>
              <a:ln w="19050">
                <a:solidFill>
                  <a:srgbClr val="FF5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16" name="Oval 87"/>
              <p:cNvSpPr>
                <a:spLocks noChangeArrowheads="1"/>
              </p:cNvSpPr>
              <p:nvPr/>
            </p:nvSpPr>
            <p:spPr bwMode="auto">
              <a:xfrm>
                <a:off x="1711" y="2547"/>
                <a:ext cx="86" cy="77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cs-CZ" altLang="cs-CZ"/>
              </a:p>
            </p:txBody>
          </p:sp>
        </p:grpSp>
        <p:grpSp>
          <p:nvGrpSpPr>
            <p:cNvPr id="24699" name="Group 88"/>
            <p:cNvGrpSpPr>
              <a:grpSpLocks/>
            </p:cNvGrpSpPr>
            <p:nvPr/>
          </p:nvGrpSpPr>
          <p:grpSpPr bwMode="auto">
            <a:xfrm>
              <a:off x="564" y="2382"/>
              <a:ext cx="120" cy="116"/>
              <a:chOff x="1677" y="2547"/>
              <a:chExt cx="120" cy="116"/>
            </a:xfrm>
          </p:grpSpPr>
          <p:sp>
            <p:nvSpPr>
              <p:cNvPr id="24711" name="Freeform 89" descr="60%"/>
              <p:cNvSpPr>
                <a:spLocks/>
              </p:cNvSpPr>
              <p:nvPr/>
            </p:nvSpPr>
            <p:spPr bwMode="auto">
              <a:xfrm>
                <a:off x="1677" y="2644"/>
                <a:ext cx="52" cy="19"/>
              </a:xfrm>
              <a:custGeom>
                <a:avLst/>
                <a:gdLst>
                  <a:gd name="T0" fmla="*/ 0 w 52"/>
                  <a:gd name="T1" fmla="*/ 16 h 19"/>
                  <a:gd name="T2" fmla="*/ 23 w 52"/>
                  <a:gd name="T3" fmla="*/ 0 h 19"/>
                  <a:gd name="T4" fmla="*/ 52 w 52"/>
                  <a:gd name="T5" fmla="*/ 19 h 19"/>
                  <a:gd name="T6" fmla="*/ 0 60000 65536"/>
                  <a:gd name="T7" fmla="*/ 0 60000 65536"/>
                  <a:gd name="T8" fmla="*/ 0 60000 65536"/>
                  <a:gd name="T9" fmla="*/ 0 w 52"/>
                  <a:gd name="T10" fmla="*/ 0 h 19"/>
                  <a:gd name="T11" fmla="*/ 52 w 52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" h="19">
                    <a:moveTo>
                      <a:pt x="0" y="16"/>
                    </a:moveTo>
                    <a:cubicBezTo>
                      <a:pt x="7" y="8"/>
                      <a:pt x="14" y="0"/>
                      <a:pt x="23" y="0"/>
                    </a:cubicBezTo>
                    <a:cubicBezTo>
                      <a:pt x="32" y="0"/>
                      <a:pt x="48" y="16"/>
                      <a:pt x="52" y="19"/>
                    </a:cubicBezTo>
                  </a:path>
                </a:pathLst>
              </a:custGeom>
              <a:noFill/>
              <a:ln w="19050" cap="flat" cmpd="sng">
                <a:solidFill>
                  <a:srgbClr val="FF5050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12" name="Line 90"/>
              <p:cNvSpPr>
                <a:spLocks noChangeShapeType="1"/>
              </p:cNvSpPr>
              <p:nvPr/>
            </p:nvSpPr>
            <p:spPr bwMode="auto">
              <a:xfrm flipV="1">
                <a:off x="1700" y="2612"/>
                <a:ext cx="29" cy="28"/>
              </a:xfrm>
              <a:prstGeom prst="line">
                <a:avLst/>
              </a:prstGeom>
              <a:noFill/>
              <a:ln w="19050">
                <a:solidFill>
                  <a:srgbClr val="FF5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13" name="Oval 91"/>
              <p:cNvSpPr>
                <a:spLocks noChangeArrowheads="1"/>
              </p:cNvSpPr>
              <p:nvPr/>
            </p:nvSpPr>
            <p:spPr bwMode="auto">
              <a:xfrm>
                <a:off x="1711" y="2547"/>
                <a:ext cx="86" cy="77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cs-CZ" altLang="cs-CZ"/>
              </a:p>
            </p:txBody>
          </p:sp>
        </p:grpSp>
        <p:grpSp>
          <p:nvGrpSpPr>
            <p:cNvPr id="24700" name="Group 92"/>
            <p:cNvGrpSpPr>
              <a:grpSpLocks/>
            </p:cNvGrpSpPr>
            <p:nvPr/>
          </p:nvGrpSpPr>
          <p:grpSpPr bwMode="auto">
            <a:xfrm>
              <a:off x="797" y="2387"/>
              <a:ext cx="120" cy="116"/>
              <a:chOff x="1677" y="2547"/>
              <a:chExt cx="120" cy="116"/>
            </a:xfrm>
          </p:grpSpPr>
          <p:sp>
            <p:nvSpPr>
              <p:cNvPr id="24708" name="Freeform 93" descr="60%"/>
              <p:cNvSpPr>
                <a:spLocks/>
              </p:cNvSpPr>
              <p:nvPr/>
            </p:nvSpPr>
            <p:spPr bwMode="auto">
              <a:xfrm>
                <a:off x="1677" y="2644"/>
                <a:ext cx="52" cy="19"/>
              </a:xfrm>
              <a:custGeom>
                <a:avLst/>
                <a:gdLst>
                  <a:gd name="T0" fmla="*/ 0 w 52"/>
                  <a:gd name="T1" fmla="*/ 16 h 19"/>
                  <a:gd name="T2" fmla="*/ 23 w 52"/>
                  <a:gd name="T3" fmla="*/ 0 h 19"/>
                  <a:gd name="T4" fmla="*/ 52 w 52"/>
                  <a:gd name="T5" fmla="*/ 19 h 19"/>
                  <a:gd name="T6" fmla="*/ 0 60000 65536"/>
                  <a:gd name="T7" fmla="*/ 0 60000 65536"/>
                  <a:gd name="T8" fmla="*/ 0 60000 65536"/>
                  <a:gd name="T9" fmla="*/ 0 w 52"/>
                  <a:gd name="T10" fmla="*/ 0 h 19"/>
                  <a:gd name="T11" fmla="*/ 52 w 52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" h="19">
                    <a:moveTo>
                      <a:pt x="0" y="16"/>
                    </a:moveTo>
                    <a:cubicBezTo>
                      <a:pt x="7" y="8"/>
                      <a:pt x="14" y="0"/>
                      <a:pt x="23" y="0"/>
                    </a:cubicBezTo>
                    <a:cubicBezTo>
                      <a:pt x="32" y="0"/>
                      <a:pt x="48" y="16"/>
                      <a:pt x="52" y="19"/>
                    </a:cubicBezTo>
                  </a:path>
                </a:pathLst>
              </a:custGeom>
              <a:noFill/>
              <a:ln w="19050" cap="flat" cmpd="sng">
                <a:solidFill>
                  <a:srgbClr val="FF5050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09" name="Line 94"/>
              <p:cNvSpPr>
                <a:spLocks noChangeShapeType="1"/>
              </p:cNvSpPr>
              <p:nvPr/>
            </p:nvSpPr>
            <p:spPr bwMode="auto">
              <a:xfrm flipV="1">
                <a:off x="1700" y="2612"/>
                <a:ext cx="29" cy="28"/>
              </a:xfrm>
              <a:prstGeom prst="line">
                <a:avLst/>
              </a:prstGeom>
              <a:noFill/>
              <a:ln w="19050">
                <a:solidFill>
                  <a:srgbClr val="FF5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10" name="Oval 95"/>
              <p:cNvSpPr>
                <a:spLocks noChangeArrowheads="1"/>
              </p:cNvSpPr>
              <p:nvPr/>
            </p:nvSpPr>
            <p:spPr bwMode="auto">
              <a:xfrm>
                <a:off x="1711" y="2547"/>
                <a:ext cx="86" cy="77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cs-CZ" altLang="cs-CZ"/>
              </a:p>
            </p:txBody>
          </p:sp>
        </p:grpSp>
        <p:grpSp>
          <p:nvGrpSpPr>
            <p:cNvPr id="24701" name="Group 96"/>
            <p:cNvGrpSpPr>
              <a:grpSpLocks/>
            </p:cNvGrpSpPr>
            <p:nvPr/>
          </p:nvGrpSpPr>
          <p:grpSpPr bwMode="auto">
            <a:xfrm>
              <a:off x="1775" y="2343"/>
              <a:ext cx="186" cy="201"/>
              <a:chOff x="889" y="2555"/>
              <a:chExt cx="186" cy="201"/>
            </a:xfrm>
          </p:grpSpPr>
          <p:sp>
            <p:nvSpPr>
              <p:cNvPr id="24706" name="Text Box 97" descr="60%"/>
              <p:cNvSpPr txBox="1">
                <a:spLocks noChangeArrowheads="1"/>
              </p:cNvSpPr>
              <p:nvPr/>
            </p:nvSpPr>
            <p:spPr bwMode="auto">
              <a:xfrm>
                <a:off x="889" y="2555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  <p:sp>
            <p:nvSpPr>
              <p:cNvPr id="24707" name="Freeform 98" descr="60%"/>
              <p:cNvSpPr>
                <a:spLocks/>
              </p:cNvSpPr>
              <p:nvPr/>
            </p:nvSpPr>
            <p:spPr bwMode="auto">
              <a:xfrm>
                <a:off x="915" y="2671"/>
                <a:ext cx="160" cy="85"/>
              </a:xfrm>
              <a:custGeom>
                <a:avLst/>
                <a:gdLst>
                  <a:gd name="T0" fmla="*/ 0 w 160"/>
                  <a:gd name="T1" fmla="*/ 39 h 85"/>
                  <a:gd name="T2" fmla="*/ 36 w 160"/>
                  <a:gd name="T3" fmla="*/ 7 h 85"/>
                  <a:gd name="T4" fmla="*/ 122 w 160"/>
                  <a:gd name="T5" fmla="*/ 78 h 85"/>
                  <a:gd name="T6" fmla="*/ 160 w 160"/>
                  <a:gd name="T7" fmla="*/ 46 h 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0"/>
                  <a:gd name="T13" fmla="*/ 0 h 85"/>
                  <a:gd name="T14" fmla="*/ 160 w 160"/>
                  <a:gd name="T15" fmla="*/ 85 h 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0" h="85">
                    <a:moveTo>
                      <a:pt x="0" y="39"/>
                    </a:moveTo>
                    <a:cubicBezTo>
                      <a:pt x="8" y="19"/>
                      <a:pt x="16" y="0"/>
                      <a:pt x="36" y="7"/>
                    </a:cubicBezTo>
                    <a:cubicBezTo>
                      <a:pt x="56" y="14"/>
                      <a:pt x="101" y="71"/>
                      <a:pt x="122" y="78"/>
                    </a:cubicBezTo>
                    <a:cubicBezTo>
                      <a:pt x="143" y="85"/>
                      <a:pt x="154" y="51"/>
                      <a:pt x="160" y="46"/>
                    </a:cubicBezTo>
                  </a:path>
                </a:pathLst>
              </a:custGeom>
              <a:noFill/>
              <a:ln w="19050" cap="flat" cmpd="sng">
                <a:solidFill>
                  <a:srgbClr val="FFFF67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702" name="Group 99"/>
            <p:cNvGrpSpPr>
              <a:grpSpLocks/>
            </p:cNvGrpSpPr>
            <p:nvPr/>
          </p:nvGrpSpPr>
          <p:grpSpPr bwMode="auto">
            <a:xfrm>
              <a:off x="1832" y="2280"/>
              <a:ext cx="120" cy="116"/>
              <a:chOff x="1677" y="2547"/>
              <a:chExt cx="120" cy="116"/>
            </a:xfrm>
          </p:grpSpPr>
          <p:sp>
            <p:nvSpPr>
              <p:cNvPr id="24703" name="Freeform 100" descr="60%"/>
              <p:cNvSpPr>
                <a:spLocks/>
              </p:cNvSpPr>
              <p:nvPr/>
            </p:nvSpPr>
            <p:spPr bwMode="auto">
              <a:xfrm>
                <a:off x="1677" y="2644"/>
                <a:ext cx="52" cy="19"/>
              </a:xfrm>
              <a:custGeom>
                <a:avLst/>
                <a:gdLst>
                  <a:gd name="T0" fmla="*/ 0 w 52"/>
                  <a:gd name="T1" fmla="*/ 16 h 19"/>
                  <a:gd name="T2" fmla="*/ 23 w 52"/>
                  <a:gd name="T3" fmla="*/ 0 h 19"/>
                  <a:gd name="T4" fmla="*/ 52 w 52"/>
                  <a:gd name="T5" fmla="*/ 19 h 19"/>
                  <a:gd name="T6" fmla="*/ 0 60000 65536"/>
                  <a:gd name="T7" fmla="*/ 0 60000 65536"/>
                  <a:gd name="T8" fmla="*/ 0 60000 65536"/>
                  <a:gd name="T9" fmla="*/ 0 w 52"/>
                  <a:gd name="T10" fmla="*/ 0 h 19"/>
                  <a:gd name="T11" fmla="*/ 52 w 52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" h="19">
                    <a:moveTo>
                      <a:pt x="0" y="16"/>
                    </a:moveTo>
                    <a:cubicBezTo>
                      <a:pt x="7" y="8"/>
                      <a:pt x="14" y="0"/>
                      <a:pt x="23" y="0"/>
                    </a:cubicBezTo>
                    <a:cubicBezTo>
                      <a:pt x="32" y="0"/>
                      <a:pt x="48" y="16"/>
                      <a:pt x="52" y="19"/>
                    </a:cubicBezTo>
                  </a:path>
                </a:pathLst>
              </a:custGeom>
              <a:noFill/>
              <a:ln w="19050" cap="flat" cmpd="sng">
                <a:solidFill>
                  <a:srgbClr val="FF5050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04" name="Line 101"/>
              <p:cNvSpPr>
                <a:spLocks noChangeShapeType="1"/>
              </p:cNvSpPr>
              <p:nvPr/>
            </p:nvSpPr>
            <p:spPr bwMode="auto">
              <a:xfrm flipV="1">
                <a:off x="1700" y="2612"/>
                <a:ext cx="29" cy="28"/>
              </a:xfrm>
              <a:prstGeom prst="line">
                <a:avLst/>
              </a:prstGeom>
              <a:noFill/>
              <a:ln w="19050">
                <a:solidFill>
                  <a:srgbClr val="FF5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05" name="Oval 102"/>
              <p:cNvSpPr>
                <a:spLocks noChangeArrowheads="1"/>
              </p:cNvSpPr>
              <p:nvPr/>
            </p:nvSpPr>
            <p:spPr bwMode="auto">
              <a:xfrm>
                <a:off x="1711" y="2547"/>
                <a:ext cx="86" cy="77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cs-CZ" altLang="cs-CZ"/>
              </a:p>
            </p:txBody>
          </p:sp>
        </p:grpSp>
      </p:grpSp>
      <p:sp>
        <p:nvSpPr>
          <p:cNvPr id="24590" name="AutoShape 103"/>
          <p:cNvSpPr>
            <a:spLocks noChangeArrowheads="1"/>
          </p:cNvSpPr>
          <p:nvPr/>
        </p:nvSpPr>
        <p:spPr bwMode="auto">
          <a:xfrm rot="16199684" flipH="1">
            <a:off x="2061369" y="2648744"/>
            <a:ext cx="519113" cy="346075"/>
          </a:xfrm>
          <a:custGeom>
            <a:avLst/>
            <a:gdLst>
              <a:gd name="T0" fmla="*/ 224874248 w 21600"/>
              <a:gd name="T1" fmla="*/ 0 h 21600"/>
              <a:gd name="T2" fmla="*/ 0 w 21600"/>
              <a:gd name="T3" fmla="*/ 44419575 h 21600"/>
              <a:gd name="T4" fmla="*/ 224874248 w 21600"/>
              <a:gd name="T5" fmla="*/ 88838894 h 21600"/>
              <a:gd name="T6" fmla="*/ 299832122 w 21600"/>
              <a:gd name="T7" fmla="*/ 4441957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Rectangle 104"/>
          <p:cNvSpPr>
            <a:spLocks noChangeArrowheads="1"/>
          </p:cNvSpPr>
          <p:nvPr/>
        </p:nvSpPr>
        <p:spPr bwMode="auto">
          <a:xfrm>
            <a:off x="2438400" y="2514600"/>
            <a:ext cx="29241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de-DE" altLang="cs-CZ" sz="1400" dirty="0">
                <a:solidFill>
                  <a:srgbClr val="FFCC99"/>
                </a:solidFill>
              </a:rPr>
              <a:t>streptavidin- phycoerythrin</a:t>
            </a:r>
            <a:r>
              <a:rPr lang="cs-CZ" altLang="cs-CZ" sz="1400" dirty="0">
                <a:solidFill>
                  <a:srgbClr val="FFCC99"/>
                </a:solidFill>
              </a:rPr>
              <a:t> binds to biotin</a:t>
            </a:r>
            <a:endParaRPr lang="de-DE" altLang="cs-CZ" sz="1400" dirty="0">
              <a:solidFill>
                <a:srgbClr val="FFCC99"/>
              </a:solidFill>
              <a:sym typeface="Arial" charset="0"/>
            </a:endParaRPr>
          </a:p>
        </p:txBody>
      </p:sp>
      <p:sp>
        <p:nvSpPr>
          <p:cNvPr id="24592" name="AutoShape 105"/>
          <p:cNvSpPr>
            <a:spLocks noChangeArrowheads="1"/>
          </p:cNvSpPr>
          <p:nvPr/>
        </p:nvSpPr>
        <p:spPr bwMode="auto">
          <a:xfrm rot="16199684" flipH="1">
            <a:off x="2051844" y="4201319"/>
            <a:ext cx="519113" cy="346075"/>
          </a:xfrm>
          <a:custGeom>
            <a:avLst/>
            <a:gdLst>
              <a:gd name="T0" fmla="*/ 224874248 w 21600"/>
              <a:gd name="T1" fmla="*/ 0 h 21600"/>
              <a:gd name="T2" fmla="*/ 0 w 21600"/>
              <a:gd name="T3" fmla="*/ 44419575 h 21600"/>
              <a:gd name="T4" fmla="*/ 224874248 w 21600"/>
              <a:gd name="T5" fmla="*/ 88838894 h 21600"/>
              <a:gd name="T6" fmla="*/ 299832122 w 21600"/>
              <a:gd name="T7" fmla="*/ 4441957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593" name="Group 106"/>
          <p:cNvGrpSpPr>
            <a:grpSpLocks/>
          </p:cNvGrpSpPr>
          <p:nvPr/>
        </p:nvGrpSpPr>
        <p:grpSpPr bwMode="auto">
          <a:xfrm>
            <a:off x="755650" y="4789488"/>
            <a:ext cx="3135313" cy="712787"/>
            <a:chOff x="286" y="3129"/>
            <a:chExt cx="1975" cy="449"/>
          </a:xfrm>
        </p:grpSpPr>
        <p:pic>
          <p:nvPicPr>
            <p:cNvPr id="24611" name="Picture 107" descr="D:\Microarray-Vortrag\Hybridization-closeup2.t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355AA0"/>
                </a:clrFrom>
                <a:clrTo>
                  <a:srgbClr val="355AA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6" y="3135"/>
              <a:ext cx="1975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612" name="Group 108"/>
            <p:cNvGrpSpPr>
              <a:grpSpLocks/>
            </p:cNvGrpSpPr>
            <p:nvPr/>
          </p:nvGrpSpPr>
          <p:grpSpPr bwMode="auto">
            <a:xfrm>
              <a:off x="588" y="3292"/>
              <a:ext cx="186" cy="201"/>
              <a:chOff x="889" y="2555"/>
              <a:chExt cx="186" cy="201"/>
            </a:xfrm>
          </p:grpSpPr>
          <p:sp>
            <p:nvSpPr>
              <p:cNvPr id="24680" name="Text Box 109" descr="60%"/>
              <p:cNvSpPr txBox="1">
                <a:spLocks noChangeArrowheads="1"/>
              </p:cNvSpPr>
              <p:nvPr/>
            </p:nvSpPr>
            <p:spPr bwMode="auto">
              <a:xfrm>
                <a:off x="889" y="2555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  <p:sp>
            <p:nvSpPr>
              <p:cNvPr id="24681" name="Freeform 110" descr="60%"/>
              <p:cNvSpPr>
                <a:spLocks/>
              </p:cNvSpPr>
              <p:nvPr/>
            </p:nvSpPr>
            <p:spPr bwMode="auto">
              <a:xfrm>
                <a:off x="915" y="2671"/>
                <a:ext cx="160" cy="85"/>
              </a:xfrm>
              <a:custGeom>
                <a:avLst/>
                <a:gdLst>
                  <a:gd name="T0" fmla="*/ 0 w 160"/>
                  <a:gd name="T1" fmla="*/ 39 h 85"/>
                  <a:gd name="T2" fmla="*/ 36 w 160"/>
                  <a:gd name="T3" fmla="*/ 7 h 85"/>
                  <a:gd name="T4" fmla="*/ 122 w 160"/>
                  <a:gd name="T5" fmla="*/ 78 h 85"/>
                  <a:gd name="T6" fmla="*/ 160 w 160"/>
                  <a:gd name="T7" fmla="*/ 46 h 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0"/>
                  <a:gd name="T13" fmla="*/ 0 h 85"/>
                  <a:gd name="T14" fmla="*/ 160 w 160"/>
                  <a:gd name="T15" fmla="*/ 85 h 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0" h="85">
                    <a:moveTo>
                      <a:pt x="0" y="39"/>
                    </a:moveTo>
                    <a:cubicBezTo>
                      <a:pt x="8" y="19"/>
                      <a:pt x="16" y="0"/>
                      <a:pt x="36" y="7"/>
                    </a:cubicBezTo>
                    <a:cubicBezTo>
                      <a:pt x="56" y="14"/>
                      <a:pt x="101" y="71"/>
                      <a:pt x="122" y="78"/>
                    </a:cubicBezTo>
                    <a:cubicBezTo>
                      <a:pt x="143" y="85"/>
                      <a:pt x="154" y="51"/>
                      <a:pt x="160" y="46"/>
                    </a:cubicBezTo>
                  </a:path>
                </a:pathLst>
              </a:custGeom>
              <a:noFill/>
              <a:ln w="19050" cap="flat" cmpd="sng">
                <a:solidFill>
                  <a:srgbClr val="FFFF67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613" name="Group 111"/>
            <p:cNvGrpSpPr>
              <a:grpSpLocks/>
            </p:cNvGrpSpPr>
            <p:nvPr/>
          </p:nvGrpSpPr>
          <p:grpSpPr bwMode="auto">
            <a:xfrm>
              <a:off x="620" y="3217"/>
              <a:ext cx="175" cy="181"/>
              <a:chOff x="1002" y="2767"/>
              <a:chExt cx="175" cy="181"/>
            </a:xfrm>
          </p:grpSpPr>
          <p:sp>
            <p:nvSpPr>
              <p:cNvPr id="24678" name="Text Box 112" descr="60%"/>
              <p:cNvSpPr txBox="1">
                <a:spLocks noChangeArrowheads="1"/>
              </p:cNvSpPr>
              <p:nvPr/>
            </p:nvSpPr>
            <p:spPr bwMode="auto">
              <a:xfrm>
                <a:off x="1002" y="2784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  <p:sp>
            <p:nvSpPr>
              <p:cNvPr id="24679" name="Freeform 113" descr="60%"/>
              <p:cNvSpPr>
                <a:spLocks/>
              </p:cNvSpPr>
              <p:nvPr/>
            </p:nvSpPr>
            <p:spPr bwMode="auto">
              <a:xfrm>
                <a:off x="1011" y="2767"/>
                <a:ext cx="160" cy="85"/>
              </a:xfrm>
              <a:custGeom>
                <a:avLst/>
                <a:gdLst>
                  <a:gd name="T0" fmla="*/ 0 w 160"/>
                  <a:gd name="T1" fmla="*/ 39 h 85"/>
                  <a:gd name="T2" fmla="*/ 36 w 160"/>
                  <a:gd name="T3" fmla="*/ 7 h 85"/>
                  <a:gd name="T4" fmla="*/ 122 w 160"/>
                  <a:gd name="T5" fmla="*/ 78 h 85"/>
                  <a:gd name="T6" fmla="*/ 160 w 160"/>
                  <a:gd name="T7" fmla="*/ 46 h 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0"/>
                  <a:gd name="T13" fmla="*/ 0 h 85"/>
                  <a:gd name="T14" fmla="*/ 160 w 160"/>
                  <a:gd name="T15" fmla="*/ 85 h 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0" h="85">
                    <a:moveTo>
                      <a:pt x="0" y="39"/>
                    </a:moveTo>
                    <a:cubicBezTo>
                      <a:pt x="8" y="19"/>
                      <a:pt x="16" y="0"/>
                      <a:pt x="36" y="7"/>
                    </a:cubicBezTo>
                    <a:cubicBezTo>
                      <a:pt x="56" y="14"/>
                      <a:pt x="101" y="71"/>
                      <a:pt x="122" y="78"/>
                    </a:cubicBezTo>
                    <a:cubicBezTo>
                      <a:pt x="143" y="85"/>
                      <a:pt x="154" y="51"/>
                      <a:pt x="160" y="46"/>
                    </a:cubicBezTo>
                  </a:path>
                </a:pathLst>
              </a:custGeom>
              <a:noFill/>
              <a:ln w="19050" cap="flat" cmpd="sng">
                <a:solidFill>
                  <a:srgbClr val="FFFF67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614" name="Group 114"/>
            <p:cNvGrpSpPr>
              <a:grpSpLocks/>
            </p:cNvGrpSpPr>
            <p:nvPr/>
          </p:nvGrpSpPr>
          <p:grpSpPr bwMode="auto">
            <a:xfrm>
              <a:off x="515" y="3206"/>
              <a:ext cx="175" cy="181"/>
              <a:chOff x="1002" y="2767"/>
              <a:chExt cx="175" cy="181"/>
            </a:xfrm>
          </p:grpSpPr>
          <p:sp>
            <p:nvSpPr>
              <p:cNvPr id="24676" name="Text Box 115" descr="60%"/>
              <p:cNvSpPr txBox="1">
                <a:spLocks noChangeArrowheads="1"/>
              </p:cNvSpPr>
              <p:nvPr/>
            </p:nvSpPr>
            <p:spPr bwMode="auto">
              <a:xfrm>
                <a:off x="1002" y="2784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  <p:sp>
            <p:nvSpPr>
              <p:cNvPr id="24677" name="Freeform 116" descr="60%"/>
              <p:cNvSpPr>
                <a:spLocks/>
              </p:cNvSpPr>
              <p:nvPr/>
            </p:nvSpPr>
            <p:spPr bwMode="auto">
              <a:xfrm>
                <a:off x="1011" y="2767"/>
                <a:ext cx="160" cy="85"/>
              </a:xfrm>
              <a:custGeom>
                <a:avLst/>
                <a:gdLst>
                  <a:gd name="T0" fmla="*/ 0 w 160"/>
                  <a:gd name="T1" fmla="*/ 39 h 85"/>
                  <a:gd name="T2" fmla="*/ 36 w 160"/>
                  <a:gd name="T3" fmla="*/ 7 h 85"/>
                  <a:gd name="T4" fmla="*/ 122 w 160"/>
                  <a:gd name="T5" fmla="*/ 78 h 85"/>
                  <a:gd name="T6" fmla="*/ 160 w 160"/>
                  <a:gd name="T7" fmla="*/ 46 h 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0"/>
                  <a:gd name="T13" fmla="*/ 0 h 85"/>
                  <a:gd name="T14" fmla="*/ 160 w 160"/>
                  <a:gd name="T15" fmla="*/ 85 h 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0" h="85">
                    <a:moveTo>
                      <a:pt x="0" y="39"/>
                    </a:moveTo>
                    <a:cubicBezTo>
                      <a:pt x="8" y="19"/>
                      <a:pt x="16" y="0"/>
                      <a:pt x="36" y="7"/>
                    </a:cubicBezTo>
                    <a:cubicBezTo>
                      <a:pt x="56" y="14"/>
                      <a:pt x="101" y="71"/>
                      <a:pt x="122" y="78"/>
                    </a:cubicBezTo>
                    <a:cubicBezTo>
                      <a:pt x="143" y="85"/>
                      <a:pt x="154" y="51"/>
                      <a:pt x="160" y="46"/>
                    </a:cubicBezTo>
                  </a:path>
                </a:pathLst>
              </a:custGeom>
              <a:noFill/>
              <a:ln w="19050" cap="flat" cmpd="sng">
                <a:solidFill>
                  <a:srgbClr val="FFFF67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615" name="Group 117"/>
            <p:cNvGrpSpPr>
              <a:grpSpLocks/>
            </p:cNvGrpSpPr>
            <p:nvPr/>
          </p:nvGrpSpPr>
          <p:grpSpPr bwMode="auto">
            <a:xfrm>
              <a:off x="1388" y="3255"/>
              <a:ext cx="175" cy="181"/>
              <a:chOff x="1002" y="2767"/>
              <a:chExt cx="175" cy="181"/>
            </a:xfrm>
          </p:grpSpPr>
          <p:sp>
            <p:nvSpPr>
              <p:cNvPr id="24674" name="Text Box 118" descr="60%"/>
              <p:cNvSpPr txBox="1">
                <a:spLocks noChangeArrowheads="1"/>
              </p:cNvSpPr>
              <p:nvPr/>
            </p:nvSpPr>
            <p:spPr bwMode="auto">
              <a:xfrm>
                <a:off x="1002" y="2784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  <p:sp>
            <p:nvSpPr>
              <p:cNvPr id="24675" name="Freeform 119" descr="60%"/>
              <p:cNvSpPr>
                <a:spLocks/>
              </p:cNvSpPr>
              <p:nvPr/>
            </p:nvSpPr>
            <p:spPr bwMode="auto">
              <a:xfrm>
                <a:off x="1011" y="2767"/>
                <a:ext cx="160" cy="85"/>
              </a:xfrm>
              <a:custGeom>
                <a:avLst/>
                <a:gdLst>
                  <a:gd name="T0" fmla="*/ 0 w 160"/>
                  <a:gd name="T1" fmla="*/ 39 h 85"/>
                  <a:gd name="T2" fmla="*/ 36 w 160"/>
                  <a:gd name="T3" fmla="*/ 7 h 85"/>
                  <a:gd name="T4" fmla="*/ 122 w 160"/>
                  <a:gd name="T5" fmla="*/ 78 h 85"/>
                  <a:gd name="T6" fmla="*/ 160 w 160"/>
                  <a:gd name="T7" fmla="*/ 46 h 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0"/>
                  <a:gd name="T13" fmla="*/ 0 h 85"/>
                  <a:gd name="T14" fmla="*/ 160 w 160"/>
                  <a:gd name="T15" fmla="*/ 85 h 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0" h="85">
                    <a:moveTo>
                      <a:pt x="0" y="39"/>
                    </a:moveTo>
                    <a:cubicBezTo>
                      <a:pt x="8" y="19"/>
                      <a:pt x="16" y="0"/>
                      <a:pt x="36" y="7"/>
                    </a:cubicBezTo>
                    <a:cubicBezTo>
                      <a:pt x="56" y="14"/>
                      <a:pt x="101" y="71"/>
                      <a:pt x="122" y="78"/>
                    </a:cubicBezTo>
                    <a:cubicBezTo>
                      <a:pt x="143" y="85"/>
                      <a:pt x="154" y="51"/>
                      <a:pt x="160" y="46"/>
                    </a:cubicBezTo>
                  </a:path>
                </a:pathLst>
              </a:custGeom>
              <a:noFill/>
              <a:ln w="19050" cap="flat" cmpd="sng">
                <a:solidFill>
                  <a:srgbClr val="FFFF67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616" name="Group 120"/>
            <p:cNvGrpSpPr>
              <a:grpSpLocks/>
            </p:cNvGrpSpPr>
            <p:nvPr/>
          </p:nvGrpSpPr>
          <p:grpSpPr bwMode="auto">
            <a:xfrm>
              <a:off x="494" y="3351"/>
              <a:ext cx="175" cy="181"/>
              <a:chOff x="1002" y="2767"/>
              <a:chExt cx="175" cy="181"/>
            </a:xfrm>
          </p:grpSpPr>
          <p:sp>
            <p:nvSpPr>
              <p:cNvPr id="24672" name="Text Box 121" descr="60%"/>
              <p:cNvSpPr txBox="1">
                <a:spLocks noChangeArrowheads="1"/>
              </p:cNvSpPr>
              <p:nvPr/>
            </p:nvSpPr>
            <p:spPr bwMode="auto">
              <a:xfrm>
                <a:off x="1002" y="2784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  <p:sp>
            <p:nvSpPr>
              <p:cNvPr id="24673" name="Freeform 122" descr="60%"/>
              <p:cNvSpPr>
                <a:spLocks/>
              </p:cNvSpPr>
              <p:nvPr/>
            </p:nvSpPr>
            <p:spPr bwMode="auto">
              <a:xfrm>
                <a:off x="1011" y="2767"/>
                <a:ext cx="160" cy="85"/>
              </a:xfrm>
              <a:custGeom>
                <a:avLst/>
                <a:gdLst>
                  <a:gd name="T0" fmla="*/ 0 w 160"/>
                  <a:gd name="T1" fmla="*/ 39 h 85"/>
                  <a:gd name="T2" fmla="*/ 36 w 160"/>
                  <a:gd name="T3" fmla="*/ 7 h 85"/>
                  <a:gd name="T4" fmla="*/ 122 w 160"/>
                  <a:gd name="T5" fmla="*/ 78 h 85"/>
                  <a:gd name="T6" fmla="*/ 160 w 160"/>
                  <a:gd name="T7" fmla="*/ 46 h 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0"/>
                  <a:gd name="T13" fmla="*/ 0 h 85"/>
                  <a:gd name="T14" fmla="*/ 160 w 160"/>
                  <a:gd name="T15" fmla="*/ 85 h 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0" h="85">
                    <a:moveTo>
                      <a:pt x="0" y="39"/>
                    </a:moveTo>
                    <a:cubicBezTo>
                      <a:pt x="8" y="19"/>
                      <a:pt x="16" y="0"/>
                      <a:pt x="36" y="7"/>
                    </a:cubicBezTo>
                    <a:cubicBezTo>
                      <a:pt x="56" y="14"/>
                      <a:pt x="101" y="71"/>
                      <a:pt x="122" y="78"/>
                    </a:cubicBezTo>
                    <a:cubicBezTo>
                      <a:pt x="143" y="85"/>
                      <a:pt x="154" y="51"/>
                      <a:pt x="160" y="46"/>
                    </a:cubicBezTo>
                  </a:path>
                </a:pathLst>
              </a:custGeom>
              <a:noFill/>
              <a:ln w="19050" cap="flat" cmpd="sng">
                <a:solidFill>
                  <a:srgbClr val="FFFF67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617" name="Group 123"/>
            <p:cNvGrpSpPr>
              <a:grpSpLocks/>
            </p:cNvGrpSpPr>
            <p:nvPr/>
          </p:nvGrpSpPr>
          <p:grpSpPr bwMode="auto">
            <a:xfrm>
              <a:off x="455" y="3190"/>
              <a:ext cx="186" cy="201"/>
              <a:chOff x="889" y="2555"/>
              <a:chExt cx="186" cy="201"/>
            </a:xfrm>
          </p:grpSpPr>
          <p:sp>
            <p:nvSpPr>
              <p:cNvPr id="24670" name="Text Box 124" descr="60%"/>
              <p:cNvSpPr txBox="1">
                <a:spLocks noChangeArrowheads="1"/>
              </p:cNvSpPr>
              <p:nvPr/>
            </p:nvSpPr>
            <p:spPr bwMode="auto">
              <a:xfrm>
                <a:off x="889" y="2555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  <p:sp>
            <p:nvSpPr>
              <p:cNvPr id="24671" name="Freeform 125" descr="60%"/>
              <p:cNvSpPr>
                <a:spLocks/>
              </p:cNvSpPr>
              <p:nvPr/>
            </p:nvSpPr>
            <p:spPr bwMode="auto">
              <a:xfrm>
                <a:off x="915" y="2671"/>
                <a:ext cx="160" cy="85"/>
              </a:xfrm>
              <a:custGeom>
                <a:avLst/>
                <a:gdLst>
                  <a:gd name="T0" fmla="*/ 0 w 160"/>
                  <a:gd name="T1" fmla="*/ 39 h 85"/>
                  <a:gd name="T2" fmla="*/ 36 w 160"/>
                  <a:gd name="T3" fmla="*/ 7 h 85"/>
                  <a:gd name="T4" fmla="*/ 122 w 160"/>
                  <a:gd name="T5" fmla="*/ 78 h 85"/>
                  <a:gd name="T6" fmla="*/ 160 w 160"/>
                  <a:gd name="T7" fmla="*/ 46 h 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0"/>
                  <a:gd name="T13" fmla="*/ 0 h 85"/>
                  <a:gd name="T14" fmla="*/ 160 w 160"/>
                  <a:gd name="T15" fmla="*/ 85 h 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0" h="85">
                    <a:moveTo>
                      <a:pt x="0" y="39"/>
                    </a:moveTo>
                    <a:cubicBezTo>
                      <a:pt x="8" y="19"/>
                      <a:pt x="16" y="0"/>
                      <a:pt x="36" y="7"/>
                    </a:cubicBezTo>
                    <a:cubicBezTo>
                      <a:pt x="56" y="14"/>
                      <a:pt x="101" y="71"/>
                      <a:pt x="122" y="78"/>
                    </a:cubicBezTo>
                    <a:cubicBezTo>
                      <a:pt x="143" y="85"/>
                      <a:pt x="154" y="51"/>
                      <a:pt x="160" y="46"/>
                    </a:cubicBezTo>
                  </a:path>
                </a:pathLst>
              </a:custGeom>
              <a:noFill/>
              <a:ln w="19050" cap="flat" cmpd="sng">
                <a:solidFill>
                  <a:srgbClr val="FFFF67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618" name="Group 126"/>
            <p:cNvGrpSpPr>
              <a:grpSpLocks/>
            </p:cNvGrpSpPr>
            <p:nvPr/>
          </p:nvGrpSpPr>
          <p:grpSpPr bwMode="auto">
            <a:xfrm>
              <a:off x="1261" y="3213"/>
              <a:ext cx="186" cy="201"/>
              <a:chOff x="889" y="2555"/>
              <a:chExt cx="186" cy="201"/>
            </a:xfrm>
          </p:grpSpPr>
          <p:sp>
            <p:nvSpPr>
              <p:cNvPr id="24668" name="Text Box 127" descr="60%"/>
              <p:cNvSpPr txBox="1">
                <a:spLocks noChangeArrowheads="1"/>
              </p:cNvSpPr>
              <p:nvPr/>
            </p:nvSpPr>
            <p:spPr bwMode="auto">
              <a:xfrm>
                <a:off x="889" y="2555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  <p:sp>
            <p:nvSpPr>
              <p:cNvPr id="24669" name="Freeform 128" descr="60%"/>
              <p:cNvSpPr>
                <a:spLocks/>
              </p:cNvSpPr>
              <p:nvPr/>
            </p:nvSpPr>
            <p:spPr bwMode="auto">
              <a:xfrm>
                <a:off x="915" y="2671"/>
                <a:ext cx="160" cy="85"/>
              </a:xfrm>
              <a:custGeom>
                <a:avLst/>
                <a:gdLst>
                  <a:gd name="T0" fmla="*/ 0 w 160"/>
                  <a:gd name="T1" fmla="*/ 39 h 85"/>
                  <a:gd name="T2" fmla="*/ 36 w 160"/>
                  <a:gd name="T3" fmla="*/ 7 h 85"/>
                  <a:gd name="T4" fmla="*/ 122 w 160"/>
                  <a:gd name="T5" fmla="*/ 78 h 85"/>
                  <a:gd name="T6" fmla="*/ 160 w 160"/>
                  <a:gd name="T7" fmla="*/ 46 h 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0"/>
                  <a:gd name="T13" fmla="*/ 0 h 85"/>
                  <a:gd name="T14" fmla="*/ 160 w 160"/>
                  <a:gd name="T15" fmla="*/ 85 h 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0" h="85">
                    <a:moveTo>
                      <a:pt x="0" y="39"/>
                    </a:moveTo>
                    <a:cubicBezTo>
                      <a:pt x="8" y="19"/>
                      <a:pt x="16" y="0"/>
                      <a:pt x="36" y="7"/>
                    </a:cubicBezTo>
                    <a:cubicBezTo>
                      <a:pt x="56" y="14"/>
                      <a:pt x="101" y="71"/>
                      <a:pt x="122" y="78"/>
                    </a:cubicBezTo>
                    <a:cubicBezTo>
                      <a:pt x="143" y="85"/>
                      <a:pt x="154" y="51"/>
                      <a:pt x="160" y="46"/>
                    </a:cubicBezTo>
                  </a:path>
                </a:pathLst>
              </a:custGeom>
              <a:noFill/>
              <a:ln w="19050" cap="flat" cmpd="sng">
                <a:solidFill>
                  <a:srgbClr val="FFFF67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619" name="Group 129"/>
            <p:cNvGrpSpPr>
              <a:grpSpLocks/>
            </p:cNvGrpSpPr>
            <p:nvPr/>
          </p:nvGrpSpPr>
          <p:grpSpPr bwMode="auto">
            <a:xfrm>
              <a:off x="1503" y="3290"/>
              <a:ext cx="186" cy="201"/>
              <a:chOff x="889" y="2555"/>
              <a:chExt cx="186" cy="201"/>
            </a:xfrm>
          </p:grpSpPr>
          <p:sp>
            <p:nvSpPr>
              <p:cNvPr id="24666" name="Text Box 130" descr="60%"/>
              <p:cNvSpPr txBox="1">
                <a:spLocks noChangeArrowheads="1"/>
              </p:cNvSpPr>
              <p:nvPr/>
            </p:nvSpPr>
            <p:spPr bwMode="auto">
              <a:xfrm>
                <a:off x="889" y="2555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  <p:sp>
            <p:nvSpPr>
              <p:cNvPr id="24667" name="Freeform 131" descr="60%"/>
              <p:cNvSpPr>
                <a:spLocks/>
              </p:cNvSpPr>
              <p:nvPr/>
            </p:nvSpPr>
            <p:spPr bwMode="auto">
              <a:xfrm>
                <a:off x="915" y="2671"/>
                <a:ext cx="160" cy="85"/>
              </a:xfrm>
              <a:custGeom>
                <a:avLst/>
                <a:gdLst>
                  <a:gd name="T0" fmla="*/ 0 w 160"/>
                  <a:gd name="T1" fmla="*/ 39 h 85"/>
                  <a:gd name="T2" fmla="*/ 36 w 160"/>
                  <a:gd name="T3" fmla="*/ 7 h 85"/>
                  <a:gd name="T4" fmla="*/ 122 w 160"/>
                  <a:gd name="T5" fmla="*/ 78 h 85"/>
                  <a:gd name="T6" fmla="*/ 160 w 160"/>
                  <a:gd name="T7" fmla="*/ 46 h 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0"/>
                  <a:gd name="T13" fmla="*/ 0 h 85"/>
                  <a:gd name="T14" fmla="*/ 160 w 160"/>
                  <a:gd name="T15" fmla="*/ 85 h 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0" h="85">
                    <a:moveTo>
                      <a:pt x="0" y="39"/>
                    </a:moveTo>
                    <a:cubicBezTo>
                      <a:pt x="8" y="19"/>
                      <a:pt x="16" y="0"/>
                      <a:pt x="36" y="7"/>
                    </a:cubicBezTo>
                    <a:cubicBezTo>
                      <a:pt x="56" y="14"/>
                      <a:pt x="101" y="71"/>
                      <a:pt x="122" y="78"/>
                    </a:cubicBezTo>
                    <a:cubicBezTo>
                      <a:pt x="143" y="85"/>
                      <a:pt x="154" y="51"/>
                      <a:pt x="160" y="46"/>
                    </a:cubicBezTo>
                  </a:path>
                </a:pathLst>
              </a:custGeom>
              <a:noFill/>
              <a:ln w="19050" cap="flat" cmpd="sng">
                <a:solidFill>
                  <a:srgbClr val="FFFF67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620" name="Group 132"/>
            <p:cNvGrpSpPr>
              <a:grpSpLocks/>
            </p:cNvGrpSpPr>
            <p:nvPr/>
          </p:nvGrpSpPr>
          <p:grpSpPr bwMode="auto">
            <a:xfrm>
              <a:off x="725" y="3356"/>
              <a:ext cx="175" cy="181"/>
              <a:chOff x="1002" y="2767"/>
              <a:chExt cx="175" cy="181"/>
            </a:xfrm>
          </p:grpSpPr>
          <p:sp>
            <p:nvSpPr>
              <p:cNvPr id="24664" name="Text Box 133" descr="60%"/>
              <p:cNvSpPr txBox="1">
                <a:spLocks noChangeArrowheads="1"/>
              </p:cNvSpPr>
              <p:nvPr/>
            </p:nvSpPr>
            <p:spPr bwMode="auto">
              <a:xfrm>
                <a:off x="1002" y="2784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  <p:sp>
            <p:nvSpPr>
              <p:cNvPr id="24665" name="Freeform 134" descr="60%"/>
              <p:cNvSpPr>
                <a:spLocks/>
              </p:cNvSpPr>
              <p:nvPr/>
            </p:nvSpPr>
            <p:spPr bwMode="auto">
              <a:xfrm>
                <a:off x="1011" y="2767"/>
                <a:ext cx="160" cy="85"/>
              </a:xfrm>
              <a:custGeom>
                <a:avLst/>
                <a:gdLst>
                  <a:gd name="T0" fmla="*/ 0 w 160"/>
                  <a:gd name="T1" fmla="*/ 39 h 85"/>
                  <a:gd name="T2" fmla="*/ 36 w 160"/>
                  <a:gd name="T3" fmla="*/ 7 h 85"/>
                  <a:gd name="T4" fmla="*/ 122 w 160"/>
                  <a:gd name="T5" fmla="*/ 78 h 85"/>
                  <a:gd name="T6" fmla="*/ 160 w 160"/>
                  <a:gd name="T7" fmla="*/ 46 h 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0"/>
                  <a:gd name="T13" fmla="*/ 0 h 85"/>
                  <a:gd name="T14" fmla="*/ 160 w 160"/>
                  <a:gd name="T15" fmla="*/ 85 h 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0" h="85">
                    <a:moveTo>
                      <a:pt x="0" y="39"/>
                    </a:moveTo>
                    <a:cubicBezTo>
                      <a:pt x="8" y="19"/>
                      <a:pt x="16" y="0"/>
                      <a:pt x="36" y="7"/>
                    </a:cubicBezTo>
                    <a:cubicBezTo>
                      <a:pt x="56" y="14"/>
                      <a:pt x="101" y="71"/>
                      <a:pt x="122" y="78"/>
                    </a:cubicBezTo>
                    <a:cubicBezTo>
                      <a:pt x="143" y="85"/>
                      <a:pt x="154" y="51"/>
                      <a:pt x="160" y="46"/>
                    </a:cubicBezTo>
                  </a:path>
                </a:pathLst>
              </a:custGeom>
              <a:noFill/>
              <a:ln w="19050" cap="flat" cmpd="sng">
                <a:solidFill>
                  <a:srgbClr val="FFFF67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621" name="Group 135"/>
            <p:cNvGrpSpPr>
              <a:grpSpLocks/>
            </p:cNvGrpSpPr>
            <p:nvPr/>
          </p:nvGrpSpPr>
          <p:grpSpPr bwMode="auto">
            <a:xfrm>
              <a:off x="512" y="3129"/>
              <a:ext cx="120" cy="116"/>
              <a:chOff x="1677" y="2547"/>
              <a:chExt cx="120" cy="116"/>
            </a:xfrm>
          </p:grpSpPr>
          <p:sp>
            <p:nvSpPr>
              <p:cNvPr id="24661" name="Freeform 136" descr="60%"/>
              <p:cNvSpPr>
                <a:spLocks/>
              </p:cNvSpPr>
              <p:nvPr/>
            </p:nvSpPr>
            <p:spPr bwMode="auto">
              <a:xfrm>
                <a:off x="1677" y="2644"/>
                <a:ext cx="52" cy="19"/>
              </a:xfrm>
              <a:custGeom>
                <a:avLst/>
                <a:gdLst>
                  <a:gd name="T0" fmla="*/ 0 w 52"/>
                  <a:gd name="T1" fmla="*/ 16 h 19"/>
                  <a:gd name="T2" fmla="*/ 23 w 52"/>
                  <a:gd name="T3" fmla="*/ 0 h 19"/>
                  <a:gd name="T4" fmla="*/ 52 w 52"/>
                  <a:gd name="T5" fmla="*/ 19 h 19"/>
                  <a:gd name="T6" fmla="*/ 0 60000 65536"/>
                  <a:gd name="T7" fmla="*/ 0 60000 65536"/>
                  <a:gd name="T8" fmla="*/ 0 60000 65536"/>
                  <a:gd name="T9" fmla="*/ 0 w 52"/>
                  <a:gd name="T10" fmla="*/ 0 h 19"/>
                  <a:gd name="T11" fmla="*/ 52 w 52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" h="19">
                    <a:moveTo>
                      <a:pt x="0" y="16"/>
                    </a:moveTo>
                    <a:cubicBezTo>
                      <a:pt x="7" y="8"/>
                      <a:pt x="14" y="0"/>
                      <a:pt x="23" y="0"/>
                    </a:cubicBezTo>
                    <a:cubicBezTo>
                      <a:pt x="32" y="0"/>
                      <a:pt x="48" y="16"/>
                      <a:pt x="52" y="19"/>
                    </a:cubicBezTo>
                  </a:path>
                </a:pathLst>
              </a:custGeom>
              <a:noFill/>
              <a:ln w="19050" cap="flat" cmpd="sng">
                <a:solidFill>
                  <a:srgbClr val="FF5050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62" name="Line 137"/>
              <p:cNvSpPr>
                <a:spLocks noChangeShapeType="1"/>
              </p:cNvSpPr>
              <p:nvPr/>
            </p:nvSpPr>
            <p:spPr bwMode="auto">
              <a:xfrm flipV="1">
                <a:off x="1700" y="2612"/>
                <a:ext cx="29" cy="28"/>
              </a:xfrm>
              <a:prstGeom prst="line">
                <a:avLst/>
              </a:prstGeom>
              <a:noFill/>
              <a:ln w="19050">
                <a:solidFill>
                  <a:srgbClr val="FF5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63" name="Oval 138"/>
              <p:cNvSpPr>
                <a:spLocks noChangeArrowheads="1"/>
              </p:cNvSpPr>
              <p:nvPr/>
            </p:nvSpPr>
            <p:spPr bwMode="auto">
              <a:xfrm>
                <a:off x="1711" y="2547"/>
                <a:ext cx="86" cy="77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cs-CZ" altLang="cs-CZ"/>
              </a:p>
            </p:txBody>
          </p:sp>
        </p:grpSp>
        <p:grpSp>
          <p:nvGrpSpPr>
            <p:cNvPr id="24622" name="Group 139"/>
            <p:cNvGrpSpPr>
              <a:grpSpLocks/>
            </p:cNvGrpSpPr>
            <p:nvPr/>
          </p:nvGrpSpPr>
          <p:grpSpPr bwMode="auto">
            <a:xfrm>
              <a:off x="1318" y="3150"/>
              <a:ext cx="120" cy="116"/>
              <a:chOff x="1677" y="2547"/>
              <a:chExt cx="120" cy="116"/>
            </a:xfrm>
          </p:grpSpPr>
          <p:sp>
            <p:nvSpPr>
              <p:cNvPr id="24658" name="Freeform 140" descr="60%"/>
              <p:cNvSpPr>
                <a:spLocks/>
              </p:cNvSpPr>
              <p:nvPr/>
            </p:nvSpPr>
            <p:spPr bwMode="auto">
              <a:xfrm>
                <a:off x="1677" y="2644"/>
                <a:ext cx="52" cy="19"/>
              </a:xfrm>
              <a:custGeom>
                <a:avLst/>
                <a:gdLst>
                  <a:gd name="T0" fmla="*/ 0 w 52"/>
                  <a:gd name="T1" fmla="*/ 16 h 19"/>
                  <a:gd name="T2" fmla="*/ 23 w 52"/>
                  <a:gd name="T3" fmla="*/ 0 h 19"/>
                  <a:gd name="T4" fmla="*/ 52 w 52"/>
                  <a:gd name="T5" fmla="*/ 19 h 19"/>
                  <a:gd name="T6" fmla="*/ 0 60000 65536"/>
                  <a:gd name="T7" fmla="*/ 0 60000 65536"/>
                  <a:gd name="T8" fmla="*/ 0 60000 65536"/>
                  <a:gd name="T9" fmla="*/ 0 w 52"/>
                  <a:gd name="T10" fmla="*/ 0 h 19"/>
                  <a:gd name="T11" fmla="*/ 52 w 52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" h="19">
                    <a:moveTo>
                      <a:pt x="0" y="16"/>
                    </a:moveTo>
                    <a:cubicBezTo>
                      <a:pt x="7" y="8"/>
                      <a:pt x="14" y="0"/>
                      <a:pt x="23" y="0"/>
                    </a:cubicBezTo>
                    <a:cubicBezTo>
                      <a:pt x="32" y="0"/>
                      <a:pt x="48" y="16"/>
                      <a:pt x="52" y="19"/>
                    </a:cubicBezTo>
                  </a:path>
                </a:pathLst>
              </a:custGeom>
              <a:noFill/>
              <a:ln w="19050" cap="flat" cmpd="sng">
                <a:solidFill>
                  <a:srgbClr val="FF5050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59" name="Line 141"/>
              <p:cNvSpPr>
                <a:spLocks noChangeShapeType="1"/>
              </p:cNvSpPr>
              <p:nvPr/>
            </p:nvSpPr>
            <p:spPr bwMode="auto">
              <a:xfrm flipV="1">
                <a:off x="1700" y="2612"/>
                <a:ext cx="29" cy="28"/>
              </a:xfrm>
              <a:prstGeom prst="line">
                <a:avLst/>
              </a:prstGeom>
              <a:noFill/>
              <a:ln w="19050">
                <a:solidFill>
                  <a:srgbClr val="FF5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60" name="Oval 142"/>
              <p:cNvSpPr>
                <a:spLocks noChangeArrowheads="1"/>
              </p:cNvSpPr>
              <p:nvPr/>
            </p:nvSpPr>
            <p:spPr bwMode="auto">
              <a:xfrm>
                <a:off x="1711" y="2547"/>
                <a:ext cx="86" cy="77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cs-CZ" altLang="cs-CZ"/>
              </a:p>
            </p:txBody>
          </p:sp>
        </p:grpSp>
        <p:grpSp>
          <p:nvGrpSpPr>
            <p:cNvPr id="24623" name="Group 143"/>
            <p:cNvGrpSpPr>
              <a:grpSpLocks/>
            </p:cNvGrpSpPr>
            <p:nvPr/>
          </p:nvGrpSpPr>
          <p:grpSpPr bwMode="auto">
            <a:xfrm>
              <a:off x="1561" y="3227"/>
              <a:ext cx="120" cy="116"/>
              <a:chOff x="1677" y="2547"/>
              <a:chExt cx="120" cy="116"/>
            </a:xfrm>
          </p:grpSpPr>
          <p:sp>
            <p:nvSpPr>
              <p:cNvPr id="24655" name="Freeform 144" descr="60%"/>
              <p:cNvSpPr>
                <a:spLocks/>
              </p:cNvSpPr>
              <p:nvPr/>
            </p:nvSpPr>
            <p:spPr bwMode="auto">
              <a:xfrm>
                <a:off x="1677" y="2644"/>
                <a:ext cx="52" cy="19"/>
              </a:xfrm>
              <a:custGeom>
                <a:avLst/>
                <a:gdLst>
                  <a:gd name="T0" fmla="*/ 0 w 52"/>
                  <a:gd name="T1" fmla="*/ 16 h 19"/>
                  <a:gd name="T2" fmla="*/ 23 w 52"/>
                  <a:gd name="T3" fmla="*/ 0 h 19"/>
                  <a:gd name="T4" fmla="*/ 52 w 52"/>
                  <a:gd name="T5" fmla="*/ 19 h 19"/>
                  <a:gd name="T6" fmla="*/ 0 60000 65536"/>
                  <a:gd name="T7" fmla="*/ 0 60000 65536"/>
                  <a:gd name="T8" fmla="*/ 0 60000 65536"/>
                  <a:gd name="T9" fmla="*/ 0 w 52"/>
                  <a:gd name="T10" fmla="*/ 0 h 19"/>
                  <a:gd name="T11" fmla="*/ 52 w 52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" h="19">
                    <a:moveTo>
                      <a:pt x="0" y="16"/>
                    </a:moveTo>
                    <a:cubicBezTo>
                      <a:pt x="7" y="8"/>
                      <a:pt x="14" y="0"/>
                      <a:pt x="23" y="0"/>
                    </a:cubicBezTo>
                    <a:cubicBezTo>
                      <a:pt x="32" y="0"/>
                      <a:pt x="48" y="16"/>
                      <a:pt x="52" y="19"/>
                    </a:cubicBezTo>
                  </a:path>
                </a:pathLst>
              </a:custGeom>
              <a:noFill/>
              <a:ln w="19050" cap="flat" cmpd="sng">
                <a:solidFill>
                  <a:srgbClr val="FF5050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56" name="Line 145"/>
              <p:cNvSpPr>
                <a:spLocks noChangeShapeType="1"/>
              </p:cNvSpPr>
              <p:nvPr/>
            </p:nvSpPr>
            <p:spPr bwMode="auto">
              <a:xfrm flipV="1">
                <a:off x="1700" y="2612"/>
                <a:ext cx="29" cy="28"/>
              </a:xfrm>
              <a:prstGeom prst="line">
                <a:avLst/>
              </a:prstGeom>
              <a:noFill/>
              <a:ln w="19050">
                <a:solidFill>
                  <a:srgbClr val="FF5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57" name="Oval 146"/>
              <p:cNvSpPr>
                <a:spLocks noChangeArrowheads="1"/>
              </p:cNvSpPr>
              <p:nvPr/>
            </p:nvSpPr>
            <p:spPr bwMode="auto">
              <a:xfrm>
                <a:off x="1711" y="2547"/>
                <a:ext cx="86" cy="77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cs-CZ" altLang="cs-CZ"/>
              </a:p>
            </p:txBody>
          </p:sp>
        </p:grpSp>
        <p:grpSp>
          <p:nvGrpSpPr>
            <p:cNvPr id="24624" name="Group 147"/>
            <p:cNvGrpSpPr>
              <a:grpSpLocks/>
            </p:cNvGrpSpPr>
            <p:nvPr/>
          </p:nvGrpSpPr>
          <p:grpSpPr bwMode="auto">
            <a:xfrm>
              <a:off x="1444" y="3213"/>
              <a:ext cx="120" cy="116"/>
              <a:chOff x="1677" y="2547"/>
              <a:chExt cx="120" cy="116"/>
            </a:xfrm>
          </p:grpSpPr>
          <p:sp>
            <p:nvSpPr>
              <p:cNvPr id="24652" name="Freeform 148" descr="60%"/>
              <p:cNvSpPr>
                <a:spLocks/>
              </p:cNvSpPr>
              <p:nvPr/>
            </p:nvSpPr>
            <p:spPr bwMode="auto">
              <a:xfrm>
                <a:off x="1677" y="2644"/>
                <a:ext cx="52" cy="19"/>
              </a:xfrm>
              <a:custGeom>
                <a:avLst/>
                <a:gdLst>
                  <a:gd name="T0" fmla="*/ 0 w 52"/>
                  <a:gd name="T1" fmla="*/ 16 h 19"/>
                  <a:gd name="T2" fmla="*/ 23 w 52"/>
                  <a:gd name="T3" fmla="*/ 0 h 19"/>
                  <a:gd name="T4" fmla="*/ 52 w 52"/>
                  <a:gd name="T5" fmla="*/ 19 h 19"/>
                  <a:gd name="T6" fmla="*/ 0 60000 65536"/>
                  <a:gd name="T7" fmla="*/ 0 60000 65536"/>
                  <a:gd name="T8" fmla="*/ 0 60000 65536"/>
                  <a:gd name="T9" fmla="*/ 0 w 52"/>
                  <a:gd name="T10" fmla="*/ 0 h 19"/>
                  <a:gd name="T11" fmla="*/ 52 w 52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" h="19">
                    <a:moveTo>
                      <a:pt x="0" y="16"/>
                    </a:moveTo>
                    <a:cubicBezTo>
                      <a:pt x="7" y="8"/>
                      <a:pt x="14" y="0"/>
                      <a:pt x="23" y="0"/>
                    </a:cubicBezTo>
                    <a:cubicBezTo>
                      <a:pt x="32" y="0"/>
                      <a:pt x="48" y="16"/>
                      <a:pt x="52" y="19"/>
                    </a:cubicBezTo>
                  </a:path>
                </a:pathLst>
              </a:custGeom>
              <a:noFill/>
              <a:ln w="19050" cap="flat" cmpd="sng">
                <a:solidFill>
                  <a:srgbClr val="FF5050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53" name="Line 149"/>
              <p:cNvSpPr>
                <a:spLocks noChangeShapeType="1"/>
              </p:cNvSpPr>
              <p:nvPr/>
            </p:nvSpPr>
            <p:spPr bwMode="auto">
              <a:xfrm flipV="1">
                <a:off x="1700" y="2612"/>
                <a:ext cx="29" cy="28"/>
              </a:xfrm>
              <a:prstGeom prst="line">
                <a:avLst/>
              </a:prstGeom>
              <a:noFill/>
              <a:ln w="19050">
                <a:solidFill>
                  <a:srgbClr val="FF5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54" name="Oval 150"/>
              <p:cNvSpPr>
                <a:spLocks noChangeArrowheads="1"/>
              </p:cNvSpPr>
              <p:nvPr/>
            </p:nvSpPr>
            <p:spPr bwMode="auto">
              <a:xfrm>
                <a:off x="1711" y="2547"/>
                <a:ext cx="86" cy="77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cs-CZ" altLang="cs-CZ"/>
              </a:p>
            </p:txBody>
          </p:sp>
        </p:grpSp>
        <p:grpSp>
          <p:nvGrpSpPr>
            <p:cNvPr id="24625" name="Group 151"/>
            <p:cNvGrpSpPr>
              <a:grpSpLocks/>
            </p:cNvGrpSpPr>
            <p:nvPr/>
          </p:nvGrpSpPr>
          <p:grpSpPr bwMode="auto">
            <a:xfrm>
              <a:off x="572" y="3163"/>
              <a:ext cx="120" cy="116"/>
              <a:chOff x="1677" y="2547"/>
              <a:chExt cx="120" cy="116"/>
            </a:xfrm>
          </p:grpSpPr>
          <p:sp>
            <p:nvSpPr>
              <p:cNvPr id="24649" name="Freeform 152" descr="60%"/>
              <p:cNvSpPr>
                <a:spLocks/>
              </p:cNvSpPr>
              <p:nvPr/>
            </p:nvSpPr>
            <p:spPr bwMode="auto">
              <a:xfrm>
                <a:off x="1677" y="2644"/>
                <a:ext cx="52" cy="19"/>
              </a:xfrm>
              <a:custGeom>
                <a:avLst/>
                <a:gdLst>
                  <a:gd name="T0" fmla="*/ 0 w 52"/>
                  <a:gd name="T1" fmla="*/ 16 h 19"/>
                  <a:gd name="T2" fmla="*/ 23 w 52"/>
                  <a:gd name="T3" fmla="*/ 0 h 19"/>
                  <a:gd name="T4" fmla="*/ 52 w 52"/>
                  <a:gd name="T5" fmla="*/ 19 h 19"/>
                  <a:gd name="T6" fmla="*/ 0 60000 65536"/>
                  <a:gd name="T7" fmla="*/ 0 60000 65536"/>
                  <a:gd name="T8" fmla="*/ 0 60000 65536"/>
                  <a:gd name="T9" fmla="*/ 0 w 52"/>
                  <a:gd name="T10" fmla="*/ 0 h 19"/>
                  <a:gd name="T11" fmla="*/ 52 w 52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" h="19">
                    <a:moveTo>
                      <a:pt x="0" y="16"/>
                    </a:moveTo>
                    <a:cubicBezTo>
                      <a:pt x="7" y="8"/>
                      <a:pt x="14" y="0"/>
                      <a:pt x="23" y="0"/>
                    </a:cubicBezTo>
                    <a:cubicBezTo>
                      <a:pt x="32" y="0"/>
                      <a:pt x="48" y="16"/>
                      <a:pt x="52" y="19"/>
                    </a:cubicBezTo>
                  </a:path>
                </a:pathLst>
              </a:custGeom>
              <a:noFill/>
              <a:ln w="19050" cap="flat" cmpd="sng">
                <a:solidFill>
                  <a:srgbClr val="FF5050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50" name="Line 153"/>
              <p:cNvSpPr>
                <a:spLocks noChangeShapeType="1"/>
              </p:cNvSpPr>
              <p:nvPr/>
            </p:nvSpPr>
            <p:spPr bwMode="auto">
              <a:xfrm flipV="1">
                <a:off x="1700" y="2612"/>
                <a:ext cx="29" cy="28"/>
              </a:xfrm>
              <a:prstGeom prst="line">
                <a:avLst/>
              </a:prstGeom>
              <a:noFill/>
              <a:ln w="19050">
                <a:solidFill>
                  <a:srgbClr val="FF5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51" name="Oval 154"/>
              <p:cNvSpPr>
                <a:spLocks noChangeArrowheads="1"/>
              </p:cNvSpPr>
              <p:nvPr/>
            </p:nvSpPr>
            <p:spPr bwMode="auto">
              <a:xfrm>
                <a:off x="1711" y="2547"/>
                <a:ext cx="86" cy="77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cs-CZ" altLang="cs-CZ"/>
              </a:p>
            </p:txBody>
          </p:sp>
        </p:grpSp>
        <p:grpSp>
          <p:nvGrpSpPr>
            <p:cNvPr id="24626" name="Group 155"/>
            <p:cNvGrpSpPr>
              <a:grpSpLocks/>
            </p:cNvGrpSpPr>
            <p:nvPr/>
          </p:nvGrpSpPr>
          <p:grpSpPr bwMode="auto">
            <a:xfrm>
              <a:off x="678" y="3175"/>
              <a:ext cx="120" cy="116"/>
              <a:chOff x="1677" y="2547"/>
              <a:chExt cx="120" cy="116"/>
            </a:xfrm>
          </p:grpSpPr>
          <p:sp>
            <p:nvSpPr>
              <p:cNvPr id="24646" name="Freeform 156" descr="60%"/>
              <p:cNvSpPr>
                <a:spLocks/>
              </p:cNvSpPr>
              <p:nvPr/>
            </p:nvSpPr>
            <p:spPr bwMode="auto">
              <a:xfrm>
                <a:off x="1677" y="2644"/>
                <a:ext cx="52" cy="19"/>
              </a:xfrm>
              <a:custGeom>
                <a:avLst/>
                <a:gdLst>
                  <a:gd name="T0" fmla="*/ 0 w 52"/>
                  <a:gd name="T1" fmla="*/ 16 h 19"/>
                  <a:gd name="T2" fmla="*/ 23 w 52"/>
                  <a:gd name="T3" fmla="*/ 0 h 19"/>
                  <a:gd name="T4" fmla="*/ 52 w 52"/>
                  <a:gd name="T5" fmla="*/ 19 h 19"/>
                  <a:gd name="T6" fmla="*/ 0 60000 65536"/>
                  <a:gd name="T7" fmla="*/ 0 60000 65536"/>
                  <a:gd name="T8" fmla="*/ 0 60000 65536"/>
                  <a:gd name="T9" fmla="*/ 0 w 52"/>
                  <a:gd name="T10" fmla="*/ 0 h 19"/>
                  <a:gd name="T11" fmla="*/ 52 w 52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" h="19">
                    <a:moveTo>
                      <a:pt x="0" y="16"/>
                    </a:moveTo>
                    <a:cubicBezTo>
                      <a:pt x="7" y="8"/>
                      <a:pt x="14" y="0"/>
                      <a:pt x="23" y="0"/>
                    </a:cubicBezTo>
                    <a:cubicBezTo>
                      <a:pt x="32" y="0"/>
                      <a:pt x="48" y="16"/>
                      <a:pt x="52" y="19"/>
                    </a:cubicBezTo>
                  </a:path>
                </a:pathLst>
              </a:custGeom>
              <a:noFill/>
              <a:ln w="19050" cap="flat" cmpd="sng">
                <a:solidFill>
                  <a:srgbClr val="FF5050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47" name="Line 157"/>
              <p:cNvSpPr>
                <a:spLocks noChangeShapeType="1"/>
              </p:cNvSpPr>
              <p:nvPr/>
            </p:nvSpPr>
            <p:spPr bwMode="auto">
              <a:xfrm flipV="1">
                <a:off x="1700" y="2612"/>
                <a:ext cx="29" cy="28"/>
              </a:xfrm>
              <a:prstGeom prst="line">
                <a:avLst/>
              </a:prstGeom>
              <a:noFill/>
              <a:ln w="19050">
                <a:solidFill>
                  <a:srgbClr val="FF5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48" name="Oval 158"/>
              <p:cNvSpPr>
                <a:spLocks noChangeArrowheads="1"/>
              </p:cNvSpPr>
              <p:nvPr/>
            </p:nvSpPr>
            <p:spPr bwMode="auto">
              <a:xfrm>
                <a:off x="1711" y="2547"/>
                <a:ext cx="86" cy="77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cs-CZ" altLang="cs-CZ"/>
              </a:p>
            </p:txBody>
          </p:sp>
        </p:grpSp>
        <p:grpSp>
          <p:nvGrpSpPr>
            <p:cNvPr id="24627" name="Group 159"/>
            <p:cNvGrpSpPr>
              <a:grpSpLocks/>
            </p:cNvGrpSpPr>
            <p:nvPr/>
          </p:nvGrpSpPr>
          <p:grpSpPr bwMode="auto">
            <a:xfrm>
              <a:off x="647" y="3230"/>
              <a:ext cx="120" cy="116"/>
              <a:chOff x="1677" y="2547"/>
              <a:chExt cx="120" cy="116"/>
            </a:xfrm>
          </p:grpSpPr>
          <p:sp>
            <p:nvSpPr>
              <p:cNvPr id="24643" name="Freeform 160" descr="60%"/>
              <p:cNvSpPr>
                <a:spLocks/>
              </p:cNvSpPr>
              <p:nvPr/>
            </p:nvSpPr>
            <p:spPr bwMode="auto">
              <a:xfrm>
                <a:off x="1677" y="2644"/>
                <a:ext cx="52" cy="19"/>
              </a:xfrm>
              <a:custGeom>
                <a:avLst/>
                <a:gdLst>
                  <a:gd name="T0" fmla="*/ 0 w 52"/>
                  <a:gd name="T1" fmla="*/ 16 h 19"/>
                  <a:gd name="T2" fmla="*/ 23 w 52"/>
                  <a:gd name="T3" fmla="*/ 0 h 19"/>
                  <a:gd name="T4" fmla="*/ 52 w 52"/>
                  <a:gd name="T5" fmla="*/ 19 h 19"/>
                  <a:gd name="T6" fmla="*/ 0 60000 65536"/>
                  <a:gd name="T7" fmla="*/ 0 60000 65536"/>
                  <a:gd name="T8" fmla="*/ 0 60000 65536"/>
                  <a:gd name="T9" fmla="*/ 0 w 52"/>
                  <a:gd name="T10" fmla="*/ 0 h 19"/>
                  <a:gd name="T11" fmla="*/ 52 w 52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" h="19">
                    <a:moveTo>
                      <a:pt x="0" y="16"/>
                    </a:moveTo>
                    <a:cubicBezTo>
                      <a:pt x="7" y="8"/>
                      <a:pt x="14" y="0"/>
                      <a:pt x="23" y="0"/>
                    </a:cubicBezTo>
                    <a:cubicBezTo>
                      <a:pt x="32" y="0"/>
                      <a:pt x="48" y="16"/>
                      <a:pt x="52" y="19"/>
                    </a:cubicBezTo>
                  </a:path>
                </a:pathLst>
              </a:custGeom>
              <a:noFill/>
              <a:ln w="19050" cap="flat" cmpd="sng">
                <a:solidFill>
                  <a:srgbClr val="FF5050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44" name="Line 161"/>
              <p:cNvSpPr>
                <a:spLocks noChangeShapeType="1"/>
              </p:cNvSpPr>
              <p:nvPr/>
            </p:nvSpPr>
            <p:spPr bwMode="auto">
              <a:xfrm flipV="1">
                <a:off x="1700" y="2612"/>
                <a:ext cx="29" cy="28"/>
              </a:xfrm>
              <a:prstGeom prst="line">
                <a:avLst/>
              </a:prstGeom>
              <a:noFill/>
              <a:ln w="19050">
                <a:solidFill>
                  <a:srgbClr val="FF5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45" name="Oval 162"/>
              <p:cNvSpPr>
                <a:spLocks noChangeArrowheads="1"/>
              </p:cNvSpPr>
              <p:nvPr/>
            </p:nvSpPr>
            <p:spPr bwMode="auto">
              <a:xfrm>
                <a:off x="1711" y="2547"/>
                <a:ext cx="86" cy="77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cs-CZ" altLang="cs-CZ"/>
              </a:p>
            </p:txBody>
          </p:sp>
        </p:grpSp>
        <p:grpSp>
          <p:nvGrpSpPr>
            <p:cNvPr id="24628" name="Group 163"/>
            <p:cNvGrpSpPr>
              <a:grpSpLocks/>
            </p:cNvGrpSpPr>
            <p:nvPr/>
          </p:nvGrpSpPr>
          <p:grpSpPr bwMode="auto">
            <a:xfrm>
              <a:off x="551" y="3307"/>
              <a:ext cx="120" cy="116"/>
              <a:chOff x="1677" y="2547"/>
              <a:chExt cx="120" cy="116"/>
            </a:xfrm>
          </p:grpSpPr>
          <p:sp>
            <p:nvSpPr>
              <p:cNvPr id="24640" name="Freeform 164" descr="60%"/>
              <p:cNvSpPr>
                <a:spLocks/>
              </p:cNvSpPr>
              <p:nvPr/>
            </p:nvSpPr>
            <p:spPr bwMode="auto">
              <a:xfrm>
                <a:off x="1677" y="2644"/>
                <a:ext cx="52" cy="19"/>
              </a:xfrm>
              <a:custGeom>
                <a:avLst/>
                <a:gdLst>
                  <a:gd name="T0" fmla="*/ 0 w 52"/>
                  <a:gd name="T1" fmla="*/ 16 h 19"/>
                  <a:gd name="T2" fmla="*/ 23 w 52"/>
                  <a:gd name="T3" fmla="*/ 0 h 19"/>
                  <a:gd name="T4" fmla="*/ 52 w 52"/>
                  <a:gd name="T5" fmla="*/ 19 h 19"/>
                  <a:gd name="T6" fmla="*/ 0 60000 65536"/>
                  <a:gd name="T7" fmla="*/ 0 60000 65536"/>
                  <a:gd name="T8" fmla="*/ 0 60000 65536"/>
                  <a:gd name="T9" fmla="*/ 0 w 52"/>
                  <a:gd name="T10" fmla="*/ 0 h 19"/>
                  <a:gd name="T11" fmla="*/ 52 w 52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" h="19">
                    <a:moveTo>
                      <a:pt x="0" y="16"/>
                    </a:moveTo>
                    <a:cubicBezTo>
                      <a:pt x="7" y="8"/>
                      <a:pt x="14" y="0"/>
                      <a:pt x="23" y="0"/>
                    </a:cubicBezTo>
                    <a:cubicBezTo>
                      <a:pt x="32" y="0"/>
                      <a:pt x="48" y="16"/>
                      <a:pt x="52" y="19"/>
                    </a:cubicBezTo>
                  </a:path>
                </a:pathLst>
              </a:custGeom>
              <a:noFill/>
              <a:ln w="19050" cap="flat" cmpd="sng">
                <a:solidFill>
                  <a:srgbClr val="FF5050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41" name="Line 165"/>
              <p:cNvSpPr>
                <a:spLocks noChangeShapeType="1"/>
              </p:cNvSpPr>
              <p:nvPr/>
            </p:nvSpPr>
            <p:spPr bwMode="auto">
              <a:xfrm flipV="1">
                <a:off x="1700" y="2612"/>
                <a:ext cx="29" cy="28"/>
              </a:xfrm>
              <a:prstGeom prst="line">
                <a:avLst/>
              </a:prstGeom>
              <a:noFill/>
              <a:ln w="19050">
                <a:solidFill>
                  <a:srgbClr val="FF5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42" name="Oval 166"/>
              <p:cNvSpPr>
                <a:spLocks noChangeArrowheads="1"/>
              </p:cNvSpPr>
              <p:nvPr/>
            </p:nvSpPr>
            <p:spPr bwMode="auto">
              <a:xfrm>
                <a:off x="1711" y="2547"/>
                <a:ext cx="86" cy="77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cs-CZ" altLang="cs-CZ"/>
              </a:p>
            </p:txBody>
          </p:sp>
        </p:grpSp>
        <p:grpSp>
          <p:nvGrpSpPr>
            <p:cNvPr id="24629" name="Group 167"/>
            <p:cNvGrpSpPr>
              <a:grpSpLocks/>
            </p:cNvGrpSpPr>
            <p:nvPr/>
          </p:nvGrpSpPr>
          <p:grpSpPr bwMode="auto">
            <a:xfrm>
              <a:off x="784" y="3312"/>
              <a:ext cx="120" cy="116"/>
              <a:chOff x="1677" y="2547"/>
              <a:chExt cx="120" cy="116"/>
            </a:xfrm>
          </p:grpSpPr>
          <p:sp>
            <p:nvSpPr>
              <p:cNvPr id="24637" name="Freeform 168" descr="60%"/>
              <p:cNvSpPr>
                <a:spLocks/>
              </p:cNvSpPr>
              <p:nvPr/>
            </p:nvSpPr>
            <p:spPr bwMode="auto">
              <a:xfrm>
                <a:off x="1677" y="2644"/>
                <a:ext cx="52" cy="19"/>
              </a:xfrm>
              <a:custGeom>
                <a:avLst/>
                <a:gdLst>
                  <a:gd name="T0" fmla="*/ 0 w 52"/>
                  <a:gd name="T1" fmla="*/ 16 h 19"/>
                  <a:gd name="T2" fmla="*/ 23 w 52"/>
                  <a:gd name="T3" fmla="*/ 0 h 19"/>
                  <a:gd name="T4" fmla="*/ 52 w 52"/>
                  <a:gd name="T5" fmla="*/ 19 h 19"/>
                  <a:gd name="T6" fmla="*/ 0 60000 65536"/>
                  <a:gd name="T7" fmla="*/ 0 60000 65536"/>
                  <a:gd name="T8" fmla="*/ 0 60000 65536"/>
                  <a:gd name="T9" fmla="*/ 0 w 52"/>
                  <a:gd name="T10" fmla="*/ 0 h 19"/>
                  <a:gd name="T11" fmla="*/ 52 w 52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" h="19">
                    <a:moveTo>
                      <a:pt x="0" y="16"/>
                    </a:moveTo>
                    <a:cubicBezTo>
                      <a:pt x="7" y="8"/>
                      <a:pt x="14" y="0"/>
                      <a:pt x="23" y="0"/>
                    </a:cubicBezTo>
                    <a:cubicBezTo>
                      <a:pt x="32" y="0"/>
                      <a:pt x="48" y="16"/>
                      <a:pt x="52" y="19"/>
                    </a:cubicBezTo>
                  </a:path>
                </a:pathLst>
              </a:custGeom>
              <a:noFill/>
              <a:ln w="19050" cap="flat" cmpd="sng">
                <a:solidFill>
                  <a:srgbClr val="FF5050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8" name="Line 169"/>
              <p:cNvSpPr>
                <a:spLocks noChangeShapeType="1"/>
              </p:cNvSpPr>
              <p:nvPr/>
            </p:nvSpPr>
            <p:spPr bwMode="auto">
              <a:xfrm flipV="1">
                <a:off x="1700" y="2612"/>
                <a:ext cx="29" cy="28"/>
              </a:xfrm>
              <a:prstGeom prst="line">
                <a:avLst/>
              </a:prstGeom>
              <a:noFill/>
              <a:ln w="19050">
                <a:solidFill>
                  <a:srgbClr val="FF5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9" name="Oval 170"/>
              <p:cNvSpPr>
                <a:spLocks noChangeArrowheads="1"/>
              </p:cNvSpPr>
              <p:nvPr/>
            </p:nvSpPr>
            <p:spPr bwMode="auto">
              <a:xfrm>
                <a:off x="1711" y="2547"/>
                <a:ext cx="86" cy="77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cs-CZ" altLang="cs-CZ"/>
              </a:p>
            </p:txBody>
          </p:sp>
        </p:grpSp>
        <p:grpSp>
          <p:nvGrpSpPr>
            <p:cNvPr id="24630" name="Group 171"/>
            <p:cNvGrpSpPr>
              <a:grpSpLocks/>
            </p:cNvGrpSpPr>
            <p:nvPr/>
          </p:nvGrpSpPr>
          <p:grpSpPr bwMode="auto">
            <a:xfrm>
              <a:off x="1762" y="3268"/>
              <a:ext cx="186" cy="201"/>
              <a:chOff x="889" y="2555"/>
              <a:chExt cx="186" cy="201"/>
            </a:xfrm>
          </p:grpSpPr>
          <p:sp>
            <p:nvSpPr>
              <p:cNvPr id="24635" name="Text Box 172" descr="60%"/>
              <p:cNvSpPr txBox="1">
                <a:spLocks noChangeArrowheads="1"/>
              </p:cNvSpPr>
              <p:nvPr/>
            </p:nvSpPr>
            <p:spPr bwMode="auto">
              <a:xfrm>
                <a:off x="889" y="2555"/>
                <a:ext cx="17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cs-CZ" sz="1100">
                    <a:solidFill>
                      <a:srgbClr val="66FF66"/>
                    </a:solidFill>
                  </a:rPr>
                  <a:t>B</a:t>
                </a:r>
                <a:endParaRPr lang="de-DE" altLang="cs-CZ" sz="1200">
                  <a:solidFill>
                    <a:srgbClr val="FFFF67"/>
                  </a:solidFill>
                </a:endParaRPr>
              </a:p>
            </p:txBody>
          </p:sp>
          <p:sp>
            <p:nvSpPr>
              <p:cNvPr id="24636" name="Freeform 173" descr="60%"/>
              <p:cNvSpPr>
                <a:spLocks/>
              </p:cNvSpPr>
              <p:nvPr/>
            </p:nvSpPr>
            <p:spPr bwMode="auto">
              <a:xfrm>
                <a:off x="915" y="2671"/>
                <a:ext cx="160" cy="85"/>
              </a:xfrm>
              <a:custGeom>
                <a:avLst/>
                <a:gdLst>
                  <a:gd name="T0" fmla="*/ 0 w 160"/>
                  <a:gd name="T1" fmla="*/ 39 h 85"/>
                  <a:gd name="T2" fmla="*/ 36 w 160"/>
                  <a:gd name="T3" fmla="*/ 7 h 85"/>
                  <a:gd name="T4" fmla="*/ 122 w 160"/>
                  <a:gd name="T5" fmla="*/ 78 h 85"/>
                  <a:gd name="T6" fmla="*/ 160 w 160"/>
                  <a:gd name="T7" fmla="*/ 46 h 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0"/>
                  <a:gd name="T13" fmla="*/ 0 h 85"/>
                  <a:gd name="T14" fmla="*/ 160 w 160"/>
                  <a:gd name="T15" fmla="*/ 85 h 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0" h="85">
                    <a:moveTo>
                      <a:pt x="0" y="39"/>
                    </a:moveTo>
                    <a:cubicBezTo>
                      <a:pt x="8" y="19"/>
                      <a:pt x="16" y="0"/>
                      <a:pt x="36" y="7"/>
                    </a:cubicBezTo>
                    <a:cubicBezTo>
                      <a:pt x="56" y="14"/>
                      <a:pt x="101" y="71"/>
                      <a:pt x="122" y="78"/>
                    </a:cubicBezTo>
                    <a:cubicBezTo>
                      <a:pt x="143" y="85"/>
                      <a:pt x="154" y="51"/>
                      <a:pt x="160" y="46"/>
                    </a:cubicBezTo>
                  </a:path>
                </a:pathLst>
              </a:custGeom>
              <a:noFill/>
              <a:ln w="19050" cap="flat" cmpd="sng">
                <a:solidFill>
                  <a:srgbClr val="FFFF67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631" name="Group 174"/>
            <p:cNvGrpSpPr>
              <a:grpSpLocks/>
            </p:cNvGrpSpPr>
            <p:nvPr/>
          </p:nvGrpSpPr>
          <p:grpSpPr bwMode="auto">
            <a:xfrm>
              <a:off x="1819" y="3205"/>
              <a:ext cx="120" cy="116"/>
              <a:chOff x="1677" y="2547"/>
              <a:chExt cx="120" cy="116"/>
            </a:xfrm>
          </p:grpSpPr>
          <p:sp>
            <p:nvSpPr>
              <p:cNvPr id="24632" name="Freeform 175" descr="60%"/>
              <p:cNvSpPr>
                <a:spLocks/>
              </p:cNvSpPr>
              <p:nvPr/>
            </p:nvSpPr>
            <p:spPr bwMode="auto">
              <a:xfrm>
                <a:off x="1677" y="2644"/>
                <a:ext cx="52" cy="19"/>
              </a:xfrm>
              <a:custGeom>
                <a:avLst/>
                <a:gdLst>
                  <a:gd name="T0" fmla="*/ 0 w 52"/>
                  <a:gd name="T1" fmla="*/ 16 h 19"/>
                  <a:gd name="T2" fmla="*/ 23 w 52"/>
                  <a:gd name="T3" fmla="*/ 0 h 19"/>
                  <a:gd name="T4" fmla="*/ 52 w 52"/>
                  <a:gd name="T5" fmla="*/ 19 h 19"/>
                  <a:gd name="T6" fmla="*/ 0 60000 65536"/>
                  <a:gd name="T7" fmla="*/ 0 60000 65536"/>
                  <a:gd name="T8" fmla="*/ 0 60000 65536"/>
                  <a:gd name="T9" fmla="*/ 0 w 52"/>
                  <a:gd name="T10" fmla="*/ 0 h 19"/>
                  <a:gd name="T11" fmla="*/ 52 w 52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" h="19">
                    <a:moveTo>
                      <a:pt x="0" y="16"/>
                    </a:moveTo>
                    <a:cubicBezTo>
                      <a:pt x="7" y="8"/>
                      <a:pt x="14" y="0"/>
                      <a:pt x="23" y="0"/>
                    </a:cubicBezTo>
                    <a:cubicBezTo>
                      <a:pt x="32" y="0"/>
                      <a:pt x="48" y="16"/>
                      <a:pt x="52" y="19"/>
                    </a:cubicBezTo>
                  </a:path>
                </a:pathLst>
              </a:custGeom>
              <a:noFill/>
              <a:ln w="19050" cap="flat" cmpd="sng">
                <a:solidFill>
                  <a:srgbClr val="FF5050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3" name="Line 176"/>
              <p:cNvSpPr>
                <a:spLocks noChangeShapeType="1"/>
              </p:cNvSpPr>
              <p:nvPr/>
            </p:nvSpPr>
            <p:spPr bwMode="auto">
              <a:xfrm flipV="1">
                <a:off x="1700" y="2612"/>
                <a:ext cx="29" cy="28"/>
              </a:xfrm>
              <a:prstGeom prst="line">
                <a:avLst/>
              </a:prstGeom>
              <a:noFill/>
              <a:ln w="19050">
                <a:solidFill>
                  <a:srgbClr val="FF5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4" name="Oval 177"/>
              <p:cNvSpPr>
                <a:spLocks noChangeArrowheads="1"/>
              </p:cNvSpPr>
              <p:nvPr/>
            </p:nvSpPr>
            <p:spPr bwMode="auto">
              <a:xfrm>
                <a:off x="1711" y="2547"/>
                <a:ext cx="86" cy="77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cs-CZ" altLang="cs-CZ"/>
              </a:p>
            </p:txBody>
          </p:sp>
        </p:grpSp>
      </p:grpSp>
      <p:sp>
        <p:nvSpPr>
          <p:cNvPr id="24594" name="AutoShape 178" descr="60%"/>
          <p:cNvSpPr>
            <a:spLocks noChangeArrowheads="1"/>
          </p:cNvSpPr>
          <p:nvPr/>
        </p:nvSpPr>
        <p:spPr bwMode="auto">
          <a:xfrm>
            <a:off x="1296988" y="4025900"/>
            <a:ext cx="785812" cy="207963"/>
          </a:xfrm>
          <a:prstGeom prst="flowChartMagneticDisk">
            <a:avLst/>
          </a:prstGeom>
          <a:pattFill prst="pct60">
            <a:fgClr>
              <a:srgbClr val="FFFFD1"/>
            </a:fgClr>
            <a:bgClr>
              <a:srgbClr val="FFFFFF"/>
            </a:bgClr>
          </a:patt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24595" name="Rectangle 179"/>
          <p:cNvSpPr>
            <a:spLocks noChangeArrowheads="1"/>
          </p:cNvSpPr>
          <p:nvPr/>
        </p:nvSpPr>
        <p:spPr bwMode="auto">
          <a:xfrm>
            <a:off x="1295400" y="4038600"/>
            <a:ext cx="110013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de-DE" altLang="cs-CZ" sz="1100">
                <a:solidFill>
                  <a:srgbClr val="000000"/>
                </a:solidFill>
              </a:rPr>
              <a:t>detector</a:t>
            </a:r>
            <a:endParaRPr lang="de-DE" altLang="cs-CZ" sz="1600">
              <a:solidFill>
                <a:srgbClr val="FFFF67"/>
              </a:solidFill>
              <a:sym typeface="Arial" charset="0"/>
            </a:endParaRPr>
          </a:p>
        </p:txBody>
      </p:sp>
      <p:grpSp>
        <p:nvGrpSpPr>
          <p:cNvPr id="24596" name="Group 181"/>
          <p:cNvGrpSpPr>
            <a:grpSpLocks/>
          </p:cNvGrpSpPr>
          <p:nvPr/>
        </p:nvGrpSpPr>
        <p:grpSpPr bwMode="auto">
          <a:xfrm>
            <a:off x="1563688" y="5426075"/>
            <a:ext cx="1992312" cy="908050"/>
            <a:chOff x="956" y="3642"/>
            <a:chExt cx="1255" cy="572"/>
          </a:xfrm>
        </p:grpSpPr>
        <p:grpSp>
          <p:nvGrpSpPr>
            <p:cNvPr id="24607" name="Group 182"/>
            <p:cNvGrpSpPr>
              <a:grpSpLocks/>
            </p:cNvGrpSpPr>
            <p:nvPr/>
          </p:nvGrpSpPr>
          <p:grpSpPr bwMode="auto">
            <a:xfrm flipH="1" flipV="1">
              <a:off x="956" y="3642"/>
              <a:ext cx="338" cy="572"/>
              <a:chOff x="1622" y="1005"/>
              <a:chExt cx="338" cy="572"/>
            </a:xfrm>
          </p:grpSpPr>
          <p:sp>
            <p:nvSpPr>
              <p:cNvPr id="24609" name="AutoShape 183"/>
              <p:cNvSpPr>
                <a:spLocks noChangeArrowheads="1"/>
              </p:cNvSpPr>
              <p:nvPr/>
            </p:nvSpPr>
            <p:spPr bwMode="auto">
              <a:xfrm rot="19542732" flipH="1">
                <a:off x="1854" y="1140"/>
                <a:ext cx="106" cy="437"/>
              </a:xfrm>
              <a:prstGeom prst="downArrow">
                <a:avLst>
                  <a:gd name="adj1" fmla="val 50000"/>
                  <a:gd name="adj2" fmla="val 103066"/>
                </a:avLst>
              </a:prstGeom>
              <a:solidFill>
                <a:srgbClr val="FFFF6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cs-CZ" altLang="cs-CZ"/>
              </a:p>
            </p:txBody>
          </p:sp>
          <p:sp>
            <p:nvSpPr>
              <p:cNvPr id="24610" name="AutoShape 184"/>
              <p:cNvSpPr>
                <a:spLocks noChangeArrowheads="1"/>
              </p:cNvSpPr>
              <p:nvPr/>
            </p:nvSpPr>
            <p:spPr bwMode="auto">
              <a:xfrm flipH="1">
                <a:off x="1622" y="1005"/>
                <a:ext cx="240" cy="219"/>
              </a:xfrm>
              <a:prstGeom prst="star16">
                <a:avLst>
                  <a:gd name="adj" fmla="val 37500"/>
                </a:avLst>
              </a:prstGeom>
              <a:solidFill>
                <a:srgbClr val="FFFF6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cs-CZ" altLang="cs-CZ"/>
              </a:p>
            </p:txBody>
          </p:sp>
        </p:grpSp>
        <p:sp>
          <p:nvSpPr>
            <p:cNvPr id="24608" name="Rectangle 185"/>
            <p:cNvSpPr>
              <a:spLocks noChangeArrowheads="1"/>
            </p:cNvSpPr>
            <p:nvPr/>
          </p:nvSpPr>
          <p:spPr bwMode="auto">
            <a:xfrm>
              <a:off x="1212" y="3771"/>
              <a:ext cx="999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110000"/>
                </a:lnSpc>
              </a:pPr>
              <a:r>
                <a:rPr lang="de-DE" altLang="cs-CZ" sz="1400">
                  <a:solidFill>
                    <a:srgbClr val="FFCC99"/>
                  </a:solidFill>
                </a:rPr>
                <a:t>excita</a:t>
              </a:r>
              <a:r>
                <a:rPr lang="cs-CZ" altLang="cs-CZ" sz="1400">
                  <a:solidFill>
                    <a:srgbClr val="FFCC99"/>
                  </a:solidFill>
                </a:rPr>
                <a:t>tion</a:t>
              </a:r>
              <a:r>
                <a:rPr lang="de-DE" altLang="cs-CZ" sz="1400">
                  <a:solidFill>
                    <a:srgbClr val="FFCC99"/>
                  </a:solidFill>
                </a:rPr>
                <a:t> </a:t>
              </a:r>
              <a:endParaRPr lang="cs-CZ" altLang="cs-CZ" sz="1400">
                <a:solidFill>
                  <a:srgbClr val="FFCC99"/>
                </a:solidFill>
              </a:endParaRPr>
            </a:p>
            <a:p>
              <a:pPr eaLnBrk="1" hangingPunct="1">
                <a:lnSpc>
                  <a:spcPct val="110000"/>
                </a:lnSpc>
              </a:pPr>
              <a:r>
                <a:rPr lang="cs-CZ" altLang="cs-CZ" sz="1400">
                  <a:solidFill>
                    <a:srgbClr val="FFCC99"/>
                  </a:solidFill>
                </a:rPr>
                <a:t>at</a:t>
              </a:r>
              <a:r>
                <a:rPr lang="de-DE" altLang="cs-CZ" sz="1400">
                  <a:solidFill>
                    <a:srgbClr val="FFCC99"/>
                  </a:solidFill>
                </a:rPr>
                <a:t> 488</a:t>
              </a:r>
              <a:r>
                <a:rPr lang="cs-CZ" altLang="cs-CZ" sz="1400">
                  <a:solidFill>
                    <a:srgbClr val="FFCC99"/>
                  </a:solidFill>
                </a:rPr>
                <a:t> </a:t>
              </a:r>
              <a:r>
                <a:rPr lang="de-DE" altLang="cs-CZ" sz="1400">
                  <a:solidFill>
                    <a:srgbClr val="FFCC99"/>
                  </a:solidFill>
                </a:rPr>
                <a:t>nm</a:t>
              </a:r>
              <a:endParaRPr lang="de-DE" altLang="cs-CZ" sz="1400">
                <a:solidFill>
                  <a:srgbClr val="FFCC99"/>
                </a:solidFill>
                <a:sym typeface="Arial" charset="0"/>
              </a:endParaRPr>
            </a:p>
          </p:txBody>
        </p:sp>
      </p:grpSp>
      <p:grpSp>
        <p:nvGrpSpPr>
          <p:cNvPr id="24597" name="Group 186"/>
          <p:cNvGrpSpPr>
            <a:grpSpLocks/>
          </p:cNvGrpSpPr>
          <p:nvPr/>
        </p:nvGrpSpPr>
        <p:grpSpPr bwMode="auto">
          <a:xfrm>
            <a:off x="0" y="4191000"/>
            <a:ext cx="1676400" cy="574675"/>
            <a:chOff x="-29" y="2884"/>
            <a:chExt cx="999" cy="362"/>
          </a:xfrm>
        </p:grpSpPr>
        <p:sp>
          <p:nvSpPr>
            <p:cNvPr id="24605" name="AutoShape 187"/>
            <p:cNvSpPr>
              <a:spLocks noChangeArrowheads="1"/>
            </p:cNvSpPr>
            <p:nvPr/>
          </p:nvSpPr>
          <p:spPr bwMode="auto">
            <a:xfrm rot="2057268" flipH="1" flipV="1">
              <a:off x="871" y="2884"/>
              <a:ext cx="66" cy="362"/>
            </a:xfrm>
            <a:prstGeom prst="downArrow">
              <a:avLst>
                <a:gd name="adj1" fmla="val 50000"/>
                <a:gd name="adj2" fmla="val 137121"/>
              </a:avLst>
            </a:prstGeom>
            <a:solidFill>
              <a:srgbClr val="FFFF6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24606" name="Rectangle 188"/>
            <p:cNvSpPr>
              <a:spLocks noChangeArrowheads="1"/>
            </p:cNvSpPr>
            <p:nvPr/>
          </p:nvSpPr>
          <p:spPr bwMode="auto">
            <a:xfrm>
              <a:off x="-29" y="2893"/>
              <a:ext cx="999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110000"/>
                </a:lnSpc>
              </a:pPr>
              <a:r>
                <a:rPr lang="de-DE" altLang="cs-CZ" sz="1400">
                  <a:solidFill>
                    <a:srgbClr val="FFCC99"/>
                  </a:solidFill>
                </a:rPr>
                <a:t>Emis</a:t>
              </a:r>
              <a:r>
                <a:rPr lang="cs-CZ" altLang="cs-CZ" sz="1400">
                  <a:solidFill>
                    <a:srgbClr val="FFCC99"/>
                  </a:solidFill>
                </a:rPr>
                <a:t>sion at </a:t>
              </a:r>
              <a:r>
                <a:rPr lang="de-DE" altLang="cs-CZ" sz="1400">
                  <a:solidFill>
                    <a:srgbClr val="FFCC99"/>
                  </a:solidFill>
                </a:rPr>
                <a:t>570 nm</a:t>
              </a:r>
              <a:endParaRPr lang="de-DE" altLang="cs-CZ" sz="1400">
                <a:solidFill>
                  <a:srgbClr val="FFCC99"/>
                </a:solidFill>
                <a:sym typeface="Arial" charset="0"/>
              </a:endParaRPr>
            </a:p>
          </p:txBody>
        </p:sp>
      </p:grpSp>
      <p:pic>
        <p:nvPicPr>
          <p:cNvPr id="24598" name="Picture 189" descr="D:\Microarray-Vortrag\emission-oligo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355AA0"/>
              </a:clrFrom>
              <a:clrTo>
                <a:srgbClr val="355AA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45113" y="4868863"/>
            <a:ext cx="291465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9" name="AutoShape 191"/>
          <p:cNvSpPr>
            <a:spLocks noChangeArrowheads="1"/>
          </p:cNvSpPr>
          <p:nvPr/>
        </p:nvSpPr>
        <p:spPr bwMode="auto">
          <a:xfrm rot="-10799684" flipH="1" flipV="1">
            <a:off x="4252913" y="5176838"/>
            <a:ext cx="519112" cy="346075"/>
          </a:xfrm>
          <a:custGeom>
            <a:avLst/>
            <a:gdLst>
              <a:gd name="T0" fmla="*/ 224872805 w 21600"/>
              <a:gd name="T1" fmla="*/ 0 h 21600"/>
              <a:gd name="T2" fmla="*/ 0 w 21600"/>
              <a:gd name="T3" fmla="*/ 44419575 h 21600"/>
              <a:gd name="T4" fmla="*/ 224872805 w 21600"/>
              <a:gd name="T5" fmla="*/ 88838894 h 21600"/>
              <a:gd name="T6" fmla="*/ 299830391 w 21600"/>
              <a:gd name="T7" fmla="*/ 4441957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0" name="AutoShape 192"/>
          <p:cNvSpPr>
            <a:spLocks noChangeArrowheads="1"/>
          </p:cNvSpPr>
          <p:nvPr/>
        </p:nvSpPr>
        <p:spPr bwMode="auto">
          <a:xfrm rot="5400316" flipH="1" flipV="1">
            <a:off x="6517481" y="4274344"/>
            <a:ext cx="519113" cy="346075"/>
          </a:xfrm>
          <a:custGeom>
            <a:avLst/>
            <a:gdLst>
              <a:gd name="T0" fmla="*/ 224874248 w 21600"/>
              <a:gd name="T1" fmla="*/ 0 h 21600"/>
              <a:gd name="T2" fmla="*/ 0 w 21600"/>
              <a:gd name="T3" fmla="*/ 44419575 h 21600"/>
              <a:gd name="T4" fmla="*/ 224874248 w 21600"/>
              <a:gd name="T5" fmla="*/ 88838894 h 21600"/>
              <a:gd name="T6" fmla="*/ 299832122 w 21600"/>
              <a:gd name="T7" fmla="*/ 4441957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Rectangle 196"/>
          <p:cNvSpPr>
            <a:spLocks noChangeArrowheads="1"/>
          </p:cNvSpPr>
          <p:nvPr/>
        </p:nvSpPr>
        <p:spPr bwMode="auto">
          <a:xfrm>
            <a:off x="5410200" y="3657600"/>
            <a:ext cx="26130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cs-CZ" altLang="cs-CZ" sz="1400">
                <a:solidFill>
                  <a:srgbClr val="FFCC99"/>
                </a:solidFill>
              </a:rPr>
              <a:t>Image analysis</a:t>
            </a:r>
            <a:endParaRPr lang="de-DE" altLang="cs-CZ" sz="1400">
              <a:solidFill>
                <a:srgbClr val="FFCC99"/>
              </a:solidFill>
              <a:sym typeface="Arial" charset="0"/>
            </a:endParaRPr>
          </a:p>
        </p:txBody>
      </p:sp>
      <p:grpSp>
        <p:nvGrpSpPr>
          <p:cNvPr id="24602" name="Group 198"/>
          <p:cNvGrpSpPr>
            <a:grpSpLocks/>
          </p:cNvGrpSpPr>
          <p:nvPr/>
        </p:nvGrpSpPr>
        <p:grpSpPr bwMode="auto">
          <a:xfrm>
            <a:off x="3149600" y="2001838"/>
            <a:ext cx="295275" cy="319087"/>
            <a:chOff x="889" y="2555"/>
            <a:chExt cx="186" cy="201"/>
          </a:xfrm>
        </p:grpSpPr>
        <p:sp>
          <p:nvSpPr>
            <p:cNvPr id="24603" name="Text Box 199" descr="60%"/>
            <p:cNvSpPr txBox="1">
              <a:spLocks noChangeArrowheads="1"/>
            </p:cNvSpPr>
            <p:nvPr/>
          </p:nvSpPr>
          <p:spPr bwMode="auto">
            <a:xfrm>
              <a:off x="889" y="2555"/>
              <a:ext cx="175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altLang="cs-CZ" sz="1100">
                  <a:solidFill>
                    <a:srgbClr val="66FF66"/>
                  </a:solidFill>
                </a:rPr>
                <a:t>B</a:t>
              </a:r>
              <a:endParaRPr lang="de-DE" altLang="cs-CZ" sz="1200">
                <a:solidFill>
                  <a:srgbClr val="FFFF67"/>
                </a:solidFill>
              </a:endParaRPr>
            </a:p>
          </p:txBody>
        </p:sp>
        <p:sp>
          <p:nvSpPr>
            <p:cNvPr id="24604" name="Freeform 200" descr="60%"/>
            <p:cNvSpPr>
              <a:spLocks/>
            </p:cNvSpPr>
            <p:nvPr/>
          </p:nvSpPr>
          <p:spPr bwMode="auto">
            <a:xfrm>
              <a:off x="915" y="2671"/>
              <a:ext cx="160" cy="85"/>
            </a:xfrm>
            <a:custGeom>
              <a:avLst/>
              <a:gdLst>
                <a:gd name="T0" fmla="*/ 0 w 160"/>
                <a:gd name="T1" fmla="*/ 39 h 85"/>
                <a:gd name="T2" fmla="*/ 36 w 160"/>
                <a:gd name="T3" fmla="*/ 7 h 85"/>
                <a:gd name="T4" fmla="*/ 122 w 160"/>
                <a:gd name="T5" fmla="*/ 78 h 85"/>
                <a:gd name="T6" fmla="*/ 160 w 160"/>
                <a:gd name="T7" fmla="*/ 46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0"/>
                <a:gd name="T13" fmla="*/ 0 h 85"/>
                <a:gd name="T14" fmla="*/ 160 w 160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0" h="85">
                  <a:moveTo>
                    <a:pt x="0" y="39"/>
                  </a:moveTo>
                  <a:cubicBezTo>
                    <a:pt x="8" y="19"/>
                    <a:pt x="16" y="0"/>
                    <a:pt x="36" y="7"/>
                  </a:cubicBezTo>
                  <a:cubicBezTo>
                    <a:pt x="56" y="14"/>
                    <a:pt x="101" y="71"/>
                    <a:pt x="122" y="78"/>
                  </a:cubicBezTo>
                  <a:cubicBezTo>
                    <a:pt x="143" y="85"/>
                    <a:pt x="154" y="51"/>
                    <a:pt x="160" y="46"/>
                  </a:cubicBezTo>
                </a:path>
              </a:pathLst>
            </a:custGeom>
            <a:noFill/>
            <a:ln w="19050" cap="flat" cmpd="sng">
              <a:solidFill>
                <a:srgbClr val="FFFF67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77800" y="152400"/>
            <a:ext cx="5216525" cy="1570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cs-CZ" altLang="cs-CZ" sz="4800" dirty="0">
                <a:solidFill>
                  <a:srgbClr val="FFC000"/>
                </a:solidFill>
              </a:rPr>
              <a:t>Genevestigator</a:t>
            </a:r>
          </a:p>
          <a:p>
            <a:pPr algn="ctr"/>
            <a:r>
              <a:rPr lang="cs-CZ" altLang="cs-CZ" sz="2400" dirty="0">
                <a:hlinkClick r:id="rId2"/>
              </a:rPr>
              <a:t>https://www.genevestigator.com</a:t>
            </a:r>
            <a:endParaRPr lang="cs-CZ" altLang="cs-CZ" sz="2400" dirty="0"/>
          </a:p>
          <a:p>
            <a:pPr algn="ctr"/>
            <a:r>
              <a:rPr lang="cs-CZ" altLang="cs-CZ" sz="2400" dirty="0">
                <a:solidFill>
                  <a:schemeClr val="bg1"/>
                </a:solidFill>
              </a:rPr>
              <a:t>partially free approach to chip results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457200" y="3429000"/>
            <a:ext cx="1920875" cy="1323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cs-CZ" altLang="cs-CZ"/>
              <a:t> species</a:t>
            </a:r>
          </a:p>
          <a:p>
            <a:pPr>
              <a:buFontTx/>
              <a:buChar char="-"/>
            </a:pPr>
            <a:r>
              <a:rPr lang="cs-CZ" altLang="cs-CZ"/>
              <a:t> genes</a:t>
            </a:r>
          </a:p>
          <a:p>
            <a:pPr>
              <a:buFontTx/>
              <a:buChar char="-"/>
            </a:pPr>
            <a:r>
              <a:rPr lang="cs-CZ" altLang="cs-CZ"/>
              <a:t> chips</a:t>
            </a:r>
          </a:p>
          <a:p>
            <a:r>
              <a:rPr lang="cs-CZ" altLang="cs-CZ"/>
              <a:t>  (experiments)</a:t>
            </a:r>
          </a:p>
        </p:txBody>
      </p:sp>
      <p:sp>
        <p:nvSpPr>
          <p:cNvPr id="25606" name="Obdélník 5"/>
          <p:cNvSpPr>
            <a:spLocks noChangeArrowheads="1"/>
          </p:cNvSpPr>
          <p:nvPr/>
        </p:nvSpPr>
        <p:spPr bwMode="auto">
          <a:xfrm>
            <a:off x="352425" y="2997200"/>
            <a:ext cx="2028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altLang="cs-CZ" sz="2400" b="1" dirty="0"/>
              <a:t>Selection of:</a:t>
            </a:r>
          </a:p>
        </p:txBody>
      </p:sp>
      <p:sp>
        <p:nvSpPr>
          <p:cNvPr id="7" name="Rectangle 6"/>
          <p:cNvSpPr/>
          <p:nvPr/>
        </p:nvSpPr>
        <p:spPr>
          <a:xfrm>
            <a:off x="928662" y="1714488"/>
            <a:ext cx="35848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https://genevestigator.com/gv/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10225" y="3228945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cs-CZ" dirty="0" smtClean="0">
                <a:solidFill>
                  <a:srgbClr val="FFCC99"/>
                </a:solidFill>
              </a:rPr>
              <a:t>phycoerythrin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\\kfrfl1\home\fischerl\My Documents\Obrázky\oo_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557338"/>
            <a:ext cx="7015162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835150" y="333375"/>
            <a:ext cx="50958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1" hangingPunct="1"/>
            <a:r>
              <a:rPr lang="de-DE" altLang="cs-CZ" sz="3200"/>
              <a:t>Affymetrix</a:t>
            </a:r>
            <a:r>
              <a:rPr lang="cs-CZ" altLang="cs-CZ" sz="3200"/>
              <a:t> chip preparation</a:t>
            </a:r>
          </a:p>
          <a:p>
            <a:pPr algn="ctr" eaLnBrk="1" hangingPunct="1"/>
            <a:r>
              <a:rPr lang="cs-CZ" altLang="cs-CZ" sz="3200">
                <a:solidFill>
                  <a:srgbClr val="FFC000"/>
                </a:solidFill>
              </a:rPr>
              <a:t>Photolithography</a:t>
            </a:r>
            <a:endParaRPr lang="de-DE" altLang="cs-CZ" sz="320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11188" y="1196975"/>
            <a:ext cx="8077200" cy="2085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 eaLnBrk="1" hangingPunct="1">
              <a:lnSpc>
                <a:spcPct val="110000"/>
              </a:lnSpc>
              <a:spcBef>
                <a:spcPct val="50000"/>
              </a:spcBef>
              <a:buFontTx/>
              <a:buAutoNum type="arabicPeriod"/>
            </a:pPr>
            <a:r>
              <a:rPr lang="cs-CZ" altLang="cs-CZ" sz="2400">
                <a:solidFill>
                  <a:srgbClr val="FFCC99"/>
                </a:solidFill>
                <a:sym typeface="Arial" charset="0"/>
              </a:rPr>
              <a:t>Non-specific (cross-) hybridizations, background</a:t>
            </a:r>
            <a:endParaRPr lang="de-DE" altLang="cs-CZ" sz="2400">
              <a:solidFill>
                <a:srgbClr val="FFCC99"/>
              </a:solidFill>
              <a:sym typeface="Arial" charset="0"/>
            </a:endParaRPr>
          </a:p>
          <a:p>
            <a:pPr marL="457200" indent="-457200" eaLnBrk="1" hangingPunct="1">
              <a:lnSpc>
                <a:spcPct val="110000"/>
              </a:lnSpc>
              <a:spcBef>
                <a:spcPct val="50000"/>
              </a:spcBef>
              <a:buFontTx/>
              <a:buAutoNum type="arabicPeriod"/>
            </a:pPr>
            <a:r>
              <a:rPr lang="cs-CZ" altLang="cs-CZ" sz="2400">
                <a:solidFill>
                  <a:srgbClr val="FFCC99"/>
                </a:solidFill>
                <a:sym typeface="Arial" charset="0"/>
              </a:rPr>
              <a:t>Signal intensity depends also on sequence 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cs-CZ" altLang="cs-CZ" sz="2400">
                <a:solidFill>
                  <a:srgbClr val="FFCC99"/>
                </a:solidFill>
                <a:sym typeface="Arial" charset="0"/>
              </a:rPr>
              <a:t>	(</a:t>
            </a:r>
            <a:r>
              <a:rPr lang="cs-CZ" altLang="cs-CZ">
                <a:solidFill>
                  <a:srgbClr val="FFCC99"/>
                </a:solidFill>
                <a:sym typeface="Arial" charset="0"/>
              </a:rPr>
              <a:t>differences in efficiency of hybridization</a:t>
            </a:r>
            <a:r>
              <a:rPr lang="cs-CZ" altLang="cs-CZ" sz="2400">
                <a:solidFill>
                  <a:srgbClr val="FFCC99"/>
                </a:solidFill>
                <a:sym typeface="Arial" charset="0"/>
              </a:rPr>
              <a:t>)</a:t>
            </a:r>
          </a:p>
          <a:p>
            <a:pPr marL="457200" indent="-457200" eaLnBrk="1" hangingPunct="1">
              <a:lnSpc>
                <a:spcPct val="110000"/>
              </a:lnSpc>
              <a:spcBef>
                <a:spcPct val="50000"/>
              </a:spcBef>
            </a:pPr>
            <a:r>
              <a:rPr lang="cs-CZ" altLang="cs-CZ" sz="2400">
                <a:solidFill>
                  <a:srgbClr val="FFCC99"/>
                </a:solidFill>
                <a:sym typeface="Arial" charset="0"/>
              </a:rPr>
              <a:t>3.   Reproducibility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27088" y="404813"/>
            <a:ext cx="76263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cs-CZ" altLang="cs-CZ" sz="3600"/>
              <a:t>Troubles with hybridization on arrays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339975" y="4005263"/>
            <a:ext cx="6653213" cy="2678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altLang="cs-CZ" sz="2400"/>
              <a:t> every probe on different positions on the array</a:t>
            </a:r>
          </a:p>
          <a:p>
            <a:pPr>
              <a:buFontTx/>
              <a:buChar char="•"/>
            </a:pPr>
            <a:r>
              <a:rPr lang="cs-CZ" altLang="cs-CZ" sz="2400"/>
              <a:t> several different probes for every gene</a:t>
            </a:r>
          </a:p>
          <a:p>
            <a:pPr>
              <a:buFontTx/>
              <a:buChar char="•"/>
            </a:pPr>
            <a:endParaRPr lang="cs-CZ" altLang="cs-CZ" sz="2400"/>
          </a:p>
          <a:p>
            <a:pPr>
              <a:buFontTx/>
              <a:buChar char="•"/>
            </a:pPr>
            <a:endParaRPr lang="cs-CZ" altLang="cs-CZ" sz="2400"/>
          </a:p>
          <a:p>
            <a:pPr>
              <a:buFontTx/>
              <a:buChar char="•"/>
            </a:pPr>
            <a:endParaRPr lang="cs-CZ" altLang="cs-CZ" sz="2400"/>
          </a:p>
          <a:p>
            <a:pPr>
              <a:buFontTx/>
              <a:buChar char="•"/>
            </a:pPr>
            <a:endParaRPr lang="cs-CZ" altLang="cs-CZ" sz="2400"/>
          </a:p>
          <a:p>
            <a:pPr>
              <a:buFontTx/>
              <a:buChar char="•"/>
            </a:pPr>
            <a:r>
              <a:rPr lang="cs-CZ" altLang="cs-CZ" sz="2400"/>
              <a:t> Affimetrix chips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87375" y="3929063"/>
            <a:ext cx="17557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cs-CZ" altLang="cs-CZ" sz="2400" b="1"/>
              <a:t>Solutions:</a:t>
            </a:r>
            <a:r>
              <a:rPr lang="cs-CZ" altLang="cs-CZ" sz="2400"/>
              <a:t> </a:t>
            </a:r>
          </a:p>
        </p:txBody>
      </p:sp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6156325" y="4941888"/>
          <a:ext cx="2527300" cy="1611312"/>
        </p:xfrm>
        <a:graphic>
          <a:graphicData uri="http://schemas.openxmlformats.org/presentationml/2006/ole">
            <p:oleObj spid="_x0000_s27654" name="Image" r:id="rId3" imgW="777600" imgH="631800" progId="">
              <p:embed/>
            </p:oleObj>
          </a:graphicData>
        </a:graphic>
      </p:graphicFrame>
      <p:cxnSp>
        <p:nvCxnSpPr>
          <p:cNvPr id="27655" name="Přímá spojovací šipka 10"/>
          <p:cNvCxnSpPr>
            <a:cxnSpLocks noChangeShapeType="1"/>
          </p:cNvCxnSpPr>
          <p:nvPr/>
        </p:nvCxnSpPr>
        <p:spPr bwMode="auto">
          <a:xfrm>
            <a:off x="4787900" y="4941888"/>
            <a:ext cx="1223963" cy="7191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895600" y="522288"/>
            <a:ext cx="34321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cs-CZ" altLang="cs-CZ" sz="4000"/>
              <a:t>Transcriptome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7200" y="1828800"/>
            <a:ext cx="8305800" cy="12779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cs-CZ" altLang="cs-CZ" sz="2200">
                <a:solidFill>
                  <a:srgbClr val="FFCC66"/>
                </a:solidFill>
              </a:rPr>
              <a:t> set of all mRNAs present in certain cell, tissue, organ, …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cs-CZ" altLang="cs-CZ" sz="2200">
                <a:solidFill>
                  <a:srgbClr val="FFCC66"/>
                </a:solidFill>
              </a:rPr>
              <a:t> mRNA level results from intensity of transcription and mRNA stability	</a:t>
            </a:r>
            <a:endParaRPr lang="en-GB" altLang="cs-CZ" sz="2200">
              <a:solidFill>
                <a:srgbClr val="FFCC66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52400" y="3657600"/>
            <a:ext cx="8883650" cy="1878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cs-CZ" altLang="cs-CZ" sz="2800"/>
              <a:t>Transcriptomics </a:t>
            </a:r>
          </a:p>
          <a:p>
            <a:r>
              <a:rPr lang="cs-CZ" altLang="cs-CZ" sz="2200"/>
              <a:t>	</a:t>
            </a:r>
            <a:r>
              <a:rPr lang="cs-CZ" altLang="cs-CZ" sz="2200">
                <a:solidFill>
                  <a:srgbClr val="FFCC66"/>
                </a:solidFill>
              </a:rPr>
              <a:t>–</a:t>
            </a:r>
            <a:r>
              <a:rPr lang="cs-CZ" altLang="cs-CZ" sz="2200" b="1">
                <a:solidFill>
                  <a:srgbClr val="FFCC66"/>
                </a:solidFill>
              </a:rPr>
              <a:t> expression analysis of populations of genes</a:t>
            </a:r>
          </a:p>
          <a:p>
            <a:r>
              <a:rPr lang="cs-CZ" altLang="cs-CZ" sz="2200">
                <a:solidFill>
                  <a:srgbClr val="FFCC66"/>
                </a:solidFill>
              </a:rPr>
              <a:t>		</a:t>
            </a:r>
          </a:p>
          <a:p>
            <a:r>
              <a:rPr lang="cs-CZ" altLang="cs-CZ" sz="2200" b="1">
                <a:solidFill>
                  <a:srgbClr val="FFCC66"/>
                </a:solidFill>
              </a:rPr>
              <a:t>		→ detection of differentially expressed genes</a:t>
            </a:r>
          </a:p>
          <a:p>
            <a:r>
              <a:rPr lang="cs-CZ" altLang="cs-CZ" sz="2200">
                <a:solidFill>
                  <a:srgbClr val="FFCC66"/>
                </a:solidFill>
              </a:rPr>
              <a:t>	(under different conditions, treatments, developmental stages)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28600" y="228600"/>
            <a:ext cx="9144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1" hangingPunct="1"/>
            <a:r>
              <a:rPr lang="cs-CZ" altLang="cs-CZ" sz="3600"/>
              <a:t>Analysis of gene transcription (</a:t>
            </a:r>
            <a:r>
              <a:rPr lang="cs-CZ" altLang="cs-CZ" sz="3200"/>
              <a:t>mRNA level)</a:t>
            </a:r>
            <a:endParaRPr lang="de-DE" altLang="cs-CZ" sz="320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74675" y="4305300"/>
            <a:ext cx="235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cs-CZ" sz="2400" b="1">
                <a:solidFill>
                  <a:srgbClr val="000066"/>
                </a:solidFill>
              </a:rPr>
              <a:t>DNA </a:t>
            </a:r>
            <a:r>
              <a:rPr lang="de-DE" altLang="cs-CZ" sz="2400" b="1">
                <a:solidFill>
                  <a:srgbClr val="FF0000"/>
                </a:solidFill>
              </a:rPr>
              <a:t>(Genome)</a:t>
            </a:r>
            <a:endParaRPr lang="de-DE" altLang="cs-CZ" sz="2400" b="1">
              <a:solidFill>
                <a:srgbClr val="000066"/>
              </a:solidFill>
            </a:endParaRPr>
          </a:p>
        </p:txBody>
      </p:sp>
      <p:sp>
        <p:nvSpPr>
          <p:cNvPr id="6148" name="Freeform 4"/>
          <p:cNvSpPr>
            <a:spLocks/>
          </p:cNvSpPr>
          <p:nvPr/>
        </p:nvSpPr>
        <p:spPr bwMode="auto">
          <a:xfrm>
            <a:off x="193675" y="3287713"/>
            <a:ext cx="3889375" cy="2197100"/>
          </a:xfrm>
          <a:custGeom>
            <a:avLst/>
            <a:gdLst>
              <a:gd name="T0" fmla="*/ 215019696 w 10836"/>
              <a:gd name="T1" fmla="*/ 0 h 6120"/>
              <a:gd name="T2" fmla="*/ 185903582 w 10836"/>
              <a:gd name="T3" fmla="*/ 2319879 h 6120"/>
              <a:gd name="T4" fmla="*/ 158076030 w 10836"/>
              <a:gd name="T5" fmla="*/ 8892870 h 6120"/>
              <a:gd name="T6" fmla="*/ 131536681 w 10836"/>
              <a:gd name="T7" fmla="*/ 19203444 h 6120"/>
              <a:gd name="T8" fmla="*/ 106672462 w 10836"/>
              <a:gd name="T9" fmla="*/ 33509724 h 6120"/>
              <a:gd name="T10" fmla="*/ 83869225 w 10836"/>
              <a:gd name="T11" fmla="*/ 51037700 h 6120"/>
              <a:gd name="T12" fmla="*/ 63256183 w 10836"/>
              <a:gd name="T13" fmla="*/ 71788088 h 6120"/>
              <a:gd name="T14" fmla="*/ 44962194 w 10836"/>
              <a:gd name="T15" fmla="*/ 95244644 h 6120"/>
              <a:gd name="T16" fmla="*/ 29502324 w 10836"/>
              <a:gd name="T17" fmla="*/ 121279202 h 6120"/>
              <a:gd name="T18" fmla="*/ 17005786 w 10836"/>
              <a:gd name="T19" fmla="*/ 149633639 h 6120"/>
              <a:gd name="T20" fmla="*/ 7729935 w 10836"/>
              <a:gd name="T21" fmla="*/ 179792427 h 6120"/>
              <a:gd name="T22" fmla="*/ 2061340 w 10836"/>
              <a:gd name="T23" fmla="*/ 211497441 h 6120"/>
              <a:gd name="T24" fmla="*/ 0 w 10836"/>
              <a:gd name="T25" fmla="*/ 244491637 h 6120"/>
              <a:gd name="T26" fmla="*/ 0 w 10836"/>
              <a:gd name="T27" fmla="*/ 544274443 h 6120"/>
              <a:gd name="T28" fmla="*/ 2061340 w 10836"/>
              <a:gd name="T29" fmla="*/ 577268639 h 6120"/>
              <a:gd name="T30" fmla="*/ 7729935 w 10836"/>
              <a:gd name="T31" fmla="*/ 608974012 h 6120"/>
              <a:gd name="T32" fmla="*/ 17005786 w 10836"/>
              <a:gd name="T33" fmla="*/ 639132441 h 6120"/>
              <a:gd name="T34" fmla="*/ 29502324 w 10836"/>
              <a:gd name="T35" fmla="*/ 667486878 h 6120"/>
              <a:gd name="T36" fmla="*/ 44962194 w 10836"/>
              <a:gd name="T37" fmla="*/ 693521436 h 6120"/>
              <a:gd name="T38" fmla="*/ 63256183 w 10836"/>
              <a:gd name="T39" fmla="*/ 716977992 h 6120"/>
              <a:gd name="T40" fmla="*/ 83869225 w 10836"/>
              <a:gd name="T41" fmla="*/ 737728380 h 6120"/>
              <a:gd name="T42" fmla="*/ 106672462 w 10836"/>
              <a:gd name="T43" fmla="*/ 755256356 h 6120"/>
              <a:gd name="T44" fmla="*/ 131536681 w 10836"/>
              <a:gd name="T45" fmla="*/ 769562636 h 6120"/>
              <a:gd name="T46" fmla="*/ 158076030 w 10836"/>
              <a:gd name="T47" fmla="*/ 779873210 h 6120"/>
              <a:gd name="T48" fmla="*/ 185903582 w 10836"/>
              <a:gd name="T49" fmla="*/ 786446201 h 6120"/>
              <a:gd name="T50" fmla="*/ 215019696 w 10836"/>
              <a:gd name="T51" fmla="*/ 788766080 h 6120"/>
              <a:gd name="T52" fmla="*/ 1181126305 w 10836"/>
              <a:gd name="T53" fmla="*/ 788766080 h 6120"/>
              <a:gd name="T54" fmla="*/ 1210113203 w 10836"/>
              <a:gd name="T55" fmla="*/ 786446201 h 6120"/>
              <a:gd name="T56" fmla="*/ 1237940755 w 10836"/>
              <a:gd name="T57" fmla="*/ 779873210 h 6120"/>
              <a:gd name="T58" fmla="*/ 1264480105 w 10836"/>
              <a:gd name="T59" fmla="*/ 769562636 h 6120"/>
              <a:gd name="T60" fmla="*/ 1289344323 w 10836"/>
              <a:gd name="T61" fmla="*/ 755256356 h 6120"/>
              <a:gd name="T62" fmla="*/ 1312147561 w 10836"/>
              <a:gd name="T63" fmla="*/ 737728380 h 6120"/>
              <a:gd name="T64" fmla="*/ 1332760602 w 10836"/>
              <a:gd name="T65" fmla="*/ 716977992 h 6120"/>
              <a:gd name="T66" fmla="*/ 1351054591 w 10836"/>
              <a:gd name="T67" fmla="*/ 693521436 h 6120"/>
              <a:gd name="T68" fmla="*/ 1366514462 w 10836"/>
              <a:gd name="T69" fmla="*/ 667486878 h 6120"/>
              <a:gd name="T70" fmla="*/ 1379011000 w 10836"/>
              <a:gd name="T71" fmla="*/ 639132441 h 6120"/>
              <a:gd name="T72" fmla="*/ 1388286850 w 10836"/>
              <a:gd name="T73" fmla="*/ 608974012 h 6120"/>
              <a:gd name="T74" fmla="*/ 1393955446 w 10836"/>
              <a:gd name="T75" fmla="*/ 577268639 h 6120"/>
              <a:gd name="T76" fmla="*/ 1396016786 w 10836"/>
              <a:gd name="T77" fmla="*/ 544274443 h 6120"/>
              <a:gd name="T78" fmla="*/ 1396016786 w 10836"/>
              <a:gd name="T79" fmla="*/ 244491637 h 6120"/>
              <a:gd name="T80" fmla="*/ 1393955446 w 10836"/>
              <a:gd name="T81" fmla="*/ 211497441 h 6120"/>
              <a:gd name="T82" fmla="*/ 1388286850 w 10836"/>
              <a:gd name="T83" fmla="*/ 179792427 h 6120"/>
              <a:gd name="T84" fmla="*/ 1379011000 w 10836"/>
              <a:gd name="T85" fmla="*/ 149633639 h 6120"/>
              <a:gd name="T86" fmla="*/ 1366514462 w 10836"/>
              <a:gd name="T87" fmla="*/ 121279202 h 6120"/>
              <a:gd name="T88" fmla="*/ 1351054591 w 10836"/>
              <a:gd name="T89" fmla="*/ 95244644 h 6120"/>
              <a:gd name="T90" fmla="*/ 1332760602 w 10836"/>
              <a:gd name="T91" fmla="*/ 71788088 h 6120"/>
              <a:gd name="T92" fmla="*/ 1312147561 w 10836"/>
              <a:gd name="T93" fmla="*/ 51037700 h 6120"/>
              <a:gd name="T94" fmla="*/ 1289344323 w 10836"/>
              <a:gd name="T95" fmla="*/ 33509724 h 6120"/>
              <a:gd name="T96" fmla="*/ 1264480105 w 10836"/>
              <a:gd name="T97" fmla="*/ 19203444 h 6120"/>
              <a:gd name="T98" fmla="*/ 1237940755 w 10836"/>
              <a:gd name="T99" fmla="*/ 8892870 h 6120"/>
              <a:gd name="T100" fmla="*/ 1210113203 w 10836"/>
              <a:gd name="T101" fmla="*/ 2319879 h 6120"/>
              <a:gd name="T102" fmla="*/ 1181126305 w 10836"/>
              <a:gd name="T103" fmla="*/ 0 h 6120"/>
              <a:gd name="T104" fmla="*/ 215019696 w 10836"/>
              <a:gd name="T105" fmla="*/ 0 h 6120"/>
              <a:gd name="T106" fmla="*/ 215019696 w 10836"/>
              <a:gd name="T107" fmla="*/ 0 h 612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836"/>
              <a:gd name="T163" fmla="*/ 0 h 6120"/>
              <a:gd name="T164" fmla="*/ 10836 w 10836"/>
              <a:gd name="T165" fmla="*/ 6120 h 612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836" h="6120">
                <a:moveTo>
                  <a:pt x="1669" y="0"/>
                </a:moveTo>
                <a:lnTo>
                  <a:pt x="1443" y="18"/>
                </a:lnTo>
                <a:lnTo>
                  <a:pt x="1227" y="69"/>
                </a:lnTo>
                <a:lnTo>
                  <a:pt x="1021" y="149"/>
                </a:lnTo>
                <a:lnTo>
                  <a:pt x="828" y="260"/>
                </a:lnTo>
                <a:lnTo>
                  <a:pt x="651" y="396"/>
                </a:lnTo>
                <a:lnTo>
                  <a:pt x="491" y="557"/>
                </a:lnTo>
                <a:lnTo>
                  <a:pt x="349" y="739"/>
                </a:lnTo>
                <a:lnTo>
                  <a:pt x="229" y="941"/>
                </a:lnTo>
                <a:lnTo>
                  <a:pt x="132" y="1161"/>
                </a:lnTo>
                <a:lnTo>
                  <a:pt x="60" y="1395"/>
                </a:lnTo>
                <a:lnTo>
                  <a:pt x="16" y="1641"/>
                </a:lnTo>
                <a:lnTo>
                  <a:pt x="0" y="1897"/>
                </a:lnTo>
                <a:lnTo>
                  <a:pt x="0" y="4223"/>
                </a:lnTo>
                <a:lnTo>
                  <a:pt x="16" y="4479"/>
                </a:lnTo>
                <a:lnTo>
                  <a:pt x="60" y="4725"/>
                </a:lnTo>
                <a:lnTo>
                  <a:pt x="132" y="4959"/>
                </a:lnTo>
                <a:lnTo>
                  <a:pt x="229" y="5179"/>
                </a:lnTo>
                <a:lnTo>
                  <a:pt x="349" y="5381"/>
                </a:lnTo>
                <a:lnTo>
                  <a:pt x="491" y="5563"/>
                </a:lnTo>
                <a:lnTo>
                  <a:pt x="651" y="5724"/>
                </a:lnTo>
                <a:lnTo>
                  <a:pt x="828" y="5860"/>
                </a:lnTo>
                <a:lnTo>
                  <a:pt x="1021" y="5971"/>
                </a:lnTo>
                <a:lnTo>
                  <a:pt x="1227" y="6051"/>
                </a:lnTo>
                <a:lnTo>
                  <a:pt x="1443" y="6102"/>
                </a:lnTo>
                <a:lnTo>
                  <a:pt x="1669" y="6120"/>
                </a:lnTo>
                <a:lnTo>
                  <a:pt x="9168" y="6120"/>
                </a:lnTo>
                <a:lnTo>
                  <a:pt x="9393" y="6102"/>
                </a:lnTo>
                <a:lnTo>
                  <a:pt x="9609" y="6051"/>
                </a:lnTo>
                <a:lnTo>
                  <a:pt x="9815" y="5971"/>
                </a:lnTo>
                <a:lnTo>
                  <a:pt x="10008" y="5860"/>
                </a:lnTo>
                <a:lnTo>
                  <a:pt x="10185" y="5724"/>
                </a:lnTo>
                <a:lnTo>
                  <a:pt x="10345" y="5563"/>
                </a:lnTo>
                <a:lnTo>
                  <a:pt x="10487" y="5381"/>
                </a:lnTo>
                <a:lnTo>
                  <a:pt x="10607" y="5179"/>
                </a:lnTo>
                <a:lnTo>
                  <a:pt x="10704" y="4959"/>
                </a:lnTo>
                <a:lnTo>
                  <a:pt x="10776" y="4725"/>
                </a:lnTo>
                <a:lnTo>
                  <a:pt x="10820" y="4479"/>
                </a:lnTo>
                <a:lnTo>
                  <a:pt x="10836" y="4223"/>
                </a:lnTo>
                <a:lnTo>
                  <a:pt x="10836" y="1897"/>
                </a:lnTo>
                <a:lnTo>
                  <a:pt x="10820" y="1641"/>
                </a:lnTo>
                <a:lnTo>
                  <a:pt x="10776" y="1395"/>
                </a:lnTo>
                <a:lnTo>
                  <a:pt x="10704" y="1161"/>
                </a:lnTo>
                <a:lnTo>
                  <a:pt x="10607" y="941"/>
                </a:lnTo>
                <a:lnTo>
                  <a:pt x="10487" y="739"/>
                </a:lnTo>
                <a:lnTo>
                  <a:pt x="10345" y="557"/>
                </a:lnTo>
                <a:lnTo>
                  <a:pt x="10185" y="396"/>
                </a:lnTo>
                <a:lnTo>
                  <a:pt x="10008" y="260"/>
                </a:lnTo>
                <a:lnTo>
                  <a:pt x="9815" y="149"/>
                </a:lnTo>
                <a:lnTo>
                  <a:pt x="9609" y="69"/>
                </a:lnTo>
                <a:lnTo>
                  <a:pt x="9393" y="18"/>
                </a:lnTo>
                <a:lnTo>
                  <a:pt x="9168" y="0"/>
                </a:lnTo>
                <a:lnTo>
                  <a:pt x="1669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" name="Freeform 5"/>
          <p:cNvSpPr>
            <a:spLocks/>
          </p:cNvSpPr>
          <p:nvPr/>
        </p:nvSpPr>
        <p:spPr bwMode="auto">
          <a:xfrm>
            <a:off x="152400" y="3248025"/>
            <a:ext cx="3335338" cy="2278063"/>
          </a:xfrm>
          <a:custGeom>
            <a:avLst/>
            <a:gdLst>
              <a:gd name="T0" fmla="*/ 228893675 w 9288"/>
              <a:gd name="T1" fmla="*/ 0 h 6344"/>
              <a:gd name="T2" fmla="*/ 197944482 w 9288"/>
              <a:gd name="T3" fmla="*/ 2707893 h 6344"/>
              <a:gd name="T4" fmla="*/ 167769153 w 9288"/>
              <a:gd name="T5" fmla="*/ 9799908 h 6344"/>
              <a:gd name="T6" fmla="*/ 139399389 w 9288"/>
              <a:gd name="T7" fmla="*/ 20888947 h 6344"/>
              <a:gd name="T8" fmla="*/ 112448077 w 9288"/>
              <a:gd name="T9" fmla="*/ 36491381 h 6344"/>
              <a:gd name="T10" fmla="*/ 88204751 w 9288"/>
              <a:gd name="T11" fmla="*/ 55188446 h 6344"/>
              <a:gd name="T12" fmla="*/ 66411219 w 9288"/>
              <a:gd name="T13" fmla="*/ 77367242 h 6344"/>
              <a:gd name="T14" fmla="*/ 47068198 w 9288"/>
              <a:gd name="T15" fmla="*/ 102382486 h 6344"/>
              <a:gd name="T16" fmla="*/ 30819916 w 9288"/>
              <a:gd name="T17" fmla="*/ 129976709 h 6344"/>
              <a:gd name="T18" fmla="*/ 17666734 w 9288"/>
              <a:gd name="T19" fmla="*/ 160278825 h 6344"/>
              <a:gd name="T20" fmla="*/ 7995044 w 9288"/>
              <a:gd name="T21" fmla="*/ 191870431 h 6344"/>
              <a:gd name="T22" fmla="*/ 2192317 w 9288"/>
              <a:gd name="T23" fmla="*/ 225653918 h 6344"/>
              <a:gd name="T24" fmla="*/ 0 w 9288"/>
              <a:gd name="T25" fmla="*/ 259051026 h 6344"/>
              <a:gd name="T26" fmla="*/ 128918 w 9288"/>
              <a:gd name="T27" fmla="*/ 559364293 h 6344"/>
              <a:gd name="T28" fmla="*/ 2321234 w 9288"/>
              <a:gd name="T29" fmla="*/ 594308358 h 6344"/>
              <a:gd name="T30" fmla="*/ 8253238 w 9288"/>
              <a:gd name="T31" fmla="*/ 627576193 h 6344"/>
              <a:gd name="T32" fmla="*/ 18440598 w 9288"/>
              <a:gd name="T33" fmla="*/ 659683451 h 6344"/>
              <a:gd name="T34" fmla="*/ 31593781 w 9288"/>
              <a:gd name="T35" fmla="*/ 689727741 h 6344"/>
              <a:gd name="T36" fmla="*/ 48099898 w 9288"/>
              <a:gd name="T37" fmla="*/ 717193051 h 6344"/>
              <a:gd name="T38" fmla="*/ 67571836 w 9288"/>
              <a:gd name="T39" fmla="*/ 741950468 h 6344"/>
              <a:gd name="T40" fmla="*/ 89623204 w 9288"/>
              <a:gd name="T41" fmla="*/ 764000351 h 6344"/>
              <a:gd name="T42" fmla="*/ 114511117 w 9288"/>
              <a:gd name="T43" fmla="*/ 782826330 h 6344"/>
              <a:gd name="T44" fmla="*/ 141075676 w 9288"/>
              <a:gd name="T45" fmla="*/ 797783839 h 6344"/>
              <a:gd name="T46" fmla="*/ 169961470 w 9288"/>
              <a:gd name="T47" fmla="*/ 808873237 h 6344"/>
              <a:gd name="T48" fmla="*/ 199878964 w 9288"/>
              <a:gd name="T49" fmla="*/ 815707067 h 6344"/>
              <a:gd name="T50" fmla="*/ 229796098 w 9288"/>
              <a:gd name="T51" fmla="*/ 818028221 h 6344"/>
              <a:gd name="T52" fmla="*/ 1197726052 w 9288"/>
              <a:gd name="T53" fmla="*/ 818028221 h 6344"/>
              <a:gd name="T54" fmla="*/ 230698880 w 9288"/>
              <a:gd name="T55" fmla="*/ 789273421 h 6344"/>
              <a:gd name="T56" fmla="*/ 177440843 w 9288"/>
              <a:gd name="T57" fmla="*/ 781020829 h 6344"/>
              <a:gd name="T58" fmla="*/ 129727699 w 9288"/>
              <a:gd name="T59" fmla="*/ 758197826 h 6344"/>
              <a:gd name="T60" fmla="*/ 88849339 w 9288"/>
              <a:gd name="T61" fmla="*/ 722222098 h 6344"/>
              <a:gd name="T62" fmla="*/ 56739888 w 9288"/>
              <a:gd name="T63" fmla="*/ 675156972 h 6344"/>
              <a:gd name="T64" fmla="*/ 36365167 w 9288"/>
              <a:gd name="T65" fmla="*/ 620226352 h 6344"/>
              <a:gd name="T66" fmla="*/ 29143629 w 9288"/>
              <a:gd name="T67" fmla="*/ 560782696 h 6344"/>
              <a:gd name="T68" fmla="*/ 30819916 w 9288"/>
              <a:gd name="T69" fmla="*/ 228361811 h 6344"/>
              <a:gd name="T70" fmla="*/ 45262993 w 9288"/>
              <a:gd name="T71" fmla="*/ 168918156 h 6344"/>
              <a:gd name="T72" fmla="*/ 71569717 w 9288"/>
              <a:gd name="T73" fmla="*/ 117984919 h 6344"/>
              <a:gd name="T74" fmla="*/ 107934525 w 9288"/>
              <a:gd name="T75" fmla="*/ 76464492 h 6344"/>
              <a:gd name="T76" fmla="*/ 152681848 w 9288"/>
              <a:gd name="T77" fmla="*/ 46678028 h 6344"/>
              <a:gd name="T78" fmla="*/ 202458033 w 9288"/>
              <a:gd name="T79" fmla="*/ 31204867 h 634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9288"/>
              <a:gd name="T121" fmla="*/ 0 h 6344"/>
              <a:gd name="T122" fmla="*/ 9288 w 9288"/>
              <a:gd name="T123" fmla="*/ 6344 h 634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9288" h="6344">
                <a:moveTo>
                  <a:pt x="1789" y="223"/>
                </a:moveTo>
                <a:lnTo>
                  <a:pt x="1775" y="0"/>
                </a:lnTo>
                <a:lnTo>
                  <a:pt x="1550" y="18"/>
                </a:lnTo>
                <a:lnTo>
                  <a:pt x="1535" y="21"/>
                </a:lnTo>
                <a:lnTo>
                  <a:pt x="1318" y="71"/>
                </a:lnTo>
                <a:lnTo>
                  <a:pt x="1301" y="76"/>
                </a:lnTo>
                <a:lnTo>
                  <a:pt x="1094" y="157"/>
                </a:lnTo>
                <a:lnTo>
                  <a:pt x="1081" y="162"/>
                </a:lnTo>
                <a:lnTo>
                  <a:pt x="888" y="273"/>
                </a:lnTo>
                <a:lnTo>
                  <a:pt x="872" y="283"/>
                </a:lnTo>
                <a:lnTo>
                  <a:pt x="695" y="419"/>
                </a:lnTo>
                <a:lnTo>
                  <a:pt x="684" y="428"/>
                </a:lnTo>
                <a:lnTo>
                  <a:pt x="524" y="590"/>
                </a:lnTo>
                <a:lnTo>
                  <a:pt x="515" y="600"/>
                </a:lnTo>
                <a:lnTo>
                  <a:pt x="373" y="782"/>
                </a:lnTo>
                <a:lnTo>
                  <a:pt x="365" y="794"/>
                </a:lnTo>
                <a:lnTo>
                  <a:pt x="245" y="995"/>
                </a:lnTo>
                <a:lnTo>
                  <a:pt x="239" y="1008"/>
                </a:lnTo>
                <a:lnTo>
                  <a:pt x="143" y="1228"/>
                </a:lnTo>
                <a:lnTo>
                  <a:pt x="137" y="1243"/>
                </a:lnTo>
                <a:lnTo>
                  <a:pt x="64" y="1477"/>
                </a:lnTo>
                <a:lnTo>
                  <a:pt x="62" y="1488"/>
                </a:lnTo>
                <a:lnTo>
                  <a:pt x="18" y="1735"/>
                </a:lnTo>
                <a:lnTo>
                  <a:pt x="17" y="1750"/>
                </a:lnTo>
                <a:lnTo>
                  <a:pt x="1" y="2006"/>
                </a:lnTo>
                <a:lnTo>
                  <a:pt x="0" y="2009"/>
                </a:lnTo>
                <a:lnTo>
                  <a:pt x="0" y="4335"/>
                </a:lnTo>
                <a:lnTo>
                  <a:pt x="1" y="4338"/>
                </a:lnTo>
                <a:lnTo>
                  <a:pt x="17" y="4594"/>
                </a:lnTo>
                <a:lnTo>
                  <a:pt x="18" y="4609"/>
                </a:lnTo>
                <a:lnTo>
                  <a:pt x="62" y="4856"/>
                </a:lnTo>
                <a:lnTo>
                  <a:pt x="64" y="4867"/>
                </a:lnTo>
                <a:lnTo>
                  <a:pt x="137" y="5101"/>
                </a:lnTo>
                <a:lnTo>
                  <a:pt x="143" y="5116"/>
                </a:lnTo>
                <a:lnTo>
                  <a:pt x="239" y="5336"/>
                </a:lnTo>
                <a:lnTo>
                  <a:pt x="245" y="5349"/>
                </a:lnTo>
                <a:lnTo>
                  <a:pt x="365" y="5550"/>
                </a:lnTo>
                <a:lnTo>
                  <a:pt x="373" y="5562"/>
                </a:lnTo>
                <a:lnTo>
                  <a:pt x="515" y="5744"/>
                </a:lnTo>
                <a:lnTo>
                  <a:pt x="524" y="5754"/>
                </a:lnTo>
                <a:lnTo>
                  <a:pt x="684" y="5916"/>
                </a:lnTo>
                <a:lnTo>
                  <a:pt x="695" y="5925"/>
                </a:lnTo>
                <a:lnTo>
                  <a:pt x="872" y="6061"/>
                </a:lnTo>
                <a:lnTo>
                  <a:pt x="888" y="6071"/>
                </a:lnTo>
                <a:lnTo>
                  <a:pt x="1081" y="6182"/>
                </a:lnTo>
                <a:lnTo>
                  <a:pt x="1094" y="6187"/>
                </a:lnTo>
                <a:lnTo>
                  <a:pt x="1301" y="6268"/>
                </a:lnTo>
                <a:lnTo>
                  <a:pt x="1318" y="6273"/>
                </a:lnTo>
                <a:lnTo>
                  <a:pt x="1535" y="6323"/>
                </a:lnTo>
                <a:lnTo>
                  <a:pt x="1550" y="6326"/>
                </a:lnTo>
                <a:lnTo>
                  <a:pt x="1775" y="6344"/>
                </a:lnTo>
                <a:lnTo>
                  <a:pt x="1782" y="6344"/>
                </a:lnTo>
                <a:lnTo>
                  <a:pt x="9281" y="6344"/>
                </a:lnTo>
                <a:lnTo>
                  <a:pt x="9288" y="6344"/>
                </a:lnTo>
                <a:lnTo>
                  <a:pt x="9274" y="6121"/>
                </a:lnTo>
                <a:lnTo>
                  <a:pt x="1789" y="6121"/>
                </a:lnTo>
                <a:lnTo>
                  <a:pt x="1571" y="6103"/>
                </a:lnTo>
                <a:lnTo>
                  <a:pt x="1376" y="6057"/>
                </a:lnTo>
                <a:lnTo>
                  <a:pt x="1185" y="5984"/>
                </a:lnTo>
                <a:lnTo>
                  <a:pt x="1006" y="5880"/>
                </a:lnTo>
                <a:lnTo>
                  <a:pt x="839" y="5752"/>
                </a:lnTo>
                <a:lnTo>
                  <a:pt x="689" y="5601"/>
                </a:lnTo>
                <a:lnTo>
                  <a:pt x="556" y="5431"/>
                </a:lnTo>
                <a:lnTo>
                  <a:pt x="440" y="5236"/>
                </a:lnTo>
                <a:lnTo>
                  <a:pt x="352" y="5035"/>
                </a:lnTo>
                <a:lnTo>
                  <a:pt x="282" y="4810"/>
                </a:lnTo>
                <a:lnTo>
                  <a:pt x="241" y="4575"/>
                </a:lnTo>
                <a:lnTo>
                  <a:pt x="226" y="4349"/>
                </a:lnTo>
                <a:lnTo>
                  <a:pt x="226" y="1995"/>
                </a:lnTo>
                <a:lnTo>
                  <a:pt x="239" y="1771"/>
                </a:lnTo>
                <a:lnTo>
                  <a:pt x="281" y="1536"/>
                </a:lnTo>
                <a:lnTo>
                  <a:pt x="351" y="1310"/>
                </a:lnTo>
                <a:lnTo>
                  <a:pt x="439" y="1109"/>
                </a:lnTo>
                <a:lnTo>
                  <a:pt x="555" y="915"/>
                </a:lnTo>
                <a:lnTo>
                  <a:pt x="688" y="744"/>
                </a:lnTo>
                <a:lnTo>
                  <a:pt x="837" y="593"/>
                </a:lnTo>
                <a:lnTo>
                  <a:pt x="1004" y="465"/>
                </a:lnTo>
                <a:lnTo>
                  <a:pt x="1184" y="362"/>
                </a:lnTo>
                <a:lnTo>
                  <a:pt x="1374" y="288"/>
                </a:lnTo>
                <a:lnTo>
                  <a:pt x="1570" y="242"/>
                </a:lnTo>
                <a:lnTo>
                  <a:pt x="1789" y="223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" name="Freeform 6"/>
          <p:cNvSpPr>
            <a:spLocks/>
          </p:cNvSpPr>
          <p:nvPr/>
        </p:nvSpPr>
        <p:spPr bwMode="auto">
          <a:xfrm>
            <a:off x="788988" y="3246438"/>
            <a:ext cx="3335337" cy="2279650"/>
          </a:xfrm>
          <a:custGeom>
            <a:avLst/>
            <a:gdLst>
              <a:gd name="T0" fmla="*/ 997932328 w 9287"/>
              <a:gd name="T1" fmla="*/ 816715780 h 6345"/>
              <a:gd name="T2" fmla="*/ 1027855907 w 9287"/>
              <a:gd name="T3" fmla="*/ 809874315 h 6345"/>
              <a:gd name="T4" fmla="*/ 1056748394 w 9287"/>
              <a:gd name="T5" fmla="*/ 798773192 h 6345"/>
              <a:gd name="T6" fmla="*/ 1083318320 w 9287"/>
              <a:gd name="T7" fmla="*/ 783799359 h 6345"/>
              <a:gd name="T8" fmla="*/ 1108212137 w 9287"/>
              <a:gd name="T9" fmla="*/ 764953174 h 6345"/>
              <a:gd name="T10" fmla="*/ 1130268027 w 9287"/>
              <a:gd name="T11" fmla="*/ 742879552 h 6345"/>
              <a:gd name="T12" fmla="*/ 1149744212 w 9287"/>
              <a:gd name="T13" fmla="*/ 718095499 h 6345"/>
              <a:gd name="T14" fmla="*/ 1166253896 w 9287"/>
              <a:gd name="T15" fmla="*/ 690600656 h 6345"/>
              <a:gd name="T16" fmla="*/ 1179409928 w 9287"/>
              <a:gd name="T17" fmla="*/ 660524007 h 6345"/>
              <a:gd name="T18" fmla="*/ 1189599460 w 9287"/>
              <a:gd name="T19" fmla="*/ 628381840 h 6345"/>
              <a:gd name="T20" fmla="*/ 1195532459 w 9287"/>
              <a:gd name="T21" fmla="*/ 595078111 h 6345"/>
              <a:gd name="T22" fmla="*/ 1197725371 w 9287"/>
              <a:gd name="T23" fmla="*/ 560096532 h 6345"/>
              <a:gd name="T24" fmla="*/ 1197854302 w 9287"/>
              <a:gd name="T25" fmla="*/ 259459380 h 6345"/>
              <a:gd name="T26" fmla="*/ 1195661750 w 9287"/>
              <a:gd name="T27" fmla="*/ 226026309 h 6345"/>
              <a:gd name="T28" fmla="*/ 1189857323 w 9287"/>
              <a:gd name="T29" fmla="*/ 192206292 h 6345"/>
              <a:gd name="T30" fmla="*/ 1180183876 w 9287"/>
              <a:gd name="T31" fmla="*/ 160580774 h 6345"/>
              <a:gd name="T32" fmla="*/ 1167027485 w 9287"/>
              <a:gd name="T33" fmla="*/ 130245800 h 6345"/>
              <a:gd name="T34" fmla="*/ 1150776022 w 9287"/>
              <a:gd name="T35" fmla="*/ 102621975 h 6345"/>
              <a:gd name="T36" fmla="*/ 1131428769 w 9287"/>
              <a:gd name="T37" fmla="*/ 77579597 h 6345"/>
              <a:gd name="T38" fmla="*/ 1109630742 w 9287"/>
              <a:gd name="T39" fmla="*/ 55376992 h 6345"/>
              <a:gd name="T40" fmla="*/ 1085382299 w 9287"/>
              <a:gd name="T41" fmla="*/ 36659790 h 6345"/>
              <a:gd name="T42" fmla="*/ 1058424861 w 9287"/>
              <a:gd name="T43" fmla="*/ 21040684 h 6345"/>
              <a:gd name="T44" fmla="*/ 1030048818 w 9287"/>
              <a:gd name="T45" fmla="*/ 9939561 h 6345"/>
              <a:gd name="T46" fmla="*/ 999867017 w 9287"/>
              <a:gd name="T47" fmla="*/ 2839772 h 6345"/>
              <a:gd name="T48" fmla="*/ 969040200 w 9287"/>
              <a:gd name="T49" fmla="*/ 128983 h 6345"/>
              <a:gd name="T50" fmla="*/ 902879 w 9287"/>
              <a:gd name="T51" fmla="*/ 0 h 6345"/>
              <a:gd name="T52" fmla="*/ 0 w 9287"/>
              <a:gd name="T53" fmla="*/ 29173053 h 6345"/>
              <a:gd name="T54" fmla="*/ 995223691 w 9287"/>
              <a:gd name="T55" fmla="*/ 31238211 h 6345"/>
              <a:gd name="T56" fmla="*/ 1045010608 w 9287"/>
              <a:gd name="T57" fmla="*/ 46599351 h 6345"/>
              <a:gd name="T58" fmla="*/ 1089638472 w 9287"/>
              <a:gd name="T59" fmla="*/ 76547018 h 6345"/>
              <a:gd name="T60" fmla="*/ 1126140426 w 9287"/>
              <a:gd name="T61" fmla="*/ 117983115 h 6345"/>
              <a:gd name="T62" fmla="*/ 1152452849 w 9287"/>
              <a:gd name="T63" fmla="*/ 169100449 h 6345"/>
              <a:gd name="T64" fmla="*/ 1166769622 w 9287"/>
              <a:gd name="T65" fmla="*/ 228479134 h 6345"/>
              <a:gd name="T66" fmla="*/ 1168704311 w 9287"/>
              <a:gd name="T67" fmla="*/ 561516418 h 6345"/>
              <a:gd name="T68" fmla="*/ 1161610570 w 9287"/>
              <a:gd name="T69" fmla="*/ 620766120 h 6345"/>
              <a:gd name="T70" fmla="*/ 1141231147 w 9287"/>
              <a:gd name="T71" fmla="*/ 675884788 h 6345"/>
              <a:gd name="T72" fmla="*/ 1109115016 w 9287"/>
              <a:gd name="T73" fmla="*/ 723000788 h 6345"/>
              <a:gd name="T74" fmla="*/ 1068356530 w 9287"/>
              <a:gd name="T75" fmla="*/ 759015306 h 6345"/>
              <a:gd name="T76" fmla="*/ 1020633234 w 9287"/>
              <a:gd name="T77" fmla="*/ 781863183 h 6345"/>
              <a:gd name="T78" fmla="*/ 967234801 w 9287"/>
              <a:gd name="T79" fmla="*/ 790253517 h 634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9287"/>
              <a:gd name="T121" fmla="*/ 0 h 6345"/>
              <a:gd name="T122" fmla="*/ 9287 w 9287"/>
              <a:gd name="T123" fmla="*/ 6345 h 634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9287" h="6345">
                <a:moveTo>
                  <a:pt x="7513" y="6345"/>
                </a:moveTo>
                <a:lnTo>
                  <a:pt x="7737" y="6327"/>
                </a:lnTo>
                <a:lnTo>
                  <a:pt x="7752" y="6324"/>
                </a:lnTo>
                <a:lnTo>
                  <a:pt x="7969" y="6274"/>
                </a:lnTo>
                <a:lnTo>
                  <a:pt x="7986" y="6269"/>
                </a:lnTo>
                <a:lnTo>
                  <a:pt x="8193" y="6188"/>
                </a:lnTo>
                <a:lnTo>
                  <a:pt x="8206" y="6183"/>
                </a:lnTo>
                <a:lnTo>
                  <a:pt x="8399" y="6072"/>
                </a:lnTo>
                <a:lnTo>
                  <a:pt x="8415" y="6062"/>
                </a:lnTo>
                <a:lnTo>
                  <a:pt x="8592" y="5926"/>
                </a:lnTo>
                <a:lnTo>
                  <a:pt x="8603" y="5917"/>
                </a:lnTo>
                <a:lnTo>
                  <a:pt x="8763" y="5755"/>
                </a:lnTo>
                <a:lnTo>
                  <a:pt x="8772" y="5745"/>
                </a:lnTo>
                <a:lnTo>
                  <a:pt x="8914" y="5563"/>
                </a:lnTo>
                <a:lnTo>
                  <a:pt x="8922" y="5551"/>
                </a:lnTo>
                <a:lnTo>
                  <a:pt x="9042" y="5350"/>
                </a:lnTo>
                <a:lnTo>
                  <a:pt x="9048" y="5337"/>
                </a:lnTo>
                <a:lnTo>
                  <a:pt x="9144" y="5117"/>
                </a:lnTo>
                <a:lnTo>
                  <a:pt x="9150" y="5102"/>
                </a:lnTo>
                <a:lnTo>
                  <a:pt x="9223" y="4868"/>
                </a:lnTo>
                <a:lnTo>
                  <a:pt x="9225" y="4857"/>
                </a:lnTo>
                <a:lnTo>
                  <a:pt x="9269" y="4610"/>
                </a:lnTo>
                <a:lnTo>
                  <a:pt x="9270" y="4595"/>
                </a:lnTo>
                <a:lnTo>
                  <a:pt x="9286" y="4339"/>
                </a:lnTo>
                <a:lnTo>
                  <a:pt x="9287" y="4336"/>
                </a:lnTo>
                <a:lnTo>
                  <a:pt x="9287" y="2010"/>
                </a:lnTo>
                <a:lnTo>
                  <a:pt x="9286" y="2007"/>
                </a:lnTo>
                <a:lnTo>
                  <a:pt x="9270" y="1751"/>
                </a:lnTo>
                <a:lnTo>
                  <a:pt x="9269" y="1736"/>
                </a:lnTo>
                <a:lnTo>
                  <a:pt x="9225" y="1489"/>
                </a:lnTo>
                <a:lnTo>
                  <a:pt x="9223" y="1478"/>
                </a:lnTo>
                <a:lnTo>
                  <a:pt x="9150" y="1244"/>
                </a:lnTo>
                <a:lnTo>
                  <a:pt x="9144" y="1229"/>
                </a:lnTo>
                <a:lnTo>
                  <a:pt x="9048" y="1009"/>
                </a:lnTo>
                <a:lnTo>
                  <a:pt x="9042" y="996"/>
                </a:lnTo>
                <a:lnTo>
                  <a:pt x="8922" y="795"/>
                </a:lnTo>
                <a:lnTo>
                  <a:pt x="8914" y="783"/>
                </a:lnTo>
                <a:lnTo>
                  <a:pt x="8772" y="601"/>
                </a:lnTo>
                <a:lnTo>
                  <a:pt x="8763" y="591"/>
                </a:lnTo>
                <a:lnTo>
                  <a:pt x="8603" y="429"/>
                </a:lnTo>
                <a:lnTo>
                  <a:pt x="8592" y="420"/>
                </a:lnTo>
                <a:lnTo>
                  <a:pt x="8415" y="284"/>
                </a:lnTo>
                <a:lnTo>
                  <a:pt x="8399" y="274"/>
                </a:lnTo>
                <a:lnTo>
                  <a:pt x="8206" y="163"/>
                </a:lnTo>
                <a:lnTo>
                  <a:pt x="8193" y="158"/>
                </a:lnTo>
                <a:lnTo>
                  <a:pt x="7986" y="77"/>
                </a:lnTo>
                <a:lnTo>
                  <a:pt x="7969" y="72"/>
                </a:lnTo>
                <a:lnTo>
                  <a:pt x="7752" y="22"/>
                </a:lnTo>
                <a:lnTo>
                  <a:pt x="7737" y="19"/>
                </a:lnTo>
                <a:lnTo>
                  <a:pt x="7513" y="1"/>
                </a:lnTo>
                <a:lnTo>
                  <a:pt x="7506" y="0"/>
                </a:lnTo>
                <a:lnTo>
                  <a:pt x="7" y="0"/>
                </a:lnTo>
                <a:lnTo>
                  <a:pt x="0" y="1"/>
                </a:lnTo>
                <a:lnTo>
                  <a:pt x="0" y="226"/>
                </a:lnTo>
                <a:lnTo>
                  <a:pt x="7513" y="226"/>
                </a:lnTo>
                <a:lnTo>
                  <a:pt x="7716" y="242"/>
                </a:lnTo>
                <a:lnTo>
                  <a:pt x="7911" y="288"/>
                </a:lnTo>
                <a:lnTo>
                  <a:pt x="8102" y="361"/>
                </a:lnTo>
                <a:lnTo>
                  <a:pt x="8281" y="465"/>
                </a:lnTo>
                <a:lnTo>
                  <a:pt x="8448" y="593"/>
                </a:lnTo>
                <a:lnTo>
                  <a:pt x="8598" y="744"/>
                </a:lnTo>
                <a:lnTo>
                  <a:pt x="8731" y="914"/>
                </a:lnTo>
                <a:lnTo>
                  <a:pt x="8847" y="1109"/>
                </a:lnTo>
                <a:lnTo>
                  <a:pt x="8935" y="1310"/>
                </a:lnTo>
                <a:lnTo>
                  <a:pt x="9005" y="1535"/>
                </a:lnTo>
                <a:lnTo>
                  <a:pt x="9046" y="1770"/>
                </a:lnTo>
                <a:lnTo>
                  <a:pt x="9061" y="1996"/>
                </a:lnTo>
                <a:lnTo>
                  <a:pt x="9061" y="4350"/>
                </a:lnTo>
                <a:lnTo>
                  <a:pt x="9048" y="4574"/>
                </a:lnTo>
                <a:lnTo>
                  <a:pt x="9006" y="4809"/>
                </a:lnTo>
                <a:lnTo>
                  <a:pt x="8936" y="5035"/>
                </a:lnTo>
                <a:lnTo>
                  <a:pt x="8848" y="5236"/>
                </a:lnTo>
                <a:lnTo>
                  <a:pt x="8732" y="5430"/>
                </a:lnTo>
                <a:lnTo>
                  <a:pt x="8599" y="5601"/>
                </a:lnTo>
                <a:lnTo>
                  <a:pt x="8450" y="5752"/>
                </a:lnTo>
                <a:lnTo>
                  <a:pt x="8283" y="5880"/>
                </a:lnTo>
                <a:lnTo>
                  <a:pt x="8103" y="5983"/>
                </a:lnTo>
                <a:lnTo>
                  <a:pt x="7913" y="6057"/>
                </a:lnTo>
                <a:lnTo>
                  <a:pt x="7717" y="6103"/>
                </a:lnTo>
                <a:lnTo>
                  <a:pt x="7499" y="6122"/>
                </a:lnTo>
                <a:lnTo>
                  <a:pt x="7513" y="6345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1" name="Freeform 7"/>
          <p:cNvSpPr>
            <a:spLocks/>
          </p:cNvSpPr>
          <p:nvPr/>
        </p:nvSpPr>
        <p:spPr bwMode="auto">
          <a:xfrm>
            <a:off x="571500" y="3575050"/>
            <a:ext cx="3175" cy="31750"/>
          </a:xfrm>
          <a:custGeom>
            <a:avLst/>
            <a:gdLst>
              <a:gd name="T0" fmla="*/ 0 w 6"/>
              <a:gd name="T1" fmla="*/ 0 h 90"/>
              <a:gd name="T2" fmla="*/ 0 w 6"/>
              <a:gd name="T3" fmla="*/ 11200694 h 90"/>
              <a:gd name="T4" fmla="*/ 1680104 w 6"/>
              <a:gd name="T5" fmla="*/ 11076164 h 90"/>
              <a:gd name="T6" fmla="*/ 1680104 w 6"/>
              <a:gd name="T7" fmla="*/ 5600347 h 90"/>
              <a:gd name="T8" fmla="*/ 1680104 w 6"/>
              <a:gd name="T9" fmla="*/ 124531 h 90"/>
              <a:gd name="T10" fmla="*/ 0 w 6"/>
              <a:gd name="T11" fmla="*/ 0 h 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90"/>
              <a:gd name="T20" fmla="*/ 6 w 6"/>
              <a:gd name="T21" fmla="*/ 90 h 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90">
                <a:moveTo>
                  <a:pt x="0" y="0"/>
                </a:moveTo>
                <a:lnTo>
                  <a:pt x="0" y="90"/>
                </a:lnTo>
                <a:lnTo>
                  <a:pt x="6" y="89"/>
                </a:lnTo>
                <a:lnTo>
                  <a:pt x="6" y="45"/>
                </a:lnTo>
                <a:lnTo>
                  <a:pt x="6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2" name="Freeform 8"/>
          <p:cNvSpPr>
            <a:spLocks/>
          </p:cNvSpPr>
          <p:nvPr/>
        </p:nvSpPr>
        <p:spPr bwMode="auto">
          <a:xfrm>
            <a:off x="569913" y="3575050"/>
            <a:ext cx="11112" cy="31750"/>
          </a:xfrm>
          <a:custGeom>
            <a:avLst/>
            <a:gdLst>
              <a:gd name="T0" fmla="*/ 1413375 w 31"/>
              <a:gd name="T1" fmla="*/ 11326545 h 89"/>
              <a:gd name="T2" fmla="*/ 1413375 w 31"/>
              <a:gd name="T3" fmla="*/ 11326545 h 89"/>
              <a:gd name="T4" fmla="*/ 2955075 w 31"/>
              <a:gd name="T5" fmla="*/ 11199188 h 89"/>
              <a:gd name="T6" fmla="*/ 3983114 w 31"/>
              <a:gd name="T7" fmla="*/ 10944831 h 89"/>
              <a:gd name="T8" fmla="*/ 2441414 w 31"/>
              <a:gd name="T9" fmla="*/ 5472416 h 89"/>
              <a:gd name="T10" fmla="*/ 1028039 w 31"/>
              <a:gd name="T11" fmla="*/ 0 h 89"/>
              <a:gd name="T12" fmla="*/ 0 w 31"/>
              <a:gd name="T13" fmla="*/ 381713 h 89"/>
              <a:gd name="T14" fmla="*/ 1413375 w 31"/>
              <a:gd name="T15" fmla="*/ 5726772 h 89"/>
              <a:gd name="T16" fmla="*/ 1413375 w 31"/>
              <a:gd name="T17" fmla="*/ 11326545 h 8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"/>
              <a:gd name="T28" fmla="*/ 0 h 89"/>
              <a:gd name="T29" fmla="*/ 31 w 31"/>
              <a:gd name="T30" fmla="*/ 89 h 8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" h="89">
                <a:moveTo>
                  <a:pt x="11" y="89"/>
                </a:moveTo>
                <a:lnTo>
                  <a:pt x="11" y="89"/>
                </a:lnTo>
                <a:lnTo>
                  <a:pt x="23" y="88"/>
                </a:lnTo>
                <a:lnTo>
                  <a:pt x="31" y="86"/>
                </a:lnTo>
                <a:lnTo>
                  <a:pt x="19" y="43"/>
                </a:lnTo>
                <a:lnTo>
                  <a:pt x="8" y="0"/>
                </a:lnTo>
                <a:lnTo>
                  <a:pt x="0" y="3"/>
                </a:lnTo>
                <a:lnTo>
                  <a:pt x="11" y="45"/>
                </a:lnTo>
                <a:lnTo>
                  <a:pt x="11" y="89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3" name="Freeform 9"/>
          <p:cNvSpPr>
            <a:spLocks/>
          </p:cNvSpPr>
          <p:nvPr/>
        </p:nvSpPr>
        <p:spPr bwMode="auto">
          <a:xfrm>
            <a:off x="573088" y="3571875"/>
            <a:ext cx="25400" cy="33338"/>
          </a:xfrm>
          <a:custGeom>
            <a:avLst/>
            <a:gdLst>
              <a:gd name="T0" fmla="*/ 1490501 w 69"/>
              <a:gd name="T1" fmla="*/ 6364837 h 98"/>
              <a:gd name="T2" fmla="*/ 2845536 w 69"/>
              <a:gd name="T3" fmla="*/ 11341043 h 98"/>
              <a:gd name="T4" fmla="*/ 4200939 w 69"/>
              <a:gd name="T5" fmla="*/ 10993716 h 98"/>
              <a:gd name="T6" fmla="*/ 5149206 w 69"/>
              <a:gd name="T7" fmla="*/ 10762391 h 98"/>
              <a:gd name="T8" fmla="*/ 7859643 w 69"/>
              <a:gd name="T9" fmla="*/ 9720748 h 98"/>
              <a:gd name="T10" fmla="*/ 8808278 w 69"/>
              <a:gd name="T11" fmla="*/ 9373761 h 98"/>
              <a:gd name="T12" fmla="*/ 9350145 w 69"/>
              <a:gd name="T13" fmla="*/ 9258099 h 98"/>
              <a:gd name="T14" fmla="*/ 4607339 w 69"/>
              <a:gd name="T15" fmla="*/ 0 h 98"/>
              <a:gd name="T16" fmla="*/ 3658704 w 69"/>
              <a:gd name="T17" fmla="*/ 231325 h 98"/>
              <a:gd name="T18" fmla="*/ 3252304 w 69"/>
              <a:gd name="T19" fmla="*/ 347328 h 98"/>
              <a:gd name="T20" fmla="*/ 813168 w 69"/>
              <a:gd name="T21" fmla="*/ 1157305 h 98"/>
              <a:gd name="T22" fmla="*/ 135467 w 69"/>
              <a:gd name="T23" fmla="*/ 1388630 h 98"/>
              <a:gd name="T24" fmla="*/ 0 w 69"/>
              <a:gd name="T25" fmla="*/ 1388630 h 98"/>
              <a:gd name="T26" fmla="*/ 0 w 69"/>
              <a:gd name="T27" fmla="*/ 1388630 h 98"/>
              <a:gd name="T28" fmla="*/ 1490501 w 69"/>
              <a:gd name="T29" fmla="*/ 6364837 h 9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9"/>
              <a:gd name="T46" fmla="*/ 0 h 98"/>
              <a:gd name="T47" fmla="*/ 69 w 69"/>
              <a:gd name="T48" fmla="*/ 98 h 9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9" h="98">
                <a:moveTo>
                  <a:pt x="11" y="55"/>
                </a:moveTo>
                <a:lnTo>
                  <a:pt x="21" y="98"/>
                </a:lnTo>
                <a:lnTo>
                  <a:pt x="31" y="95"/>
                </a:lnTo>
                <a:lnTo>
                  <a:pt x="38" y="93"/>
                </a:lnTo>
                <a:lnTo>
                  <a:pt x="58" y="84"/>
                </a:lnTo>
                <a:lnTo>
                  <a:pt x="65" y="81"/>
                </a:lnTo>
                <a:lnTo>
                  <a:pt x="69" y="80"/>
                </a:lnTo>
                <a:lnTo>
                  <a:pt x="34" y="0"/>
                </a:lnTo>
                <a:lnTo>
                  <a:pt x="27" y="2"/>
                </a:lnTo>
                <a:lnTo>
                  <a:pt x="24" y="3"/>
                </a:lnTo>
                <a:lnTo>
                  <a:pt x="6" y="10"/>
                </a:lnTo>
                <a:lnTo>
                  <a:pt x="1" y="12"/>
                </a:lnTo>
                <a:lnTo>
                  <a:pt x="0" y="12"/>
                </a:lnTo>
                <a:lnTo>
                  <a:pt x="11" y="55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4" name="Freeform 10"/>
          <p:cNvSpPr>
            <a:spLocks/>
          </p:cNvSpPr>
          <p:nvPr/>
        </p:nvSpPr>
        <p:spPr bwMode="auto">
          <a:xfrm>
            <a:off x="585788" y="3565525"/>
            <a:ext cx="28575" cy="34925"/>
          </a:xfrm>
          <a:custGeom>
            <a:avLst/>
            <a:gdLst>
              <a:gd name="T0" fmla="*/ 4465558 w 80"/>
              <a:gd name="T1" fmla="*/ 12839533 h 95"/>
              <a:gd name="T2" fmla="*/ 5741075 w 80"/>
              <a:gd name="T3" fmla="*/ 12298747 h 95"/>
              <a:gd name="T4" fmla="*/ 5996464 w 80"/>
              <a:gd name="T5" fmla="*/ 12163826 h 95"/>
              <a:gd name="T6" fmla="*/ 6889433 w 80"/>
              <a:gd name="T7" fmla="*/ 11623040 h 95"/>
              <a:gd name="T8" fmla="*/ 7910274 w 80"/>
              <a:gd name="T9" fmla="*/ 11217542 h 95"/>
              <a:gd name="T10" fmla="*/ 8292822 w 80"/>
              <a:gd name="T11" fmla="*/ 10947333 h 95"/>
              <a:gd name="T12" fmla="*/ 9186148 w 80"/>
              <a:gd name="T13" fmla="*/ 10541836 h 95"/>
              <a:gd name="T14" fmla="*/ 9696212 w 80"/>
              <a:gd name="T15" fmla="*/ 10271626 h 95"/>
              <a:gd name="T16" fmla="*/ 10206633 w 80"/>
              <a:gd name="T17" fmla="*/ 9866129 h 95"/>
              <a:gd name="T18" fmla="*/ 7016948 w 80"/>
              <a:gd name="T19" fmla="*/ 5000525 h 95"/>
              <a:gd name="T20" fmla="*/ 3955137 w 80"/>
              <a:gd name="T21" fmla="*/ 0 h 95"/>
              <a:gd name="T22" fmla="*/ 3572232 w 80"/>
              <a:gd name="T23" fmla="*/ 270209 h 95"/>
              <a:gd name="T24" fmla="*/ 3572232 w 80"/>
              <a:gd name="T25" fmla="*/ 270209 h 95"/>
              <a:gd name="T26" fmla="*/ 2551748 w 80"/>
              <a:gd name="T27" fmla="*/ 675707 h 95"/>
              <a:gd name="T28" fmla="*/ 2168843 w 80"/>
              <a:gd name="T29" fmla="*/ 945916 h 95"/>
              <a:gd name="T30" fmla="*/ 1403390 w 80"/>
              <a:gd name="T31" fmla="*/ 1351414 h 95"/>
              <a:gd name="T32" fmla="*/ 0 w 80"/>
              <a:gd name="T33" fmla="*/ 2027121 h 95"/>
              <a:gd name="T34" fmla="*/ 4465558 w 80"/>
              <a:gd name="T35" fmla="*/ 12839533 h 9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80"/>
              <a:gd name="T55" fmla="*/ 0 h 95"/>
              <a:gd name="T56" fmla="*/ 80 w 80"/>
              <a:gd name="T57" fmla="*/ 95 h 9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80" h="95">
                <a:moveTo>
                  <a:pt x="35" y="95"/>
                </a:moveTo>
                <a:lnTo>
                  <a:pt x="45" y="91"/>
                </a:lnTo>
                <a:lnTo>
                  <a:pt x="47" y="90"/>
                </a:lnTo>
                <a:lnTo>
                  <a:pt x="54" y="86"/>
                </a:lnTo>
                <a:lnTo>
                  <a:pt x="62" y="83"/>
                </a:lnTo>
                <a:lnTo>
                  <a:pt x="65" y="81"/>
                </a:lnTo>
                <a:lnTo>
                  <a:pt x="72" y="78"/>
                </a:lnTo>
                <a:lnTo>
                  <a:pt x="76" y="76"/>
                </a:lnTo>
                <a:lnTo>
                  <a:pt x="80" y="73"/>
                </a:lnTo>
                <a:lnTo>
                  <a:pt x="55" y="37"/>
                </a:lnTo>
                <a:lnTo>
                  <a:pt x="31" y="0"/>
                </a:lnTo>
                <a:lnTo>
                  <a:pt x="28" y="2"/>
                </a:lnTo>
                <a:lnTo>
                  <a:pt x="20" y="5"/>
                </a:lnTo>
                <a:lnTo>
                  <a:pt x="17" y="7"/>
                </a:lnTo>
                <a:lnTo>
                  <a:pt x="11" y="10"/>
                </a:lnTo>
                <a:lnTo>
                  <a:pt x="0" y="15"/>
                </a:lnTo>
                <a:lnTo>
                  <a:pt x="35" y="95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5" name="Freeform 11"/>
          <p:cNvSpPr>
            <a:spLocks/>
          </p:cNvSpPr>
          <p:nvPr/>
        </p:nvSpPr>
        <p:spPr bwMode="auto">
          <a:xfrm>
            <a:off x="595313" y="3567113"/>
            <a:ext cx="22225" cy="23812"/>
          </a:xfrm>
          <a:custGeom>
            <a:avLst/>
            <a:gdLst>
              <a:gd name="T0" fmla="*/ 6753275 w 64"/>
              <a:gd name="T1" fmla="*/ 8217556 h 69"/>
              <a:gd name="T2" fmla="*/ 6753275 w 64"/>
              <a:gd name="T3" fmla="*/ 8217556 h 69"/>
              <a:gd name="T4" fmla="*/ 7597477 w 64"/>
              <a:gd name="T5" fmla="*/ 7621911 h 69"/>
              <a:gd name="T6" fmla="*/ 7717979 w 64"/>
              <a:gd name="T7" fmla="*/ 7383791 h 69"/>
              <a:gd name="T8" fmla="*/ 3979664 w 64"/>
              <a:gd name="T9" fmla="*/ 3691895 h 69"/>
              <a:gd name="T10" fmla="*/ 120501 w 64"/>
              <a:gd name="T11" fmla="*/ 0 h 69"/>
              <a:gd name="T12" fmla="*/ 0 w 64"/>
              <a:gd name="T13" fmla="*/ 119060 h 69"/>
              <a:gd name="T14" fmla="*/ 3738314 w 64"/>
              <a:gd name="T15" fmla="*/ 3930015 h 69"/>
              <a:gd name="T16" fmla="*/ 6753275 w 64"/>
              <a:gd name="T17" fmla="*/ 8217556 h 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4"/>
              <a:gd name="T28" fmla="*/ 0 h 69"/>
              <a:gd name="T29" fmla="*/ 64 w 64"/>
              <a:gd name="T30" fmla="*/ 69 h 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4" h="69">
                <a:moveTo>
                  <a:pt x="56" y="69"/>
                </a:moveTo>
                <a:lnTo>
                  <a:pt x="56" y="69"/>
                </a:lnTo>
                <a:lnTo>
                  <a:pt x="63" y="64"/>
                </a:lnTo>
                <a:lnTo>
                  <a:pt x="64" y="62"/>
                </a:lnTo>
                <a:lnTo>
                  <a:pt x="33" y="31"/>
                </a:lnTo>
                <a:lnTo>
                  <a:pt x="1" y="0"/>
                </a:lnTo>
                <a:lnTo>
                  <a:pt x="0" y="1"/>
                </a:lnTo>
                <a:lnTo>
                  <a:pt x="31" y="33"/>
                </a:lnTo>
                <a:lnTo>
                  <a:pt x="56" y="69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6" name="Freeform 12"/>
          <p:cNvSpPr>
            <a:spLocks/>
          </p:cNvSpPr>
          <p:nvPr/>
        </p:nvSpPr>
        <p:spPr bwMode="auto">
          <a:xfrm>
            <a:off x="588963" y="3541713"/>
            <a:ext cx="31750" cy="47625"/>
          </a:xfrm>
          <a:custGeom>
            <a:avLst/>
            <a:gdLst>
              <a:gd name="T0" fmla="*/ 9458325 w 90"/>
              <a:gd name="T1" fmla="*/ 17182884 h 132"/>
              <a:gd name="T2" fmla="*/ 9458325 w 90"/>
              <a:gd name="T3" fmla="*/ 17182884 h 132"/>
              <a:gd name="T4" fmla="*/ 11200694 w 90"/>
              <a:gd name="T5" fmla="*/ 13147386 h 132"/>
              <a:gd name="T6" fmla="*/ 11200694 w 90"/>
              <a:gd name="T7" fmla="*/ 10543886 h 132"/>
              <a:gd name="T8" fmla="*/ 10080625 w 90"/>
              <a:gd name="T9" fmla="*/ 11715750 h 132"/>
              <a:gd name="T10" fmla="*/ 10329686 w 90"/>
              <a:gd name="T11" fmla="*/ 11715750 h 132"/>
              <a:gd name="T12" fmla="*/ 10329686 w 90"/>
              <a:gd name="T13" fmla="*/ 5857875 h 132"/>
              <a:gd name="T14" fmla="*/ 10329686 w 90"/>
              <a:gd name="T15" fmla="*/ 0 h 132"/>
              <a:gd name="T16" fmla="*/ 5849408 w 90"/>
              <a:gd name="T17" fmla="*/ 0 h 132"/>
              <a:gd name="T18" fmla="*/ 0 w 90"/>
              <a:gd name="T19" fmla="*/ 5988122 h 132"/>
              <a:gd name="T20" fmla="*/ 0 w 90"/>
              <a:gd name="T21" fmla="*/ 13147386 h 132"/>
              <a:gd name="T22" fmla="*/ 5600347 w 90"/>
              <a:gd name="T23" fmla="*/ 13147386 h 132"/>
              <a:gd name="T24" fmla="*/ 9458325 w 90"/>
              <a:gd name="T25" fmla="*/ 17182884 h 1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0"/>
              <a:gd name="T40" fmla="*/ 0 h 132"/>
              <a:gd name="T41" fmla="*/ 90 w 90"/>
              <a:gd name="T42" fmla="*/ 132 h 1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0" h="132">
                <a:moveTo>
                  <a:pt x="76" y="132"/>
                </a:moveTo>
                <a:lnTo>
                  <a:pt x="76" y="132"/>
                </a:lnTo>
                <a:lnTo>
                  <a:pt x="90" y="101"/>
                </a:lnTo>
                <a:lnTo>
                  <a:pt x="90" y="81"/>
                </a:lnTo>
                <a:lnTo>
                  <a:pt x="81" y="90"/>
                </a:lnTo>
                <a:lnTo>
                  <a:pt x="83" y="90"/>
                </a:lnTo>
                <a:lnTo>
                  <a:pt x="83" y="45"/>
                </a:lnTo>
                <a:lnTo>
                  <a:pt x="83" y="0"/>
                </a:lnTo>
                <a:lnTo>
                  <a:pt x="47" y="0"/>
                </a:lnTo>
                <a:lnTo>
                  <a:pt x="0" y="46"/>
                </a:lnTo>
                <a:lnTo>
                  <a:pt x="0" y="101"/>
                </a:lnTo>
                <a:lnTo>
                  <a:pt x="45" y="101"/>
                </a:lnTo>
                <a:lnTo>
                  <a:pt x="76" y="132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7" name="Freeform 13"/>
          <p:cNvSpPr>
            <a:spLocks/>
          </p:cNvSpPr>
          <p:nvPr/>
        </p:nvSpPr>
        <p:spPr bwMode="auto">
          <a:xfrm>
            <a:off x="603250" y="3549650"/>
            <a:ext cx="33338" cy="23813"/>
          </a:xfrm>
          <a:custGeom>
            <a:avLst/>
            <a:gdLst>
              <a:gd name="T0" fmla="*/ 6174568 w 90"/>
              <a:gd name="T1" fmla="*/ 8723984 h 65"/>
              <a:gd name="T2" fmla="*/ 12349136 w 90"/>
              <a:gd name="T3" fmla="*/ 8723984 h 65"/>
              <a:gd name="T4" fmla="*/ 12349136 w 90"/>
              <a:gd name="T5" fmla="*/ 0 h 65"/>
              <a:gd name="T6" fmla="*/ 6174568 w 90"/>
              <a:gd name="T7" fmla="*/ 0 h 65"/>
              <a:gd name="T8" fmla="*/ 0 w 90"/>
              <a:gd name="T9" fmla="*/ 0 h 65"/>
              <a:gd name="T10" fmla="*/ 0 w 90"/>
              <a:gd name="T11" fmla="*/ 2684275 h 65"/>
              <a:gd name="T12" fmla="*/ 6174568 w 90"/>
              <a:gd name="T13" fmla="*/ 2684275 h 65"/>
              <a:gd name="T14" fmla="*/ 6174568 w 90"/>
              <a:gd name="T15" fmla="*/ 8723984 h 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0"/>
              <a:gd name="T25" fmla="*/ 0 h 65"/>
              <a:gd name="T26" fmla="*/ 90 w 90"/>
              <a:gd name="T27" fmla="*/ 65 h 6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0" h="65">
                <a:moveTo>
                  <a:pt x="45" y="65"/>
                </a:moveTo>
                <a:lnTo>
                  <a:pt x="90" y="65"/>
                </a:lnTo>
                <a:lnTo>
                  <a:pt x="90" y="0"/>
                </a:lnTo>
                <a:lnTo>
                  <a:pt x="45" y="0"/>
                </a:lnTo>
                <a:lnTo>
                  <a:pt x="0" y="0"/>
                </a:lnTo>
                <a:lnTo>
                  <a:pt x="0" y="20"/>
                </a:lnTo>
                <a:lnTo>
                  <a:pt x="45" y="20"/>
                </a:lnTo>
                <a:lnTo>
                  <a:pt x="45" y="65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8" name="Freeform 14"/>
          <p:cNvSpPr>
            <a:spLocks/>
          </p:cNvSpPr>
          <p:nvPr/>
        </p:nvSpPr>
        <p:spPr bwMode="auto">
          <a:xfrm>
            <a:off x="603250" y="3503613"/>
            <a:ext cx="95250" cy="61912"/>
          </a:xfrm>
          <a:custGeom>
            <a:avLst/>
            <a:gdLst>
              <a:gd name="T0" fmla="*/ 5947672 w 262"/>
              <a:gd name="T1" fmla="*/ 16211205 h 178"/>
              <a:gd name="T2" fmla="*/ 5947672 w 262"/>
              <a:gd name="T3" fmla="*/ 21534246 h 178"/>
              <a:gd name="T4" fmla="*/ 10705809 w 262"/>
              <a:gd name="T5" fmla="*/ 21534246 h 178"/>
              <a:gd name="T6" fmla="*/ 15067314 w 262"/>
              <a:gd name="T7" fmla="*/ 17784048 h 178"/>
              <a:gd name="T8" fmla="*/ 16521149 w 262"/>
              <a:gd name="T9" fmla="*/ 15364263 h 178"/>
              <a:gd name="T10" fmla="*/ 16917418 w 262"/>
              <a:gd name="T11" fmla="*/ 14759403 h 178"/>
              <a:gd name="T12" fmla="*/ 16521149 w 262"/>
              <a:gd name="T13" fmla="*/ 15122528 h 178"/>
              <a:gd name="T14" fmla="*/ 16917418 w 262"/>
              <a:gd name="T15" fmla="*/ 14880445 h 178"/>
              <a:gd name="T16" fmla="*/ 18900218 w 262"/>
              <a:gd name="T17" fmla="*/ 13912461 h 178"/>
              <a:gd name="T18" fmla="*/ 19560787 w 262"/>
              <a:gd name="T19" fmla="*/ 13549685 h 178"/>
              <a:gd name="T20" fmla="*/ 22072188 w 262"/>
              <a:gd name="T21" fmla="*/ 12944825 h 178"/>
              <a:gd name="T22" fmla="*/ 25376490 w 262"/>
              <a:gd name="T23" fmla="*/ 11735107 h 178"/>
              <a:gd name="T24" fmla="*/ 28019860 w 262"/>
              <a:gd name="T25" fmla="*/ 11250941 h 178"/>
              <a:gd name="T26" fmla="*/ 30266596 w 262"/>
              <a:gd name="T27" fmla="*/ 10283305 h 178"/>
              <a:gd name="T28" fmla="*/ 31984732 w 262"/>
              <a:gd name="T29" fmla="*/ 9557404 h 178"/>
              <a:gd name="T30" fmla="*/ 33570899 w 262"/>
              <a:gd name="T31" fmla="*/ 8468379 h 178"/>
              <a:gd name="T32" fmla="*/ 34628101 w 262"/>
              <a:gd name="T33" fmla="*/ 7500743 h 178"/>
              <a:gd name="T34" fmla="*/ 30530897 w 262"/>
              <a:gd name="T35" fmla="*/ 3750198 h 178"/>
              <a:gd name="T36" fmla="*/ 26433693 w 262"/>
              <a:gd name="T37" fmla="*/ 0 h 178"/>
              <a:gd name="T38" fmla="*/ 26301361 w 262"/>
              <a:gd name="T39" fmla="*/ 121041 h 178"/>
              <a:gd name="T40" fmla="*/ 25376490 w 262"/>
              <a:gd name="T41" fmla="*/ 483818 h 178"/>
              <a:gd name="T42" fmla="*/ 23657991 w 262"/>
              <a:gd name="T43" fmla="*/ 1209719 h 178"/>
              <a:gd name="T44" fmla="*/ 21411255 w 262"/>
              <a:gd name="T45" fmla="*/ 1814578 h 178"/>
              <a:gd name="T46" fmla="*/ 19957420 w 262"/>
              <a:gd name="T47" fmla="*/ 2298744 h 178"/>
              <a:gd name="T48" fmla="*/ 17446383 w 262"/>
              <a:gd name="T49" fmla="*/ 3024645 h 178"/>
              <a:gd name="T50" fmla="*/ 13349178 w 262"/>
              <a:gd name="T51" fmla="*/ 4355405 h 178"/>
              <a:gd name="T52" fmla="*/ 11366379 w 262"/>
              <a:gd name="T53" fmla="*/ 5323041 h 178"/>
              <a:gd name="T54" fmla="*/ 9119642 w 262"/>
              <a:gd name="T55" fmla="*/ 6895884 h 178"/>
              <a:gd name="T56" fmla="*/ 7930108 w 262"/>
              <a:gd name="T57" fmla="*/ 7984561 h 178"/>
              <a:gd name="T58" fmla="*/ 6872906 w 262"/>
              <a:gd name="T59" fmla="*/ 9315321 h 178"/>
              <a:gd name="T60" fmla="*/ 5683371 w 262"/>
              <a:gd name="T61" fmla="*/ 11129899 h 178"/>
              <a:gd name="T62" fmla="*/ 5683371 w 262"/>
              <a:gd name="T63" fmla="*/ 11250941 h 178"/>
              <a:gd name="T64" fmla="*/ 6079640 w 262"/>
              <a:gd name="T65" fmla="*/ 11009206 h 178"/>
              <a:gd name="T66" fmla="*/ 0 w 262"/>
              <a:gd name="T67" fmla="*/ 11129899 h 178"/>
              <a:gd name="T68" fmla="*/ 0 w 262"/>
              <a:gd name="T69" fmla="*/ 16211205 h 178"/>
              <a:gd name="T70" fmla="*/ 5947672 w 262"/>
              <a:gd name="T71" fmla="*/ 16211205 h 17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62"/>
              <a:gd name="T109" fmla="*/ 0 h 178"/>
              <a:gd name="T110" fmla="*/ 262 w 262"/>
              <a:gd name="T111" fmla="*/ 178 h 17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62" h="178">
                <a:moveTo>
                  <a:pt x="45" y="134"/>
                </a:moveTo>
                <a:lnTo>
                  <a:pt x="45" y="178"/>
                </a:lnTo>
                <a:lnTo>
                  <a:pt x="81" y="178"/>
                </a:lnTo>
                <a:lnTo>
                  <a:pt x="114" y="147"/>
                </a:lnTo>
                <a:lnTo>
                  <a:pt x="125" y="127"/>
                </a:lnTo>
                <a:lnTo>
                  <a:pt x="128" y="122"/>
                </a:lnTo>
                <a:lnTo>
                  <a:pt x="125" y="125"/>
                </a:lnTo>
                <a:lnTo>
                  <a:pt x="128" y="123"/>
                </a:lnTo>
                <a:lnTo>
                  <a:pt x="143" y="115"/>
                </a:lnTo>
                <a:lnTo>
                  <a:pt x="148" y="112"/>
                </a:lnTo>
                <a:lnTo>
                  <a:pt x="167" y="107"/>
                </a:lnTo>
                <a:lnTo>
                  <a:pt x="192" y="97"/>
                </a:lnTo>
                <a:lnTo>
                  <a:pt x="212" y="93"/>
                </a:lnTo>
                <a:lnTo>
                  <a:pt x="229" y="85"/>
                </a:lnTo>
                <a:lnTo>
                  <a:pt x="242" y="79"/>
                </a:lnTo>
                <a:lnTo>
                  <a:pt x="254" y="70"/>
                </a:lnTo>
                <a:lnTo>
                  <a:pt x="262" y="62"/>
                </a:lnTo>
                <a:lnTo>
                  <a:pt x="231" y="31"/>
                </a:lnTo>
                <a:lnTo>
                  <a:pt x="200" y="0"/>
                </a:lnTo>
                <a:lnTo>
                  <a:pt x="199" y="1"/>
                </a:lnTo>
                <a:lnTo>
                  <a:pt x="192" y="4"/>
                </a:lnTo>
                <a:lnTo>
                  <a:pt x="179" y="10"/>
                </a:lnTo>
                <a:lnTo>
                  <a:pt x="162" y="15"/>
                </a:lnTo>
                <a:lnTo>
                  <a:pt x="151" y="19"/>
                </a:lnTo>
                <a:lnTo>
                  <a:pt x="132" y="25"/>
                </a:lnTo>
                <a:lnTo>
                  <a:pt x="101" y="36"/>
                </a:lnTo>
                <a:lnTo>
                  <a:pt x="86" y="44"/>
                </a:lnTo>
                <a:lnTo>
                  <a:pt x="69" y="57"/>
                </a:lnTo>
                <a:lnTo>
                  <a:pt x="60" y="66"/>
                </a:lnTo>
                <a:lnTo>
                  <a:pt x="52" y="77"/>
                </a:lnTo>
                <a:lnTo>
                  <a:pt x="43" y="92"/>
                </a:lnTo>
                <a:lnTo>
                  <a:pt x="43" y="93"/>
                </a:lnTo>
                <a:lnTo>
                  <a:pt x="46" y="91"/>
                </a:lnTo>
                <a:lnTo>
                  <a:pt x="0" y="92"/>
                </a:lnTo>
                <a:lnTo>
                  <a:pt x="0" y="134"/>
                </a:lnTo>
                <a:lnTo>
                  <a:pt x="45" y="134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9" name="Freeform 15"/>
          <p:cNvSpPr>
            <a:spLocks/>
          </p:cNvSpPr>
          <p:nvPr/>
        </p:nvSpPr>
        <p:spPr bwMode="auto">
          <a:xfrm>
            <a:off x="671513" y="3506788"/>
            <a:ext cx="30162" cy="19050"/>
          </a:xfrm>
          <a:custGeom>
            <a:avLst/>
            <a:gdLst>
              <a:gd name="T0" fmla="*/ 8774022 w 87"/>
              <a:gd name="T1" fmla="*/ 7115735 h 51"/>
              <a:gd name="T2" fmla="*/ 8774022 w 87"/>
              <a:gd name="T3" fmla="*/ 7115735 h 51"/>
              <a:gd name="T4" fmla="*/ 10216597 w 87"/>
              <a:gd name="T5" fmla="*/ 4185771 h 51"/>
              <a:gd name="T6" fmla="*/ 10456853 w 87"/>
              <a:gd name="T7" fmla="*/ 2929965 h 51"/>
              <a:gd name="T8" fmla="*/ 5408705 w 87"/>
              <a:gd name="T9" fmla="*/ 1395132 h 51"/>
              <a:gd name="T10" fmla="*/ 240256 w 87"/>
              <a:gd name="T11" fmla="*/ 0 h 51"/>
              <a:gd name="T12" fmla="*/ 0 w 87"/>
              <a:gd name="T13" fmla="*/ 1255806 h 51"/>
              <a:gd name="T14" fmla="*/ 5048148 w 87"/>
              <a:gd name="T15" fmla="*/ 2790638 h 51"/>
              <a:gd name="T16" fmla="*/ 8774022 w 87"/>
              <a:gd name="T17" fmla="*/ 7115735 h 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7"/>
              <a:gd name="T28" fmla="*/ 0 h 51"/>
              <a:gd name="T29" fmla="*/ 87 w 87"/>
              <a:gd name="T30" fmla="*/ 51 h 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7" h="51">
                <a:moveTo>
                  <a:pt x="73" y="51"/>
                </a:moveTo>
                <a:lnTo>
                  <a:pt x="73" y="51"/>
                </a:lnTo>
                <a:lnTo>
                  <a:pt x="85" y="30"/>
                </a:lnTo>
                <a:lnTo>
                  <a:pt x="87" y="21"/>
                </a:lnTo>
                <a:lnTo>
                  <a:pt x="45" y="10"/>
                </a:lnTo>
                <a:lnTo>
                  <a:pt x="2" y="0"/>
                </a:lnTo>
                <a:lnTo>
                  <a:pt x="0" y="9"/>
                </a:lnTo>
                <a:lnTo>
                  <a:pt x="42" y="20"/>
                </a:lnTo>
                <a:lnTo>
                  <a:pt x="73" y="51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0" name="Freeform 16"/>
          <p:cNvSpPr>
            <a:spLocks/>
          </p:cNvSpPr>
          <p:nvPr/>
        </p:nvSpPr>
        <p:spPr bwMode="auto">
          <a:xfrm>
            <a:off x="671513" y="3495675"/>
            <a:ext cx="268287" cy="44450"/>
          </a:xfrm>
          <a:custGeom>
            <a:avLst/>
            <a:gdLst>
              <a:gd name="T0" fmla="*/ 5606584 w 743"/>
              <a:gd name="T1" fmla="*/ 5437480 h 125"/>
              <a:gd name="T2" fmla="*/ 5345880 w 743"/>
              <a:gd name="T3" fmla="*/ 11001197 h 125"/>
              <a:gd name="T4" fmla="*/ 96614012 w 743"/>
              <a:gd name="T5" fmla="*/ 15806420 h 125"/>
              <a:gd name="T6" fmla="*/ 96744364 w 743"/>
              <a:gd name="T7" fmla="*/ 10242702 h 125"/>
              <a:gd name="T8" fmla="*/ 96874717 w 743"/>
              <a:gd name="T9" fmla="*/ 4805223 h 125"/>
              <a:gd name="T10" fmla="*/ 5736937 w 743"/>
              <a:gd name="T11" fmla="*/ 0 h 125"/>
              <a:gd name="T12" fmla="*/ 0 w 743"/>
              <a:gd name="T13" fmla="*/ 4172966 h 125"/>
              <a:gd name="T14" fmla="*/ 0 w 743"/>
              <a:gd name="T15" fmla="*/ 4172966 h 125"/>
              <a:gd name="T16" fmla="*/ 5606584 w 743"/>
              <a:gd name="T17" fmla="*/ 5437480 h 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43"/>
              <a:gd name="T28" fmla="*/ 0 h 125"/>
              <a:gd name="T29" fmla="*/ 743 w 743"/>
              <a:gd name="T30" fmla="*/ 125 h 1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43" h="125">
                <a:moveTo>
                  <a:pt x="43" y="43"/>
                </a:moveTo>
                <a:lnTo>
                  <a:pt x="41" y="87"/>
                </a:lnTo>
                <a:lnTo>
                  <a:pt x="741" y="125"/>
                </a:lnTo>
                <a:lnTo>
                  <a:pt x="742" y="81"/>
                </a:lnTo>
                <a:lnTo>
                  <a:pt x="743" y="38"/>
                </a:lnTo>
                <a:lnTo>
                  <a:pt x="44" y="0"/>
                </a:lnTo>
                <a:lnTo>
                  <a:pt x="0" y="33"/>
                </a:lnTo>
                <a:lnTo>
                  <a:pt x="43" y="43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1" name="Freeform 17"/>
          <p:cNvSpPr>
            <a:spLocks/>
          </p:cNvSpPr>
          <p:nvPr/>
        </p:nvSpPr>
        <p:spPr bwMode="auto">
          <a:xfrm>
            <a:off x="923925" y="3506788"/>
            <a:ext cx="30163" cy="22225"/>
          </a:xfrm>
          <a:custGeom>
            <a:avLst/>
            <a:gdLst>
              <a:gd name="T0" fmla="*/ 5168621 w 87"/>
              <a:gd name="T1" fmla="*/ 6313816 h 58"/>
              <a:gd name="T2" fmla="*/ 0 w 87"/>
              <a:gd name="T3" fmla="*/ 7928960 h 58"/>
              <a:gd name="T4" fmla="*/ 240264 w 87"/>
              <a:gd name="T5" fmla="*/ 8516390 h 58"/>
              <a:gd name="T6" fmla="*/ 5288926 w 87"/>
              <a:gd name="T7" fmla="*/ 7048007 h 58"/>
              <a:gd name="T8" fmla="*/ 10457547 w 87"/>
              <a:gd name="T9" fmla="*/ 5579625 h 58"/>
              <a:gd name="T10" fmla="*/ 10337241 w 87"/>
              <a:gd name="T11" fmla="*/ 4845433 h 58"/>
              <a:gd name="T12" fmla="*/ 5288926 w 87"/>
              <a:gd name="T13" fmla="*/ 0 h 58"/>
              <a:gd name="T14" fmla="*/ 5288926 w 87"/>
              <a:gd name="T15" fmla="*/ 0 h 58"/>
              <a:gd name="T16" fmla="*/ 5168621 w 87"/>
              <a:gd name="T17" fmla="*/ 6313816 h 5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7"/>
              <a:gd name="T28" fmla="*/ 0 h 58"/>
              <a:gd name="T29" fmla="*/ 87 w 87"/>
              <a:gd name="T30" fmla="*/ 58 h 5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7" h="58">
                <a:moveTo>
                  <a:pt x="43" y="43"/>
                </a:moveTo>
                <a:lnTo>
                  <a:pt x="0" y="54"/>
                </a:lnTo>
                <a:lnTo>
                  <a:pt x="2" y="58"/>
                </a:lnTo>
                <a:lnTo>
                  <a:pt x="44" y="48"/>
                </a:lnTo>
                <a:lnTo>
                  <a:pt x="87" y="38"/>
                </a:lnTo>
                <a:lnTo>
                  <a:pt x="86" y="33"/>
                </a:lnTo>
                <a:lnTo>
                  <a:pt x="44" y="0"/>
                </a:lnTo>
                <a:lnTo>
                  <a:pt x="43" y="43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2" name="Freeform 18"/>
          <p:cNvSpPr>
            <a:spLocks/>
          </p:cNvSpPr>
          <p:nvPr/>
        </p:nvSpPr>
        <p:spPr bwMode="auto">
          <a:xfrm>
            <a:off x="923925" y="3517900"/>
            <a:ext cx="30163" cy="15875"/>
          </a:xfrm>
          <a:custGeom>
            <a:avLst/>
            <a:gdLst>
              <a:gd name="T0" fmla="*/ 0 w 84"/>
              <a:gd name="T1" fmla="*/ 3905250 h 44"/>
              <a:gd name="T2" fmla="*/ 0 w 84"/>
              <a:gd name="T3" fmla="*/ 3905250 h 44"/>
              <a:gd name="T4" fmla="*/ 386733 w 84"/>
              <a:gd name="T5" fmla="*/ 5207000 h 44"/>
              <a:gd name="T6" fmla="*/ 644555 w 84"/>
              <a:gd name="T7" fmla="*/ 5727628 h 44"/>
              <a:gd name="T8" fmla="*/ 5673517 w 84"/>
              <a:gd name="T9" fmla="*/ 3254375 h 44"/>
              <a:gd name="T10" fmla="*/ 10831031 w 84"/>
              <a:gd name="T11" fmla="*/ 650875 h 44"/>
              <a:gd name="T12" fmla="*/ 10444298 w 84"/>
              <a:gd name="T13" fmla="*/ 0 h 44"/>
              <a:gd name="T14" fmla="*/ 5415336 w 84"/>
              <a:gd name="T15" fmla="*/ 2603500 h 44"/>
              <a:gd name="T16" fmla="*/ 0 w 84"/>
              <a:gd name="T17" fmla="*/ 3905250 h 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4"/>
              <a:gd name="T28" fmla="*/ 0 h 44"/>
              <a:gd name="T29" fmla="*/ 84 w 84"/>
              <a:gd name="T30" fmla="*/ 44 h 4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4" h="44">
                <a:moveTo>
                  <a:pt x="0" y="30"/>
                </a:moveTo>
                <a:lnTo>
                  <a:pt x="0" y="30"/>
                </a:lnTo>
                <a:lnTo>
                  <a:pt x="3" y="40"/>
                </a:lnTo>
                <a:lnTo>
                  <a:pt x="5" y="44"/>
                </a:lnTo>
                <a:lnTo>
                  <a:pt x="44" y="25"/>
                </a:lnTo>
                <a:lnTo>
                  <a:pt x="84" y="5"/>
                </a:lnTo>
                <a:lnTo>
                  <a:pt x="81" y="0"/>
                </a:lnTo>
                <a:lnTo>
                  <a:pt x="42" y="20"/>
                </a:lnTo>
                <a:lnTo>
                  <a:pt x="0" y="3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3" name="Freeform 19"/>
          <p:cNvSpPr>
            <a:spLocks/>
          </p:cNvSpPr>
          <p:nvPr/>
        </p:nvSpPr>
        <p:spPr bwMode="auto">
          <a:xfrm>
            <a:off x="925513" y="3517900"/>
            <a:ext cx="28575" cy="22225"/>
          </a:xfrm>
          <a:custGeom>
            <a:avLst/>
            <a:gdLst>
              <a:gd name="T0" fmla="*/ 0 w 82"/>
              <a:gd name="T1" fmla="*/ 5911133 h 62"/>
              <a:gd name="T2" fmla="*/ 0 w 82"/>
              <a:gd name="T3" fmla="*/ 5911133 h 62"/>
              <a:gd name="T4" fmla="*/ 485775 w 82"/>
              <a:gd name="T5" fmla="*/ 6810529 h 62"/>
              <a:gd name="T6" fmla="*/ 1335707 w 82"/>
              <a:gd name="T7" fmla="*/ 7966946 h 62"/>
              <a:gd name="T8" fmla="*/ 5586064 w 82"/>
              <a:gd name="T9" fmla="*/ 4626026 h 62"/>
              <a:gd name="T10" fmla="*/ 9957691 w 82"/>
              <a:gd name="T11" fmla="*/ 1156417 h 62"/>
              <a:gd name="T12" fmla="*/ 9107759 w 82"/>
              <a:gd name="T13" fmla="*/ 0 h 62"/>
              <a:gd name="T14" fmla="*/ 4736132 w 82"/>
              <a:gd name="T15" fmla="*/ 3469609 h 62"/>
              <a:gd name="T16" fmla="*/ 0 w 82"/>
              <a:gd name="T17" fmla="*/ 5911133 h 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2"/>
              <a:gd name="T28" fmla="*/ 0 h 62"/>
              <a:gd name="T29" fmla="*/ 82 w 82"/>
              <a:gd name="T30" fmla="*/ 62 h 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2" h="62">
                <a:moveTo>
                  <a:pt x="0" y="46"/>
                </a:moveTo>
                <a:lnTo>
                  <a:pt x="0" y="46"/>
                </a:lnTo>
                <a:lnTo>
                  <a:pt x="4" y="53"/>
                </a:lnTo>
                <a:lnTo>
                  <a:pt x="11" y="62"/>
                </a:lnTo>
                <a:lnTo>
                  <a:pt x="46" y="36"/>
                </a:lnTo>
                <a:lnTo>
                  <a:pt x="82" y="9"/>
                </a:lnTo>
                <a:lnTo>
                  <a:pt x="75" y="0"/>
                </a:lnTo>
                <a:lnTo>
                  <a:pt x="39" y="27"/>
                </a:lnTo>
                <a:lnTo>
                  <a:pt x="0" y="46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4" name="Freeform 20"/>
          <p:cNvSpPr>
            <a:spLocks/>
          </p:cNvSpPr>
          <p:nvPr/>
        </p:nvSpPr>
        <p:spPr bwMode="auto">
          <a:xfrm>
            <a:off x="928688" y="3517900"/>
            <a:ext cx="26987" cy="28575"/>
          </a:xfrm>
          <a:custGeom>
            <a:avLst/>
            <a:gdLst>
              <a:gd name="T0" fmla="*/ 0 w 75"/>
              <a:gd name="T1" fmla="*/ 7965017 h 81"/>
              <a:gd name="T2" fmla="*/ 0 w 75"/>
              <a:gd name="T3" fmla="*/ 7965017 h 81"/>
              <a:gd name="T4" fmla="*/ 1553732 w 75"/>
              <a:gd name="T5" fmla="*/ 9458325 h 81"/>
              <a:gd name="T6" fmla="*/ 2201060 w 75"/>
              <a:gd name="T7" fmla="*/ 9831564 h 81"/>
              <a:gd name="T8" fmla="*/ 2460135 w 75"/>
              <a:gd name="T9" fmla="*/ 10080625 h 81"/>
              <a:gd name="T10" fmla="*/ 6085389 w 75"/>
              <a:gd name="T11" fmla="*/ 5724878 h 81"/>
              <a:gd name="T12" fmla="*/ 9710642 w 75"/>
              <a:gd name="T13" fmla="*/ 1369131 h 81"/>
              <a:gd name="T14" fmla="*/ 8933776 w 75"/>
              <a:gd name="T15" fmla="*/ 871008 h 81"/>
              <a:gd name="T16" fmla="*/ 8286448 w 75"/>
              <a:gd name="T17" fmla="*/ 373239 h 81"/>
              <a:gd name="T18" fmla="*/ 7509583 w 75"/>
              <a:gd name="T19" fmla="*/ 0 h 81"/>
              <a:gd name="T20" fmla="*/ 4531657 w 75"/>
              <a:gd name="T21" fmla="*/ 4729339 h 81"/>
              <a:gd name="T22" fmla="*/ 0 w 75"/>
              <a:gd name="T23" fmla="*/ 7965017 h 8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5"/>
              <a:gd name="T37" fmla="*/ 0 h 81"/>
              <a:gd name="T38" fmla="*/ 75 w 75"/>
              <a:gd name="T39" fmla="*/ 81 h 8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5" h="81">
                <a:moveTo>
                  <a:pt x="0" y="64"/>
                </a:moveTo>
                <a:lnTo>
                  <a:pt x="0" y="64"/>
                </a:lnTo>
                <a:lnTo>
                  <a:pt x="12" y="76"/>
                </a:lnTo>
                <a:lnTo>
                  <a:pt x="17" y="79"/>
                </a:lnTo>
                <a:lnTo>
                  <a:pt x="19" y="81"/>
                </a:lnTo>
                <a:lnTo>
                  <a:pt x="47" y="46"/>
                </a:lnTo>
                <a:lnTo>
                  <a:pt x="75" y="11"/>
                </a:lnTo>
                <a:lnTo>
                  <a:pt x="69" y="7"/>
                </a:lnTo>
                <a:lnTo>
                  <a:pt x="64" y="3"/>
                </a:lnTo>
                <a:lnTo>
                  <a:pt x="58" y="0"/>
                </a:lnTo>
                <a:lnTo>
                  <a:pt x="35" y="38"/>
                </a:lnTo>
                <a:lnTo>
                  <a:pt x="0" y="64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5" name="Freeform 21"/>
          <p:cNvSpPr>
            <a:spLocks/>
          </p:cNvSpPr>
          <p:nvPr/>
        </p:nvSpPr>
        <p:spPr bwMode="auto">
          <a:xfrm>
            <a:off x="936625" y="3517900"/>
            <a:ext cx="22225" cy="31750"/>
          </a:xfrm>
          <a:custGeom>
            <a:avLst/>
            <a:gdLst>
              <a:gd name="T0" fmla="*/ 0 w 62"/>
              <a:gd name="T1" fmla="*/ 10494852 h 86"/>
              <a:gd name="T2" fmla="*/ 0 w 62"/>
              <a:gd name="T3" fmla="*/ 10494852 h 86"/>
              <a:gd name="T4" fmla="*/ 1542128 w 62"/>
              <a:gd name="T5" fmla="*/ 11312599 h 86"/>
              <a:gd name="T6" fmla="*/ 1799150 w 62"/>
              <a:gd name="T7" fmla="*/ 11585427 h 86"/>
              <a:gd name="T8" fmla="*/ 2055812 w 62"/>
              <a:gd name="T9" fmla="*/ 11721657 h 86"/>
              <a:gd name="T10" fmla="*/ 5011379 w 62"/>
              <a:gd name="T11" fmla="*/ 6542346 h 86"/>
              <a:gd name="T12" fmla="*/ 7966946 w 62"/>
              <a:gd name="T13" fmla="*/ 1363035 h 86"/>
              <a:gd name="T14" fmla="*/ 7324571 w 62"/>
              <a:gd name="T15" fmla="*/ 817747 h 86"/>
              <a:gd name="T16" fmla="*/ 6424817 w 62"/>
              <a:gd name="T17" fmla="*/ 409058 h 86"/>
              <a:gd name="T18" fmla="*/ 5654112 w 62"/>
              <a:gd name="T19" fmla="*/ 0 h 86"/>
              <a:gd name="T20" fmla="*/ 3597941 w 62"/>
              <a:gd name="T21" fmla="*/ 5724599 h 86"/>
              <a:gd name="T22" fmla="*/ 0 w 62"/>
              <a:gd name="T23" fmla="*/ 10494852 h 8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2"/>
              <a:gd name="T37" fmla="*/ 0 h 86"/>
              <a:gd name="T38" fmla="*/ 62 w 62"/>
              <a:gd name="T39" fmla="*/ 86 h 8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2" h="86">
                <a:moveTo>
                  <a:pt x="0" y="77"/>
                </a:moveTo>
                <a:lnTo>
                  <a:pt x="0" y="77"/>
                </a:lnTo>
                <a:lnTo>
                  <a:pt x="12" y="83"/>
                </a:lnTo>
                <a:lnTo>
                  <a:pt x="14" y="85"/>
                </a:lnTo>
                <a:lnTo>
                  <a:pt x="16" y="86"/>
                </a:lnTo>
                <a:lnTo>
                  <a:pt x="39" y="48"/>
                </a:lnTo>
                <a:lnTo>
                  <a:pt x="62" y="10"/>
                </a:lnTo>
                <a:lnTo>
                  <a:pt x="57" y="6"/>
                </a:lnTo>
                <a:lnTo>
                  <a:pt x="50" y="3"/>
                </a:lnTo>
                <a:lnTo>
                  <a:pt x="44" y="0"/>
                </a:lnTo>
                <a:lnTo>
                  <a:pt x="28" y="42"/>
                </a:lnTo>
                <a:lnTo>
                  <a:pt x="0" y="77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6" name="Freeform 22"/>
          <p:cNvSpPr>
            <a:spLocks/>
          </p:cNvSpPr>
          <p:nvPr/>
        </p:nvSpPr>
        <p:spPr bwMode="auto">
          <a:xfrm>
            <a:off x="942975" y="3519488"/>
            <a:ext cx="14288" cy="31750"/>
          </a:xfrm>
          <a:custGeom>
            <a:avLst/>
            <a:gdLst>
              <a:gd name="T0" fmla="*/ 0 w 44"/>
              <a:gd name="T1" fmla="*/ 11161806 h 85"/>
              <a:gd name="T2" fmla="*/ 0 w 44"/>
              <a:gd name="T3" fmla="*/ 11161806 h 85"/>
              <a:gd name="T4" fmla="*/ 1054389 w 44"/>
              <a:gd name="T5" fmla="*/ 11580532 h 85"/>
              <a:gd name="T6" fmla="*/ 1687283 w 44"/>
              <a:gd name="T7" fmla="*/ 11859559 h 85"/>
              <a:gd name="T8" fmla="*/ 3163493 w 44"/>
              <a:gd name="T9" fmla="*/ 6138956 h 85"/>
              <a:gd name="T10" fmla="*/ 4639703 w 44"/>
              <a:gd name="T11" fmla="*/ 418726 h 85"/>
              <a:gd name="T12" fmla="*/ 3901598 w 44"/>
              <a:gd name="T13" fmla="*/ 0 h 85"/>
              <a:gd name="T14" fmla="*/ 2425388 w 44"/>
              <a:gd name="T15" fmla="*/ 5859929 h 85"/>
              <a:gd name="T16" fmla="*/ 0 w 44"/>
              <a:gd name="T17" fmla="*/ 11161806 h 8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4"/>
              <a:gd name="T28" fmla="*/ 0 h 85"/>
              <a:gd name="T29" fmla="*/ 44 w 44"/>
              <a:gd name="T30" fmla="*/ 85 h 8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4" h="85">
                <a:moveTo>
                  <a:pt x="0" y="80"/>
                </a:moveTo>
                <a:lnTo>
                  <a:pt x="0" y="80"/>
                </a:lnTo>
                <a:lnTo>
                  <a:pt x="10" y="83"/>
                </a:lnTo>
                <a:lnTo>
                  <a:pt x="16" y="85"/>
                </a:lnTo>
                <a:lnTo>
                  <a:pt x="30" y="44"/>
                </a:lnTo>
                <a:lnTo>
                  <a:pt x="44" y="3"/>
                </a:lnTo>
                <a:lnTo>
                  <a:pt x="37" y="0"/>
                </a:lnTo>
                <a:lnTo>
                  <a:pt x="23" y="42"/>
                </a:lnTo>
                <a:lnTo>
                  <a:pt x="0" y="8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7" name="Freeform 23"/>
          <p:cNvSpPr>
            <a:spLocks/>
          </p:cNvSpPr>
          <p:nvPr/>
        </p:nvSpPr>
        <p:spPr bwMode="auto">
          <a:xfrm>
            <a:off x="947738" y="3519488"/>
            <a:ext cx="12700" cy="33337"/>
          </a:xfrm>
          <a:custGeom>
            <a:avLst/>
            <a:gdLst>
              <a:gd name="T0" fmla="*/ 0 w 34"/>
              <a:gd name="T1" fmla="*/ 11662394 h 90"/>
              <a:gd name="T2" fmla="*/ 0 w 34"/>
              <a:gd name="T3" fmla="*/ 11662394 h 90"/>
              <a:gd name="T4" fmla="*/ 837079 w 34"/>
              <a:gd name="T5" fmla="*/ 12073921 h 90"/>
              <a:gd name="T6" fmla="*/ 2511612 w 34"/>
              <a:gd name="T7" fmla="*/ 12348395 h 90"/>
              <a:gd name="T8" fmla="*/ 3627718 w 34"/>
              <a:gd name="T9" fmla="*/ 6311435 h 90"/>
              <a:gd name="T10" fmla="*/ 4743824 w 34"/>
              <a:gd name="T11" fmla="*/ 411527 h 90"/>
              <a:gd name="T12" fmla="*/ 3069665 w 34"/>
              <a:gd name="T13" fmla="*/ 0 h 90"/>
              <a:gd name="T14" fmla="*/ 1953185 w 34"/>
              <a:gd name="T15" fmla="*/ 6036960 h 90"/>
              <a:gd name="T16" fmla="*/ 0 w 34"/>
              <a:gd name="T17" fmla="*/ 11662394 h 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"/>
              <a:gd name="T28" fmla="*/ 0 h 90"/>
              <a:gd name="T29" fmla="*/ 34 w 34"/>
              <a:gd name="T30" fmla="*/ 90 h 9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" h="90">
                <a:moveTo>
                  <a:pt x="0" y="85"/>
                </a:moveTo>
                <a:lnTo>
                  <a:pt x="0" y="85"/>
                </a:lnTo>
                <a:lnTo>
                  <a:pt x="6" y="88"/>
                </a:lnTo>
                <a:lnTo>
                  <a:pt x="18" y="90"/>
                </a:lnTo>
                <a:lnTo>
                  <a:pt x="26" y="46"/>
                </a:lnTo>
                <a:lnTo>
                  <a:pt x="34" y="3"/>
                </a:lnTo>
                <a:lnTo>
                  <a:pt x="22" y="0"/>
                </a:lnTo>
                <a:lnTo>
                  <a:pt x="14" y="44"/>
                </a:lnTo>
                <a:lnTo>
                  <a:pt x="0" y="85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8" name="Freeform 24"/>
          <p:cNvSpPr>
            <a:spLocks/>
          </p:cNvSpPr>
          <p:nvPr/>
        </p:nvSpPr>
        <p:spPr bwMode="auto">
          <a:xfrm>
            <a:off x="954088" y="3521075"/>
            <a:ext cx="4762" cy="31750"/>
          </a:xfrm>
          <a:custGeom>
            <a:avLst/>
            <a:gdLst>
              <a:gd name="T0" fmla="*/ 0 w 12"/>
              <a:gd name="T1" fmla="*/ 11586925 h 87"/>
              <a:gd name="T2" fmla="*/ 0 w 12"/>
              <a:gd name="T3" fmla="*/ 11586925 h 87"/>
              <a:gd name="T4" fmla="*/ 1259946 w 12"/>
              <a:gd name="T5" fmla="*/ 11586925 h 87"/>
              <a:gd name="T6" fmla="*/ 1889720 w 12"/>
              <a:gd name="T7" fmla="*/ 11586925 h 87"/>
              <a:gd name="T8" fmla="*/ 1889720 w 12"/>
              <a:gd name="T9" fmla="*/ 5727043 h 87"/>
              <a:gd name="T10" fmla="*/ 1889720 w 12"/>
              <a:gd name="T11" fmla="*/ 0 h 87"/>
              <a:gd name="T12" fmla="*/ 1259946 w 12"/>
              <a:gd name="T13" fmla="*/ 0 h 87"/>
              <a:gd name="T14" fmla="*/ 1259946 w 12"/>
              <a:gd name="T15" fmla="*/ 5727043 h 87"/>
              <a:gd name="T16" fmla="*/ 0 w 12"/>
              <a:gd name="T17" fmla="*/ 11586925 h 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87"/>
              <a:gd name="T29" fmla="*/ 12 w 12"/>
              <a:gd name="T30" fmla="*/ 87 h 8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87">
                <a:moveTo>
                  <a:pt x="0" y="87"/>
                </a:moveTo>
                <a:lnTo>
                  <a:pt x="0" y="87"/>
                </a:lnTo>
                <a:lnTo>
                  <a:pt x="8" y="87"/>
                </a:lnTo>
                <a:lnTo>
                  <a:pt x="12" y="87"/>
                </a:lnTo>
                <a:lnTo>
                  <a:pt x="12" y="43"/>
                </a:lnTo>
                <a:lnTo>
                  <a:pt x="12" y="0"/>
                </a:lnTo>
                <a:lnTo>
                  <a:pt x="8" y="0"/>
                </a:lnTo>
                <a:lnTo>
                  <a:pt x="8" y="43"/>
                </a:lnTo>
                <a:lnTo>
                  <a:pt x="0" y="87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9" name="Freeform 25"/>
          <p:cNvSpPr>
            <a:spLocks/>
          </p:cNvSpPr>
          <p:nvPr/>
        </p:nvSpPr>
        <p:spPr bwMode="auto">
          <a:xfrm>
            <a:off x="947738" y="3521075"/>
            <a:ext cx="30162" cy="34925"/>
          </a:xfrm>
          <a:custGeom>
            <a:avLst/>
            <a:gdLst>
              <a:gd name="T0" fmla="*/ 4225951 w 83"/>
              <a:gd name="T1" fmla="*/ 6064182 h 93"/>
              <a:gd name="T2" fmla="*/ 0 w 83"/>
              <a:gd name="T3" fmla="*/ 10294989 h 93"/>
              <a:gd name="T4" fmla="*/ 2509260 w 83"/>
              <a:gd name="T5" fmla="*/ 13115652 h 93"/>
              <a:gd name="T6" fmla="*/ 6734848 w 83"/>
              <a:gd name="T7" fmla="*/ 8884845 h 93"/>
              <a:gd name="T8" fmla="*/ 10960798 w 83"/>
              <a:gd name="T9" fmla="*/ 4654038 h 93"/>
              <a:gd name="T10" fmla="*/ 8583814 w 83"/>
              <a:gd name="T11" fmla="*/ 1833375 h 93"/>
              <a:gd name="T12" fmla="*/ 4225951 w 83"/>
              <a:gd name="T13" fmla="*/ 0 h 93"/>
              <a:gd name="T14" fmla="*/ 4225951 w 83"/>
              <a:gd name="T15" fmla="*/ 0 h 93"/>
              <a:gd name="T16" fmla="*/ 4225951 w 83"/>
              <a:gd name="T17" fmla="*/ 6064182 h 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3"/>
              <a:gd name="T28" fmla="*/ 0 h 93"/>
              <a:gd name="T29" fmla="*/ 83 w 83"/>
              <a:gd name="T30" fmla="*/ 93 h 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3" h="93">
                <a:moveTo>
                  <a:pt x="32" y="43"/>
                </a:moveTo>
                <a:lnTo>
                  <a:pt x="0" y="73"/>
                </a:lnTo>
                <a:lnTo>
                  <a:pt x="19" y="93"/>
                </a:lnTo>
                <a:lnTo>
                  <a:pt x="51" y="63"/>
                </a:lnTo>
                <a:lnTo>
                  <a:pt x="83" y="33"/>
                </a:lnTo>
                <a:lnTo>
                  <a:pt x="65" y="13"/>
                </a:lnTo>
                <a:lnTo>
                  <a:pt x="32" y="0"/>
                </a:lnTo>
                <a:lnTo>
                  <a:pt x="32" y="43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0" name="Freeform 26"/>
          <p:cNvSpPr>
            <a:spLocks/>
          </p:cNvSpPr>
          <p:nvPr/>
        </p:nvSpPr>
        <p:spPr bwMode="auto">
          <a:xfrm>
            <a:off x="950913" y="3533775"/>
            <a:ext cx="31750" cy="15875"/>
          </a:xfrm>
          <a:custGeom>
            <a:avLst/>
            <a:gdLst>
              <a:gd name="T0" fmla="*/ 5599772 w 89"/>
              <a:gd name="T1" fmla="*/ 3572910 h 46"/>
              <a:gd name="T2" fmla="*/ 0 w 89"/>
              <a:gd name="T3" fmla="*/ 3930443 h 46"/>
              <a:gd name="T4" fmla="*/ 127357 w 89"/>
              <a:gd name="T5" fmla="*/ 5478601 h 46"/>
              <a:gd name="T6" fmla="*/ 5726772 w 89"/>
              <a:gd name="T7" fmla="*/ 5121413 h 46"/>
              <a:gd name="T8" fmla="*/ 11326545 w 89"/>
              <a:gd name="T9" fmla="*/ 4644818 h 46"/>
              <a:gd name="T10" fmla="*/ 11199188 w 89"/>
              <a:gd name="T11" fmla="*/ 3096660 h 46"/>
              <a:gd name="T12" fmla="*/ 9671978 w 89"/>
              <a:gd name="T13" fmla="*/ 0 h 46"/>
              <a:gd name="T14" fmla="*/ 9671978 w 89"/>
              <a:gd name="T15" fmla="*/ 0 h 46"/>
              <a:gd name="T16" fmla="*/ 5599772 w 89"/>
              <a:gd name="T17" fmla="*/ 3572910 h 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9"/>
              <a:gd name="T28" fmla="*/ 0 h 46"/>
              <a:gd name="T29" fmla="*/ 89 w 89"/>
              <a:gd name="T30" fmla="*/ 46 h 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9" h="46">
                <a:moveTo>
                  <a:pt x="44" y="30"/>
                </a:moveTo>
                <a:lnTo>
                  <a:pt x="0" y="33"/>
                </a:lnTo>
                <a:lnTo>
                  <a:pt x="1" y="46"/>
                </a:lnTo>
                <a:lnTo>
                  <a:pt x="45" y="43"/>
                </a:lnTo>
                <a:lnTo>
                  <a:pt x="89" y="39"/>
                </a:lnTo>
                <a:lnTo>
                  <a:pt x="88" y="26"/>
                </a:lnTo>
                <a:lnTo>
                  <a:pt x="76" y="0"/>
                </a:lnTo>
                <a:lnTo>
                  <a:pt x="44" y="3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1" name="Freeform 27"/>
          <p:cNvSpPr>
            <a:spLocks/>
          </p:cNvSpPr>
          <p:nvPr/>
        </p:nvSpPr>
        <p:spPr bwMode="auto">
          <a:xfrm>
            <a:off x="950913" y="3548063"/>
            <a:ext cx="31750" cy="1587"/>
          </a:xfrm>
          <a:custGeom>
            <a:avLst/>
            <a:gdLst>
              <a:gd name="T0" fmla="*/ 5600347 w 90"/>
              <a:gd name="T1" fmla="*/ 629642 h 4"/>
              <a:gd name="T2" fmla="*/ 0 w 90"/>
              <a:gd name="T3" fmla="*/ 629642 h 4"/>
              <a:gd name="T4" fmla="*/ 11200694 w 90"/>
              <a:gd name="T5" fmla="*/ 629642 h 4"/>
              <a:gd name="T6" fmla="*/ 11076164 w 90"/>
              <a:gd name="T7" fmla="*/ 0 h 4"/>
              <a:gd name="T8" fmla="*/ 11076164 w 90"/>
              <a:gd name="T9" fmla="*/ 0 h 4"/>
              <a:gd name="T10" fmla="*/ 5600347 w 90"/>
              <a:gd name="T11" fmla="*/ 629642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0"/>
              <a:gd name="T19" fmla="*/ 0 h 4"/>
              <a:gd name="T20" fmla="*/ 90 w 90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0" h="4">
                <a:moveTo>
                  <a:pt x="45" y="4"/>
                </a:moveTo>
                <a:lnTo>
                  <a:pt x="0" y="4"/>
                </a:lnTo>
                <a:lnTo>
                  <a:pt x="90" y="4"/>
                </a:lnTo>
                <a:lnTo>
                  <a:pt x="89" y="0"/>
                </a:lnTo>
                <a:lnTo>
                  <a:pt x="45" y="4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2" name="Freeform 28"/>
          <p:cNvSpPr>
            <a:spLocks/>
          </p:cNvSpPr>
          <p:nvPr/>
        </p:nvSpPr>
        <p:spPr bwMode="auto">
          <a:xfrm>
            <a:off x="950913" y="3549650"/>
            <a:ext cx="31750" cy="22225"/>
          </a:xfrm>
          <a:custGeom>
            <a:avLst/>
            <a:gdLst>
              <a:gd name="T0" fmla="*/ 0 w 91"/>
              <a:gd name="T1" fmla="*/ 265607 h 61"/>
              <a:gd name="T2" fmla="*/ 0 w 91"/>
              <a:gd name="T3" fmla="*/ 0 h 61"/>
              <a:gd name="T4" fmla="*/ 243533 w 91"/>
              <a:gd name="T5" fmla="*/ 5973424 h 61"/>
              <a:gd name="T6" fmla="*/ 487066 w 91"/>
              <a:gd name="T7" fmla="*/ 8097551 h 61"/>
              <a:gd name="T8" fmla="*/ 5721280 w 91"/>
              <a:gd name="T9" fmla="*/ 7964930 h 61"/>
              <a:gd name="T10" fmla="*/ 11077610 w 91"/>
              <a:gd name="T11" fmla="*/ 7831944 h 61"/>
              <a:gd name="T12" fmla="*/ 10955843 w 91"/>
              <a:gd name="T13" fmla="*/ 3849661 h 61"/>
              <a:gd name="T14" fmla="*/ 10955843 w 91"/>
              <a:gd name="T15" fmla="*/ 4513497 h 61"/>
              <a:gd name="T16" fmla="*/ 10955843 w 91"/>
              <a:gd name="T17" fmla="*/ 265607 h 61"/>
              <a:gd name="T18" fmla="*/ 0 w 91"/>
              <a:gd name="T19" fmla="*/ 265607 h 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1"/>
              <a:gd name="T31" fmla="*/ 0 h 61"/>
              <a:gd name="T32" fmla="*/ 91 w 91"/>
              <a:gd name="T33" fmla="*/ 61 h 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1" h="61">
                <a:moveTo>
                  <a:pt x="0" y="2"/>
                </a:moveTo>
                <a:lnTo>
                  <a:pt x="0" y="0"/>
                </a:lnTo>
                <a:lnTo>
                  <a:pt x="2" y="45"/>
                </a:lnTo>
                <a:lnTo>
                  <a:pt x="4" y="61"/>
                </a:lnTo>
                <a:lnTo>
                  <a:pt x="47" y="60"/>
                </a:lnTo>
                <a:lnTo>
                  <a:pt x="91" y="59"/>
                </a:lnTo>
                <a:lnTo>
                  <a:pt x="90" y="29"/>
                </a:lnTo>
                <a:lnTo>
                  <a:pt x="90" y="34"/>
                </a:lnTo>
                <a:lnTo>
                  <a:pt x="90" y="2"/>
                </a:lnTo>
                <a:lnTo>
                  <a:pt x="0" y="2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3" name="Freeform 29"/>
          <p:cNvSpPr>
            <a:spLocks/>
          </p:cNvSpPr>
          <p:nvPr/>
        </p:nvSpPr>
        <p:spPr bwMode="auto">
          <a:xfrm>
            <a:off x="944563" y="3568700"/>
            <a:ext cx="38100" cy="61913"/>
          </a:xfrm>
          <a:custGeom>
            <a:avLst/>
            <a:gdLst>
              <a:gd name="T0" fmla="*/ 7952815 w 102"/>
              <a:gd name="T1" fmla="*/ 137543 h 167"/>
              <a:gd name="T2" fmla="*/ 1674159 w 102"/>
              <a:gd name="T3" fmla="*/ 137543 h 167"/>
              <a:gd name="T4" fmla="*/ 1674159 w 102"/>
              <a:gd name="T5" fmla="*/ 6184997 h 167"/>
              <a:gd name="T6" fmla="*/ 1534832 w 102"/>
              <a:gd name="T7" fmla="*/ 8384207 h 167"/>
              <a:gd name="T8" fmla="*/ 1116106 w 102"/>
              <a:gd name="T9" fmla="*/ 11133218 h 167"/>
              <a:gd name="T10" fmla="*/ 418726 w 102"/>
              <a:gd name="T11" fmla="*/ 13057340 h 167"/>
              <a:gd name="T12" fmla="*/ 279026 w 102"/>
              <a:gd name="T13" fmla="*/ 13607143 h 167"/>
              <a:gd name="T14" fmla="*/ 0 w 102"/>
              <a:gd name="T15" fmla="*/ 13744686 h 167"/>
              <a:gd name="T16" fmla="*/ 4046071 w 102"/>
              <a:gd name="T17" fmla="*/ 18417820 h 167"/>
              <a:gd name="T18" fmla="*/ 7952815 w 102"/>
              <a:gd name="T19" fmla="*/ 22953411 h 167"/>
              <a:gd name="T20" fmla="*/ 10603753 w 102"/>
              <a:gd name="T21" fmla="*/ 20616658 h 167"/>
              <a:gd name="T22" fmla="*/ 12278285 w 102"/>
              <a:gd name="T23" fmla="*/ 17180672 h 167"/>
              <a:gd name="T24" fmla="*/ 13254691 w 102"/>
              <a:gd name="T25" fmla="*/ 14019402 h 167"/>
              <a:gd name="T26" fmla="*/ 13812744 w 102"/>
              <a:gd name="T27" fmla="*/ 10995675 h 167"/>
              <a:gd name="T28" fmla="*/ 14231471 w 102"/>
              <a:gd name="T29" fmla="*/ 274716 h 167"/>
              <a:gd name="T30" fmla="*/ 14231471 w 102"/>
              <a:gd name="T31" fmla="*/ 3161270 h 167"/>
              <a:gd name="T32" fmla="*/ 14091771 w 102"/>
              <a:gd name="T33" fmla="*/ 0 h 167"/>
              <a:gd name="T34" fmla="*/ 7952815 w 102"/>
              <a:gd name="T35" fmla="*/ 137543 h 16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2"/>
              <a:gd name="T55" fmla="*/ 0 h 167"/>
              <a:gd name="T56" fmla="*/ 102 w 102"/>
              <a:gd name="T57" fmla="*/ 167 h 16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2" h="167">
                <a:moveTo>
                  <a:pt x="57" y="1"/>
                </a:moveTo>
                <a:lnTo>
                  <a:pt x="12" y="1"/>
                </a:lnTo>
                <a:lnTo>
                  <a:pt x="12" y="45"/>
                </a:lnTo>
                <a:lnTo>
                  <a:pt x="11" y="61"/>
                </a:lnTo>
                <a:lnTo>
                  <a:pt x="8" y="81"/>
                </a:lnTo>
                <a:lnTo>
                  <a:pt x="3" y="95"/>
                </a:lnTo>
                <a:lnTo>
                  <a:pt x="2" y="99"/>
                </a:lnTo>
                <a:lnTo>
                  <a:pt x="0" y="100"/>
                </a:lnTo>
                <a:lnTo>
                  <a:pt x="29" y="134"/>
                </a:lnTo>
                <a:lnTo>
                  <a:pt x="57" y="167"/>
                </a:lnTo>
                <a:lnTo>
                  <a:pt x="76" y="150"/>
                </a:lnTo>
                <a:lnTo>
                  <a:pt x="88" y="125"/>
                </a:lnTo>
                <a:lnTo>
                  <a:pt x="95" y="102"/>
                </a:lnTo>
                <a:lnTo>
                  <a:pt x="99" y="80"/>
                </a:lnTo>
                <a:lnTo>
                  <a:pt x="102" y="2"/>
                </a:lnTo>
                <a:lnTo>
                  <a:pt x="102" y="23"/>
                </a:lnTo>
                <a:lnTo>
                  <a:pt x="101" y="0"/>
                </a:lnTo>
                <a:lnTo>
                  <a:pt x="57" y="1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4" name="Freeform 30"/>
          <p:cNvSpPr>
            <a:spLocks/>
          </p:cNvSpPr>
          <p:nvPr/>
        </p:nvSpPr>
        <p:spPr bwMode="auto">
          <a:xfrm>
            <a:off x="949325" y="3602038"/>
            <a:ext cx="17463" cy="31750"/>
          </a:xfrm>
          <a:custGeom>
            <a:avLst/>
            <a:gdLst>
              <a:gd name="T0" fmla="*/ 2647100 w 48"/>
              <a:gd name="T1" fmla="*/ 5475817 h 90"/>
              <a:gd name="T2" fmla="*/ 1720833 w 48"/>
              <a:gd name="T3" fmla="*/ 0 h 90"/>
              <a:gd name="T4" fmla="*/ 0 w 48"/>
              <a:gd name="T5" fmla="*/ 249061 h 90"/>
              <a:gd name="T6" fmla="*/ 926630 w 48"/>
              <a:gd name="T7" fmla="*/ 5724878 h 90"/>
              <a:gd name="T8" fmla="*/ 1852897 w 48"/>
              <a:gd name="T9" fmla="*/ 11200694 h 90"/>
              <a:gd name="T10" fmla="*/ 3441302 w 48"/>
              <a:gd name="T11" fmla="*/ 10951633 h 90"/>
              <a:gd name="T12" fmla="*/ 6353258 w 48"/>
              <a:gd name="T13" fmla="*/ 9582856 h 90"/>
              <a:gd name="T14" fmla="*/ 6353258 w 48"/>
              <a:gd name="T15" fmla="*/ 9582856 h 90"/>
              <a:gd name="T16" fmla="*/ 2647100 w 48"/>
              <a:gd name="T17" fmla="*/ 5475817 h 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8"/>
              <a:gd name="T28" fmla="*/ 0 h 90"/>
              <a:gd name="T29" fmla="*/ 48 w 48"/>
              <a:gd name="T30" fmla="*/ 90 h 9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8" h="90">
                <a:moveTo>
                  <a:pt x="20" y="44"/>
                </a:moveTo>
                <a:lnTo>
                  <a:pt x="13" y="0"/>
                </a:lnTo>
                <a:lnTo>
                  <a:pt x="0" y="2"/>
                </a:lnTo>
                <a:lnTo>
                  <a:pt x="7" y="46"/>
                </a:lnTo>
                <a:lnTo>
                  <a:pt x="14" y="90"/>
                </a:lnTo>
                <a:lnTo>
                  <a:pt x="26" y="88"/>
                </a:lnTo>
                <a:lnTo>
                  <a:pt x="48" y="77"/>
                </a:lnTo>
                <a:lnTo>
                  <a:pt x="20" y="44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5" name="Freeform 31"/>
          <p:cNvSpPr>
            <a:spLocks/>
          </p:cNvSpPr>
          <p:nvPr/>
        </p:nvSpPr>
        <p:spPr bwMode="auto">
          <a:xfrm>
            <a:off x="935038" y="3602038"/>
            <a:ext cx="33337" cy="30162"/>
          </a:xfrm>
          <a:custGeom>
            <a:avLst/>
            <a:gdLst>
              <a:gd name="T0" fmla="*/ 5213907 w 90"/>
              <a:gd name="T1" fmla="*/ 0 h 82"/>
              <a:gd name="T2" fmla="*/ 5213907 w 90"/>
              <a:gd name="T3" fmla="*/ 0 h 82"/>
              <a:gd name="T4" fmla="*/ 0 w 90"/>
              <a:gd name="T5" fmla="*/ 5952949 h 82"/>
              <a:gd name="T6" fmla="*/ 0 w 90"/>
              <a:gd name="T7" fmla="*/ 11094466 h 82"/>
              <a:gd name="T8" fmla="*/ 6174383 w 90"/>
              <a:gd name="T9" fmla="*/ 11094466 h 82"/>
              <a:gd name="T10" fmla="*/ 12348395 w 90"/>
              <a:gd name="T11" fmla="*/ 11094466 h 82"/>
              <a:gd name="T12" fmla="*/ 12348395 w 90"/>
              <a:gd name="T13" fmla="*/ 5952949 h 82"/>
              <a:gd name="T14" fmla="*/ 6174383 w 90"/>
              <a:gd name="T15" fmla="*/ 5952949 h 82"/>
              <a:gd name="T16" fmla="*/ 5213907 w 90"/>
              <a:gd name="T17" fmla="*/ 0 h 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"/>
              <a:gd name="T28" fmla="*/ 0 h 82"/>
              <a:gd name="T29" fmla="*/ 90 w 90"/>
              <a:gd name="T30" fmla="*/ 82 h 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" h="82">
                <a:moveTo>
                  <a:pt x="38" y="0"/>
                </a:moveTo>
                <a:lnTo>
                  <a:pt x="38" y="0"/>
                </a:lnTo>
                <a:lnTo>
                  <a:pt x="0" y="44"/>
                </a:lnTo>
                <a:lnTo>
                  <a:pt x="0" y="82"/>
                </a:lnTo>
                <a:lnTo>
                  <a:pt x="45" y="82"/>
                </a:lnTo>
                <a:lnTo>
                  <a:pt x="90" y="82"/>
                </a:lnTo>
                <a:lnTo>
                  <a:pt x="90" y="44"/>
                </a:lnTo>
                <a:lnTo>
                  <a:pt x="45" y="44"/>
                </a:lnTo>
                <a:lnTo>
                  <a:pt x="38" y="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6" name="Freeform 32"/>
          <p:cNvSpPr>
            <a:spLocks/>
          </p:cNvSpPr>
          <p:nvPr/>
        </p:nvSpPr>
        <p:spPr bwMode="auto">
          <a:xfrm>
            <a:off x="944563" y="3616325"/>
            <a:ext cx="23812" cy="30163"/>
          </a:xfrm>
          <a:custGeom>
            <a:avLst/>
            <a:gdLst>
              <a:gd name="T0" fmla="*/ 2507557 w 62"/>
              <a:gd name="T1" fmla="*/ 5286425 h 84"/>
              <a:gd name="T2" fmla="*/ 442442 w 62"/>
              <a:gd name="T3" fmla="*/ 0 h 84"/>
              <a:gd name="T4" fmla="*/ 0 w 62"/>
              <a:gd name="T5" fmla="*/ 128911 h 84"/>
              <a:gd name="T6" fmla="*/ 1917634 w 62"/>
              <a:gd name="T7" fmla="*/ 5415336 h 84"/>
              <a:gd name="T8" fmla="*/ 3982749 w 62"/>
              <a:gd name="T9" fmla="*/ 10831031 h 84"/>
              <a:gd name="T10" fmla="*/ 4572672 w 62"/>
              <a:gd name="T11" fmla="*/ 10702120 h 84"/>
              <a:gd name="T12" fmla="*/ 9145344 w 62"/>
              <a:gd name="T13" fmla="*/ 5286425 h 84"/>
              <a:gd name="T14" fmla="*/ 9145344 w 62"/>
              <a:gd name="T15" fmla="*/ 5286425 h 84"/>
              <a:gd name="T16" fmla="*/ 2507557 w 62"/>
              <a:gd name="T17" fmla="*/ 5286425 h 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2"/>
              <a:gd name="T28" fmla="*/ 0 h 84"/>
              <a:gd name="T29" fmla="*/ 62 w 62"/>
              <a:gd name="T30" fmla="*/ 84 h 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2" h="84">
                <a:moveTo>
                  <a:pt x="17" y="41"/>
                </a:moveTo>
                <a:lnTo>
                  <a:pt x="3" y="0"/>
                </a:lnTo>
                <a:lnTo>
                  <a:pt x="0" y="1"/>
                </a:lnTo>
                <a:lnTo>
                  <a:pt x="13" y="42"/>
                </a:lnTo>
                <a:lnTo>
                  <a:pt x="27" y="84"/>
                </a:lnTo>
                <a:lnTo>
                  <a:pt x="31" y="83"/>
                </a:lnTo>
                <a:lnTo>
                  <a:pt x="62" y="41"/>
                </a:lnTo>
                <a:lnTo>
                  <a:pt x="17" y="41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7" name="Freeform 33"/>
          <p:cNvSpPr>
            <a:spLocks/>
          </p:cNvSpPr>
          <p:nvPr/>
        </p:nvSpPr>
        <p:spPr bwMode="auto">
          <a:xfrm>
            <a:off x="944563" y="3616325"/>
            <a:ext cx="11112" cy="31750"/>
          </a:xfrm>
          <a:custGeom>
            <a:avLst/>
            <a:gdLst>
              <a:gd name="T0" fmla="*/ 2154381 w 33"/>
              <a:gd name="T1" fmla="*/ 5593839 h 87"/>
              <a:gd name="T2" fmla="*/ 1020620 w 33"/>
              <a:gd name="T3" fmla="*/ 0 h 87"/>
              <a:gd name="T4" fmla="*/ 0 w 33"/>
              <a:gd name="T5" fmla="*/ 266408 h 87"/>
              <a:gd name="T6" fmla="*/ 1133761 w 33"/>
              <a:gd name="T7" fmla="*/ 5993086 h 87"/>
              <a:gd name="T8" fmla="*/ 2380999 w 33"/>
              <a:gd name="T9" fmla="*/ 11586925 h 87"/>
              <a:gd name="T10" fmla="*/ 3401619 w 33"/>
              <a:gd name="T11" fmla="*/ 11320517 h 87"/>
              <a:gd name="T12" fmla="*/ 3741713 w 33"/>
              <a:gd name="T13" fmla="*/ 11187313 h 87"/>
              <a:gd name="T14" fmla="*/ 3741713 w 33"/>
              <a:gd name="T15" fmla="*/ 11187313 h 87"/>
              <a:gd name="T16" fmla="*/ 2154381 w 33"/>
              <a:gd name="T17" fmla="*/ 5593839 h 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"/>
              <a:gd name="T28" fmla="*/ 0 h 87"/>
              <a:gd name="T29" fmla="*/ 33 w 33"/>
              <a:gd name="T30" fmla="*/ 87 h 8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" h="87">
                <a:moveTo>
                  <a:pt x="19" y="42"/>
                </a:moveTo>
                <a:lnTo>
                  <a:pt x="9" y="0"/>
                </a:lnTo>
                <a:lnTo>
                  <a:pt x="0" y="2"/>
                </a:lnTo>
                <a:lnTo>
                  <a:pt x="10" y="45"/>
                </a:lnTo>
                <a:lnTo>
                  <a:pt x="21" y="87"/>
                </a:lnTo>
                <a:lnTo>
                  <a:pt x="30" y="85"/>
                </a:lnTo>
                <a:lnTo>
                  <a:pt x="33" y="84"/>
                </a:lnTo>
                <a:lnTo>
                  <a:pt x="19" y="42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8" name="Freeform 34"/>
          <p:cNvSpPr>
            <a:spLocks/>
          </p:cNvSpPr>
          <p:nvPr/>
        </p:nvSpPr>
        <p:spPr bwMode="auto">
          <a:xfrm>
            <a:off x="938213" y="3617913"/>
            <a:ext cx="15875" cy="30162"/>
          </a:xfrm>
          <a:custGeom>
            <a:avLst/>
            <a:gdLst>
              <a:gd name="T0" fmla="*/ 1822378 w 44"/>
              <a:gd name="T1" fmla="*/ 0 h 84"/>
              <a:gd name="T2" fmla="*/ 1822378 w 44"/>
              <a:gd name="T3" fmla="*/ 0 h 84"/>
              <a:gd name="T4" fmla="*/ 650875 w 44"/>
              <a:gd name="T5" fmla="*/ 386720 h 84"/>
              <a:gd name="T6" fmla="*/ 0 w 44"/>
              <a:gd name="T7" fmla="*/ 773440 h 84"/>
              <a:gd name="T8" fmla="*/ 2603500 w 44"/>
              <a:gd name="T9" fmla="*/ 5801876 h 84"/>
              <a:gd name="T10" fmla="*/ 5076753 w 44"/>
              <a:gd name="T11" fmla="*/ 10830312 h 84"/>
              <a:gd name="T12" fmla="*/ 5727628 w 44"/>
              <a:gd name="T13" fmla="*/ 10572499 h 84"/>
              <a:gd name="T14" fmla="*/ 3124128 w 44"/>
              <a:gd name="T15" fmla="*/ 5544063 h 84"/>
              <a:gd name="T16" fmla="*/ 1822378 w 44"/>
              <a:gd name="T17" fmla="*/ 0 h 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4"/>
              <a:gd name="T28" fmla="*/ 0 h 84"/>
              <a:gd name="T29" fmla="*/ 44 w 44"/>
              <a:gd name="T30" fmla="*/ 84 h 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4" h="84">
                <a:moveTo>
                  <a:pt x="14" y="0"/>
                </a:moveTo>
                <a:lnTo>
                  <a:pt x="14" y="0"/>
                </a:lnTo>
                <a:lnTo>
                  <a:pt x="5" y="3"/>
                </a:lnTo>
                <a:lnTo>
                  <a:pt x="0" y="6"/>
                </a:lnTo>
                <a:lnTo>
                  <a:pt x="20" y="45"/>
                </a:lnTo>
                <a:lnTo>
                  <a:pt x="39" y="84"/>
                </a:lnTo>
                <a:lnTo>
                  <a:pt x="44" y="82"/>
                </a:lnTo>
                <a:lnTo>
                  <a:pt x="24" y="43"/>
                </a:lnTo>
                <a:lnTo>
                  <a:pt x="14" y="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9" name="Freeform 35"/>
          <p:cNvSpPr>
            <a:spLocks/>
          </p:cNvSpPr>
          <p:nvPr/>
        </p:nvSpPr>
        <p:spPr bwMode="auto">
          <a:xfrm>
            <a:off x="928688" y="3619500"/>
            <a:ext cx="26987" cy="31750"/>
          </a:xfrm>
          <a:custGeom>
            <a:avLst/>
            <a:gdLst>
              <a:gd name="T0" fmla="*/ 3152153 w 76"/>
              <a:gd name="T1" fmla="*/ 0 h 84"/>
              <a:gd name="T2" fmla="*/ 3152153 w 76"/>
              <a:gd name="T3" fmla="*/ 0 h 84"/>
              <a:gd name="T4" fmla="*/ 1639105 w 76"/>
              <a:gd name="T5" fmla="*/ 1143000 h 84"/>
              <a:gd name="T6" fmla="*/ 0 w 76"/>
              <a:gd name="T7" fmla="*/ 3142872 h 84"/>
              <a:gd name="T8" fmla="*/ 3908854 w 76"/>
              <a:gd name="T9" fmla="*/ 7571997 h 84"/>
              <a:gd name="T10" fmla="*/ 7817708 w 76"/>
              <a:gd name="T11" fmla="*/ 12000744 h 84"/>
              <a:gd name="T12" fmla="*/ 9582871 w 76"/>
              <a:gd name="T13" fmla="*/ 10000494 h 84"/>
              <a:gd name="T14" fmla="*/ 5674017 w 76"/>
              <a:gd name="T15" fmla="*/ 5571747 h 84"/>
              <a:gd name="T16" fmla="*/ 3152153 w 76"/>
              <a:gd name="T17" fmla="*/ 0 h 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"/>
              <a:gd name="T28" fmla="*/ 0 h 84"/>
              <a:gd name="T29" fmla="*/ 76 w 76"/>
              <a:gd name="T30" fmla="*/ 84 h 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" h="84">
                <a:moveTo>
                  <a:pt x="25" y="0"/>
                </a:moveTo>
                <a:lnTo>
                  <a:pt x="25" y="0"/>
                </a:lnTo>
                <a:lnTo>
                  <a:pt x="13" y="8"/>
                </a:lnTo>
                <a:lnTo>
                  <a:pt x="0" y="22"/>
                </a:lnTo>
                <a:lnTo>
                  <a:pt x="31" y="53"/>
                </a:lnTo>
                <a:lnTo>
                  <a:pt x="62" y="84"/>
                </a:lnTo>
                <a:lnTo>
                  <a:pt x="76" y="70"/>
                </a:lnTo>
                <a:lnTo>
                  <a:pt x="45" y="39"/>
                </a:lnTo>
                <a:lnTo>
                  <a:pt x="25" y="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0" name="Freeform 36"/>
          <p:cNvSpPr>
            <a:spLocks/>
          </p:cNvSpPr>
          <p:nvPr/>
        </p:nvSpPr>
        <p:spPr bwMode="auto">
          <a:xfrm>
            <a:off x="925513" y="3627438"/>
            <a:ext cx="28575" cy="19050"/>
          </a:xfrm>
          <a:custGeom>
            <a:avLst/>
            <a:gdLst>
              <a:gd name="T0" fmla="*/ 1369131 w 81"/>
              <a:gd name="T1" fmla="*/ 0 h 55"/>
              <a:gd name="T2" fmla="*/ 1369131 w 81"/>
              <a:gd name="T3" fmla="*/ 0 h 55"/>
              <a:gd name="T4" fmla="*/ 373239 w 81"/>
              <a:gd name="T5" fmla="*/ 1319645 h 55"/>
              <a:gd name="T6" fmla="*/ 0 w 81"/>
              <a:gd name="T7" fmla="*/ 1919547 h 55"/>
              <a:gd name="T8" fmla="*/ 4853517 w 81"/>
              <a:gd name="T9" fmla="*/ 4198966 h 55"/>
              <a:gd name="T10" fmla="*/ 9831564 w 81"/>
              <a:gd name="T11" fmla="*/ 6598227 h 55"/>
              <a:gd name="T12" fmla="*/ 10080625 w 81"/>
              <a:gd name="T13" fmla="*/ 5998325 h 55"/>
              <a:gd name="T14" fmla="*/ 5227108 w 81"/>
              <a:gd name="T15" fmla="*/ 3718906 h 55"/>
              <a:gd name="T16" fmla="*/ 1369131 w 81"/>
              <a:gd name="T17" fmla="*/ 0 h 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"/>
              <a:gd name="T28" fmla="*/ 0 h 55"/>
              <a:gd name="T29" fmla="*/ 81 w 81"/>
              <a:gd name="T30" fmla="*/ 55 h 5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" h="55">
                <a:moveTo>
                  <a:pt x="11" y="0"/>
                </a:moveTo>
                <a:lnTo>
                  <a:pt x="11" y="0"/>
                </a:lnTo>
                <a:lnTo>
                  <a:pt x="3" y="11"/>
                </a:lnTo>
                <a:lnTo>
                  <a:pt x="0" y="16"/>
                </a:lnTo>
                <a:lnTo>
                  <a:pt x="39" y="35"/>
                </a:lnTo>
                <a:lnTo>
                  <a:pt x="79" y="55"/>
                </a:lnTo>
                <a:lnTo>
                  <a:pt x="81" y="50"/>
                </a:lnTo>
                <a:lnTo>
                  <a:pt x="42" y="31"/>
                </a:lnTo>
                <a:lnTo>
                  <a:pt x="11" y="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1" name="Freeform 37"/>
          <p:cNvSpPr>
            <a:spLocks/>
          </p:cNvSpPr>
          <p:nvPr/>
        </p:nvSpPr>
        <p:spPr bwMode="auto">
          <a:xfrm>
            <a:off x="923925" y="3633788"/>
            <a:ext cx="30163" cy="14287"/>
          </a:xfrm>
          <a:custGeom>
            <a:avLst/>
            <a:gdLst>
              <a:gd name="T0" fmla="*/ 803895 w 89"/>
              <a:gd name="T1" fmla="*/ 0 h 44"/>
              <a:gd name="T2" fmla="*/ 803895 w 89"/>
              <a:gd name="T3" fmla="*/ 0 h 44"/>
              <a:gd name="T4" fmla="*/ 459562 w 89"/>
              <a:gd name="T5" fmla="*/ 948787 h 44"/>
              <a:gd name="T6" fmla="*/ 0 w 89"/>
              <a:gd name="T7" fmla="*/ 2424894 h 44"/>
              <a:gd name="T8" fmla="*/ 4938937 w 89"/>
              <a:gd name="T9" fmla="*/ 3479209 h 44"/>
              <a:gd name="T10" fmla="*/ 9877874 w 89"/>
              <a:gd name="T11" fmla="*/ 4639054 h 44"/>
              <a:gd name="T12" fmla="*/ 10222546 w 89"/>
              <a:gd name="T13" fmla="*/ 3162947 h 44"/>
              <a:gd name="T14" fmla="*/ 5283609 w 89"/>
              <a:gd name="T15" fmla="*/ 2003102 h 44"/>
              <a:gd name="T16" fmla="*/ 803895 w 89"/>
              <a:gd name="T17" fmla="*/ 0 h 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9"/>
              <a:gd name="T28" fmla="*/ 0 h 44"/>
              <a:gd name="T29" fmla="*/ 89 w 89"/>
              <a:gd name="T30" fmla="*/ 44 h 4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9" h="44">
                <a:moveTo>
                  <a:pt x="7" y="0"/>
                </a:moveTo>
                <a:lnTo>
                  <a:pt x="7" y="0"/>
                </a:lnTo>
                <a:lnTo>
                  <a:pt x="4" y="9"/>
                </a:lnTo>
                <a:lnTo>
                  <a:pt x="0" y="23"/>
                </a:lnTo>
                <a:lnTo>
                  <a:pt x="43" y="33"/>
                </a:lnTo>
                <a:lnTo>
                  <a:pt x="86" y="44"/>
                </a:lnTo>
                <a:lnTo>
                  <a:pt x="89" y="30"/>
                </a:lnTo>
                <a:lnTo>
                  <a:pt x="46" y="19"/>
                </a:lnTo>
                <a:lnTo>
                  <a:pt x="7" y="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2" name="Freeform 38"/>
          <p:cNvSpPr>
            <a:spLocks/>
          </p:cNvSpPr>
          <p:nvPr/>
        </p:nvSpPr>
        <p:spPr bwMode="auto">
          <a:xfrm>
            <a:off x="931863" y="3630613"/>
            <a:ext cx="22225" cy="33337"/>
          </a:xfrm>
          <a:custGeom>
            <a:avLst/>
            <a:gdLst>
              <a:gd name="T0" fmla="*/ 2640794 w 67"/>
              <a:gd name="T1" fmla="*/ 6027557 h 88"/>
              <a:gd name="T2" fmla="*/ 1540491 w 67"/>
              <a:gd name="T3" fmla="*/ 0 h 88"/>
              <a:gd name="T4" fmla="*/ 0 w 67"/>
              <a:gd name="T5" fmla="*/ 430350 h 88"/>
              <a:gd name="T6" fmla="*/ 1100303 w 67"/>
              <a:gd name="T7" fmla="*/ 6601484 h 88"/>
              <a:gd name="T8" fmla="*/ 2310737 w 67"/>
              <a:gd name="T9" fmla="*/ 12629041 h 88"/>
              <a:gd name="T10" fmla="*/ 3741098 w 67"/>
              <a:gd name="T11" fmla="*/ 12198690 h 88"/>
              <a:gd name="T12" fmla="*/ 7372397 w 67"/>
              <a:gd name="T13" fmla="*/ 7606140 h 88"/>
              <a:gd name="T14" fmla="*/ 7372397 w 67"/>
              <a:gd name="T15" fmla="*/ 7606140 h 88"/>
              <a:gd name="T16" fmla="*/ 2640794 w 67"/>
              <a:gd name="T17" fmla="*/ 6027557 h 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7"/>
              <a:gd name="T28" fmla="*/ 0 h 88"/>
              <a:gd name="T29" fmla="*/ 67 w 67"/>
              <a:gd name="T30" fmla="*/ 88 h 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7" h="88">
                <a:moveTo>
                  <a:pt x="24" y="42"/>
                </a:moveTo>
                <a:lnTo>
                  <a:pt x="14" y="0"/>
                </a:lnTo>
                <a:lnTo>
                  <a:pt x="0" y="3"/>
                </a:lnTo>
                <a:lnTo>
                  <a:pt x="10" y="46"/>
                </a:lnTo>
                <a:lnTo>
                  <a:pt x="21" y="88"/>
                </a:lnTo>
                <a:lnTo>
                  <a:pt x="34" y="85"/>
                </a:lnTo>
                <a:lnTo>
                  <a:pt x="67" y="53"/>
                </a:lnTo>
                <a:lnTo>
                  <a:pt x="24" y="42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3" name="Freeform 39"/>
          <p:cNvSpPr>
            <a:spLocks/>
          </p:cNvSpPr>
          <p:nvPr/>
        </p:nvSpPr>
        <p:spPr bwMode="auto">
          <a:xfrm>
            <a:off x="923925" y="3632200"/>
            <a:ext cx="19050" cy="31750"/>
          </a:xfrm>
          <a:custGeom>
            <a:avLst/>
            <a:gdLst>
              <a:gd name="T0" fmla="*/ 2624138 w 44"/>
              <a:gd name="T1" fmla="*/ 0 h 84"/>
              <a:gd name="T2" fmla="*/ 2624138 w 44"/>
              <a:gd name="T3" fmla="*/ 0 h 84"/>
              <a:gd name="T4" fmla="*/ 937347 w 44"/>
              <a:gd name="T5" fmla="*/ 428625 h 84"/>
              <a:gd name="T6" fmla="*/ 0 w 44"/>
              <a:gd name="T7" fmla="*/ 857250 h 84"/>
              <a:gd name="T8" fmla="*/ 3748953 w 44"/>
              <a:gd name="T9" fmla="*/ 6428997 h 84"/>
              <a:gd name="T10" fmla="*/ 7310438 w 44"/>
              <a:gd name="T11" fmla="*/ 12000744 h 84"/>
              <a:gd name="T12" fmla="*/ 8247784 w 44"/>
              <a:gd name="T13" fmla="*/ 11714994 h 84"/>
              <a:gd name="T14" fmla="*/ 4498831 w 44"/>
              <a:gd name="T15" fmla="*/ 6143247 h 84"/>
              <a:gd name="T16" fmla="*/ 2624138 w 44"/>
              <a:gd name="T17" fmla="*/ 0 h 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4"/>
              <a:gd name="T28" fmla="*/ 0 h 84"/>
              <a:gd name="T29" fmla="*/ 44 w 44"/>
              <a:gd name="T30" fmla="*/ 84 h 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4" h="84">
                <a:moveTo>
                  <a:pt x="14" y="0"/>
                </a:moveTo>
                <a:lnTo>
                  <a:pt x="14" y="0"/>
                </a:lnTo>
                <a:lnTo>
                  <a:pt x="5" y="3"/>
                </a:lnTo>
                <a:lnTo>
                  <a:pt x="0" y="6"/>
                </a:lnTo>
                <a:lnTo>
                  <a:pt x="20" y="45"/>
                </a:lnTo>
                <a:lnTo>
                  <a:pt x="39" y="84"/>
                </a:lnTo>
                <a:lnTo>
                  <a:pt x="44" y="82"/>
                </a:lnTo>
                <a:lnTo>
                  <a:pt x="24" y="43"/>
                </a:lnTo>
                <a:lnTo>
                  <a:pt x="14" y="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4" name="Freeform 40"/>
          <p:cNvSpPr>
            <a:spLocks/>
          </p:cNvSpPr>
          <p:nvPr/>
        </p:nvSpPr>
        <p:spPr bwMode="auto">
          <a:xfrm>
            <a:off x="914400" y="3633788"/>
            <a:ext cx="28575" cy="30162"/>
          </a:xfrm>
          <a:custGeom>
            <a:avLst/>
            <a:gdLst>
              <a:gd name="T0" fmla="*/ 3534276 w 76"/>
              <a:gd name="T1" fmla="*/ 0 h 84"/>
              <a:gd name="T2" fmla="*/ 3534276 w 76"/>
              <a:gd name="T3" fmla="*/ 0 h 84"/>
              <a:gd name="T4" fmla="*/ 1837824 w 76"/>
              <a:gd name="T5" fmla="*/ 1031612 h 84"/>
              <a:gd name="T6" fmla="*/ 0 w 76"/>
              <a:gd name="T7" fmla="*/ 2836664 h 84"/>
              <a:gd name="T8" fmla="*/ 4382503 w 76"/>
              <a:gd name="T9" fmla="*/ 6833488 h 84"/>
              <a:gd name="T10" fmla="*/ 8764629 w 76"/>
              <a:gd name="T11" fmla="*/ 10830312 h 84"/>
              <a:gd name="T12" fmla="*/ 10743824 w 76"/>
              <a:gd name="T13" fmla="*/ 9025260 h 84"/>
              <a:gd name="T14" fmla="*/ 6361321 w 76"/>
              <a:gd name="T15" fmla="*/ 5028436 h 84"/>
              <a:gd name="T16" fmla="*/ 3534276 w 76"/>
              <a:gd name="T17" fmla="*/ 0 h 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"/>
              <a:gd name="T28" fmla="*/ 0 h 84"/>
              <a:gd name="T29" fmla="*/ 76 w 76"/>
              <a:gd name="T30" fmla="*/ 84 h 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" h="84">
                <a:moveTo>
                  <a:pt x="25" y="0"/>
                </a:moveTo>
                <a:lnTo>
                  <a:pt x="25" y="0"/>
                </a:lnTo>
                <a:lnTo>
                  <a:pt x="13" y="8"/>
                </a:lnTo>
                <a:lnTo>
                  <a:pt x="0" y="22"/>
                </a:lnTo>
                <a:lnTo>
                  <a:pt x="31" y="53"/>
                </a:lnTo>
                <a:lnTo>
                  <a:pt x="62" y="84"/>
                </a:lnTo>
                <a:lnTo>
                  <a:pt x="76" y="70"/>
                </a:lnTo>
                <a:lnTo>
                  <a:pt x="45" y="39"/>
                </a:lnTo>
                <a:lnTo>
                  <a:pt x="25" y="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5" name="Freeform 41"/>
          <p:cNvSpPr>
            <a:spLocks/>
          </p:cNvSpPr>
          <p:nvPr/>
        </p:nvSpPr>
        <p:spPr bwMode="auto">
          <a:xfrm>
            <a:off x="912813" y="3641725"/>
            <a:ext cx="30162" cy="20638"/>
          </a:xfrm>
          <a:custGeom>
            <a:avLst/>
            <a:gdLst>
              <a:gd name="T0" fmla="*/ 1525229 w 81"/>
              <a:gd name="T1" fmla="*/ 0 h 55"/>
              <a:gd name="T2" fmla="*/ 1525229 w 81"/>
              <a:gd name="T3" fmla="*/ 0 h 55"/>
              <a:gd name="T4" fmla="*/ 415938 w 81"/>
              <a:gd name="T5" fmla="*/ 1548976 h 55"/>
              <a:gd name="T6" fmla="*/ 0 w 81"/>
              <a:gd name="T7" fmla="*/ 2252919 h 55"/>
              <a:gd name="T8" fmla="*/ 5407563 w 81"/>
              <a:gd name="T9" fmla="*/ 4927979 h 55"/>
              <a:gd name="T10" fmla="*/ 10954019 w 81"/>
              <a:gd name="T11" fmla="*/ 7744128 h 55"/>
              <a:gd name="T12" fmla="*/ 11231435 w 81"/>
              <a:gd name="T13" fmla="*/ 7040185 h 55"/>
              <a:gd name="T14" fmla="*/ 5823873 w 81"/>
              <a:gd name="T15" fmla="*/ 4364749 h 55"/>
              <a:gd name="T16" fmla="*/ 1525229 w 81"/>
              <a:gd name="T17" fmla="*/ 0 h 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"/>
              <a:gd name="T28" fmla="*/ 0 h 55"/>
              <a:gd name="T29" fmla="*/ 81 w 81"/>
              <a:gd name="T30" fmla="*/ 55 h 5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" h="55">
                <a:moveTo>
                  <a:pt x="11" y="0"/>
                </a:moveTo>
                <a:lnTo>
                  <a:pt x="11" y="0"/>
                </a:lnTo>
                <a:lnTo>
                  <a:pt x="3" y="11"/>
                </a:lnTo>
                <a:lnTo>
                  <a:pt x="0" y="16"/>
                </a:lnTo>
                <a:lnTo>
                  <a:pt x="39" y="35"/>
                </a:lnTo>
                <a:lnTo>
                  <a:pt x="79" y="55"/>
                </a:lnTo>
                <a:lnTo>
                  <a:pt x="81" y="50"/>
                </a:lnTo>
                <a:lnTo>
                  <a:pt x="42" y="31"/>
                </a:lnTo>
                <a:lnTo>
                  <a:pt x="11" y="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6" name="Freeform 42"/>
          <p:cNvSpPr>
            <a:spLocks/>
          </p:cNvSpPr>
          <p:nvPr/>
        </p:nvSpPr>
        <p:spPr bwMode="auto">
          <a:xfrm>
            <a:off x="911225" y="3646488"/>
            <a:ext cx="31750" cy="15875"/>
          </a:xfrm>
          <a:custGeom>
            <a:avLst/>
            <a:gdLst>
              <a:gd name="T0" fmla="*/ 781122 w 88"/>
              <a:gd name="T1" fmla="*/ 0 h 39"/>
              <a:gd name="T2" fmla="*/ 781122 w 88"/>
              <a:gd name="T3" fmla="*/ 0 h 39"/>
              <a:gd name="T4" fmla="*/ 390381 w 88"/>
              <a:gd name="T5" fmla="*/ 1491029 h 39"/>
              <a:gd name="T6" fmla="*/ 0 w 88"/>
              <a:gd name="T7" fmla="*/ 2982465 h 39"/>
              <a:gd name="T8" fmla="*/ 5597381 w 88"/>
              <a:gd name="T9" fmla="*/ 4804833 h 39"/>
              <a:gd name="T10" fmla="*/ 11194761 w 88"/>
              <a:gd name="T11" fmla="*/ 6461939 h 39"/>
              <a:gd name="T12" fmla="*/ 11455256 w 88"/>
              <a:gd name="T13" fmla="*/ 4970910 h 39"/>
              <a:gd name="T14" fmla="*/ 5857875 w 88"/>
              <a:gd name="T15" fmla="*/ 3148135 h 39"/>
              <a:gd name="T16" fmla="*/ 781122 w 88"/>
              <a:gd name="T17" fmla="*/ 0 h 3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8"/>
              <a:gd name="T28" fmla="*/ 0 h 39"/>
              <a:gd name="T29" fmla="*/ 88 w 88"/>
              <a:gd name="T30" fmla="*/ 39 h 3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8" h="39">
                <a:moveTo>
                  <a:pt x="6" y="0"/>
                </a:moveTo>
                <a:lnTo>
                  <a:pt x="6" y="0"/>
                </a:lnTo>
                <a:lnTo>
                  <a:pt x="3" y="9"/>
                </a:lnTo>
                <a:lnTo>
                  <a:pt x="0" y="18"/>
                </a:lnTo>
                <a:lnTo>
                  <a:pt x="43" y="29"/>
                </a:lnTo>
                <a:lnTo>
                  <a:pt x="86" y="39"/>
                </a:lnTo>
                <a:lnTo>
                  <a:pt x="88" y="30"/>
                </a:lnTo>
                <a:lnTo>
                  <a:pt x="45" y="19"/>
                </a:lnTo>
                <a:lnTo>
                  <a:pt x="6" y="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7" name="Freeform 43"/>
          <p:cNvSpPr>
            <a:spLocks/>
          </p:cNvSpPr>
          <p:nvPr/>
        </p:nvSpPr>
        <p:spPr bwMode="auto">
          <a:xfrm>
            <a:off x="911225" y="3654425"/>
            <a:ext cx="31750" cy="9525"/>
          </a:xfrm>
          <a:custGeom>
            <a:avLst/>
            <a:gdLst>
              <a:gd name="T0" fmla="*/ 5860828 w 86"/>
              <a:gd name="T1" fmla="*/ 1321824 h 31"/>
              <a:gd name="T2" fmla="*/ 272459 w 86"/>
              <a:gd name="T3" fmla="*/ 0 h 31"/>
              <a:gd name="T4" fmla="*/ 0 w 86"/>
              <a:gd name="T5" fmla="*/ 283292 h 31"/>
              <a:gd name="T6" fmla="*/ 5724599 w 86"/>
              <a:gd name="T7" fmla="*/ 1604809 h 31"/>
              <a:gd name="T8" fmla="*/ 11312599 w 86"/>
              <a:gd name="T9" fmla="*/ 2926633 h 31"/>
              <a:gd name="T10" fmla="*/ 11585427 w 86"/>
              <a:gd name="T11" fmla="*/ 2549013 h 31"/>
              <a:gd name="T12" fmla="*/ 11721657 w 86"/>
              <a:gd name="T13" fmla="*/ 2265721 h 31"/>
              <a:gd name="T14" fmla="*/ 11721657 w 86"/>
              <a:gd name="T15" fmla="*/ 2265721 h 31"/>
              <a:gd name="T16" fmla="*/ 5860828 w 86"/>
              <a:gd name="T17" fmla="*/ 1321824 h 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6"/>
              <a:gd name="T28" fmla="*/ 0 h 31"/>
              <a:gd name="T29" fmla="*/ 86 w 86"/>
              <a:gd name="T30" fmla="*/ 31 h 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6" h="31">
                <a:moveTo>
                  <a:pt x="43" y="14"/>
                </a:moveTo>
                <a:lnTo>
                  <a:pt x="2" y="0"/>
                </a:lnTo>
                <a:lnTo>
                  <a:pt x="0" y="3"/>
                </a:lnTo>
                <a:lnTo>
                  <a:pt x="42" y="17"/>
                </a:lnTo>
                <a:lnTo>
                  <a:pt x="83" y="31"/>
                </a:lnTo>
                <a:lnTo>
                  <a:pt x="85" y="27"/>
                </a:lnTo>
                <a:lnTo>
                  <a:pt x="86" y="24"/>
                </a:lnTo>
                <a:lnTo>
                  <a:pt x="43" y="14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8" name="Freeform 44"/>
          <p:cNvSpPr>
            <a:spLocks/>
          </p:cNvSpPr>
          <p:nvPr/>
        </p:nvSpPr>
        <p:spPr bwMode="auto">
          <a:xfrm>
            <a:off x="858838" y="3643313"/>
            <a:ext cx="80962" cy="46037"/>
          </a:xfrm>
          <a:custGeom>
            <a:avLst/>
            <a:gdLst>
              <a:gd name="T0" fmla="*/ 24157449 w 221"/>
              <a:gd name="T1" fmla="*/ 5643428 h 130"/>
              <a:gd name="T2" fmla="*/ 24157449 w 221"/>
              <a:gd name="T3" fmla="*/ 0 h 130"/>
              <a:gd name="T4" fmla="*/ 16775986 w 221"/>
              <a:gd name="T5" fmla="*/ 0 h 130"/>
              <a:gd name="T6" fmla="*/ 11407582 w 221"/>
              <a:gd name="T7" fmla="*/ 4890900 h 130"/>
              <a:gd name="T8" fmla="*/ 7649993 w 221"/>
              <a:gd name="T9" fmla="*/ 4890900 h 130"/>
              <a:gd name="T10" fmla="*/ 0 w 221"/>
              <a:gd name="T11" fmla="*/ 5016262 h 130"/>
              <a:gd name="T12" fmla="*/ 0 w 221"/>
              <a:gd name="T13" fmla="*/ 10659690 h 130"/>
              <a:gd name="T14" fmla="*/ 0 w 221"/>
              <a:gd name="T15" fmla="*/ 16303118 h 130"/>
              <a:gd name="T16" fmla="*/ 7649993 w 221"/>
              <a:gd name="T17" fmla="*/ 16177756 h 130"/>
              <a:gd name="T18" fmla="*/ 16373374 w 221"/>
              <a:gd name="T19" fmla="*/ 15927031 h 130"/>
              <a:gd name="T20" fmla="*/ 21339165 w 221"/>
              <a:gd name="T21" fmla="*/ 11286856 h 130"/>
              <a:gd name="T22" fmla="*/ 24157449 w 221"/>
              <a:gd name="T23" fmla="*/ 11286856 h 130"/>
              <a:gd name="T24" fmla="*/ 29659934 w 221"/>
              <a:gd name="T25" fmla="*/ 7399208 h 130"/>
              <a:gd name="T26" fmla="*/ 29659934 w 221"/>
              <a:gd name="T27" fmla="*/ 7399208 h 130"/>
              <a:gd name="T28" fmla="*/ 24157449 w 221"/>
              <a:gd name="T29" fmla="*/ 5643428 h 13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21"/>
              <a:gd name="T46" fmla="*/ 0 h 130"/>
              <a:gd name="T47" fmla="*/ 221 w 221"/>
              <a:gd name="T48" fmla="*/ 130 h 13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21" h="130">
                <a:moveTo>
                  <a:pt x="180" y="45"/>
                </a:moveTo>
                <a:lnTo>
                  <a:pt x="180" y="0"/>
                </a:lnTo>
                <a:lnTo>
                  <a:pt x="125" y="0"/>
                </a:lnTo>
                <a:lnTo>
                  <a:pt x="85" y="39"/>
                </a:lnTo>
                <a:lnTo>
                  <a:pt x="57" y="39"/>
                </a:lnTo>
                <a:lnTo>
                  <a:pt x="0" y="40"/>
                </a:lnTo>
                <a:lnTo>
                  <a:pt x="0" y="85"/>
                </a:lnTo>
                <a:lnTo>
                  <a:pt x="0" y="130"/>
                </a:lnTo>
                <a:lnTo>
                  <a:pt x="57" y="129"/>
                </a:lnTo>
                <a:lnTo>
                  <a:pt x="122" y="127"/>
                </a:lnTo>
                <a:lnTo>
                  <a:pt x="159" y="90"/>
                </a:lnTo>
                <a:lnTo>
                  <a:pt x="180" y="90"/>
                </a:lnTo>
                <a:lnTo>
                  <a:pt x="221" y="59"/>
                </a:lnTo>
                <a:lnTo>
                  <a:pt x="180" y="45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9" name="Freeform 45"/>
          <p:cNvSpPr>
            <a:spLocks/>
          </p:cNvSpPr>
          <p:nvPr/>
        </p:nvSpPr>
        <p:spPr bwMode="auto">
          <a:xfrm>
            <a:off x="619125" y="3656013"/>
            <a:ext cx="266700" cy="71437"/>
          </a:xfrm>
          <a:custGeom>
            <a:avLst/>
            <a:gdLst>
              <a:gd name="T0" fmla="*/ 87263229 w 739"/>
              <a:gd name="T1" fmla="*/ 131633 h 197"/>
              <a:gd name="T2" fmla="*/ 96250189 w 739"/>
              <a:gd name="T3" fmla="*/ 0 h 197"/>
              <a:gd name="T4" fmla="*/ 78927682 w 739"/>
              <a:gd name="T5" fmla="*/ 657438 h 197"/>
              <a:gd name="T6" fmla="*/ 69029106 w 739"/>
              <a:gd name="T7" fmla="*/ 1183606 h 197"/>
              <a:gd name="T8" fmla="*/ 60172789 w 739"/>
              <a:gd name="T9" fmla="*/ 1972314 h 197"/>
              <a:gd name="T10" fmla="*/ 49362236 w 739"/>
              <a:gd name="T11" fmla="*/ 2893017 h 197"/>
              <a:gd name="T12" fmla="*/ 39984790 w 739"/>
              <a:gd name="T13" fmla="*/ 4076260 h 197"/>
              <a:gd name="T14" fmla="*/ 30607344 w 739"/>
              <a:gd name="T15" fmla="*/ 5654402 h 197"/>
              <a:gd name="T16" fmla="*/ 22011231 w 739"/>
              <a:gd name="T17" fmla="*/ 7495446 h 197"/>
              <a:gd name="T18" fmla="*/ 12893989 w 739"/>
              <a:gd name="T19" fmla="*/ 9993565 h 197"/>
              <a:gd name="T20" fmla="*/ 6512316 w 739"/>
              <a:gd name="T21" fmla="*/ 12360777 h 197"/>
              <a:gd name="T22" fmla="*/ 0 w 739"/>
              <a:gd name="T23" fmla="*/ 15647967 h 197"/>
              <a:gd name="T24" fmla="*/ 2474644 w 739"/>
              <a:gd name="T25" fmla="*/ 20776563 h 197"/>
              <a:gd name="T26" fmla="*/ 5079570 w 739"/>
              <a:gd name="T27" fmla="*/ 25904797 h 197"/>
              <a:gd name="T28" fmla="*/ 9898576 w 739"/>
              <a:gd name="T29" fmla="*/ 23537948 h 197"/>
              <a:gd name="T30" fmla="*/ 17322508 w 739"/>
              <a:gd name="T31" fmla="*/ 20907833 h 197"/>
              <a:gd name="T32" fmla="*/ 24095028 w 739"/>
              <a:gd name="T33" fmla="*/ 18935519 h 197"/>
              <a:gd name="T34" fmla="*/ 33212270 w 739"/>
              <a:gd name="T35" fmla="*/ 17094475 h 197"/>
              <a:gd name="T36" fmla="*/ 42459434 w 739"/>
              <a:gd name="T37" fmla="*/ 15647967 h 197"/>
              <a:gd name="T38" fmla="*/ 52358010 w 739"/>
              <a:gd name="T39" fmla="*/ 14464723 h 197"/>
              <a:gd name="T40" fmla="*/ 60693558 w 739"/>
              <a:gd name="T41" fmla="*/ 13544020 h 197"/>
              <a:gd name="T42" fmla="*/ 70722416 w 739"/>
              <a:gd name="T43" fmla="*/ 12755312 h 197"/>
              <a:gd name="T44" fmla="*/ 79188246 w 739"/>
              <a:gd name="T45" fmla="*/ 12097511 h 197"/>
              <a:gd name="T46" fmla="*/ 87393512 w 739"/>
              <a:gd name="T47" fmla="*/ 11834609 h 197"/>
              <a:gd name="T48" fmla="*/ 87263229 w 739"/>
              <a:gd name="T49" fmla="*/ 6048937 h 197"/>
              <a:gd name="T50" fmla="*/ 87263229 w 739"/>
              <a:gd name="T51" fmla="*/ 131633 h 19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39"/>
              <a:gd name="T79" fmla="*/ 0 h 197"/>
              <a:gd name="T80" fmla="*/ 739 w 739"/>
              <a:gd name="T81" fmla="*/ 197 h 19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39" h="197">
                <a:moveTo>
                  <a:pt x="670" y="1"/>
                </a:moveTo>
                <a:lnTo>
                  <a:pt x="739" y="0"/>
                </a:lnTo>
                <a:lnTo>
                  <a:pt x="606" y="5"/>
                </a:lnTo>
                <a:lnTo>
                  <a:pt x="530" y="9"/>
                </a:lnTo>
                <a:lnTo>
                  <a:pt x="462" y="15"/>
                </a:lnTo>
                <a:lnTo>
                  <a:pt x="379" y="22"/>
                </a:lnTo>
                <a:lnTo>
                  <a:pt x="307" y="31"/>
                </a:lnTo>
                <a:lnTo>
                  <a:pt x="235" y="43"/>
                </a:lnTo>
                <a:lnTo>
                  <a:pt x="169" y="57"/>
                </a:lnTo>
                <a:lnTo>
                  <a:pt x="99" y="76"/>
                </a:lnTo>
                <a:lnTo>
                  <a:pt x="50" y="94"/>
                </a:lnTo>
                <a:lnTo>
                  <a:pt x="0" y="119"/>
                </a:lnTo>
                <a:lnTo>
                  <a:pt x="19" y="158"/>
                </a:lnTo>
                <a:lnTo>
                  <a:pt x="39" y="197"/>
                </a:lnTo>
                <a:lnTo>
                  <a:pt x="76" y="179"/>
                </a:lnTo>
                <a:lnTo>
                  <a:pt x="133" y="159"/>
                </a:lnTo>
                <a:lnTo>
                  <a:pt x="185" y="144"/>
                </a:lnTo>
                <a:lnTo>
                  <a:pt x="255" y="130"/>
                </a:lnTo>
                <a:lnTo>
                  <a:pt x="326" y="119"/>
                </a:lnTo>
                <a:lnTo>
                  <a:pt x="402" y="110"/>
                </a:lnTo>
                <a:lnTo>
                  <a:pt x="466" y="103"/>
                </a:lnTo>
                <a:lnTo>
                  <a:pt x="543" y="97"/>
                </a:lnTo>
                <a:lnTo>
                  <a:pt x="608" y="92"/>
                </a:lnTo>
                <a:lnTo>
                  <a:pt x="671" y="90"/>
                </a:lnTo>
                <a:lnTo>
                  <a:pt x="670" y="46"/>
                </a:lnTo>
                <a:lnTo>
                  <a:pt x="670" y="1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0" name="Freeform 46"/>
          <p:cNvSpPr>
            <a:spLocks/>
          </p:cNvSpPr>
          <p:nvPr/>
        </p:nvSpPr>
        <p:spPr bwMode="auto">
          <a:xfrm>
            <a:off x="609600" y="3698875"/>
            <a:ext cx="31750" cy="22225"/>
          </a:xfrm>
          <a:custGeom>
            <a:avLst/>
            <a:gdLst>
              <a:gd name="T0" fmla="*/ 3235678 w 90"/>
              <a:gd name="T1" fmla="*/ 0 h 58"/>
              <a:gd name="T2" fmla="*/ 124531 w 90"/>
              <a:gd name="T3" fmla="*/ 1615144 h 58"/>
              <a:gd name="T4" fmla="*/ 0 w 90"/>
              <a:gd name="T5" fmla="*/ 8516390 h 58"/>
              <a:gd name="T6" fmla="*/ 5600347 w 90"/>
              <a:gd name="T7" fmla="*/ 8516390 h 58"/>
              <a:gd name="T8" fmla="*/ 11200694 w 90"/>
              <a:gd name="T9" fmla="*/ 8516390 h 58"/>
              <a:gd name="T10" fmla="*/ 11200694 w 90"/>
              <a:gd name="T11" fmla="*/ 5726386 h 58"/>
              <a:gd name="T12" fmla="*/ 5600347 w 90"/>
              <a:gd name="T13" fmla="*/ 5726386 h 58"/>
              <a:gd name="T14" fmla="*/ 3235678 w 90"/>
              <a:gd name="T15" fmla="*/ 0 h 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0"/>
              <a:gd name="T25" fmla="*/ 0 h 58"/>
              <a:gd name="T26" fmla="*/ 90 w 90"/>
              <a:gd name="T27" fmla="*/ 58 h 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0" h="58">
                <a:moveTo>
                  <a:pt x="26" y="0"/>
                </a:moveTo>
                <a:lnTo>
                  <a:pt x="1" y="11"/>
                </a:lnTo>
                <a:lnTo>
                  <a:pt x="0" y="58"/>
                </a:lnTo>
                <a:lnTo>
                  <a:pt x="45" y="58"/>
                </a:lnTo>
                <a:lnTo>
                  <a:pt x="90" y="58"/>
                </a:lnTo>
                <a:lnTo>
                  <a:pt x="90" y="39"/>
                </a:lnTo>
                <a:lnTo>
                  <a:pt x="45" y="39"/>
                </a:lnTo>
                <a:lnTo>
                  <a:pt x="26" y="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1" name="Freeform 47"/>
          <p:cNvSpPr>
            <a:spLocks/>
          </p:cNvSpPr>
          <p:nvPr/>
        </p:nvSpPr>
        <p:spPr bwMode="auto">
          <a:xfrm>
            <a:off x="588963" y="3703638"/>
            <a:ext cx="52387" cy="50800"/>
          </a:xfrm>
          <a:custGeom>
            <a:avLst/>
            <a:gdLst>
              <a:gd name="T0" fmla="*/ 12954200 w 147"/>
              <a:gd name="T1" fmla="*/ 6010481 h 139"/>
              <a:gd name="T2" fmla="*/ 12954200 w 147"/>
              <a:gd name="T3" fmla="*/ 0 h 139"/>
              <a:gd name="T4" fmla="*/ 6096136 w 147"/>
              <a:gd name="T5" fmla="*/ 0 h 139"/>
              <a:gd name="T6" fmla="*/ 126869 w 147"/>
              <a:gd name="T7" fmla="*/ 6010481 h 139"/>
              <a:gd name="T8" fmla="*/ 0 w 147"/>
              <a:gd name="T9" fmla="*/ 18565755 h 139"/>
              <a:gd name="T10" fmla="*/ 5715172 w 147"/>
              <a:gd name="T11" fmla="*/ 18565755 h 139"/>
              <a:gd name="T12" fmla="*/ 11430344 w 147"/>
              <a:gd name="T13" fmla="*/ 18565755 h 139"/>
              <a:gd name="T14" fmla="*/ 11430344 w 147"/>
              <a:gd name="T15" fmla="*/ 10818938 h 139"/>
              <a:gd name="T16" fmla="*/ 10160227 w 147"/>
              <a:gd name="T17" fmla="*/ 11887565 h 139"/>
              <a:gd name="T18" fmla="*/ 18669373 w 147"/>
              <a:gd name="T19" fmla="*/ 11887565 h 139"/>
              <a:gd name="T20" fmla="*/ 18669373 w 147"/>
              <a:gd name="T21" fmla="*/ 6010481 h 139"/>
              <a:gd name="T22" fmla="*/ 12954200 w 147"/>
              <a:gd name="T23" fmla="*/ 6010481 h 1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7"/>
              <a:gd name="T37" fmla="*/ 0 h 139"/>
              <a:gd name="T38" fmla="*/ 147 w 147"/>
              <a:gd name="T39" fmla="*/ 139 h 13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7" h="139">
                <a:moveTo>
                  <a:pt x="102" y="45"/>
                </a:moveTo>
                <a:lnTo>
                  <a:pt x="102" y="0"/>
                </a:lnTo>
                <a:lnTo>
                  <a:pt x="48" y="0"/>
                </a:lnTo>
                <a:lnTo>
                  <a:pt x="1" y="45"/>
                </a:lnTo>
                <a:lnTo>
                  <a:pt x="0" y="139"/>
                </a:lnTo>
                <a:lnTo>
                  <a:pt x="45" y="139"/>
                </a:lnTo>
                <a:lnTo>
                  <a:pt x="90" y="139"/>
                </a:lnTo>
                <a:lnTo>
                  <a:pt x="90" y="81"/>
                </a:lnTo>
                <a:lnTo>
                  <a:pt x="80" y="89"/>
                </a:lnTo>
                <a:lnTo>
                  <a:pt x="147" y="89"/>
                </a:lnTo>
                <a:lnTo>
                  <a:pt x="147" y="45"/>
                </a:lnTo>
                <a:lnTo>
                  <a:pt x="102" y="45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2" name="Freeform 48"/>
          <p:cNvSpPr>
            <a:spLocks/>
          </p:cNvSpPr>
          <p:nvPr/>
        </p:nvSpPr>
        <p:spPr bwMode="auto">
          <a:xfrm>
            <a:off x="588963" y="3738563"/>
            <a:ext cx="61912" cy="63500"/>
          </a:xfrm>
          <a:custGeom>
            <a:avLst/>
            <a:gdLst>
              <a:gd name="T0" fmla="*/ 0 w 172"/>
              <a:gd name="T1" fmla="*/ 5793377 h 175"/>
              <a:gd name="T2" fmla="*/ 0 w 172"/>
              <a:gd name="T3" fmla="*/ 5793377 h 175"/>
              <a:gd name="T4" fmla="*/ 4534694 w 172"/>
              <a:gd name="T5" fmla="*/ 11586391 h 175"/>
              <a:gd name="T6" fmla="*/ 5053027 w 172"/>
              <a:gd name="T7" fmla="*/ 11718109 h 175"/>
              <a:gd name="T8" fmla="*/ 5053027 w 172"/>
              <a:gd name="T9" fmla="*/ 11718109 h 175"/>
              <a:gd name="T10" fmla="*/ 6089693 w 172"/>
              <a:gd name="T11" fmla="*/ 12508049 h 175"/>
              <a:gd name="T12" fmla="*/ 6478443 w 172"/>
              <a:gd name="T13" fmla="*/ 12903200 h 175"/>
              <a:gd name="T14" fmla="*/ 7903499 w 172"/>
              <a:gd name="T15" fmla="*/ 14483080 h 175"/>
              <a:gd name="T16" fmla="*/ 9458498 w 172"/>
              <a:gd name="T17" fmla="*/ 16721546 h 175"/>
              <a:gd name="T18" fmla="*/ 9976471 w 172"/>
              <a:gd name="T19" fmla="*/ 17379769 h 175"/>
              <a:gd name="T20" fmla="*/ 11401887 w 172"/>
              <a:gd name="T21" fmla="*/ 18828294 h 175"/>
              <a:gd name="T22" fmla="*/ 12697359 w 172"/>
              <a:gd name="T23" fmla="*/ 20144740 h 175"/>
              <a:gd name="T24" fmla="*/ 13604442 w 172"/>
              <a:gd name="T25" fmla="*/ 21066397 h 175"/>
              <a:gd name="T26" fmla="*/ 14770691 w 172"/>
              <a:gd name="T27" fmla="*/ 21988054 h 175"/>
              <a:gd name="T28" fmla="*/ 15159441 w 172"/>
              <a:gd name="T29" fmla="*/ 22383206 h 175"/>
              <a:gd name="T30" fmla="*/ 16325331 w 172"/>
              <a:gd name="T31" fmla="*/ 23041429 h 175"/>
              <a:gd name="T32" fmla="*/ 19305385 w 172"/>
              <a:gd name="T33" fmla="*/ 18037991 h 175"/>
              <a:gd name="T34" fmla="*/ 22285440 w 172"/>
              <a:gd name="T35" fmla="*/ 13034917 h 175"/>
              <a:gd name="T36" fmla="*/ 21507941 w 172"/>
              <a:gd name="T37" fmla="*/ 12639766 h 175"/>
              <a:gd name="T38" fmla="*/ 20730801 w 172"/>
              <a:gd name="T39" fmla="*/ 11981543 h 175"/>
              <a:gd name="T40" fmla="*/ 19953302 w 172"/>
              <a:gd name="T41" fmla="*/ 11059886 h 175"/>
              <a:gd name="T42" fmla="*/ 18916636 w 172"/>
              <a:gd name="T43" fmla="*/ 10006511 h 175"/>
              <a:gd name="T44" fmla="*/ 16973247 w 172"/>
              <a:gd name="T45" fmla="*/ 7636691 h 175"/>
              <a:gd name="T46" fmla="*/ 16195747 w 172"/>
              <a:gd name="T47" fmla="*/ 6583317 h 175"/>
              <a:gd name="T48" fmla="*/ 15029858 w 172"/>
              <a:gd name="T49" fmla="*/ 5134791 h 175"/>
              <a:gd name="T50" fmla="*/ 13604442 w 172"/>
              <a:gd name="T51" fmla="*/ 3686629 h 175"/>
              <a:gd name="T52" fmla="*/ 12956526 w 172"/>
              <a:gd name="T53" fmla="*/ 3028406 h 175"/>
              <a:gd name="T54" fmla="*/ 11790636 w 172"/>
              <a:gd name="T55" fmla="*/ 2106749 h 175"/>
              <a:gd name="T56" fmla="*/ 11272303 w 172"/>
              <a:gd name="T57" fmla="*/ 1843314 h 175"/>
              <a:gd name="T58" fmla="*/ 10106054 w 172"/>
              <a:gd name="T59" fmla="*/ 1053374 h 175"/>
              <a:gd name="T60" fmla="*/ 8292249 w 172"/>
              <a:gd name="T61" fmla="*/ 395151 h 175"/>
              <a:gd name="T62" fmla="*/ 6996416 w 172"/>
              <a:gd name="T63" fmla="*/ 0 h 175"/>
              <a:gd name="T64" fmla="*/ 5830527 w 172"/>
              <a:gd name="T65" fmla="*/ 5793377 h 175"/>
              <a:gd name="T66" fmla="*/ 0 w 172"/>
              <a:gd name="T67" fmla="*/ 5793377 h 17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72"/>
              <a:gd name="T103" fmla="*/ 0 h 175"/>
              <a:gd name="T104" fmla="*/ 172 w 172"/>
              <a:gd name="T105" fmla="*/ 175 h 17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72" h="175">
                <a:moveTo>
                  <a:pt x="0" y="44"/>
                </a:moveTo>
                <a:lnTo>
                  <a:pt x="0" y="44"/>
                </a:lnTo>
                <a:lnTo>
                  <a:pt x="35" y="88"/>
                </a:lnTo>
                <a:lnTo>
                  <a:pt x="39" y="89"/>
                </a:lnTo>
                <a:lnTo>
                  <a:pt x="47" y="95"/>
                </a:lnTo>
                <a:lnTo>
                  <a:pt x="50" y="98"/>
                </a:lnTo>
                <a:lnTo>
                  <a:pt x="61" y="110"/>
                </a:lnTo>
                <a:lnTo>
                  <a:pt x="73" y="127"/>
                </a:lnTo>
                <a:lnTo>
                  <a:pt x="77" y="132"/>
                </a:lnTo>
                <a:lnTo>
                  <a:pt x="88" y="143"/>
                </a:lnTo>
                <a:lnTo>
                  <a:pt x="98" y="153"/>
                </a:lnTo>
                <a:lnTo>
                  <a:pt x="105" y="160"/>
                </a:lnTo>
                <a:lnTo>
                  <a:pt x="114" y="167"/>
                </a:lnTo>
                <a:lnTo>
                  <a:pt x="117" y="170"/>
                </a:lnTo>
                <a:lnTo>
                  <a:pt x="126" y="175"/>
                </a:lnTo>
                <a:lnTo>
                  <a:pt x="149" y="137"/>
                </a:lnTo>
                <a:lnTo>
                  <a:pt x="172" y="99"/>
                </a:lnTo>
                <a:lnTo>
                  <a:pt x="166" y="96"/>
                </a:lnTo>
                <a:lnTo>
                  <a:pt x="160" y="91"/>
                </a:lnTo>
                <a:lnTo>
                  <a:pt x="154" y="84"/>
                </a:lnTo>
                <a:lnTo>
                  <a:pt x="146" y="76"/>
                </a:lnTo>
                <a:lnTo>
                  <a:pt x="131" y="58"/>
                </a:lnTo>
                <a:lnTo>
                  <a:pt x="125" y="50"/>
                </a:lnTo>
                <a:lnTo>
                  <a:pt x="116" y="39"/>
                </a:lnTo>
                <a:lnTo>
                  <a:pt x="105" y="28"/>
                </a:lnTo>
                <a:lnTo>
                  <a:pt x="100" y="23"/>
                </a:lnTo>
                <a:lnTo>
                  <a:pt x="91" y="16"/>
                </a:lnTo>
                <a:lnTo>
                  <a:pt x="87" y="14"/>
                </a:lnTo>
                <a:lnTo>
                  <a:pt x="78" y="8"/>
                </a:lnTo>
                <a:lnTo>
                  <a:pt x="64" y="3"/>
                </a:lnTo>
                <a:lnTo>
                  <a:pt x="54" y="0"/>
                </a:lnTo>
                <a:lnTo>
                  <a:pt x="45" y="44"/>
                </a:lnTo>
                <a:lnTo>
                  <a:pt x="0" y="44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3" name="Freeform 49"/>
          <p:cNvSpPr>
            <a:spLocks/>
          </p:cNvSpPr>
          <p:nvPr/>
        </p:nvSpPr>
        <p:spPr bwMode="auto">
          <a:xfrm>
            <a:off x="636588" y="3771900"/>
            <a:ext cx="12700" cy="30163"/>
          </a:xfrm>
          <a:custGeom>
            <a:avLst/>
            <a:gdLst>
              <a:gd name="T0" fmla="*/ 0 w 37"/>
              <a:gd name="T1" fmla="*/ 9516427 h 88"/>
              <a:gd name="T2" fmla="*/ 0 w 37"/>
              <a:gd name="T3" fmla="*/ 9516427 h 88"/>
              <a:gd name="T4" fmla="*/ 2238632 w 37"/>
              <a:gd name="T5" fmla="*/ 10221144 h 88"/>
              <a:gd name="T6" fmla="*/ 3298911 w 37"/>
              <a:gd name="T7" fmla="*/ 10338711 h 88"/>
              <a:gd name="T8" fmla="*/ 3887916 w 37"/>
              <a:gd name="T9" fmla="*/ 5169527 h 88"/>
              <a:gd name="T10" fmla="*/ 4359189 w 37"/>
              <a:gd name="T11" fmla="*/ 117567 h 88"/>
              <a:gd name="T12" fmla="*/ 3298911 w 37"/>
              <a:gd name="T13" fmla="*/ 0 h 88"/>
              <a:gd name="T14" fmla="*/ 2709905 w 37"/>
              <a:gd name="T15" fmla="*/ 5051960 h 88"/>
              <a:gd name="T16" fmla="*/ 0 w 37"/>
              <a:gd name="T17" fmla="*/ 9516427 h 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7"/>
              <a:gd name="T28" fmla="*/ 0 h 88"/>
              <a:gd name="T29" fmla="*/ 37 w 37"/>
              <a:gd name="T30" fmla="*/ 88 h 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7" h="88">
                <a:moveTo>
                  <a:pt x="0" y="81"/>
                </a:moveTo>
                <a:lnTo>
                  <a:pt x="0" y="81"/>
                </a:lnTo>
                <a:lnTo>
                  <a:pt x="19" y="87"/>
                </a:lnTo>
                <a:lnTo>
                  <a:pt x="28" y="88"/>
                </a:lnTo>
                <a:lnTo>
                  <a:pt x="33" y="44"/>
                </a:lnTo>
                <a:lnTo>
                  <a:pt x="37" y="1"/>
                </a:lnTo>
                <a:lnTo>
                  <a:pt x="28" y="0"/>
                </a:lnTo>
                <a:lnTo>
                  <a:pt x="23" y="43"/>
                </a:lnTo>
                <a:lnTo>
                  <a:pt x="0" y="81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4" name="Freeform 50"/>
          <p:cNvSpPr>
            <a:spLocks/>
          </p:cNvSpPr>
          <p:nvPr/>
        </p:nvSpPr>
        <p:spPr bwMode="auto">
          <a:xfrm>
            <a:off x="636588" y="3771900"/>
            <a:ext cx="34925" cy="49213"/>
          </a:xfrm>
          <a:custGeom>
            <a:avLst/>
            <a:gdLst>
              <a:gd name="T0" fmla="*/ 3857978 w 99"/>
              <a:gd name="T1" fmla="*/ 5977143 h 132"/>
              <a:gd name="T2" fmla="*/ 0 w 99"/>
              <a:gd name="T3" fmla="*/ 10424954 h 132"/>
              <a:gd name="T4" fmla="*/ 497769 w 99"/>
              <a:gd name="T5" fmla="*/ 10980837 h 132"/>
              <a:gd name="T6" fmla="*/ 497769 w 99"/>
              <a:gd name="T7" fmla="*/ 13760999 h 132"/>
              <a:gd name="T8" fmla="*/ 4853517 w 99"/>
              <a:gd name="T9" fmla="*/ 18347874 h 132"/>
              <a:gd name="T10" fmla="*/ 8587317 w 99"/>
              <a:gd name="T11" fmla="*/ 13900063 h 132"/>
              <a:gd name="T12" fmla="*/ 12320764 w 99"/>
              <a:gd name="T13" fmla="*/ 9451879 h 132"/>
              <a:gd name="T14" fmla="*/ 11698464 w 99"/>
              <a:gd name="T15" fmla="*/ 8895995 h 132"/>
              <a:gd name="T16" fmla="*/ 11698464 w 99"/>
              <a:gd name="T17" fmla="*/ 6254898 h 132"/>
              <a:gd name="T18" fmla="*/ 7715956 w 99"/>
              <a:gd name="T19" fmla="*/ 1668022 h 132"/>
              <a:gd name="T20" fmla="*/ 4355747 w 99"/>
              <a:gd name="T21" fmla="*/ 0 h 132"/>
              <a:gd name="T22" fmla="*/ 4355747 w 99"/>
              <a:gd name="T23" fmla="*/ 0 h 132"/>
              <a:gd name="T24" fmla="*/ 3857978 w 99"/>
              <a:gd name="T25" fmla="*/ 5977143 h 1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9"/>
              <a:gd name="T40" fmla="*/ 0 h 132"/>
              <a:gd name="T41" fmla="*/ 99 w 99"/>
              <a:gd name="T42" fmla="*/ 132 h 1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9" h="132">
                <a:moveTo>
                  <a:pt x="31" y="43"/>
                </a:moveTo>
                <a:lnTo>
                  <a:pt x="0" y="75"/>
                </a:lnTo>
                <a:lnTo>
                  <a:pt x="4" y="79"/>
                </a:lnTo>
                <a:lnTo>
                  <a:pt x="4" y="99"/>
                </a:lnTo>
                <a:lnTo>
                  <a:pt x="39" y="132"/>
                </a:lnTo>
                <a:lnTo>
                  <a:pt x="69" y="100"/>
                </a:lnTo>
                <a:lnTo>
                  <a:pt x="99" y="68"/>
                </a:lnTo>
                <a:lnTo>
                  <a:pt x="94" y="64"/>
                </a:lnTo>
                <a:lnTo>
                  <a:pt x="94" y="45"/>
                </a:lnTo>
                <a:lnTo>
                  <a:pt x="62" y="12"/>
                </a:lnTo>
                <a:lnTo>
                  <a:pt x="35" y="0"/>
                </a:lnTo>
                <a:lnTo>
                  <a:pt x="31" y="43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5" name="Freeform 51"/>
          <p:cNvSpPr>
            <a:spLocks/>
          </p:cNvSpPr>
          <p:nvPr/>
        </p:nvSpPr>
        <p:spPr bwMode="auto">
          <a:xfrm>
            <a:off x="649288" y="3792538"/>
            <a:ext cx="11112" cy="30162"/>
          </a:xfrm>
          <a:custGeom>
            <a:avLst/>
            <a:gdLst>
              <a:gd name="T0" fmla="*/ 0 w 30"/>
              <a:gd name="T1" fmla="*/ 8928295 h 88"/>
              <a:gd name="T2" fmla="*/ 1509010 w 30"/>
              <a:gd name="T3" fmla="*/ 10338026 h 88"/>
              <a:gd name="T4" fmla="*/ 4115885 w 30"/>
              <a:gd name="T5" fmla="*/ 0 h 88"/>
              <a:gd name="T6" fmla="*/ 4115885 w 30"/>
              <a:gd name="T7" fmla="*/ 5169013 h 88"/>
              <a:gd name="T8" fmla="*/ 0 w 30"/>
              <a:gd name="T9" fmla="*/ 8928295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88"/>
              <a:gd name="T17" fmla="*/ 30 w 30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88">
                <a:moveTo>
                  <a:pt x="0" y="76"/>
                </a:moveTo>
                <a:lnTo>
                  <a:pt x="11" y="88"/>
                </a:lnTo>
                <a:lnTo>
                  <a:pt x="30" y="0"/>
                </a:lnTo>
                <a:lnTo>
                  <a:pt x="30" y="44"/>
                </a:lnTo>
                <a:lnTo>
                  <a:pt x="0" y="76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6" name="Freeform 52"/>
          <p:cNvSpPr>
            <a:spLocks/>
          </p:cNvSpPr>
          <p:nvPr/>
        </p:nvSpPr>
        <p:spPr bwMode="auto">
          <a:xfrm>
            <a:off x="654050" y="3790950"/>
            <a:ext cx="112713" cy="31750"/>
          </a:xfrm>
          <a:custGeom>
            <a:avLst/>
            <a:gdLst>
              <a:gd name="T0" fmla="*/ 0 w 314"/>
              <a:gd name="T1" fmla="*/ 10500651 h 96"/>
              <a:gd name="T2" fmla="*/ 4767329 w 314"/>
              <a:gd name="T3" fmla="*/ 10500651 h 96"/>
              <a:gd name="T4" fmla="*/ 8246356 w 314"/>
              <a:gd name="T5" fmla="*/ 10391180 h 96"/>
              <a:gd name="T6" fmla="*/ 10694812 w 314"/>
              <a:gd name="T7" fmla="*/ 10172568 h 96"/>
              <a:gd name="T8" fmla="*/ 14302346 w 314"/>
              <a:gd name="T9" fmla="*/ 10063096 h 96"/>
              <a:gd name="T10" fmla="*/ 21646998 w 314"/>
              <a:gd name="T11" fmla="*/ 9844484 h 96"/>
              <a:gd name="T12" fmla="*/ 25512623 w 314"/>
              <a:gd name="T13" fmla="*/ 9735013 h 96"/>
              <a:gd name="T14" fmla="*/ 28991650 w 314"/>
              <a:gd name="T15" fmla="*/ 9625542 h 96"/>
              <a:gd name="T16" fmla="*/ 31053149 w 314"/>
              <a:gd name="T17" fmla="*/ 9735013 h 96"/>
              <a:gd name="T18" fmla="*/ 34145578 w 314"/>
              <a:gd name="T19" fmla="*/ 9844484 h 96"/>
              <a:gd name="T20" fmla="*/ 35949345 w 314"/>
              <a:gd name="T21" fmla="*/ 10063096 h 96"/>
              <a:gd name="T22" fmla="*/ 37109140 w 314"/>
              <a:gd name="T23" fmla="*/ 10391180 h 96"/>
              <a:gd name="T24" fmla="*/ 38784400 w 314"/>
              <a:gd name="T25" fmla="*/ 5687880 h 96"/>
              <a:gd name="T26" fmla="*/ 40459301 w 314"/>
              <a:gd name="T27" fmla="*/ 984581 h 96"/>
              <a:gd name="T28" fmla="*/ 38912907 w 314"/>
              <a:gd name="T29" fmla="*/ 656167 h 96"/>
              <a:gd name="T30" fmla="*/ 38011203 w 314"/>
              <a:gd name="T31" fmla="*/ 547026 h 96"/>
              <a:gd name="T32" fmla="*/ 35949345 w 314"/>
              <a:gd name="T33" fmla="*/ 218612 h 96"/>
              <a:gd name="T34" fmla="*/ 33501247 w 314"/>
              <a:gd name="T35" fmla="*/ 109471 h 96"/>
              <a:gd name="T36" fmla="*/ 28991650 w 314"/>
              <a:gd name="T37" fmla="*/ 0 h 96"/>
              <a:gd name="T38" fmla="*/ 25254891 w 314"/>
              <a:gd name="T39" fmla="*/ 109471 h 96"/>
              <a:gd name="T40" fmla="*/ 21389266 w 314"/>
              <a:gd name="T41" fmla="*/ 218612 h 96"/>
              <a:gd name="T42" fmla="*/ 14044614 w 314"/>
              <a:gd name="T43" fmla="*/ 547026 h 96"/>
              <a:gd name="T44" fmla="*/ 10437080 w 314"/>
              <a:gd name="T45" fmla="*/ 656167 h 96"/>
              <a:gd name="T46" fmla="*/ 6442589 w 314"/>
              <a:gd name="T47" fmla="*/ 765638 h 96"/>
              <a:gd name="T48" fmla="*/ 4381090 w 314"/>
              <a:gd name="T49" fmla="*/ 875109 h 96"/>
              <a:gd name="T50" fmla="*/ 2448098 w 314"/>
              <a:gd name="T51" fmla="*/ 875109 h 96"/>
              <a:gd name="T52" fmla="*/ 0 w 314"/>
              <a:gd name="T53" fmla="*/ 10500651 h 9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14"/>
              <a:gd name="T82" fmla="*/ 0 h 96"/>
              <a:gd name="T83" fmla="*/ 314 w 314"/>
              <a:gd name="T84" fmla="*/ 96 h 9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14" h="96">
                <a:moveTo>
                  <a:pt x="0" y="96"/>
                </a:moveTo>
                <a:lnTo>
                  <a:pt x="37" y="96"/>
                </a:lnTo>
                <a:lnTo>
                  <a:pt x="64" y="95"/>
                </a:lnTo>
                <a:lnTo>
                  <a:pt x="83" y="93"/>
                </a:lnTo>
                <a:lnTo>
                  <a:pt x="111" y="92"/>
                </a:lnTo>
                <a:lnTo>
                  <a:pt x="168" y="90"/>
                </a:lnTo>
                <a:lnTo>
                  <a:pt x="198" y="89"/>
                </a:lnTo>
                <a:lnTo>
                  <a:pt x="225" y="88"/>
                </a:lnTo>
                <a:lnTo>
                  <a:pt x="241" y="89"/>
                </a:lnTo>
                <a:lnTo>
                  <a:pt x="265" y="90"/>
                </a:lnTo>
                <a:lnTo>
                  <a:pt x="279" y="92"/>
                </a:lnTo>
                <a:lnTo>
                  <a:pt x="288" y="95"/>
                </a:lnTo>
                <a:lnTo>
                  <a:pt x="301" y="52"/>
                </a:lnTo>
                <a:lnTo>
                  <a:pt x="314" y="9"/>
                </a:lnTo>
                <a:lnTo>
                  <a:pt x="302" y="6"/>
                </a:lnTo>
                <a:lnTo>
                  <a:pt x="295" y="5"/>
                </a:lnTo>
                <a:lnTo>
                  <a:pt x="279" y="2"/>
                </a:lnTo>
                <a:lnTo>
                  <a:pt x="260" y="1"/>
                </a:lnTo>
                <a:lnTo>
                  <a:pt x="225" y="0"/>
                </a:lnTo>
                <a:lnTo>
                  <a:pt x="196" y="1"/>
                </a:lnTo>
                <a:lnTo>
                  <a:pt x="166" y="2"/>
                </a:lnTo>
                <a:lnTo>
                  <a:pt x="109" y="5"/>
                </a:lnTo>
                <a:lnTo>
                  <a:pt x="81" y="6"/>
                </a:lnTo>
                <a:lnTo>
                  <a:pt x="50" y="7"/>
                </a:lnTo>
                <a:lnTo>
                  <a:pt x="34" y="8"/>
                </a:lnTo>
                <a:lnTo>
                  <a:pt x="19" y="8"/>
                </a:lnTo>
                <a:lnTo>
                  <a:pt x="0" y="96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7" name="Freeform 53"/>
          <p:cNvSpPr>
            <a:spLocks/>
          </p:cNvSpPr>
          <p:nvPr/>
        </p:nvSpPr>
        <p:spPr bwMode="auto">
          <a:xfrm>
            <a:off x="746125" y="3792538"/>
            <a:ext cx="30163" cy="22225"/>
          </a:xfrm>
          <a:custGeom>
            <a:avLst/>
            <a:gdLst>
              <a:gd name="T0" fmla="*/ 5054649 w 90"/>
              <a:gd name="T1" fmla="*/ 5708182 h 61"/>
              <a:gd name="T2" fmla="*/ 0 w 90"/>
              <a:gd name="T3" fmla="*/ 5708182 h 61"/>
              <a:gd name="T4" fmla="*/ 0 w 90"/>
              <a:gd name="T5" fmla="*/ 8097551 h 61"/>
              <a:gd name="T6" fmla="*/ 5054649 w 90"/>
              <a:gd name="T7" fmla="*/ 8097551 h 61"/>
              <a:gd name="T8" fmla="*/ 10108962 w 90"/>
              <a:gd name="T9" fmla="*/ 8097551 h 61"/>
              <a:gd name="T10" fmla="*/ 10108962 w 90"/>
              <a:gd name="T11" fmla="*/ 5708182 h 61"/>
              <a:gd name="T12" fmla="*/ 6514538 w 90"/>
              <a:gd name="T13" fmla="*/ 0 h 61"/>
              <a:gd name="T14" fmla="*/ 6514538 w 90"/>
              <a:gd name="T15" fmla="*/ 0 h 61"/>
              <a:gd name="T16" fmla="*/ 5054649 w 90"/>
              <a:gd name="T17" fmla="*/ 5708182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"/>
              <a:gd name="T28" fmla="*/ 0 h 61"/>
              <a:gd name="T29" fmla="*/ 90 w 90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" h="61">
                <a:moveTo>
                  <a:pt x="45" y="43"/>
                </a:moveTo>
                <a:lnTo>
                  <a:pt x="0" y="43"/>
                </a:lnTo>
                <a:lnTo>
                  <a:pt x="0" y="61"/>
                </a:lnTo>
                <a:lnTo>
                  <a:pt x="45" y="61"/>
                </a:lnTo>
                <a:lnTo>
                  <a:pt x="90" y="61"/>
                </a:lnTo>
                <a:lnTo>
                  <a:pt x="90" y="43"/>
                </a:lnTo>
                <a:lnTo>
                  <a:pt x="58" y="0"/>
                </a:lnTo>
                <a:lnTo>
                  <a:pt x="45" y="43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8" name="Freeform 54"/>
          <p:cNvSpPr>
            <a:spLocks/>
          </p:cNvSpPr>
          <p:nvPr/>
        </p:nvSpPr>
        <p:spPr bwMode="auto">
          <a:xfrm>
            <a:off x="658813" y="3802063"/>
            <a:ext cx="374650" cy="323850"/>
          </a:xfrm>
          <a:custGeom>
            <a:avLst/>
            <a:gdLst>
              <a:gd name="T0" fmla="*/ 31888822 w 1049"/>
              <a:gd name="T1" fmla="*/ 8488958 h 903"/>
              <a:gd name="T2" fmla="*/ 49236653 w 1049"/>
              <a:gd name="T3" fmla="*/ 15820234 h 903"/>
              <a:gd name="T4" fmla="*/ 64288011 w 1049"/>
              <a:gd name="T5" fmla="*/ 18521494 h 903"/>
              <a:gd name="T6" fmla="*/ 79722591 w 1049"/>
              <a:gd name="T7" fmla="*/ 20450607 h 903"/>
              <a:gd name="T8" fmla="*/ 95156814 w 1049"/>
              <a:gd name="T9" fmla="*/ 24052049 h 903"/>
              <a:gd name="T10" fmla="*/ 108294922 w 1049"/>
              <a:gd name="T11" fmla="*/ 30740287 h 903"/>
              <a:gd name="T12" fmla="*/ 119647281 w 1049"/>
              <a:gd name="T13" fmla="*/ 42445151 h 903"/>
              <a:gd name="T14" fmla="*/ 122581266 w 1049"/>
              <a:gd name="T15" fmla="*/ 53249117 h 903"/>
              <a:gd name="T16" fmla="*/ 117606528 w 1049"/>
              <a:gd name="T17" fmla="*/ 64953623 h 903"/>
              <a:gd name="T18" fmla="*/ 106509173 w 1049"/>
              <a:gd name="T19" fmla="*/ 76658128 h 903"/>
              <a:gd name="T20" fmla="*/ 92095327 w 1049"/>
              <a:gd name="T21" fmla="*/ 86690664 h 903"/>
              <a:gd name="T22" fmla="*/ 78446853 w 1049"/>
              <a:gd name="T23" fmla="*/ 93378902 h 903"/>
              <a:gd name="T24" fmla="*/ 67859865 w 1049"/>
              <a:gd name="T25" fmla="*/ 96594449 h 903"/>
              <a:gd name="T26" fmla="*/ 51787773 w 1049"/>
              <a:gd name="T27" fmla="*/ 99681245 h 903"/>
              <a:gd name="T28" fmla="*/ 30485938 w 1049"/>
              <a:gd name="T29" fmla="*/ 102382506 h 903"/>
              <a:gd name="T30" fmla="*/ 10969852 w 1049"/>
              <a:gd name="T31" fmla="*/ 104183226 h 903"/>
              <a:gd name="T32" fmla="*/ 892874 w 1049"/>
              <a:gd name="T33" fmla="*/ 116144875 h 903"/>
              <a:gd name="T34" fmla="*/ 22322211 w 1049"/>
              <a:gd name="T35" fmla="*/ 114601298 h 903"/>
              <a:gd name="T36" fmla="*/ 44261915 w 1049"/>
              <a:gd name="T37" fmla="*/ 112286291 h 903"/>
              <a:gd name="T38" fmla="*/ 63395137 w 1049"/>
              <a:gd name="T39" fmla="*/ 109327887 h 903"/>
              <a:gd name="T40" fmla="*/ 75385366 w 1049"/>
              <a:gd name="T41" fmla="*/ 106498234 h 903"/>
              <a:gd name="T42" fmla="*/ 89799212 w 1049"/>
              <a:gd name="T43" fmla="*/ 100453034 h 903"/>
              <a:gd name="T44" fmla="*/ 105616299 w 1049"/>
              <a:gd name="T45" fmla="*/ 91321038 h 903"/>
              <a:gd name="T46" fmla="*/ 121305527 w 1049"/>
              <a:gd name="T47" fmla="*/ 78201706 h 903"/>
              <a:gd name="T48" fmla="*/ 131510007 w 1049"/>
              <a:gd name="T49" fmla="*/ 63281653 h 903"/>
              <a:gd name="T50" fmla="*/ 133168253 w 1049"/>
              <a:gd name="T51" fmla="*/ 45017302 h 903"/>
              <a:gd name="T52" fmla="*/ 122198401 w 1049"/>
              <a:gd name="T53" fmla="*/ 27782242 h 903"/>
              <a:gd name="T54" fmla="*/ 106891681 w 1049"/>
              <a:gd name="T55" fmla="*/ 16463630 h 903"/>
              <a:gd name="T56" fmla="*/ 89926714 w 1049"/>
              <a:gd name="T57" fmla="*/ 10675574 h 903"/>
              <a:gd name="T58" fmla="*/ 73982482 w 1049"/>
              <a:gd name="T59" fmla="*/ 8231815 h 903"/>
              <a:gd name="T60" fmla="*/ 59185771 w 1049"/>
              <a:gd name="T61" fmla="*/ 6302343 h 903"/>
              <a:gd name="T62" fmla="*/ 45537297 w 1049"/>
              <a:gd name="T63" fmla="*/ 2700902 h 903"/>
              <a:gd name="T64" fmla="*/ 37628932 w 1049"/>
              <a:gd name="T65" fmla="*/ 5016268 h 90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49"/>
              <a:gd name="T100" fmla="*/ 0 h 903"/>
              <a:gd name="T101" fmla="*/ 1049 w 1049"/>
              <a:gd name="T102" fmla="*/ 903 h 90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49" h="903">
                <a:moveTo>
                  <a:pt x="250" y="39"/>
                </a:moveTo>
                <a:lnTo>
                  <a:pt x="250" y="66"/>
                </a:lnTo>
                <a:lnTo>
                  <a:pt x="332" y="106"/>
                </a:lnTo>
                <a:lnTo>
                  <a:pt x="386" y="123"/>
                </a:lnTo>
                <a:lnTo>
                  <a:pt x="446" y="136"/>
                </a:lnTo>
                <a:lnTo>
                  <a:pt x="504" y="144"/>
                </a:lnTo>
                <a:lnTo>
                  <a:pt x="570" y="151"/>
                </a:lnTo>
                <a:lnTo>
                  <a:pt x="625" y="159"/>
                </a:lnTo>
                <a:lnTo>
                  <a:pt x="689" y="171"/>
                </a:lnTo>
                <a:lnTo>
                  <a:pt x="746" y="187"/>
                </a:lnTo>
                <a:lnTo>
                  <a:pt x="796" y="206"/>
                </a:lnTo>
                <a:lnTo>
                  <a:pt x="849" y="239"/>
                </a:lnTo>
                <a:lnTo>
                  <a:pt x="895" y="278"/>
                </a:lnTo>
                <a:lnTo>
                  <a:pt x="938" y="330"/>
                </a:lnTo>
                <a:lnTo>
                  <a:pt x="959" y="373"/>
                </a:lnTo>
                <a:lnTo>
                  <a:pt x="961" y="414"/>
                </a:lnTo>
                <a:lnTo>
                  <a:pt x="948" y="458"/>
                </a:lnTo>
                <a:lnTo>
                  <a:pt x="922" y="505"/>
                </a:lnTo>
                <a:lnTo>
                  <a:pt x="884" y="551"/>
                </a:lnTo>
                <a:lnTo>
                  <a:pt x="835" y="596"/>
                </a:lnTo>
                <a:lnTo>
                  <a:pt x="785" y="634"/>
                </a:lnTo>
                <a:lnTo>
                  <a:pt x="722" y="674"/>
                </a:lnTo>
                <a:lnTo>
                  <a:pt x="667" y="703"/>
                </a:lnTo>
                <a:lnTo>
                  <a:pt x="615" y="726"/>
                </a:lnTo>
                <a:lnTo>
                  <a:pt x="570" y="743"/>
                </a:lnTo>
                <a:lnTo>
                  <a:pt x="532" y="751"/>
                </a:lnTo>
                <a:lnTo>
                  <a:pt x="464" y="765"/>
                </a:lnTo>
                <a:lnTo>
                  <a:pt x="406" y="775"/>
                </a:lnTo>
                <a:lnTo>
                  <a:pt x="326" y="786"/>
                </a:lnTo>
                <a:lnTo>
                  <a:pt x="239" y="796"/>
                </a:lnTo>
                <a:lnTo>
                  <a:pt x="171" y="803"/>
                </a:lnTo>
                <a:lnTo>
                  <a:pt x="86" y="810"/>
                </a:lnTo>
                <a:lnTo>
                  <a:pt x="0" y="816"/>
                </a:lnTo>
                <a:lnTo>
                  <a:pt x="7" y="903"/>
                </a:lnTo>
                <a:lnTo>
                  <a:pt x="91" y="898"/>
                </a:lnTo>
                <a:lnTo>
                  <a:pt x="175" y="891"/>
                </a:lnTo>
                <a:lnTo>
                  <a:pt x="273" y="881"/>
                </a:lnTo>
                <a:lnTo>
                  <a:pt x="347" y="873"/>
                </a:lnTo>
                <a:lnTo>
                  <a:pt x="417" y="863"/>
                </a:lnTo>
                <a:lnTo>
                  <a:pt x="497" y="850"/>
                </a:lnTo>
                <a:lnTo>
                  <a:pt x="548" y="839"/>
                </a:lnTo>
                <a:lnTo>
                  <a:pt x="591" y="828"/>
                </a:lnTo>
                <a:lnTo>
                  <a:pt x="645" y="809"/>
                </a:lnTo>
                <a:lnTo>
                  <a:pt x="704" y="781"/>
                </a:lnTo>
                <a:lnTo>
                  <a:pt x="771" y="748"/>
                </a:lnTo>
                <a:lnTo>
                  <a:pt x="828" y="710"/>
                </a:lnTo>
                <a:lnTo>
                  <a:pt x="895" y="660"/>
                </a:lnTo>
                <a:lnTo>
                  <a:pt x="951" y="608"/>
                </a:lnTo>
                <a:lnTo>
                  <a:pt x="998" y="553"/>
                </a:lnTo>
                <a:lnTo>
                  <a:pt x="1031" y="492"/>
                </a:lnTo>
                <a:lnTo>
                  <a:pt x="1049" y="423"/>
                </a:lnTo>
                <a:lnTo>
                  <a:pt x="1044" y="350"/>
                </a:lnTo>
                <a:lnTo>
                  <a:pt x="1012" y="279"/>
                </a:lnTo>
                <a:lnTo>
                  <a:pt x="958" y="216"/>
                </a:lnTo>
                <a:lnTo>
                  <a:pt x="898" y="163"/>
                </a:lnTo>
                <a:lnTo>
                  <a:pt x="838" y="128"/>
                </a:lnTo>
                <a:lnTo>
                  <a:pt x="771" y="102"/>
                </a:lnTo>
                <a:lnTo>
                  <a:pt x="705" y="83"/>
                </a:lnTo>
                <a:lnTo>
                  <a:pt x="648" y="72"/>
                </a:lnTo>
                <a:lnTo>
                  <a:pt x="580" y="64"/>
                </a:lnTo>
                <a:lnTo>
                  <a:pt x="524" y="57"/>
                </a:lnTo>
                <a:lnTo>
                  <a:pt x="464" y="49"/>
                </a:lnTo>
                <a:lnTo>
                  <a:pt x="411" y="38"/>
                </a:lnTo>
                <a:lnTo>
                  <a:pt x="357" y="21"/>
                </a:lnTo>
                <a:lnTo>
                  <a:pt x="315" y="0"/>
                </a:lnTo>
                <a:lnTo>
                  <a:pt x="295" y="39"/>
                </a:lnTo>
                <a:lnTo>
                  <a:pt x="250" y="39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9" name="Freeform 55"/>
          <p:cNvSpPr>
            <a:spLocks/>
          </p:cNvSpPr>
          <p:nvPr/>
        </p:nvSpPr>
        <p:spPr bwMode="auto">
          <a:xfrm>
            <a:off x="598488" y="4095750"/>
            <a:ext cx="60325" cy="31750"/>
          </a:xfrm>
          <a:custGeom>
            <a:avLst/>
            <a:gdLst>
              <a:gd name="T0" fmla="*/ 20877507 w 167"/>
              <a:gd name="T1" fmla="*/ 0 h 94"/>
              <a:gd name="T2" fmla="*/ 10308350 w 167"/>
              <a:gd name="T3" fmla="*/ 342157 h 94"/>
              <a:gd name="T4" fmla="*/ 0 w 167"/>
              <a:gd name="T5" fmla="*/ 798479 h 94"/>
              <a:gd name="T6" fmla="*/ 130403 w 167"/>
              <a:gd name="T7" fmla="*/ 5704191 h 94"/>
              <a:gd name="T8" fmla="*/ 260806 w 167"/>
              <a:gd name="T9" fmla="*/ 10724069 h 94"/>
              <a:gd name="T10" fmla="*/ 10699921 w 167"/>
              <a:gd name="T11" fmla="*/ 10381912 h 94"/>
              <a:gd name="T12" fmla="*/ 21791052 w 167"/>
              <a:gd name="T13" fmla="*/ 9925590 h 94"/>
              <a:gd name="T14" fmla="*/ 20877507 w 167"/>
              <a:gd name="T15" fmla="*/ 0 h 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7"/>
              <a:gd name="T25" fmla="*/ 0 h 94"/>
              <a:gd name="T26" fmla="*/ 167 w 167"/>
              <a:gd name="T27" fmla="*/ 94 h 9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7" h="94">
                <a:moveTo>
                  <a:pt x="160" y="0"/>
                </a:moveTo>
                <a:lnTo>
                  <a:pt x="79" y="3"/>
                </a:lnTo>
                <a:lnTo>
                  <a:pt x="0" y="7"/>
                </a:lnTo>
                <a:lnTo>
                  <a:pt x="1" y="50"/>
                </a:lnTo>
                <a:lnTo>
                  <a:pt x="2" y="94"/>
                </a:lnTo>
                <a:lnTo>
                  <a:pt x="82" y="91"/>
                </a:lnTo>
                <a:lnTo>
                  <a:pt x="167" y="87"/>
                </a:lnTo>
                <a:lnTo>
                  <a:pt x="160" y="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0" name="Freeform 56"/>
          <p:cNvSpPr>
            <a:spLocks/>
          </p:cNvSpPr>
          <p:nvPr/>
        </p:nvSpPr>
        <p:spPr bwMode="auto">
          <a:xfrm>
            <a:off x="523875" y="4095750"/>
            <a:ext cx="76200" cy="33338"/>
          </a:xfrm>
          <a:custGeom>
            <a:avLst/>
            <a:gdLst>
              <a:gd name="T0" fmla="*/ 28049738 w 206"/>
              <a:gd name="T1" fmla="*/ 5534463 h 94"/>
              <a:gd name="T2" fmla="*/ 28049738 w 206"/>
              <a:gd name="T3" fmla="*/ 0 h 94"/>
              <a:gd name="T4" fmla="*/ 17787521 w 206"/>
              <a:gd name="T5" fmla="*/ 251454 h 94"/>
              <a:gd name="T6" fmla="*/ 8346489 w 206"/>
              <a:gd name="T7" fmla="*/ 377358 h 94"/>
              <a:gd name="T8" fmla="*/ 0 w 206"/>
              <a:gd name="T9" fmla="*/ 503262 h 94"/>
              <a:gd name="T10" fmla="*/ 0 w 206"/>
              <a:gd name="T11" fmla="*/ 6163274 h 94"/>
              <a:gd name="T12" fmla="*/ 0 w 206"/>
              <a:gd name="T13" fmla="*/ 11823641 h 94"/>
              <a:gd name="T14" fmla="*/ 8346489 w 206"/>
              <a:gd name="T15" fmla="*/ 11697737 h 94"/>
              <a:gd name="T16" fmla="*/ 17787521 w 206"/>
              <a:gd name="T17" fmla="*/ 11572187 h 94"/>
              <a:gd name="T18" fmla="*/ 16282386 w 206"/>
              <a:gd name="T19" fmla="*/ 11572187 h 94"/>
              <a:gd name="T20" fmla="*/ 28186602 w 206"/>
              <a:gd name="T21" fmla="*/ 11068925 h 94"/>
              <a:gd name="T22" fmla="*/ 28049738 w 206"/>
              <a:gd name="T23" fmla="*/ 5534463 h 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6"/>
              <a:gd name="T37" fmla="*/ 0 h 94"/>
              <a:gd name="T38" fmla="*/ 206 w 206"/>
              <a:gd name="T39" fmla="*/ 94 h 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6" h="94">
                <a:moveTo>
                  <a:pt x="205" y="44"/>
                </a:moveTo>
                <a:lnTo>
                  <a:pt x="205" y="0"/>
                </a:lnTo>
                <a:lnTo>
                  <a:pt x="130" y="2"/>
                </a:lnTo>
                <a:lnTo>
                  <a:pt x="61" y="3"/>
                </a:lnTo>
                <a:lnTo>
                  <a:pt x="0" y="4"/>
                </a:lnTo>
                <a:lnTo>
                  <a:pt x="0" y="49"/>
                </a:lnTo>
                <a:lnTo>
                  <a:pt x="0" y="94"/>
                </a:lnTo>
                <a:lnTo>
                  <a:pt x="61" y="93"/>
                </a:lnTo>
                <a:lnTo>
                  <a:pt x="130" y="92"/>
                </a:lnTo>
                <a:lnTo>
                  <a:pt x="119" y="92"/>
                </a:lnTo>
                <a:lnTo>
                  <a:pt x="206" y="88"/>
                </a:lnTo>
                <a:lnTo>
                  <a:pt x="205" y="44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1" name="Freeform 57"/>
          <p:cNvSpPr>
            <a:spLocks/>
          </p:cNvSpPr>
          <p:nvPr/>
        </p:nvSpPr>
        <p:spPr bwMode="auto">
          <a:xfrm>
            <a:off x="509588" y="4095750"/>
            <a:ext cx="31750" cy="28575"/>
          </a:xfrm>
          <a:custGeom>
            <a:avLst/>
            <a:gdLst>
              <a:gd name="T0" fmla="*/ 5600347 w 90"/>
              <a:gd name="T1" fmla="*/ 0 h 74"/>
              <a:gd name="T2" fmla="*/ 124531 w 90"/>
              <a:gd name="T3" fmla="*/ 0 h 74"/>
              <a:gd name="T4" fmla="*/ 0 w 90"/>
              <a:gd name="T5" fmla="*/ 11034198 h 74"/>
              <a:gd name="T6" fmla="*/ 5600347 w 90"/>
              <a:gd name="T7" fmla="*/ 11034198 h 74"/>
              <a:gd name="T8" fmla="*/ 11200694 w 90"/>
              <a:gd name="T9" fmla="*/ 11034198 h 74"/>
              <a:gd name="T10" fmla="*/ 11200694 w 90"/>
              <a:gd name="T11" fmla="*/ 6710105 h 74"/>
              <a:gd name="T12" fmla="*/ 5600347 w 90"/>
              <a:gd name="T13" fmla="*/ 6710105 h 74"/>
              <a:gd name="T14" fmla="*/ 5600347 w 90"/>
              <a:gd name="T15" fmla="*/ 0 h 7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0"/>
              <a:gd name="T25" fmla="*/ 0 h 74"/>
              <a:gd name="T26" fmla="*/ 90 w 90"/>
              <a:gd name="T27" fmla="*/ 74 h 7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0" h="74">
                <a:moveTo>
                  <a:pt x="45" y="0"/>
                </a:moveTo>
                <a:lnTo>
                  <a:pt x="1" y="0"/>
                </a:lnTo>
                <a:lnTo>
                  <a:pt x="0" y="74"/>
                </a:lnTo>
                <a:lnTo>
                  <a:pt x="45" y="74"/>
                </a:lnTo>
                <a:lnTo>
                  <a:pt x="90" y="74"/>
                </a:lnTo>
                <a:lnTo>
                  <a:pt x="90" y="45"/>
                </a:lnTo>
                <a:lnTo>
                  <a:pt x="45" y="45"/>
                </a:lnTo>
                <a:lnTo>
                  <a:pt x="45" y="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2" name="Freeform 58"/>
          <p:cNvSpPr>
            <a:spLocks/>
          </p:cNvSpPr>
          <p:nvPr/>
        </p:nvSpPr>
        <p:spPr bwMode="auto">
          <a:xfrm>
            <a:off x="509588" y="4116388"/>
            <a:ext cx="31750" cy="19050"/>
          </a:xfrm>
          <a:custGeom>
            <a:avLst/>
            <a:gdLst>
              <a:gd name="T0" fmla="*/ 5600347 w 90"/>
              <a:gd name="T1" fmla="*/ 2923540 h 60"/>
              <a:gd name="T2" fmla="*/ 124531 w 90"/>
              <a:gd name="T3" fmla="*/ 2822575 h 60"/>
              <a:gd name="T4" fmla="*/ 0 w 90"/>
              <a:gd name="T5" fmla="*/ 5846763 h 60"/>
              <a:gd name="T6" fmla="*/ 5475817 w 90"/>
              <a:gd name="T7" fmla="*/ 5947728 h 60"/>
              <a:gd name="T8" fmla="*/ 10951633 w 90"/>
              <a:gd name="T9" fmla="*/ 6048375 h 60"/>
              <a:gd name="T10" fmla="*/ 11200694 w 90"/>
              <a:gd name="T11" fmla="*/ 0 h 60"/>
              <a:gd name="T12" fmla="*/ 11200694 w 90"/>
              <a:gd name="T13" fmla="*/ 2923540 h 60"/>
              <a:gd name="T14" fmla="*/ 5600347 w 90"/>
              <a:gd name="T15" fmla="*/ 2923540 h 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0"/>
              <a:gd name="T25" fmla="*/ 0 h 60"/>
              <a:gd name="T26" fmla="*/ 90 w 90"/>
              <a:gd name="T27" fmla="*/ 60 h 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0" h="60">
                <a:moveTo>
                  <a:pt x="45" y="29"/>
                </a:moveTo>
                <a:lnTo>
                  <a:pt x="1" y="28"/>
                </a:lnTo>
                <a:lnTo>
                  <a:pt x="0" y="58"/>
                </a:lnTo>
                <a:lnTo>
                  <a:pt x="44" y="59"/>
                </a:lnTo>
                <a:lnTo>
                  <a:pt x="88" y="60"/>
                </a:lnTo>
                <a:lnTo>
                  <a:pt x="90" y="0"/>
                </a:lnTo>
                <a:lnTo>
                  <a:pt x="90" y="29"/>
                </a:lnTo>
                <a:lnTo>
                  <a:pt x="45" y="29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3" name="Freeform 59"/>
          <p:cNvSpPr>
            <a:spLocks/>
          </p:cNvSpPr>
          <p:nvPr/>
        </p:nvSpPr>
        <p:spPr bwMode="auto">
          <a:xfrm>
            <a:off x="508000" y="4133850"/>
            <a:ext cx="33338" cy="11113"/>
          </a:xfrm>
          <a:custGeom>
            <a:avLst/>
            <a:gdLst>
              <a:gd name="T0" fmla="*/ 137056 w 90"/>
              <a:gd name="T1" fmla="*/ 0 h 32"/>
              <a:gd name="T2" fmla="*/ 0 w 90"/>
              <a:gd name="T3" fmla="*/ 3617976 h 32"/>
              <a:gd name="T4" fmla="*/ 0 w 90"/>
              <a:gd name="T5" fmla="*/ 3859337 h 32"/>
              <a:gd name="T6" fmla="*/ 6174568 w 90"/>
              <a:gd name="T7" fmla="*/ 3859337 h 32"/>
              <a:gd name="T8" fmla="*/ 12349136 w 90"/>
              <a:gd name="T9" fmla="*/ 3859337 h 32"/>
              <a:gd name="T10" fmla="*/ 12349136 w 90"/>
              <a:gd name="T11" fmla="*/ 120507 h 32"/>
              <a:gd name="T12" fmla="*/ 6174568 w 90"/>
              <a:gd name="T13" fmla="*/ 120507 h 32"/>
              <a:gd name="T14" fmla="*/ 137056 w 90"/>
              <a:gd name="T15" fmla="*/ 0 h 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0"/>
              <a:gd name="T25" fmla="*/ 0 h 32"/>
              <a:gd name="T26" fmla="*/ 90 w 90"/>
              <a:gd name="T27" fmla="*/ 32 h 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0" h="32">
                <a:moveTo>
                  <a:pt x="1" y="0"/>
                </a:moveTo>
                <a:lnTo>
                  <a:pt x="0" y="30"/>
                </a:lnTo>
                <a:lnTo>
                  <a:pt x="0" y="32"/>
                </a:lnTo>
                <a:lnTo>
                  <a:pt x="45" y="32"/>
                </a:lnTo>
                <a:lnTo>
                  <a:pt x="90" y="32"/>
                </a:lnTo>
                <a:lnTo>
                  <a:pt x="90" y="1"/>
                </a:lnTo>
                <a:lnTo>
                  <a:pt x="45" y="1"/>
                </a:lnTo>
                <a:lnTo>
                  <a:pt x="1" y="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4" name="Freeform 60"/>
          <p:cNvSpPr>
            <a:spLocks/>
          </p:cNvSpPr>
          <p:nvPr/>
        </p:nvSpPr>
        <p:spPr bwMode="auto">
          <a:xfrm>
            <a:off x="508000" y="4135438"/>
            <a:ext cx="33338" cy="22225"/>
          </a:xfrm>
          <a:custGeom>
            <a:avLst/>
            <a:gdLst>
              <a:gd name="T0" fmla="*/ 6174568 w 90"/>
              <a:gd name="T1" fmla="*/ 3738314 h 64"/>
              <a:gd name="T2" fmla="*/ 137056 w 90"/>
              <a:gd name="T3" fmla="*/ 3617813 h 64"/>
              <a:gd name="T4" fmla="*/ 0 w 90"/>
              <a:gd name="T5" fmla="*/ 7476629 h 64"/>
              <a:gd name="T6" fmla="*/ 6037512 w 90"/>
              <a:gd name="T7" fmla="*/ 7597477 h 64"/>
              <a:gd name="T8" fmla="*/ 11937597 w 90"/>
              <a:gd name="T9" fmla="*/ 7717979 h 64"/>
              <a:gd name="T10" fmla="*/ 12349136 w 90"/>
              <a:gd name="T11" fmla="*/ 0 h 64"/>
              <a:gd name="T12" fmla="*/ 12349136 w 90"/>
              <a:gd name="T13" fmla="*/ 3738314 h 64"/>
              <a:gd name="T14" fmla="*/ 6174568 w 90"/>
              <a:gd name="T15" fmla="*/ 3738314 h 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0"/>
              <a:gd name="T25" fmla="*/ 0 h 64"/>
              <a:gd name="T26" fmla="*/ 90 w 90"/>
              <a:gd name="T27" fmla="*/ 64 h 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0" h="64">
                <a:moveTo>
                  <a:pt x="45" y="31"/>
                </a:moveTo>
                <a:lnTo>
                  <a:pt x="1" y="30"/>
                </a:lnTo>
                <a:lnTo>
                  <a:pt x="0" y="62"/>
                </a:lnTo>
                <a:lnTo>
                  <a:pt x="44" y="63"/>
                </a:lnTo>
                <a:lnTo>
                  <a:pt x="87" y="64"/>
                </a:lnTo>
                <a:lnTo>
                  <a:pt x="90" y="0"/>
                </a:lnTo>
                <a:lnTo>
                  <a:pt x="90" y="31"/>
                </a:lnTo>
                <a:lnTo>
                  <a:pt x="45" y="31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5" name="Freeform 61"/>
          <p:cNvSpPr>
            <a:spLocks/>
          </p:cNvSpPr>
          <p:nvPr/>
        </p:nvSpPr>
        <p:spPr bwMode="auto">
          <a:xfrm>
            <a:off x="508000" y="4156075"/>
            <a:ext cx="266700" cy="211138"/>
          </a:xfrm>
          <a:custGeom>
            <a:avLst/>
            <a:gdLst>
              <a:gd name="T0" fmla="*/ 129571 w 741"/>
              <a:gd name="T1" fmla="*/ 0 h 582"/>
              <a:gd name="T2" fmla="*/ 0 w 741"/>
              <a:gd name="T3" fmla="*/ 4211514 h 582"/>
              <a:gd name="T4" fmla="*/ 0 w 741"/>
              <a:gd name="T5" fmla="*/ 6975172 h 582"/>
              <a:gd name="T6" fmla="*/ 388713 w 741"/>
              <a:gd name="T7" fmla="*/ 14213723 h 582"/>
              <a:gd name="T8" fmla="*/ 906636 w 741"/>
              <a:gd name="T9" fmla="*/ 18556926 h 582"/>
              <a:gd name="T10" fmla="*/ 1424919 w 741"/>
              <a:gd name="T11" fmla="*/ 22505062 h 582"/>
              <a:gd name="T12" fmla="*/ 3108981 w 741"/>
              <a:gd name="T13" fmla="*/ 28954203 h 582"/>
              <a:gd name="T14" fmla="*/ 3886406 w 741"/>
              <a:gd name="T15" fmla="*/ 31059778 h 582"/>
              <a:gd name="T16" fmla="*/ 5958819 w 741"/>
              <a:gd name="T17" fmla="*/ 36455769 h 582"/>
              <a:gd name="T18" fmla="*/ 12954206 w 741"/>
              <a:gd name="T19" fmla="*/ 46589668 h 582"/>
              <a:gd name="T20" fmla="*/ 23058572 w 741"/>
              <a:gd name="T21" fmla="*/ 55539089 h 582"/>
              <a:gd name="T22" fmla="*/ 35364924 w 741"/>
              <a:gd name="T23" fmla="*/ 62909329 h 582"/>
              <a:gd name="T24" fmla="*/ 49225766 w 741"/>
              <a:gd name="T25" fmla="*/ 68963403 h 582"/>
              <a:gd name="T26" fmla="*/ 64900239 w 741"/>
              <a:gd name="T27" fmla="*/ 73437932 h 582"/>
              <a:gd name="T28" fmla="*/ 79797648 w 741"/>
              <a:gd name="T29" fmla="*/ 76070264 h 582"/>
              <a:gd name="T30" fmla="*/ 95990405 w 741"/>
              <a:gd name="T31" fmla="*/ 76596658 h 582"/>
              <a:gd name="T32" fmla="*/ 95083769 w 741"/>
              <a:gd name="T33" fmla="*/ 65014904 h 582"/>
              <a:gd name="T34" fmla="*/ 81870421 w 741"/>
              <a:gd name="T35" fmla="*/ 64620200 h 582"/>
              <a:gd name="T36" fmla="*/ 67232155 w 741"/>
              <a:gd name="T37" fmla="*/ 62119557 h 582"/>
              <a:gd name="T38" fmla="*/ 53630095 w 741"/>
              <a:gd name="T39" fmla="*/ 58039732 h 582"/>
              <a:gd name="T40" fmla="*/ 40676249 w 741"/>
              <a:gd name="T41" fmla="*/ 52643741 h 582"/>
              <a:gd name="T42" fmla="*/ 29664886 w 741"/>
              <a:gd name="T43" fmla="*/ 45799895 h 582"/>
              <a:gd name="T44" fmla="*/ 21244940 w 741"/>
              <a:gd name="T45" fmla="*/ 38693034 h 582"/>
              <a:gd name="T46" fmla="*/ 16063186 w 741"/>
              <a:gd name="T47" fmla="*/ 30928089 h 582"/>
              <a:gd name="T48" fmla="*/ 14897409 w 741"/>
              <a:gd name="T49" fmla="*/ 28296120 h 582"/>
              <a:gd name="T50" fmla="*/ 13213347 w 741"/>
              <a:gd name="T51" fmla="*/ 22636751 h 582"/>
              <a:gd name="T52" fmla="*/ 12824635 w 741"/>
              <a:gd name="T53" fmla="*/ 20925880 h 582"/>
              <a:gd name="T54" fmla="*/ 12176781 w 741"/>
              <a:gd name="T55" fmla="*/ 16187972 h 582"/>
              <a:gd name="T56" fmla="*/ 11788428 w 741"/>
              <a:gd name="T57" fmla="*/ 12108148 h 582"/>
              <a:gd name="T58" fmla="*/ 11658857 w 741"/>
              <a:gd name="T59" fmla="*/ 10660292 h 582"/>
              <a:gd name="T60" fmla="*/ 11658857 w 741"/>
              <a:gd name="T61" fmla="*/ 131689 h 582"/>
              <a:gd name="T62" fmla="*/ 5829249 w 741"/>
              <a:gd name="T63" fmla="*/ 131689 h 582"/>
              <a:gd name="T64" fmla="*/ 129571 w 741"/>
              <a:gd name="T65" fmla="*/ 0 h 58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41"/>
              <a:gd name="T100" fmla="*/ 0 h 582"/>
              <a:gd name="T101" fmla="*/ 741 w 741"/>
              <a:gd name="T102" fmla="*/ 582 h 58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41" h="582">
                <a:moveTo>
                  <a:pt x="1" y="0"/>
                </a:moveTo>
                <a:lnTo>
                  <a:pt x="0" y="32"/>
                </a:lnTo>
                <a:lnTo>
                  <a:pt x="0" y="53"/>
                </a:lnTo>
                <a:lnTo>
                  <a:pt x="3" y="108"/>
                </a:lnTo>
                <a:lnTo>
                  <a:pt x="7" y="141"/>
                </a:lnTo>
                <a:lnTo>
                  <a:pt x="11" y="171"/>
                </a:lnTo>
                <a:lnTo>
                  <a:pt x="24" y="220"/>
                </a:lnTo>
                <a:lnTo>
                  <a:pt x="30" y="236"/>
                </a:lnTo>
                <a:lnTo>
                  <a:pt x="46" y="277"/>
                </a:lnTo>
                <a:lnTo>
                  <a:pt x="100" y="354"/>
                </a:lnTo>
                <a:lnTo>
                  <a:pt x="178" y="422"/>
                </a:lnTo>
                <a:lnTo>
                  <a:pt x="273" y="478"/>
                </a:lnTo>
                <a:lnTo>
                  <a:pt x="380" y="524"/>
                </a:lnTo>
                <a:lnTo>
                  <a:pt x="501" y="558"/>
                </a:lnTo>
                <a:lnTo>
                  <a:pt x="616" y="578"/>
                </a:lnTo>
                <a:lnTo>
                  <a:pt x="741" y="582"/>
                </a:lnTo>
                <a:lnTo>
                  <a:pt x="734" y="494"/>
                </a:lnTo>
                <a:lnTo>
                  <a:pt x="632" y="491"/>
                </a:lnTo>
                <a:lnTo>
                  <a:pt x="519" y="472"/>
                </a:lnTo>
                <a:lnTo>
                  <a:pt x="414" y="441"/>
                </a:lnTo>
                <a:lnTo>
                  <a:pt x="314" y="400"/>
                </a:lnTo>
                <a:lnTo>
                  <a:pt x="229" y="348"/>
                </a:lnTo>
                <a:lnTo>
                  <a:pt x="164" y="294"/>
                </a:lnTo>
                <a:lnTo>
                  <a:pt x="124" y="235"/>
                </a:lnTo>
                <a:lnTo>
                  <a:pt x="115" y="215"/>
                </a:lnTo>
                <a:lnTo>
                  <a:pt x="102" y="172"/>
                </a:lnTo>
                <a:lnTo>
                  <a:pt x="99" y="159"/>
                </a:lnTo>
                <a:lnTo>
                  <a:pt x="94" y="123"/>
                </a:lnTo>
                <a:lnTo>
                  <a:pt x="91" y="92"/>
                </a:lnTo>
                <a:lnTo>
                  <a:pt x="90" y="81"/>
                </a:lnTo>
                <a:lnTo>
                  <a:pt x="90" y="1"/>
                </a:lnTo>
                <a:lnTo>
                  <a:pt x="45" y="1"/>
                </a:lnTo>
                <a:lnTo>
                  <a:pt x="1" y="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6" name="Freeform 62"/>
          <p:cNvSpPr>
            <a:spLocks/>
          </p:cNvSpPr>
          <p:nvPr/>
        </p:nvSpPr>
        <p:spPr bwMode="auto">
          <a:xfrm>
            <a:off x="773113" y="3937000"/>
            <a:ext cx="787400" cy="430213"/>
          </a:xfrm>
          <a:custGeom>
            <a:avLst/>
            <a:gdLst>
              <a:gd name="T0" fmla="*/ 15157002 w 2197"/>
              <a:gd name="T1" fmla="*/ 153069857 h 1196"/>
              <a:gd name="T2" fmla="*/ 38534575 w 2197"/>
              <a:gd name="T3" fmla="*/ 140906988 h 1196"/>
              <a:gd name="T4" fmla="*/ 47783030 w 2197"/>
              <a:gd name="T5" fmla="*/ 118781234 h 1196"/>
              <a:gd name="T6" fmla="*/ 67949359 w 2197"/>
              <a:gd name="T7" fmla="*/ 107265122 h 1196"/>
              <a:gd name="T8" fmla="*/ 88758294 w 2197"/>
              <a:gd name="T9" fmla="*/ 88632871 h 1196"/>
              <a:gd name="T10" fmla="*/ 118301384 w 2197"/>
              <a:gd name="T11" fmla="*/ 56932000 h 1196"/>
              <a:gd name="T12" fmla="*/ 137568851 w 2197"/>
              <a:gd name="T13" fmla="*/ 37652990 h 1196"/>
              <a:gd name="T14" fmla="*/ 158120815 w 2197"/>
              <a:gd name="T15" fmla="*/ 22514241 h 1196"/>
              <a:gd name="T16" fmla="*/ 173534430 w 2197"/>
              <a:gd name="T17" fmla="*/ 16432626 h 1196"/>
              <a:gd name="T18" fmla="*/ 182012330 w 2197"/>
              <a:gd name="T19" fmla="*/ 14621127 h 1196"/>
              <a:gd name="T20" fmla="*/ 194856950 w 2197"/>
              <a:gd name="T21" fmla="*/ 12809628 h 1196"/>
              <a:gd name="T22" fmla="*/ 208986425 w 2197"/>
              <a:gd name="T23" fmla="*/ 11645247 h 1196"/>
              <a:gd name="T24" fmla="*/ 222088374 w 2197"/>
              <a:gd name="T25" fmla="*/ 11386256 h 1196"/>
              <a:gd name="T26" fmla="*/ 232107385 w 2197"/>
              <a:gd name="T27" fmla="*/ 12421501 h 1196"/>
              <a:gd name="T28" fmla="*/ 241741118 w 2197"/>
              <a:gd name="T29" fmla="*/ 17208880 h 1196"/>
              <a:gd name="T30" fmla="*/ 255356651 w 2197"/>
              <a:gd name="T31" fmla="*/ 29501245 h 1196"/>
              <a:gd name="T32" fmla="*/ 265375662 w 2197"/>
              <a:gd name="T33" fmla="*/ 46063366 h 1196"/>
              <a:gd name="T34" fmla="*/ 270513653 w 2197"/>
              <a:gd name="T35" fmla="*/ 64307491 h 1196"/>
              <a:gd name="T36" fmla="*/ 269614433 w 2197"/>
              <a:gd name="T37" fmla="*/ 81516371 h 1196"/>
              <a:gd name="T38" fmla="*/ 282202440 w 2197"/>
              <a:gd name="T39" fmla="*/ 73494121 h 1196"/>
              <a:gd name="T40" fmla="*/ 279376473 w 2197"/>
              <a:gd name="T41" fmla="*/ 51626999 h 1196"/>
              <a:gd name="T42" fmla="*/ 270513653 w 2197"/>
              <a:gd name="T43" fmla="*/ 31571375 h 1196"/>
              <a:gd name="T44" fmla="*/ 256127207 w 2197"/>
              <a:gd name="T45" fmla="*/ 13844873 h 1196"/>
              <a:gd name="T46" fmla="*/ 238786487 w 2197"/>
              <a:gd name="T47" fmla="*/ 2199626 h 1196"/>
              <a:gd name="T48" fmla="*/ 229024447 w 2197"/>
              <a:gd name="T49" fmla="*/ 258631 h 1196"/>
              <a:gd name="T50" fmla="*/ 215537220 w 2197"/>
              <a:gd name="T51" fmla="*/ 0 h 1196"/>
              <a:gd name="T52" fmla="*/ 200380577 w 2197"/>
              <a:gd name="T53" fmla="*/ 776254 h 1196"/>
              <a:gd name="T54" fmla="*/ 184452661 w 2197"/>
              <a:gd name="T55" fmla="*/ 2717248 h 1196"/>
              <a:gd name="T56" fmla="*/ 174690621 w 2197"/>
              <a:gd name="T57" fmla="*/ 4269756 h 1196"/>
              <a:gd name="T58" fmla="*/ 164543304 w 2197"/>
              <a:gd name="T59" fmla="*/ 6987004 h 1196"/>
              <a:gd name="T60" fmla="*/ 140908402 w 2197"/>
              <a:gd name="T61" fmla="*/ 20314255 h 1196"/>
              <a:gd name="T62" fmla="*/ 119971160 w 2197"/>
              <a:gd name="T63" fmla="*/ 38946866 h 1196"/>
              <a:gd name="T64" fmla="*/ 90556376 w 2197"/>
              <a:gd name="T65" fmla="*/ 70388746 h 1196"/>
              <a:gd name="T66" fmla="*/ 71160603 w 2197"/>
              <a:gd name="T67" fmla="*/ 89797611 h 1196"/>
              <a:gd name="T68" fmla="*/ 50865968 w 2197"/>
              <a:gd name="T69" fmla="*/ 104806865 h 1196"/>
              <a:gd name="T70" fmla="*/ 35195024 w 2197"/>
              <a:gd name="T71" fmla="*/ 125250616 h 1196"/>
              <a:gd name="T72" fmla="*/ 22992295 w 2197"/>
              <a:gd name="T73" fmla="*/ 138060244 h 1196"/>
              <a:gd name="T74" fmla="*/ 0 w 2197"/>
              <a:gd name="T75" fmla="*/ 143365605 h 119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197"/>
              <a:gd name="T115" fmla="*/ 0 h 1196"/>
              <a:gd name="T116" fmla="*/ 2197 w 2197"/>
              <a:gd name="T117" fmla="*/ 1196 h 119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197" h="1196">
                <a:moveTo>
                  <a:pt x="7" y="1196"/>
                </a:moveTo>
                <a:lnTo>
                  <a:pt x="118" y="1183"/>
                </a:lnTo>
                <a:lnTo>
                  <a:pt x="214" y="1150"/>
                </a:lnTo>
                <a:lnTo>
                  <a:pt x="300" y="1089"/>
                </a:lnTo>
                <a:lnTo>
                  <a:pt x="357" y="1002"/>
                </a:lnTo>
                <a:lnTo>
                  <a:pt x="372" y="918"/>
                </a:lnTo>
                <a:lnTo>
                  <a:pt x="442" y="886"/>
                </a:lnTo>
                <a:lnTo>
                  <a:pt x="529" y="829"/>
                </a:lnTo>
                <a:lnTo>
                  <a:pt x="611" y="760"/>
                </a:lnTo>
                <a:lnTo>
                  <a:pt x="691" y="685"/>
                </a:lnTo>
                <a:lnTo>
                  <a:pt x="769" y="604"/>
                </a:lnTo>
                <a:lnTo>
                  <a:pt x="921" y="440"/>
                </a:lnTo>
                <a:lnTo>
                  <a:pt x="996" y="363"/>
                </a:lnTo>
                <a:lnTo>
                  <a:pt x="1071" y="291"/>
                </a:lnTo>
                <a:lnTo>
                  <a:pt x="1152" y="226"/>
                </a:lnTo>
                <a:lnTo>
                  <a:pt x="1231" y="174"/>
                </a:lnTo>
                <a:lnTo>
                  <a:pt x="1309" y="137"/>
                </a:lnTo>
                <a:lnTo>
                  <a:pt x="1351" y="127"/>
                </a:lnTo>
                <a:lnTo>
                  <a:pt x="1363" y="123"/>
                </a:lnTo>
                <a:lnTo>
                  <a:pt x="1417" y="113"/>
                </a:lnTo>
                <a:lnTo>
                  <a:pt x="1480" y="105"/>
                </a:lnTo>
                <a:lnTo>
                  <a:pt x="1517" y="99"/>
                </a:lnTo>
                <a:lnTo>
                  <a:pt x="1578" y="93"/>
                </a:lnTo>
                <a:lnTo>
                  <a:pt x="1627" y="90"/>
                </a:lnTo>
                <a:lnTo>
                  <a:pt x="1681" y="88"/>
                </a:lnTo>
                <a:lnTo>
                  <a:pt x="1729" y="88"/>
                </a:lnTo>
                <a:lnTo>
                  <a:pt x="1769" y="90"/>
                </a:lnTo>
                <a:lnTo>
                  <a:pt x="1807" y="96"/>
                </a:lnTo>
                <a:lnTo>
                  <a:pt x="1825" y="100"/>
                </a:lnTo>
                <a:lnTo>
                  <a:pt x="1882" y="133"/>
                </a:lnTo>
                <a:lnTo>
                  <a:pt x="1939" y="176"/>
                </a:lnTo>
                <a:lnTo>
                  <a:pt x="1988" y="228"/>
                </a:lnTo>
                <a:lnTo>
                  <a:pt x="2028" y="283"/>
                </a:lnTo>
                <a:lnTo>
                  <a:pt x="2066" y="356"/>
                </a:lnTo>
                <a:lnTo>
                  <a:pt x="2090" y="419"/>
                </a:lnTo>
                <a:lnTo>
                  <a:pt x="2106" y="497"/>
                </a:lnTo>
                <a:lnTo>
                  <a:pt x="2109" y="561"/>
                </a:lnTo>
                <a:lnTo>
                  <a:pt x="2099" y="630"/>
                </a:lnTo>
                <a:lnTo>
                  <a:pt x="2187" y="649"/>
                </a:lnTo>
                <a:lnTo>
                  <a:pt x="2197" y="568"/>
                </a:lnTo>
                <a:lnTo>
                  <a:pt x="2193" y="478"/>
                </a:lnTo>
                <a:lnTo>
                  <a:pt x="2175" y="399"/>
                </a:lnTo>
                <a:lnTo>
                  <a:pt x="2144" y="315"/>
                </a:lnTo>
                <a:lnTo>
                  <a:pt x="2106" y="244"/>
                </a:lnTo>
                <a:lnTo>
                  <a:pt x="2053" y="168"/>
                </a:lnTo>
                <a:lnTo>
                  <a:pt x="1994" y="107"/>
                </a:lnTo>
                <a:lnTo>
                  <a:pt x="1931" y="56"/>
                </a:lnTo>
                <a:lnTo>
                  <a:pt x="1859" y="17"/>
                </a:lnTo>
                <a:lnTo>
                  <a:pt x="1819" y="8"/>
                </a:lnTo>
                <a:lnTo>
                  <a:pt x="1783" y="2"/>
                </a:lnTo>
                <a:lnTo>
                  <a:pt x="1730" y="0"/>
                </a:lnTo>
                <a:lnTo>
                  <a:pt x="1678" y="0"/>
                </a:lnTo>
                <a:lnTo>
                  <a:pt x="1624" y="2"/>
                </a:lnTo>
                <a:lnTo>
                  <a:pt x="1560" y="6"/>
                </a:lnTo>
                <a:lnTo>
                  <a:pt x="1508" y="12"/>
                </a:lnTo>
                <a:lnTo>
                  <a:pt x="1436" y="21"/>
                </a:lnTo>
                <a:lnTo>
                  <a:pt x="1398" y="25"/>
                </a:lnTo>
                <a:lnTo>
                  <a:pt x="1360" y="33"/>
                </a:lnTo>
                <a:lnTo>
                  <a:pt x="1298" y="48"/>
                </a:lnTo>
                <a:lnTo>
                  <a:pt x="1281" y="54"/>
                </a:lnTo>
                <a:lnTo>
                  <a:pt x="1183" y="100"/>
                </a:lnTo>
                <a:lnTo>
                  <a:pt x="1097" y="157"/>
                </a:lnTo>
                <a:lnTo>
                  <a:pt x="1016" y="222"/>
                </a:lnTo>
                <a:lnTo>
                  <a:pt x="934" y="301"/>
                </a:lnTo>
                <a:lnTo>
                  <a:pt x="857" y="380"/>
                </a:lnTo>
                <a:lnTo>
                  <a:pt x="705" y="544"/>
                </a:lnTo>
                <a:lnTo>
                  <a:pt x="631" y="621"/>
                </a:lnTo>
                <a:lnTo>
                  <a:pt x="554" y="694"/>
                </a:lnTo>
                <a:lnTo>
                  <a:pt x="478" y="758"/>
                </a:lnTo>
                <a:lnTo>
                  <a:pt x="396" y="810"/>
                </a:lnTo>
                <a:lnTo>
                  <a:pt x="291" y="861"/>
                </a:lnTo>
                <a:lnTo>
                  <a:pt x="274" y="968"/>
                </a:lnTo>
                <a:lnTo>
                  <a:pt x="236" y="1026"/>
                </a:lnTo>
                <a:lnTo>
                  <a:pt x="179" y="1067"/>
                </a:lnTo>
                <a:lnTo>
                  <a:pt x="95" y="1096"/>
                </a:lnTo>
                <a:lnTo>
                  <a:pt x="0" y="1108"/>
                </a:lnTo>
                <a:lnTo>
                  <a:pt x="7" y="1196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7" name="Freeform 63"/>
          <p:cNvSpPr>
            <a:spLocks/>
          </p:cNvSpPr>
          <p:nvPr/>
        </p:nvSpPr>
        <p:spPr bwMode="auto">
          <a:xfrm>
            <a:off x="379413" y="4164013"/>
            <a:ext cx="1177925" cy="757237"/>
          </a:xfrm>
          <a:custGeom>
            <a:avLst/>
            <a:gdLst>
              <a:gd name="T0" fmla="*/ 411671141 w 3280"/>
              <a:gd name="T1" fmla="*/ 0 h 2108"/>
              <a:gd name="T2" fmla="*/ 408833706 w 3280"/>
              <a:gd name="T3" fmla="*/ 7871242 h 2108"/>
              <a:gd name="T4" fmla="*/ 403933107 w 3280"/>
              <a:gd name="T5" fmla="*/ 15226642 h 2108"/>
              <a:gd name="T6" fmla="*/ 396968626 w 3280"/>
              <a:gd name="T7" fmla="*/ 21678603 h 2108"/>
              <a:gd name="T8" fmla="*/ 368853208 w 3280"/>
              <a:gd name="T9" fmla="*/ 39744166 h 2108"/>
              <a:gd name="T10" fmla="*/ 339190327 w 3280"/>
              <a:gd name="T11" fmla="*/ 52906008 h 2108"/>
              <a:gd name="T12" fmla="*/ 307076788 w 3280"/>
              <a:gd name="T13" fmla="*/ 62584129 h 2108"/>
              <a:gd name="T14" fmla="*/ 272126173 w 3280"/>
              <a:gd name="T15" fmla="*/ 69939530 h 2108"/>
              <a:gd name="T16" fmla="*/ 238335886 w 3280"/>
              <a:gd name="T17" fmla="*/ 75230131 h 2108"/>
              <a:gd name="T18" fmla="*/ 203127061 w 3280"/>
              <a:gd name="T19" fmla="*/ 80004532 h 2108"/>
              <a:gd name="T20" fmla="*/ 167402535 w 3280"/>
              <a:gd name="T21" fmla="*/ 85295133 h 2108"/>
              <a:gd name="T22" fmla="*/ 133483682 w 3280"/>
              <a:gd name="T23" fmla="*/ 92005014 h 2108"/>
              <a:gd name="T24" fmla="*/ 98145932 w 3280"/>
              <a:gd name="T25" fmla="*/ 101683135 h 2108"/>
              <a:gd name="T26" fmla="*/ 66161318 w 3280"/>
              <a:gd name="T27" fmla="*/ 114458097 h 2108"/>
              <a:gd name="T28" fmla="*/ 35466675 w 3280"/>
              <a:gd name="T29" fmla="*/ 132136420 h 2108"/>
              <a:gd name="T30" fmla="*/ 6448421 w 3280"/>
              <a:gd name="T31" fmla="*/ 156395664 h 2108"/>
              <a:gd name="T32" fmla="*/ 1418538 w 3280"/>
              <a:gd name="T33" fmla="*/ 165041385 h 2108"/>
              <a:gd name="T34" fmla="*/ 0 w 3280"/>
              <a:gd name="T35" fmla="*/ 175880866 h 2108"/>
              <a:gd name="T36" fmla="*/ 1805673 w 3280"/>
              <a:gd name="T37" fmla="*/ 186978268 h 2108"/>
              <a:gd name="T38" fmla="*/ 6448421 w 3280"/>
              <a:gd name="T39" fmla="*/ 198978750 h 2108"/>
              <a:gd name="T40" fmla="*/ 12510066 w 3280"/>
              <a:gd name="T41" fmla="*/ 210076151 h 2108"/>
              <a:gd name="T42" fmla="*/ 20377384 w 3280"/>
              <a:gd name="T43" fmla="*/ 221947673 h 2108"/>
              <a:gd name="T44" fmla="*/ 28889329 w 3280"/>
              <a:gd name="T45" fmla="*/ 232658194 h 2108"/>
              <a:gd name="T46" fmla="*/ 37659124 w 3280"/>
              <a:gd name="T47" fmla="*/ 242723196 h 2108"/>
              <a:gd name="T48" fmla="*/ 46816055 w 3280"/>
              <a:gd name="T49" fmla="*/ 252014077 h 2108"/>
              <a:gd name="T50" fmla="*/ 55327999 w 3280"/>
              <a:gd name="T51" fmla="*/ 259240159 h 2108"/>
              <a:gd name="T52" fmla="*/ 62937107 w 3280"/>
              <a:gd name="T53" fmla="*/ 264530760 h 2108"/>
              <a:gd name="T54" fmla="*/ 70030514 w 3280"/>
              <a:gd name="T55" fmla="*/ 267885880 h 2108"/>
              <a:gd name="T56" fmla="*/ 98919843 w 3280"/>
              <a:gd name="T57" fmla="*/ 272015121 h 2108"/>
              <a:gd name="T58" fmla="*/ 126777051 w 3280"/>
              <a:gd name="T59" fmla="*/ 269047240 h 2108"/>
              <a:gd name="T60" fmla="*/ 123811050 w 3280"/>
              <a:gd name="T61" fmla="*/ 257820878 h 2108"/>
              <a:gd name="T62" fmla="*/ 99435544 w 3280"/>
              <a:gd name="T63" fmla="*/ 260788759 h 2108"/>
              <a:gd name="T64" fmla="*/ 73254725 w 3280"/>
              <a:gd name="T65" fmla="*/ 256917438 h 2108"/>
              <a:gd name="T66" fmla="*/ 69127678 w 3280"/>
              <a:gd name="T67" fmla="*/ 254981958 h 2108"/>
              <a:gd name="T68" fmla="*/ 62421406 w 3280"/>
              <a:gd name="T69" fmla="*/ 250336517 h 2108"/>
              <a:gd name="T70" fmla="*/ 54425163 w 3280"/>
              <a:gd name="T71" fmla="*/ 243497317 h 2108"/>
              <a:gd name="T72" fmla="*/ 46299994 w 3280"/>
              <a:gd name="T73" fmla="*/ 235367795 h 2108"/>
              <a:gd name="T74" fmla="*/ 37788049 w 3280"/>
              <a:gd name="T75" fmla="*/ 225818994 h 2108"/>
              <a:gd name="T76" fmla="*/ 29405030 w 3280"/>
              <a:gd name="T77" fmla="*/ 214979512 h 2108"/>
              <a:gd name="T78" fmla="*/ 22569833 w 3280"/>
              <a:gd name="T79" fmla="*/ 204785551 h 2108"/>
              <a:gd name="T80" fmla="*/ 16894964 w 3280"/>
              <a:gd name="T81" fmla="*/ 193817109 h 2108"/>
              <a:gd name="T82" fmla="*/ 13155052 w 3280"/>
              <a:gd name="T83" fmla="*/ 184397268 h 2108"/>
              <a:gd name="T84" fmla="*/ 11349379 w 3280"/>
              <a:gd name="T85" fmla="*/ 175622586 h 2108"/>
              <a:gd name="T86" fmla="*/ 12123290 w 3280"/>
              <a:gd name="T87" fmla="*/ 169170625 h 2108"/>
              <a:gd name="T88" fmla="*/ 15347501 w 3280"/>
              <a:gd name="T89" fmla="*/ 163880025 h 2108"/>
              <a:gd name="T90" fmla="*/ 41657246 w 3280"/>
              <a:gd name="T91" fmla="*/ 141943501 h 2108"/>
              <a:gd name="T92" fmla="*/ 70933351 w 3280"/>
              <a:gd name="T93" fmla="*/ 124909979 h 2108"/>
              <a:gd name="T94" fmla="*/ 102917965 w 3280"/>
              <a:gd name="T95" fmla="*/ 112135376 h 2108"/>
              <a:gd name="T96" fmla="*/ 134644369 w 3280"/>
              <a:gd name="T97" fmla="*/ 103360695 h 2108"/>
              <a:gd name="T98" fmla="*/ 169982119 w 3280"/>
              <a:gd name="T99" fmla="*/ 96650455 h 2108"/>
              <a:gd name="T100" fmla="*/ 204674883 w 3280"/>
              <a:gd name="T101" fmla="*/ 91359854 h 2108"/>
              <a:gd name="T102" fmla="*/ 239883708 w 3280"/>
              <a:gd name="T103" fmla="*/ 86585453 h 2108"/>
              <a:gd name="T104" fmla="*/ 275995010 w 3280"/>
              <a:gd name="T105" fmla="*/ 80907612 h 2108"/>
              <a:gd name="T106" fmla="*/ 309140311 w 3280"/>
              <a:gd name="T107" fmla="*/ 73939451 h 2108"/>
              <a:gd name="T108" fmla="*/ 342672388 w 3280"/>
              <a:gd name="T109" fmla="*/ 63616529 h 2108"/>
              <a:gd name="T110" fmla="*/ 374785928 w 3280"/>
              <a:gd name="T111" fmla="*/ 49551247 h 2108"/>
              <a:gd name="T112" fmla="*/ 404062033 w 3280"/>
              <a:gd name="T113" fmla="*/ 30582245 h 2108"/>
              <a:gd name="T114" fmla="*/ 412831828 w 3280"/>
              <a:gd name="T115" fmla="*/ 22323763 h 2108"/>
              <a:gd name="T116" fmla="*/ 419280249 w 3280"/>
              <a:gd name="T117" fmla="*/ 12903922 h 2108"/>
              <a:gd name="T118" fmla="*/ 423020520 w 3280"/>
              <a:gd name="T119" fmla="*/ 2451681 h 2108"/>
              <a:gd name="T120" fmla="*/ 411671141 w 3280"/>
              <a:gd name="T121" fmla="*/ 0 h 210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280"/>
              <a:gd name="T184" fmla="*/ 0 h 2108"/>
              <a:gd name="T185" fmla="*/ 3280 w 3280"/>
              <a:gd name="T186" fmla="*/ 2108 h 210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280" h="2108">
                <a:moveTo>
                  <a:pt x="3192" y="0"/>
                </a:moveTo>
                <a:lnTo>
                  <a:pt x="3170" y="61"/>
                </a:lnTo>
                <a:lnTo>
                  <a:pt x="3132" y="118"/>
                </a:lnTo>
                <a:lnTo>
                  <a:pt x="3078" y="168"/>
                </a:lnTo>
                <a:lnTo>
                  <a:pt x="2860" y="308"/>
                </a:lnTo>
                <a:lnTo>
                  <a:pt x="2630" y="410"/>
                </a:lnTo>
                <a:lnTo>
                  <a:pt x="2381" y="485"/>
                </a:lnTo>
                <a:lnTo>
                  <a:pt x="2110" y="542"/>
                </a:lnTo>
                <a:lnTo>
                  <a:pt x="1848" y="583"/>
                </a:lnTo>
                <a:lnTo>
                  <a:pt x="1575" y="620"/>
                </a:lnTo>
                <a:lnTo>
                  <a:pt x="1298" y="661"/>
                </a:lnTo>
                <a:lnTo>
                  <a:pt x="1035" y="713"/>
                </a:lnTo>
                <a:lnTo>
                  <a:pt x="761" y="788"/>
                </a:lnTo>
                <a:lnTo>
                  <a:pt x="513" y="887"/>
                </a:lnTo>
                <a:lnTo>
                  <a:pt x="275" y="1024"/>
                </a:lnTo>
                <a:lnTo>
                  <a:pt x="50" y="1212"/>
                </a:lnTo>
                <a:lnTo>
                  <a:pt x="11" y="1279"/>
                </a:lnTo>
                <a:lnTo>
                  <a:pt x="0" y="1363"/>
                </a:lnTo>
                <a:lnTo>
                  <a:pt x="14" y="1449"/>
                </a:lnTo>
                <a:lnTo>
                  <a:pt x="50" y="1542"/>
                </a:lnTo>
                <a:lnTo>
                  <a:pt x="97" y="1628"/>
                </a:lnTo>
                <a:lnTo>
                  <a:pt x="158" y="1720"/>
                </a:lnTo>
                <a:lnTo>
                  <a:pt x="224" y="1803"/>
                </a:lnTo>
                <a:lnTo>
                  <a:pt x="292" y="1881"/>
                </a:lnTo>
                <a:lnTo>
                  <a:pt x="363" y="1953"/>
                </a:lnTo>
                <a:lnTo>
                  <a:pt x="429" y="2009"/>
                </a:lnTo>
                <a:lnTo>
                  <a:pt x="488" y="2050"/>
                </a:lnTo>
                <a:lnTo>
                  <a:pt x="543" y="2076"/>
                </a:lnTo>
                <a:lnTo>
                  <a:pt x="767" y="2108"/>
                </a:lnTo>
                <a:lnTo>
                  <a:pt x="983" y="2085"/>
                </a:lnTo>
                <a:lnTo>
                  <a:pt x="960" y="1998"/>
                </a:lnTo>
                <a:lnTo>
                  <a:pt x="771" y="2021"/>
                </a:lnTo>
                <a:lnTo>
                  <a:pt x="568" y="1991"/>
                </a:lnTo>
                <a:lnTo>
                  <a:pt x="536" y="1976"/>
                </a:lnTo>
                <a:lnTo>
                  <a:pt x="484" y="1940"/>
                </a:lnTo>
                <a:lnTo>
                  <a:pt x="422" y="1887"/>
                </a:lnTo>
                <a:lnTo>
                  <a:pt x="359" y="1824"/>
                </a:lnTo>
                <a:lnTo>
                  <a:pt x="293" y="1750"/>
                </a:lnTo>
                <a:lnTo>
                  <a:pt x="228" y="1666"/>
                </a:lnTo>
                <a:lnTo>
                  <a:pt x="175" y="1587"/>
                </a:lnTo>
                <a:lnTo>
                  <a:pt x="131" y="1502"/>
                </a:lnTo>
                <a:lnTo>
                  <a:pt x="102" y="1429"/>
                </a:lnTo>
                <a:lnTo>
                  <a:pt x="88" y="1361"/>
                </a:lnTo>
                <a:lnTo>
                  <a:pt x="94" y="1311"/>
                </a:lnTo>
                <a:lnTo>
                  <a:pt x="119" y="1270"/>
                </a:lnTo>
                <a:lnTo>
                  <a:pt x="323" y="1100"/>
                </a:lnTo>
                <a:lnTo>
                  <a:pt x="550" y="968"/>
                </a:lnTo>
                <a:lnTo>
                  <a:pt x="798" y="869"/>
                </a:lnTo>
                <a:lnTo>
                  <a:pt x="1044" y="801"/>
                </a:lnTo>
                <a:lnTo>
                  <a:pt x="1318" y="749"/>
                </a:lnTo>
                <a:lnTo>
                  <a:pt x="1587" y="708"/>
                </a:lnTo>
                <a:lnTo>
                  <a:pt x="1860" y="671"/>
                </a:lnTo>
                <a:lnTo>
                  <a:pt x="2140" y="627"/>
                </a:lnTo>
                <a:lnTo>
                  <a:pt x="2397" y="573"/>
                </a:lnTo>
                <a:lnTo>
                  <a:pt x="2657" y="493"/>
                </a:lnTo>
                <a:lnTo>
                  <a:pt x="2906" y="384"/>
                </a:lnTo>
                <a:lnTo>
                  <a:pt x="3133" y="237"/>
                </a:lnTo>
                <a:lnTo>
                  <a:pt x="3201" y="173"/>
                </a:lnTo>
                <a:lnTo>
                  <a:pt x="3251" y="100"/>
                </a:lnTo>
                <a:lnTo>
                  <a:pt x="3280" y="19"/>
                </a:lnTo>
                <a:lnTo>
                  <a:pt x="3192" y="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8" name="Freeform 64"/>
          <p:cNvSpPr>
            <a:spLocks/>
          </p:cNvSpPr>
          <p:nvPr/>
        </p:nvSpPr>
        <p:spPr bwMode="auto">
          <a:xfrm>
            <a:off x="723900" y="4421188"/>
            <a:ext cx="1104900" cy="490537"/>
          </a:xfrm>
          <a:custGeom>
            <a:avLst/>
            <a:gdLst>
              <a:gd name="T0" fmla="*/ 2977222 w 3071"/>
              <a:gd name="T1" fmla="*/ 176412425 h 1364"/>
              <a:gd name="T2" fmla="*/ 29125322 w 3071"/>
              <a:gd name="T3" fmla="*/ 167359069 h 1364"/>
              <a:gd name="T4" fmla="*/ 53849394 w 3071"/>
              <a:gd name="T5" fmla="*/ 153649567 h 1364"/>
              <a:gd name="T6" fmla="*/ 78961673 w 3071"/>
              <a:gd name="T7" fmla="*/ 135671961 h 1364"/>
              <a:gd name="T8" fmla="*/ 101485299 w 3071"/>
              <a:gd name="T9" fmla="*/ 117047738 h 1364"/>
              <a:gd name="T10" fmla="*/ 124655818 w 3071"/>
              <a:gd name="T11" fmla="*/ 95837048 h 1364"/>
              <a:gd name="T12" fmla="*/ 146790876 w 3071"/>
              <a:gd name="T13" fmla="*/ 75531549 h 1364"/>
              <a:gd name="T14" fmla="*/ 169184979 w 3071"/>
              <a:gd name="T15" fmla="*/ 56131243 h 1364"/>
              <a:gd name="T16" fmla="*/ 191190874 w 3071"/>
              <a:gd name="T17" fmla="*/ 39059188 h 1364"/>
              <a:gd name="T18" fmla="*/ 213455455 w 3071"/>
              <a:gd name="T19" fmla="*/ 25349686 h 1364"/>
              <a:gd name="T20" fmla="*/ 235331467 w 3071"/>
              <a:gd name="T21" fmla="*/ 16554904 h 1364"/>
              <a:gd name="T22" fmla="*/ 248923428 w 3071"/>
              <a:gd name="T23" fmla="*/ 13838969 h 1364"/>
              <a:gd name="T24" fmla="*/ 264844998 w 3071"/>
              <a:gd name="T25" fmla="*/ 12157334 h 1364"/>
              <a:gd name="T26" fmla="*/ 282708687 w 3071"/>
              <a:gd name="T27" fmla="*/ 11381609 h 1364"/>
              <a:gd name="T28" fmla="*/ 301089747 w 3071"/>
              <a:gd name="T29" fmla="*/ 12028226 h 1364"/>
              <a:gd name="T30" fmla="*/ 319729853 w 3071"/>
              <a:gd name="T31" fmla="*/ 14097544 h 1364"/>
              <a:gd name="T32" fmla="*/ 338887689 w 3071"/>
              <a:gd name="T33" fmla="*/ 18106713 h 1364"/>
              <a:gd name="T34" fmla="*/ 354550573 w 3071"/>
              <a:gd name="T35" fmla="*/ 23926985 h 1364"/>
              <a:gd name="T36" fmla="*/ 368401220 w 3071"/>
              <a:gd name="T37" fmla="*/ 31816215 h 1364"/>
              <a:gd name="T38" fmla="*/ 378368706 w 3071"/>
              <a:gd name="T39" fmla="*/ 41645656 h 1364"/>
              <a:gd name="T40" fmla="*/ 384323149 w 3071"/>
              <a:gd name="T41" fmla="*/ 53544415 h 1364"/>
              <a:gd name="T42" fmla="*/ 386135386 w 3071"/>
              <a:gd name="T43" fmla="*/ 68418044 h 1364"/>
              <a:gd name="T44" fmla="*/ 381993181 w 3071"/>
              <a:gd name="T45" fmla="*/ 87818350 h 1364"/>
              <a:gd name="T46" fmla="*/ 368272057 w 3071"/>
              <a:gd name="T47" fmla="*/ 118470440 h 1364"/>
              <a:gd name="T48" fmla="*/ 349631951 w 3071"/>
              <a:gd name="T49" fmla="*/ 144725318 h 1364"/>
              <a:gd name="T50" fmla="*/ 326202027 w 3071"/>
              <a:gd name="T51" fmla="*/ 167100494 h 1364"/>
              <a:gd name="T52" fmla="*/ 333969067 w 3071"/>
              <a:gd name="T53" fmla="*/ 175377766 h 1364"/>
              <a:gd name="T54" fmla="*/ 358304571 w 3071"/>
              <a:gd name="T55" fmla="*/ 152226866 h 1364"/>
              <a:gd name="T56" fmla="*/ 378368706 w 3071"/>
              <a:gd name="T57" fmla="*/ 123902669 h 1364"/>
              <a:gd name="T58" fmla="*/ 393384336 w 3071"/>
              <a:gd name="T59" fmla="*/ 90534286 h 1364"/>
              <a:gd name="T60" fmla="*/ 397526542 w 3071"/>
              <a:gd name="T61" fmla="*/ 69323235 h 1364"/>
              <a:gd name="T62" fmla="*/ 395455259 w 3071"/>
              <a:gd name="T63" fmla="*/ 50311330 h 1364"/>
              <a:gd name="T64" fmla="*/ 387300370 w 3071"/>
              <a:gd name="T65" fmla="*/ 34403043 h 1364"/>
              <a:gd name="T66" fmla="*/ 375002916 w 3071"/>
              <a:gd name="T67" fmla="*/ 22245709 h 1364"/>
              <a:gd name="T68" fmla="*/ 359599077 w 3071"/>
              <a:gd name="T69" fmla="*/ 13450927 h 1364"/>
              <a:gd name="T70" fmla="*/ 341218017 w 3071"/>
              <a:gd name="T71" fmla="*/ 6725464 h 1364"/>
              <a:gd name="T72" fmla="*/ 322836597 w 3071"/>
              <a:gd name="T73" fmla="*/ 2715935 h 1364"/>
              <a:gd name="T74" fmla="*/ 302643299 w 3071"/>
              <a:gd name="T75" fmla="*/ 646617 h 1364"/>
              <a:gd name="T76" fmla="*/ 282320119 w 3071"/>
              <a:gd name="T77" fmla="*/ 0 h 1364"/>
              <a:gd name="T78" fmla="*/ 263421328 w 3071"/>
              <a:gd name="T79" fmla="*/ 776084 h 1364"/>
              <a:gd name="T80" fmla="*/ 245946207 w 3071"/>
              <a:gd name="T81" fmla="*/ 2586827 h 1364"/>
              <a:gd name="T82" fmla="*/ 231836515 w 3071"/>
              <a:gd name="T83" fmla="*/ 5561337 h 1364"/>
              <a:gd name="T84" fmla="*/ 208018742 w 3071"/>
              <a:gd name="T85" fmla="*/ 15261311 h 1364"/>
              <a:gd name="T86" fmla="*/ 184977386 w 3071"/>
              <a:gd name="T87" fmla="*/ 29488322 h 1364"/>
              <a:gd name="T88" fmla="*/ 162324597 w 3071"/>
              <a:gd name="T89" fmla="*/ 47077886 h 1364"/>
              <a:gd name="T90" fmla="*/ 139930494 w 3071"/>
              <a:gd name="T91" fmla="*/ 66607300 h 1364"/>
              <a:gd name="T92" fmla="*/ 116889138 w 3071"/>
              <a:gd name="T93" fmla="*/ 87559416 h 1364"/>
              <a:gd name="T94" fmla="*/ 94883243 w 3071"/>
              <a:gd name="T95" fmla="*/ 107477232 h 1364"/>
              <a:gd name="T96" fmla="*/ 70806425 w 3071"/>
              <a:gd name="T97" fmla="*/ 127523796 h 1364"/>
              <a:gd name="T98" fmla="*/ 48541844 w 3071"/>
              <a:gd name="T99" fmla="*/ 143561551 h 1364"/>
              <a:gd name="T100" fmla="*/ 24594549 w 3071"/>
              <a:gd name="T101" fmla="*/ 156624077 h 1364"/>
              <a:gd name="T102" fmla="*/ 0 w 3071"/>
              <a:gd name="T103" fmla="*/ 165160284 h 1364"/>
              <a:gd name="T104" fmla="*/ 2977222 w 3071"/>
              <a:gd name="T105" fmla="*/ 176412425 h 136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071"/>
              <a:gd name="T160" fmla="*/ 0 h 1364"/>
              <a:gd name="T161" fmla="*/ 3071 w 3071"/>
              <a:gd name="T162" fmla="*/ 1364 h 136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071" h="1364">
                <a:moveTo>
                  <a:pt x="23" y="1364"/>
                </a:moveTo>
                <a:lnTo>
                  <a:pt x="225" y="1294"/>
                </a:lnTo>
                <a:lnTo>
                  <a:pt x="416" y="1188"/>
                </a:lnTo>
                <a:lnTo>
                  <a:pt x="610" y="1049"/>
                </a:lnTo>
                <a:lnTo>
                  <a:pt x="784" y="905"/>
                </a:lnTo>
                <a:lnTo>
                  <a:pt x="963" y="741"/>
                </a:lnTo>
                <a:lnTo>
                  <a:pt x="1134" y="584"/>
                </a:lnTo>
                <a:lnTo>
                  <a:pt x="1307" y="434"/>
                </a:lnTo>
                <a:lnTo>
                  <a:pt x="1477" y="302"/>
                </a:lnTo>
                <a:lnTo>
                  <a:pt x="1649" y="196"/>
                </a:lnTo>
                <a:lnTo>
                  <a:pt x="1818" y="128"/>
                </a:lnTo>
                <a:lnTo>
                  <a:pt x="1923" y="107"/>
                </a:lnTo>
                <a:lnTo>
                  <a:pt x="2046" y="94"/>
                </a:lnTo>
                <a:lnTo>
                  <a:pt x="2184" y="88"/>
                </a:lnTo>
                <a:lnTo>
                  <a:pt x="2326" y="93"/>
                </a:lnTo>
                <a:lnTo>
                  <a:pt x="2470" y="109"/>
                </a:lnTo>
                <a:lnTo>
                  <a:pt x="2618" y="140"/>
                </a:lnTo>
                <a:lnTo>
                  <a:pt x="2739" y="185"/>
                </a:lnTo>
                <a:lnTo>
                  <a:pt x="2846" y="246"/>
                </a:lnTo>
                <a:lnTo>
                  <a:pt x="2923" y="322"/>
                </a:lnTo>
                <a:lnTo>
                  <a:pt x="2969" y="414"/>
                </a:lnTo>
                <a:lnTo>
                  <a:pt x="2983" y="529"/>
                </a:lnTo>
                <a:lnTo>
                  <a:pt x="2951" y="679"/>
                </a:lnTo>
                <a:lnTo>
                  <a:pt x="2845" y="916"/>
                </a:lnTo>
                <a:lnTo>
                  <a:pt x="2701" y="1119"/>
                </a:lnTo>
                <a:lnTo>
                  <a:pt x="2520" y="1292"/>
                </a:lnTo>
                <a:lnTo>
                  <a:pt x="2580" y="1356"/>
                </a:lnTo>
                <a:lnTo>
                  <a:pt x="2768" y="1177"/>
                </a:lnTo>
                <a:lnTo>
                  <a:pt x="2923" y="958"/>
                </a:lnTo>
                <a:lnTo>
                  <a:pt x="3039" y="700"/>
                </a:lnTo>
                <a:lnTo>
                  <a:pt x="3071" y="536"/>
                </a:lnTo>
                <a:lnTo>
                  <a:pt x="3055" y="389"/>
                </a:lnTo>
                <a:lnTo>
                  <a:pt x="2992" y="266"/>
                </a:lnTo>
                <a:lnTo>
                  <a:pt x="2897" y="172"/>
                </a:lnTo>
                <a:lnTo>
                  <a:pt x="2778" y="104"/>
                </a:lnTo>
                <a:lnTo>
                  <a:pt x="2636" y="52"/>
                </a:lnTo>
                <a:lnTo>
                  <a:pt x="2494" y="21"/>
                </a:lnTo>
                <a:lnTo>
                  <a:pt x="2338" y="5"/>
                </a:lnTo>
                <a:lnTo>
                  <a:pt x="2181" y="0"/>
                </a:lnTo>
                <a:lnTo>
                  <a:pt x="2035" y="6"/>
                </a:lnTo>
                <a:lnTo>
                  <a:pt x="1900" y="20"/>
                </a:lnTo>
                <a:lnTo>
                  <a:pt x="1791" y="43"/>
                </a:lnTo>
                <a:lnTo>
                  <a:pt x="1607" y="118"/>
                </a:lnTo>
                <a:lnTo>
                  <a:pt x="1429" y="228"/>
                </a:lnTo>
                <a:lnTo>
                  <a:pt x="1254" y="364"/>
                </a:lnTo>
                <a:lnTo>
                  <a:pt x="1081" y="515"/>
                </a:lnTo>
                <a:lnTo>
                  <a:pt x="903" y="677"/>
                </a:lnTo>
                <a:lnTo>
                  <a:pt x="733" y="831"/>
                </a:lnTo>
                <a:lnTo>
                  <a:pt x="547" y="986"/>
                </a:lnTo>
                <a:lnTo>
                  <a:pt x="375" y="1110"/>
                </a:lnTo>
                <a:lnTo>
                  <a:pt x="190" y="1211"/>
                </a:lnTo>
                <a:lnTo>
                  <a:pt x="0" y="1277"/>
                </a:lnTo>
                <a:lnTo>
                  <a:pt x="23" y="1364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9" name="Freeform 65"/>
          <p:cNvSpPr>
            <a:spLocks/>
          </p:cNvSpPr>
          <p:nvPr/>
        </p:nvSpPr>
        <p:spPr bwMode="auto">
          <a:xfrm>
            <a:off x="839788" y="4886325"/>
            <a:ext cx="811212" cy="300038"/>
          </a:xfrm>
          <a:custGeom>
            <a:avLst/>
            <a:gdLst>
              <a:gd name="T0" fmla="*/ 283937504 w 2256"/>
              <a:gd name="T1" fmla="*/ 0 h 840"/>
              <a:gd name="T2" fmla="*/ 257560889 w 2256"/>
              <a:gd name="T3" fmla="*/ 18244454 h 840"/>
              <a:gd name="T4" fmla="*/ 228727624 w 2256"/>
              <a:gd name="T5" fmla="*/ 32916669 h 840"/>
              <a:gd name="T6" fmla="*/ 195885764 w 2256"/>
              <a:gd name="T7" fmla="*/ 45802587 h 840"/>
              <a:gd name="T8" fmla="*/ 161363587 w 2256"/>
              <a:gd name="T9" fmla="*/ 56647174 h 840"/>
              <a:gd name="T10" fmla="*/ 131236914 w 2256"/>
              <a:gd name="T11" fmla="*/ 64684621 h 840"/>
              <a:gd name="T12" fmla="*/ 94775164 w 2256"/>
              <a:gd name="T13" fmla="*/ 72977814 h 840"/>
              <a:gd name="T14" fmla="*/ 61416228 w 2256"/>
              <a:gd name="T15" fmla="*/ 80377680 h 840"/>
              <a:gd name="T16" fmla="*/ 29996865 w 2256"/>
              <a:gd name="T17" fmla="*/ 87777188 h 840"/>
              <a:gd name="T18" fmla="*/ 646524 w 2256"/>
              <a:gd name="T19" fmla="*/ 95687476 h 840"/>
              <a:gd name="T20" fmla="*/ 0 w 2256"/>
              <a:gd name="T21" fmla="*/ 95687476 h 840"/>
              <a:gd name="T22" fmla="*/ 0 w 2256"/>
              <a:gd name="T23" fmla="*/ 101428917 h 840"/>
              <a:gd name="T24" fmla="*/ 0 w 2256"/>
              <a:gd name="T25" fmla="*/ 107170002 h 840"/>
              <a:gd name="T26" fmla="*/ 1034511 w 2256"/>
              <a:gd name="T27" fmla="*/ 107170002 h 840"/>
              <a:gd name="T28" fmla="*/ 2456649 w 2256"/>
              <a:gd name="T29" fmla="*/ 106787096 h 840"/>
              <a:gd name="T30" fmla="*/ 31160825 w 2256"/>
              <a:gd name="T31" fmla="*/ 98877166 h 840"/>
              <a:gd name="T32" fmla="*/ 63485250 w 2256"/>
              <a:gd name="T33" fmla="*/ 91477300 h 840"/>
              <a:gd name="T34" fmla="*/ 96843826 w 2256"/>
              <a:gd name="T35" fmla="*/ 84204950 h 840"/>
              <a:gd name="T36" fmla="*/ 128909713 w 2256"/>
              <a:gd name="T37" fmla="*/ 76677568 h 840"/>
              <a:gd name="T38" fmla="*/ 167311037 w 2256"/>
              <a:gd name="T39" fmla="*/ 66725951 h 840"/>
              <a:gd name="T40" fmla="*/ 200023448 w 2256"/>
              <a:gd name="T41" fmla="*/ 56391785 h 840"/>
              <a:gd name="T42" fmla="*/ 231959887 w 2256"/>
              <a:gd name="T43" fmla="*/ 43761257 h 840"/>
              <a:gd name="T44" fmla="*/ 263508338 w 2256"/>
              <a:gd name="T45" fmla="*/ 27558133 h 840"/>
              <a:gd name="T46" fmla="*/ 291695438 w 2256"/>
              <a:gd name="T47" fmla="*/ 8165320 h 840"/>
              <a:gd name="T48" fmla="*/ 283937504 w 2256"/>
              <a:gd name="T49" fmla="*/ 0 h 84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256"/>
              <a:gd name="T76" fmla="*/ 0 h 840"/>
              <a:gd name="T77" fmla="*/ 2256 w 2256"/>
              <a:gd name="T78" fmla="*/ 840 h 84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256" h="840">
                <a:moveTo>
                  <a:pt x="2196" y="0"/>
                </a:moveTo>
                <a:lnTo>
                  <a:pt x="1992" y="143"/>
                </a:lnTo>
                <a:lnTo>
                  <a:pt x="1769" y="258"/>
                </a:lnTo>
                <a:lnTo>
                  <a:pt x="1515" y="359"/>
                </a:lnTo>
                <a:lnTo>
                  <a:pt x="1248" y="444"/>
                </a:lnTo>
                <a:lnTo>
                  <a:pt x="1015" y="507"/>
                </a:lnTo>
                <a:lnTo>
                  <a:pt x="733" y="572"/>
                </a:lnTo>
                <a:lnTo>
                  <a:pt x="475" y="630"/>
                </a:lnTo>
                <a:lnTo>
                  <a:pt x="232" y="688"/>
                </a:lnTo>
                <a:lnTo>
                  <a:pt x="5" y="750"/>
                </a:lnTo>
                <a:lnTo>
                  <a:pt x="0" y="750"/>
                </a:lnTo>
                <a:lnTo>
                  <a:pt x="0" y="795"/>
                </a:lnTo>
                <a:lnTo>
                  <a:pt x="0" y="840"/>
                </a:lnTo>
                <a:lnTo>
                  <a:pt x="8" y="840"/>
                </a:lnTo>
                <a:lnTo>
                  <a:pt x="19" y="837"/>
                </a:lnTo>
                <a:lnTo>
                  <a:pt x="241" y="775"/>
                </a:lnTo>
                <a:lnTo>
                  <a:pt x="491" y="717"/>
                </a:lnTo>
                <a:lnTo>
                  <a:pt x="749" y="660"/>
                </a:lnTo>
                <a:lnTo>
                  <a:pt x="997" y="601"/>
                </a:lnTo>
                <a:lnTo>
                  <a:pt x="1294" y="523"/>
                </a:lnTo>
                <a:lnTo>
                  <a:pt x="1547" y="442"/>
                </a:lnTo>
                <a:lnTo>
                  <a:pt x="1794" y="343"/>
                </a:lnTo>
                <a:lnTo>
                  <a:pt x="2038" y="216"/>
                </a:lnTo>
                <a:lnTo>
                  <a:pt x="2256" y="64"/>
                </a:lnTo>
                <a:lnTo>
                  <a:pt x="2196" y="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0" name="Freeform 66"/>
          <p:cNvSpPr>
            <a:spLocks/>
          </p:cNvSpPr>
          <p:nvPr/>
        </p:nvSpPr>
        <p:spPr bwMode="auto">
          <a:xfrm>
            <a:off x="825500" y="5154613"/>
            <a:ext cx="20638" cy="31750"/>
          </a:xfrm>
          <a:custGeom>
            <a:avLst/>
            <a:gdLst>
              <a:gd name="T0" fmla="*/ 5631923 w 55"/>
              <a:gd name="T1" fmla="*/ 0 h 90"/>
              <a:gd name="T2" fmla="*/ 5631923 w 55"/>
              <a:gd name="T3" fmla="*/ 0 h 90"/>
              <a:gd name="T4" fmla="*/ 3520092 w 55"/>
              <a:gd name="T5" fmla="*/ 373239 h 90"/>
              <a:gd name="T6" fmla="*/ 2252919 w 55"/>
              <a:gd name="T7" fmla="*/ 871008 h 90"/>
              <a:gd name="T8" fmla="*/ 844657 w 55"/>
              <a:gd name="T9" fmla="*/ 1369131 h 90"/>
              <a:gd name="T10" fmla="*/ 0 w 55"/>
              <a:gd name="T11" fmla="*/ 1991078 h 90"/>
              <a:gd name="T12" fmla="*/ 3379379 w 55"/>
              <a:gd name="T13" fmla="*/ 6595886 h 90"/>
              <a:gd name="T14" fmla="*/ 6758382 w 55"/>
              <a:gd name="T15" fmla="*/ 11200694 h 90"/>
              <a:gd name="T16" fmla="*/ 7040185 w 55"/>
              <a:gd name="T17" fmla="*/ 10951633 h 90"/>
              <a:gd name="T18" fmla="*/ 7744128 w 55"/>
              <a:gd name="T19" fmla="*/ 10702925 h 90"/>
              <a:gd name="T20" fmla="*/ 5631923 w 55"/>
              <a:gd name="T21" fmla="*/ 5600347 h 90"/>
              <a:gd name="T22" fmla="*/ 5631923 w 55"/>
              <a:gd name="T23" fmla="*/ 0 h 9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5"/>
              <a:gd name="T37" fmla="*/ 0 h 90"/>
              <a:gd name="T38" fmla="*/ 55 w 55"/>
              <a:gd name="T39" fmla="*/ 90 h 9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5" h="90">
                <a:moveTo>
                  <a:pt x="40" y="0"/>
                </a:moveTo>
                <a:lnTo>
                  <a:pt x="40" y="0"/>
                </a:lnTo>
                <a:lnTo>
                  <a:pt x="25" y="3"/>
                </a:lnTo>
                <a:lnTo>
                  <a:pt x="16" y="7"/>
                </a:lnTo>
                <a:lnTo>
                  <a:pt x="6" y="11"/>
                </a:lnTo>
                <a:lnTo>
                  <a:pt x="0" y="16"/>
                </a:lnTo>
                <a:lnTo>
                  <a:pt x="24" y="53"/>
                </a:lnTo>
                <a:lnTo>
                  <a:pt x="48" y="90"/>
                </a:lnTo>
                <a:lnTo>
                  <a:pt x="50" y="88"/>
                </a:lnTo>
                <a:lnTo>
                  <a:pt x="55" y="86"/>
                </a:lnTo>
                <a:lnTo>
                  <a:pt x="40" y="45"/>
                </a:lnTo>
                <a:lnTo>
                  <a:pt x="40" y="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1" name="Freeform 67"/>
          <p:cNvSpPr>
            <a:spLocks/>
          </p:cNvSpPr>
          <p:nvPr/>
        </p:nvSpPr>
        <p:spPr bwMode="auto">
          <a:xfrm>
            <a:off x="822325" y="5160963"/>
            <a:ext cx="23813" cy="25400"/>
          </a:xfrm>
          <a:custGeom>
            <a:avLst/>
            <a:gdLst>
              <a:gd name="T0" fmla="*/ 1622741 w 62"/>
              <a:gd name="T1" fmla="*/ 0 h 76"/>
              <a:gd name="T2" fmla="*/ 1622741 w 62"/>
              <a:gd name="T3" fmla="*/ 0 h 76"/>
              <a:gd name="T4" fmla="*/ 1032793 w 62"/>
              <a:gd name="T5" fmla="*/ 335213 h 76"/>
              <a:gd name="T6" fmla="*/ 0 w 62"/>
              <a:gd name="T7" fmla="*/ 1005305 h 76"/>
              <a:gd name="T8" fmla="*/ 4130403 w 62"/>
              <a:gd name="T9" fmla="*/ 4691313 h 76"/>
              <a:gd name="T10" fmla="*/ 8261191 w 62"/>
              <a:gd name="T11" fmla="*/ 8488947 h 76"/>
              <a:gd name="T12" fmla="*/ 9146112 w 62"/>
              <a:gd name="T13" fmla="*/ 7818855 h 76"/>
              <a:gd name="T14" fmla="*/ 5163196 w 62"/>
              <a:gd name="T15" fmla="*/ 4132847 h 76"/>
              <a:gd name="T16" fmla="*/ 1622741 w 62"/>
              <a:gd name="T17" fmla="*/ 0 h 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2"/>
              <a:gd name="T28" fmla="*/ 0 h 76"/>
              <a:gd name="T29" fmla="*/ 62 w 62"/>
              <a:gd name="T30" fmla="*/ 76 h 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2" h="76">
                <a:moveTo>
                  <a:pt x="11" y="0"/>
                </a:moveTo>
                <a:lnTo>
                  <a:pt x="11" y="0"/>
                </a:lnTo>
                <a:lnTo>
                  <a:pt x="7" y="3"/>
                </a:lnTo>
                <a:lnTo>
                  <a:pt x="0" y="9"/>
                </a:lnTo>
                <a:lnTo>
                  <a:pt x="28" y="42"/>
                </a:lnTo>
                <a:lnTo>
                  <a:pt x="56" y="76"/>
                </a:lnTo>
                <a:lnTo>
                  <a:pt x="62" y="70"/>
                </a:lnTo>
                <a:lnTo>
                  <a:pt x="35" y="37"/>
                </a:lnTo>
                <a:lnTo>
                  <a:pt x="11" y="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2" name="Freeform 68"/>
          <p:cNvSpPr>
            <a:spLocks/>
          </p:cNvSpPr>
          <p:nvPr/>
        </p:nvSpPr>
        <p:spPr bwMode="auto">
          <a:xfrm>
            <a:off x="819150" y="5164138"/>
            <a:ext cx="25400" cy="25400"/>
          </a:xfrm>
          <a:custGeom>
            <a:avLst/>
            <a:gdLst>
              <a:gd name="T0" fmla="*/ 1355035 w 69"/>
              <a:gd name="T1" fmla="*/ 0 h 72"/>
              <a:gd name="T2" fmla="*/ 1355035 w 69"/>
              <a:gd name="T3" fmla="*/ 0 h 72"/>
              <a:gd name="T4" fmla="*/ 948635 w 69"/>
              <a:gd name="T5" fmla="*/ 249061 h 72"/>
              <a:gd name="T6" fmla="*/ 0 w 69"/>
              <a:gd name="T7" fmla="*/ 1120069 h 72"/>
              <a:gd name="T8" fmla="*/ 4200939 w 69"/>
              <a:gd name="T9" fmla="*/ 4978047 h 72"/>
              <a:gd name="T10" fmla="*/ 8401510 w 69"/>
              <a:gd name="T11" fmla="*/ 8960556 h 72"/>
              <a:gd name="T12" fmla="*/ 9350145 w 69"/>
              <a:gd name="T13" fmla="*/ 8089547 h 72"/>
              <a:gd name="T14" fmla="*/ 5149206 w 69"/>
              <a:gd name="T15" fmla="*/ 4107039 h 72"/>
              <a:gd name="T16" fmla="*/ 1355035 w 69"/>
              <a:gd name="T17" fmla="*/ 0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9"/>
              <a:gd name="T28" fmla="*/ 0 h 72"/>
              <a:gd name="T29" fmla="*/ 69 w 69"/>
              <a:gd name="T30" fmla="*/ 72 h 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9" h="72">
                <a:moveTo>
                  <a:pt x="10" y="0"/>
                </a:moveTo>
                <a:lnTo>
                  <a:pt x="10" y="0"/>
                </a:lnTo>
                <a:lnTo>
                  <a:pt x="7" y="2"/>
                </a:lnTo>
                <a:lnTo>
                  <a:pt x="0" y="9"/>
                </a:lnTo>
                <a:lnTo>
                  <a:pt x="31" y="40"/>
                </a:lnTo>
                <a:lnTo>
                  <a:pt x="62" y="72"/>
                </a:lnTo>
                <a:lnTo>
                  <a:pt x="69" y="65"/>
                </a:lnTo>
                <a:lnTo>
                  <a:pt x="38" y="33"/>
                </a:lnTo>
                <a:lnTo>
                  <a:pt x="10" y="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3" name="Freeform 69"/>
          <p:cNvSpPr>
            <a:spLocks/>
          </p:cNvSpPr>
          <p:nvPr/>
        </p:nvSpPr>
        <p:spPr bwMode="auto">
          <a:xfrm>
            <a:off x="811213" y="5167313"/>
            <a:ext cx="31750" cy="30162"/>
          </a:xfrm>
          <a:custGeom>
            <a:avLst/>
            <a:gdLst>
              <a:gd name="T0" fmla="*/ 2857500 w 84"/>
              <a:gd name="T1" fmla="*/ 0 h 80"/>
              <a:gd name="T2" fmla="*/ 2857500 w 84"/>
              <a:gd name="T3" fmla="*/ 0 h 80"/>
              <a:gd name="T4" fmla="*/ 2571750 w 84"/>
              <a:gd name="T5" fmla="*/ 568554 h 80"/>
              <a:gd name="T6" fmla="*/ 0 w 84"/>
              <a:gd name="T7" fmla="*/ 3411699 h 80"/>
              <a:gd name="T8" fmla="*/ 4857372 w 84"/>
              <a:gd name="T9" fmla="*/ 7391575 h 80"/>
              <a:gd name="T10" fmla="*/ 9571869 w 84"/>
              <a:gd name="T11" fmla="*/ 11371828 h 80"/>
              <a:gd name="T12" fmla="*/ 12000744 w 84"/>
              <a:gd name="T13" fmla="*/ 8386544 h 80"/>
              <a:gd name="T14" fmla="*/ 7286247 w 84"/>
              <a:gd name="T15" fmla="*/ 4406668 h 80"/>
              <a:gd name="T16" fmla="*/ 2857500 w 84"/>
              <a:gd name="T17" fmla="*/ 0 h 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4"/>
              <a:gd name="T28" fmla="*/ 0 h 80"/>
              <a:gd name="T29" fmla="*/ 84 w 84"/>
              <a:gd name="T30" fmla="*/ 80 h 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4" h="80">
                <a:moveTo>
                  <a:pt x="20" y="0"/>
                </a:moveTo>
                <a:lnTo>
                  <a:pt x="20" y="0"/>
                </a:lnTo>
                <a:lnTo>
                  <a:pt x="18" y="4"/>
                </a:lnTo>
                <a:lnTo>
                  <a:pt x="0" y="24"/>
                </a:lnTo>
                <a:lnTo>
                  <a:pt x="34" y="52"/>
                </a:lnTo>
                <a:lnTo>
                  <a:pt x="67" y="80"/>
                </a:lnTo>
                <a:lnTo>
                  <a:pt x="84" y="59"/>
                </a:lnTo>
                <a:lnTo>
                  <a:pt x="51" y="31"/>
                </a:lnTo>
                <a:lnTo>
                  <a:pt x="20" y="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4" name="Freeform 70"/>
          <p:cNvSpPr>
            <a:spLocks/>
          </p:cNvSpPr>
          <p:nvPr/>
        </p:nvSpPr>
        <p:spPr bwMode="auto">
          <a:xfrm>
            <a:off x="809625" y="5175250"/>
            <a:ext cx="25400" cy="25400"/>
          </a:xfrm>
          <a:custGeom>
            <a:avLst/>
            <a:gdLst>
              <a:gd name="T0" fmla="*/ 802979 w 75"/>
              <a:gd name="T1" fmla="*/ 0 h 70"/>
              <a:gd name="T2" fmla="*/ 802979 w 75"/>
              <a:gd name="T3" fmla="*/ 0 h 70"/>
              <a:gd name="T4" fmla="*/ 688171 w 75"/>
              <a:gd name="T5" fmla="*/ 0 h 70"/>
              <a:gd name="T6" fmla="*/ 114808 w 75"/>
              <a:gd name="T7" fmla="*/ 789940 h 70"/>
              <a:gd name="T8" fmla="*/ 0 w 75"/>
              <a:gd name="T9" fmla="*/ 921657 h 70"/>
              <a:gd name="T10" fmla="*/ 3555661 w 75"/>
              <a:gd name="T11" fmla="*/ 5134791 h 70"/>
              <a:gd name="T12" fmla="*/ 7225792 w 75"/>
              <a:gd name="T13" fmla="*/ 9216571 h 70"/>
              <a:gd name="T14" fmla="*/ 7684685 w 75"/>
              <a:gd name="T15" fmla="*/ 8558349 h 70"/>
              <a:gd name="T16" fmla="*/ 8143240 w 75"/>
              <a:gd name="T17" fmla="*/ 8163197 h 70"/>
              <a:gd name="T18" fmla="*/ 8602133 w 75"/>
              <a:gd name="T19" fmla="*/ 7373257 h 70"/>
              <a:gd name="T20" fmla="*/ 4702387 w 75"/>
              <a:gd name="T21" fmla="*/ 3686629 h 70"/>
              <a:gd name="T22" fmla="*/ 802979 w 75"/>
              <a:gd name="T23" fmla="*/ 0 h 7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5"/>
              <a:gd name="T37" fmla="*/ 0 h 70"/>
              <a:gd name="T38" fmla="*/ 75 w 75"/>
              <a:gd name="T39" fmla="*/ 70 h 7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5" h="70">
                <a:moveTo>
                  <a:pt x="7" y="0"/>
                </a:moveTo>
                <a:lnTo>
                  <a:pt x="7" y="0"/>
                </a:lnTo>
                <a:lnTo>
                  <a:pt x="6" y="0"/>
                </a:lnTo>
                <a:lnTo>
                  <a:pt x="1" y="6"/>
                </a:lnTo>
                <a:lnTo>
                  <a:pt x="0" y="7"/>
                </a:lnTo>
                <a:lnTo>
                  <a:pt x="31" y="39"/>
                </a:lnTo>
                <a:lnTo>
                  <a:pt x="63" y="70"/>
                </a:lnTo>
                <a:lnTo>
                  <a:pt x="67" y="65"/>
                </a:lnTo>
                <a:lnTo>
                  <a:pt x="71" y="62"/>
                </a:lnTo>
                <a:lnTo>
                  <a:pt x="75" y="56"/>
                </a:lnTo>
                <a:lnTo>
                  <a:pt x="41" y="28"/>
                </a:lnTo>
                <a:lnTo>
                  <a:pt x="7" y="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5" name="Freeform 71"/>
          <p:cNvSpPr>
            <a:spLocks/>
          </p:cNvSpPr>
          <p:nvPr/>
        </p:nvSpPr>
        <p:spPr bwMode="auto">
          <a:xfrm>
            <a:off x="809625" y="5176838"/>
            <a:ext cx="22225" cy="28575"/>
          </a:xfrm>
          <a:custGeom>
            <a:avLst/>
            <a:gdLst>
              <a:gd name="T0" fmla="*/ 3857978 w 63"/>
              <a:gd name="T1" fmla="*/ 5225796 h 75"/>
              <a:gd name="T2" fmla="*/ 622300 w 63"/>
              <a:gd name="T3" fmla="*/ 0 h 75"/>
              <a:gd name="T4" fmla="*/ 0 w 63"/>
              <a:gd name="T5" fmla="*/ 435483 h 75"/>
              <a:gd name="T6" fmla="*/ 3360208 w 63"/>
              <a:gd name="T7" fmla="*/ 5661279 h 75"/>
              <a:gd name="T8" fmla="*/ 6595886 w 63"/>
              <a:gd name="T9" fmla="*/ 10887075 h 75"/>
              <a:gd name="T10" fmla="*/ 7218186 w 63"/>
              <a:gd name="T11" fmla="*/ 10306431 h 75"/>
              <a:gd name="T12" fmla="*/ 7840486 w 63"/>
              <a:gd name="T13" fmla="*/ 9725787 h 75"/>
              <a:gd name="T14" fmla="*/ 7840486 w 63"/>
              <a:gd name="T15" fmla="*/ 9725787 h 75"/>
              <a:gd name="T16" fmla="*/ 3857978 w 63"/>
              <a:gd name="T17" fmla="*/ 5225796 h 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3"/>
              <a:gd name="T28" fmla="*/ 0 h 75"/>
              <a:gd name="T29" fmla="*/ 63 w 63"/>
              <a:gd name="T30" fmla="*/ 75 h 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3" h="75">
                <a:moveTo>
                  <a:pt x="31" y="36"/>
                </a:moveTo>
                <a:lnTo>
                  <a:pt x="5" y="0"/>
                </a:lnTo>
                <a:lnTo>
                  <a:pt x="0" y="3"/>
                </a:lnTo>
                <a:lnTo>
                  <a:pt x="27" y="39"/>
                </a:lnTo>
                <a:lnTo>
                  <a:pt x="53" y="75"/>
                </a:lnTo>
                <a:lnTo>
                  <a:pt x="58" y="71"/>
                </a:lnTo>
                <a:lnTo>
                  <a:pt x="63" y="67"/>
                </a:lnTo>
                <a:lnTo>
                  <a:pt x="31" y="36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6" name="Freeform 72"/>
          <p:cNvSpPr>
            <a:spLocks/>
          </p:cNvSpPr>
          <p:nvPr/>
        </p:nvSpPr>
        <p:spPr bwMode="auto">
          <a:xfrm>
            <a:off x="814388" y="5175250"/>
            <a:ext cx="11112" cy="31750"/>
          </a:xfrm>
          <a:custGeom>
            <a:avLst/>
            <a:gdLst>
              <a:gd name="T0" fmla="*/ 1080364 w 40"/>
              <a:gd name="T1" fmla="*/ 5599772 h 89"/>
              <a:gd name="T2" fmla="*/ 463093 w 40"/>
              <a:gd name="T3" fmla="*/ 0 h 89"/>
              <a:gd name="T4" fmla="*/ 0 w 40"/>
              <a:gd name="T5" fmla="*/ 127357 h 89"/>
              <a:gd name="T6" fmla="*/ 617272 w 40"/>
              <a:gd name="T7" fmla="*/ 5726772 h 89"/>
              <a:gd name="T8" fmla="*/ 1234821 w 40"/>
              <a:gd name="T9" fmla="*/ 11326545 h 89"/>
              <a:gd name="T10" fmla="*/ 1697914 w 40"/>
              <a:gd name="T11" fmla="*/ 11199188 h 89"/>
              <a:gd name="T12" fmla="*/ 3086914 w 40"/>
              <a:gd name="T13" fmla="*/ 10181048 h 89"/>
              <a:gd name="T14" fmla="*/ 3086914 w 40"/>
              <a:gd name="T15" fmla="*/ 10181048 h 89"/>
              <a:gd name="T16" fmla="*/ 1080364 w 40"/>
              <a:gd name="T17" fmla="*/ 5599772 h 8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"/>
              <a:gd name="T28" fmla="*/ 0 h 89"/>
              <a:gd name="T29" fmla="*/ 40 w 40"/>
              <a:gd name="T30" fmla="*/ 89 h 8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" h="89">
                <a:moveTo>
                  <a:pt x="14" y="44"/>
                </a:moveTo>
                <a:lnTo>
                  <a:pt x="6" y="0"/>
                </a:lnTo>
                <a:lnTo>
                  <a:pt x="0" y="1"/>
                </a:lnTo>
                <a:lnTo>
                  <a:pt x="8" y="45"/>
                </a:lnTo>
                <a:lnTo>
                  <a:pt x="16" y="89"/>
                </a:lnTo>
                <a:lnTo>
                  <a:pt x="22" y="88"/>
                </a:lnTo>
                <a:lnTo>
                  <a:pt x="40" y="80"/>
                </a:lnTo>
                <a:lnTo>
                  <a:pt x="14" y="44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7" name="Freeform 73"/>
          <p:cNvSpPr>
            <a:spLocks/>
          </p:cNvSpPr>
          <p:nvPr/>
        </p:nvSpPr>
        <p:spPr bwMode="auto">
          <a:xfrm>
            <a:off x="800100" y="5175250"/>
            <a:ext cx="33338" cy="23813"/>
          </a:xfrm>
          <a:custGeom>
            <a:avLst/>
            <a:gdLst>
              <a:gd name="T0" fmla="*/ 4939580 w 90"/>
              <a:gd name="T1" fmla="*/ 0 h 68"/>
              <a:gd name="T2" fmla="*/ 4939580 w 90"/>
              <a:gd name="T3" fmla="*/ 0 h 68"/>
              <a:gd name="T4" fmla="*/ 0 w 90"/>
              <a:gd name="T5" fmla="*/ 6008930 h 68"/>
              <a:gd name="T6" fmla="*/ 137056 w 90"/>
              <a:gd name="T7" fmla="*/ 7112733 h 68"/>
              <a:gd name="T8" fmla="*/ 411539 w 90"/>
              <a:gd name="T9" fmla="*/ 8339102 h 68"/>
              <a:gd name="T10" fmla="*/ 6311624 w 90"/>
              <a:gd name="T11" fmla="*/ 7848485 h 68"/>
              <a:gd name="T12" fmla="*/ 12349136 w 90"/>
              <a:gd name="T13" fmla="*/ 7235300 h 68"/>
              <a:gd name="T14" fmla="*/ 12212080 w 90"/>
              <a:gd name="T15" fmla="*/ 6008930 h 68"/>
              <a:gd name="T16" fmla="*/ 12212080 w 90"/>
              <a:gd name="T17" fmla="*/ 6008930 h 68"/>
              <a:gd name="T18" fmla="*/ 12074653 w 90"/>
              <a:gd name="T19" fmla="*/ 4905478 h 68"/>
              <a:gd name="T20" fmla="*/ 6037512 w 90"/>
              <a:gd name="T21" fmla="*/ 5395746 h 68"/>
              <a:gd name="T22" fmla="*/ 4939580 w 90"/>
              <a:gd name="T23" fmla="*/ 0 h 6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0"/>
              <a:gd name="T37" fmla="*/ 0 h 68"/>
              <a:gd name="T38" fmla="*/ 90 w 90"/>
              <a:gd name="T39" fmla="*/ 68 h 6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0" h="68">
                <a:moveTo>
                  <a:pt x="36" y="0"/>
                </a:moveTo>
                <a:lnTo>
                  <a:pt x="36" y="0"/>
                </a:lnTo>
                <a:lnTo>
                  <a:pt x="0" y="49"/>
                </a:lnTo>
                <a:lnTo>
                  <a:pt x="1" y="58"/>
                </a:lnTo>
                <a:lnTo>
                  <a:pt x="3" y="68"/>
                </a:lnTo>
                <a:lnTo>
                  <a:pt x="46" y="64"/>
                </a:lnTo>
                <a:lnTo>
                  <a:pt x="90" y="59"/>
                </a:lnTo>
                <a:lnTo>
                  <a:pt x="89" y="49"/>
                </a:lnTo>
                <a:lnTo>
                  <a:pt x="88" y="40"/>
                </a:lnTo>
                <a:lnTo>
                  <a:pt x="44" y="44"/>
                </a:lnTo>
                <a:lnTo>
                  <a:pt x="36" y="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8" name="Freeform 74"/>
          <p:cNvSpPr>
            <a:spLocks/>
          </p:cNvSpPr>
          <p:nvPr/>
        </p:nvSpPr>
        <p:spPr bwMode="auto">
          <a:xfrm>
            <a:off x="801688" y="5197475"/>
            <a:ext cx="34925" cy="23813"/>
          </a:xfrm>
          <a:custGeom>
            <a:avLst/>
            <a:gdLst>
              <a:gd name="T0" fmla="*/ 5690956 w 96"/>
              <a:gd name="T1" fmla="*/ 578656 h 70"/>
              <a:gd name="T2" fmla="*/ 0 w 96"/>
              <a:gd name="T3" fmla="*/ 925645 h 70"/>
              <a:gd name="T4" fmla="*/ 132424 w 96"/>
              <a:gd name="T5" fmla="*/ 2314624 h 70"/>
              <a:gd name="T6" fmla="*/ 132424 w 96"/>
              <a:gd name="T7" fmla="*/ 2777276 h 70"/>
              <a:gd name="T8" fmla="*/ 1058664 w 96"/>
              <a:gd name="T9" fmla="*/ 7175197 h 70"/>
              <a:gd name="T10" fmla="*/ 1191088 w 96"/>
              <a:gd name="T11" fmla="*/ 7637850 h 70"/>
              <a:gd name="T12" fmla="*/ 1191088 w 96"/>
              <a:gd name="T13" fmla="*/ 8100842 h 70"/>
              <a:gd name="T14" fmla="*/ 12705788 w 96"/>
              <a:gd name="T15" fmla="*/ 5786219 h 70"/>
              <a:gd name="T16" fmla="*/ 12573364 w 96"/>
              <a:gd name="T17" fmla="*/ 5439229 h 70"/>
              <a:gd name="T18" fmla="*/ 12573364 w 96"/>
              <a:gd name="T19" fmla="*/ 4976237 h 70"/>
              <a:gd name="T20" fmla="*/ 11647124 w 96"/>
              <a:gd name="T21" fmla="*/ 462993 h 70"/>
              <a:gd name="T22" fmla="*/ 11514700 w 96"/>
              <a:gd name="T23" fmla="*/ 115663 h 70"/>
              <a:gd name="T24" fmla="*/ 11514700 w 96"/>
              <a:gd name="T25" fmla="*/ 0 h 70"/>
              <a:gd name="T26" fmla="*/ 11514700 w 96"/>
              <a:gd name="T27" fmla="*/ 0 h 70"/>
              <a:gd name="T28" fmla="*/ 5690956 w 96"/>
              <a:gd name="T29" fmla="*/ 578656 h 7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6"/>
              <a:gd name="T46" fmla="*/ 0 h 70"/>
              <a:gd name="T47" fmla="*/ 96 w 96"/>
              <a:gd name="T48" fmla="*/ 70 h 7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6" h="70">
                <a:moveTo>
                  <a:pt x="43" y="5"/>
                </a:moveTo>
                <a:lnTo>
                  <a:pt x="0" y="8"/>
                </a:lnTo>
                <a:lnTo>
                  <a:pt x="1" y="20"/>
                </a:lnTo>
                <a:lnTo>
                  <a:pt x="1" y="24"/>
                </a:lnTo>
                <a:lnTo>
                  <a:pt x="8" y="62"/>
                </a:lnTo>
                <a:lnTo>
                  <a:pt x="9" y="66"/>
                </a:lnTo>
                <a:lnTo>
                  <a:pt x="9" y="70"/>
                </a:lnTo>
                <a:lnTo>
                  <a:pt x="96" y="50"/>
                </a:lnTo>
                <a:lnTo>
                  <a:pt x="95" y="47"/>
                </a:lnTo>
                <a:lnTo>
                  <a:pt x="95" y="43"/>
                </a:lnTo>
                <a:lnTo>
                  <a:pt x="88" y="4"/>
                </a:lnTo>
                <a:lnTo>
                  <a:pt x="87" y="1"/>
                </a:lnTo>
                <a:lnTo>
                  <a:pt x="87" y="0"/>
                </a:lnTo>
                <a:lnTo>
                  <a:pt x="43" y="5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9" name="Freeform 75"/>
          <p:cNvSpPr>
            <a:spLocks/>
          </p:cNvSpPr>
          <p:nvPr/>
        </p:nvSpPr>
        <p:spPr bwMode="auto">
          <a:xfrm>
            <a:off x="806450" y="5216525"/>
            <a:ext cx="30163" cy="15875"/>
          </a:xfrm>
          <a:custGeom>
            <a:avLst/>
            <a:gdLst>
              <a:gd name="T0" fmla="*/ 0 w 93"/>
              <a:gd name="T1" fmla="*/ 2016125 h 50"/>
              <a:gd name="T2" fmla="*/ 420660 w 93"/>
              <a:gd name="T3" fmla="*/ 4738053 h 50"/>
              <a:gd name="T4" fmla="*/ 631153 w 93"/>
              <a:gd name="T5" fmla="*/ 5040313 h 50"/>
              <a:gd name="T6" fmla="*/ 5154305 w 93"/>
              <a:gd name="T7" fmla="*/ 4738053 h 50"/>
              <a:gd name="T8" fmla="*/ 9782866 w 93"/>
              <a:gd name="T9" fmla="*/ 4334828 h 50"/>
              <a:gd name="T10" fmla="*/ 9677782 w 93"/>
              <a:gd name="T11" fmla="*/ 3225800 h 50"/>
              <a:gd name="T12" fmla="*/ 9677782 w 93"/>
              <a:gd name="T13" fmla="*/ 2721610 h 50"/>
              <a:gd name="T14" fmla="*/ 9151714 w 93"/>
              <a:gd name="T15" fmla="*/ 0 h 50"/>
              <a:gd name="T16" fmla="*/ 0 w 93"/>
              <a:gd name="T17" fmla="*/ 2016125 h 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3"/>
              <a:gd name="T28" fmla="*/ 0 h 50"/>
              <a:gd name="T29" fmla="*/ 93 w 93"/>
              <a:gd name="T30" fmla="*/ 50 h 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3" h="50">
                <a:moveTo>
                  <a:pt x="0" y="20"/>
                </a:moveTo>
                <a:lnTo>
                  <a:pt x="4" y="47"/>
                </a:lnTo>
                <a:lnTo>
                  <a:pt x="6" y="50"/>
                </a:lnTo>
                <a:lnTo>
                  <a:pt x="49" y="47"/>
                </a:lnTo>
                <a:lnTo>
                  <a:pt x="93" y="43"/>
                </a:lnTo>
                <a:lnTo>
                  <a:pt x="92" y="32"/>
                </a:lnTo>
                <a:lnTo>
                  <a:pt x="92" y="27"/>
                </a:lnTo>
                <a:lnTo>
                  <a:pt x="87" y="0"/>
                </a:lnTo>
                <a:lnTo>
                  <a:pt x="0" y="2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0" name="Freeform 76"/>
          <p:cNvSpPr>
            <a:spLocks/>
          </p:cNvSpPr>
          <p:nvPr/>
        </p:nvSpPr>
        <p:spPr bwMode="auto">
          <a:xfrm>
            <a:off x="806450" y="5229225"/>
            <a:ext cx="30163" cy="7938"/>
          </a:xfrm>
          <a:custGeom>
            <a:avLst/>
            <a:gdLst>
              <a:gd name="T0" fmla="*/ 0 w 88"/>
              <a:gd name="T1" fmla="*/ 1260158 h 20"/>
              <a:gd name="T2" fmla="*/ 0 w 88"/>
              <a:gd name="T3" fmla="*/ 1260158 h 20"/>
              <a:gd name="T4" fmla="*/ 0 w 88"/>
              <a:gd name="T5" fmla="*/ 1417727 h 20"/>
              <a:gd name="T6" fmla="*/ 117567 w 88"/>
              <a:gd name="T7" fmla="*/ 3150592 h 20"/>
              <a:gd name="T8" fmla="*/ 5286751 w 88"/>
              <a:gd name="T9" fmla="*/ 2362746 h 20"/>
              <a:gd name="T10" fmla="*/ 10338711 w 88"/>
              <a:gd name="T11" fmla="*/ 1732865 h 20"/>
              <a:gd name="T12" fmla="*/ 10221144 w 88"/>
              <a:gd name="T13" fmla="*/ 0 h 20"/>
              <a:gd name="T14" fmla="*/ 5051960 w 88"/>
              <a:gd name="T15" fmla="*/ 787847 h 20"/>
              <a:gd name="T16" fmla="*/ 0 w 88"/>
              <a:gd name="T17" fmla="*/ 1260158 h 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8"/>
              <a:gd name="T28" fmla="*/ 0 h 20"/>
              <a:gd name="T29" fmla="*/ 88 w 88"/>
              <a:gd name="T30" fmla="*/ 20 h 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8" h="20">
                <a:moveTo>
                  <a:pt x="0" y="8"/>
                </a:moveTo>
                <a:lnTo>
                  <a:pt x="0" y="8"/>
                </a:lnTo>
                <a:lnTo>
                  <a:pt x="0" y="9"/>
                </a:lnTo>
                <a:lnTo>
                  <a:pt x="1" y="20"/>
                </a:lnTo>
                <a:lnTo>
                  <a:pt x="45" y="15"/>
                </a:lnTo>
                <a:lnTo>
                  <a:pt x="88" y="11"/>
                </a:lnTo>
                <a:lnTo>
                  <a:pt x="87" y="0"/>
                </a:lnTo>
                <a:lnTo>
                  <a:pt x="43" y="5"/>
                </a:lnTo>
                <a:lnTo>
                  <a:pt x="0" y="8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1" name="Freeform 77"/>
          <p:cNvSpPr>
            <a:spLocks/>
          </p:cNvSpPr>
          <p:nvPr/>
        </p:nvSpPr>
        <p:spPr bwMode="auto">
          <a:xfrm>
            <a:off x="806450" y="5233988"/>
            <a:ext cx="33338" cy="4762"/>
          </a:xfrm>
          <a:custGeom>
            <a:avLst/>
            <a:gdLst>
              <a:gd name="T0" fmla="*/ 6313992 w 89"/>
              <a:gd name="T1" fmla="*/ 403183 h 15"/>
              <a:gd name="T2" fmla="*/ 0 w 89"/>
              <a:gd name="T3" fmla="*/ 403183 h 15"/>
              <a:gd name="T4" fmla="*/ 0 w 89"/>
              <a:gd name="T5" fmla="*/ 1511776 h 15"/>
              <a:gd name="T6" fmla="*/ 6313992 w 89"/>
              <a:gd name="T7" fmla="*/ 1511776 h 15"/>
              <a:gd name="T8" fmla="*/ 12487890 w 89"/>
              <a:gd name="T9" fmla="*/ 1511776 h 15"/>
              <a:gd name="T10" fmla="*/ 12487890 w 89"/>
              <a:gd name="T11" fmla="*/ 403183 h 15"/>
              <a:gd name="T12" fmla="*/ 12347421 w 89"/>
              <a:gd name="T13" fmla="*/ 0 h 15"/>
              <a:gd name="T14" fmla="*/ 12347421 w 89"/>
              <a:gd name="T15" fmla="*/ 0 h 15"/>
              <a:gd name="T16" fmla="*/ 6313992 w 89"/>
              <a:gd name="T17" fmla="*/ 403183 h 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9"/>
              <a:gd name="T28" fmla="*/ 0 h 15"/>
              <a:gd name="T29" fmla="*/ 89 w 89"/>
              <a:gd name="T30" fmla="*/ 15 h 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9" h="15">
                <a:moveTo>
                  <a:pt x="45" y="4"/>
                </a:moveTo>
                <a:lnTo>
                  <a:pt x="0" y="4"/>
                </a:lnTo>
                <a:lnTo>
                  <a:pt x="0" y="15"/>
                </a:lnTo>
                <a:lnTo>
                  <a:pt x="45" y="15"/>
                </a:lnTo>
                <a:lnTo>
                  <a:pt x="89" y="15"/>
                </a:lnTo>
                <a:lnTo>
                  <a:pt x="89" y="4"/>
                </a:lnTo>
                <a:lnTo>
                  <a:pt x="88" y="0"/>
                </a:lnTo>
                <a:lnTo>
                  <a:pt x="45" y="4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2" name="Freeform 78"/>
          <p:cNvSpPr>
            <a:spLocks/>
          </p:cNvSpPr>
          <p:nvPr/>
        </p:nvSpPr>
        <p:spPr bwMode="auto">
          <a:xfrm>
            <a:off x="806450" y="5226050"/>
            <a:ext cx="38100" cy="34925"/>
          </a:xfrm>
          <a:custGeom>
            <a:avLst/>
            <a:gdLst>
              <a:gd name="T0" fmla="*/ 0 w 102"/>
              <a:gd name="T1" fmla="*/ 5080162 h 98"/>
              <a:gd name="T2" fmla="*/ 0 w 102"/>
              <a:gd name="T3" fmla="*/ 5080162 h 98"/>
              <a:gd name="T4" fmla="*/ 3488018 w 102"/>
              <a:gd name="T5" fmla="*/ 10033454 h 98"/>
              <a:gd name="T6" fmla="*/ 8789894 w 102"/>
              <a:gd name="T7" fmla="*/ 12446486 h 98"/>
              <a:gd name="T8" fmla="*/ 11580532 w 102"/>
              <a:gd name="T9" fmla="*/ 7493194 h 98"/>
              <a:gd name="T10" fmla="*/ 14231471 w 102"/>
              <a:gd name="T11" fmla="*/ 2540259 h 98"/>
              <a:gd name="T12" fmla="*/ 8929594 w 102"/>
              <a:gd name="T13" fmla="*/ 0 h 98"/>
              <a:gd name="T14" fmla="*/ 6278656 w 102"/>
              <a:gd name="T15" fmla="*/ 5080162 h 98"/>
              <a:gd name="T16" fmla="*/ 0 w 102"/>
              <a:gd name="T17" fmla="*/ 5080162 h 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"/>
              <a:gd name="T28" fmla="*/ 0 h 98"/>
              <a:gd name="T29" fmla="*/ 102 w 102"/>
              <a:gd name="T30" fmla="*/ 98 h 9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" h="98">
                <a:moveTo>
                  <a:pt x="0" y="40"/>
                </a:moveTo>
                <a:lnTo>
                  <a:pt x="0" y="40"/>
                </a:lnTo>
                <a:lnTo>
                  <a:pt x="25" y="79"/>
                </a:lnTo>
                <a:lnTo>
                  <a:pt x="63" y="98"/>
                </a:lnTo>
                <a:lnTo>
                  <a:pt x="83" y="59"/>
                </a:lnTo>
                <a:lnTo>
                  <a:pt x="102" y="20"/>
                </a:lnTo>
                <a:lnTo>
                  <a:pt x="64" y="0"/>
                </a:lnTo>
                <a:lnTo>
                  <a:pt x="45" y="40"/>
                </a:lnTo>
                <a:lnTo>
                  <a:pt x="0" y="4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3" name="Freeform 79"/>
          <p:cNvSpPr>
            <a:spLocks/>
          </p:cNvSpPr>
          <p:nvPr/>
        </p:nvSpPr>
        <p:spPr bwMode="auto">
          <a:xfrm>
            <a:off x="822325" y="5232400"/>
            <a:ext cx="31750" cy="20638"/>
          </a:xfrm>
          <a:custGeom>
            <a:avLst/>
            <a:gdLst>
              <a:gd name="T0" fmla="*/ 5727043 w 87"/>
              <a:gd name="T1" fmla="*/ 4771925 h 59"/>
              <a:gd name="T2" fmla="*/ 0 w 87"/>
              <a:gd name="T3" fmla="*/ 6117943 h 59"/>
              <a:gd name="T4" fmla="*/ 266408 w 87"/>
              <a:gd name="T5" fmla="*/ 7219102 h 59"/>
              <a:gd name="T6" fmla="*/ 5993086 w 87"/>
              <a:gd name="T7" fmla="*/ 5873085 h 59"/>
              <a:gd name="T8" fmla="*/ 11586925 w 87"/>
              <a:gd name="T9" fmla="*/ 4649497 h 59"/>
              <a:gd name="T10" fmla="*/ 11320517 w 87"/>
              <a:gd name="T11" fmla="*/ 3548337 h 59"/>
              <a:gd name="T12" fmla="*/ 8257190 w 87"/>
              <a:gd name="T13" fmla="*/ 0 h 59"/>
              <a:gd name="T14" fmla="*/ 8257190 w 87"/>
              <a:gd name="T15" fmla="*/ 0 h 59"/>
              <a:gd name="T16" fmla="*/ 5727043 w 87"/>
              <a:gd name="T17" fmla="*/ 4771925 h 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7"/>
              <a:gd name="T28" fmla="*/ 0 h 59"/>
              <a:gd name="T29" fmla="*/ 87 w 87"/>
              <a:gd name="T30" fmla="*/ 59 h 5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7" h="59">
                <a:moveTo>
                  <a:pt x="43" y="39"/>
                </a:moveTo>
                <a:lnTo>
                  <a:pt x="0" y="50"/>
                </a:lnTo>
                <a:lnTo>
                  <a:pt x="2" y="59"/>
                </a:lnTo>
                <a:lnTo>
                  <a:pt x="45" y="48"/>
                </a:lnTo>
                <a:lnTo>
                  <a:pt x="87" y="38"/>
                </a:lnTo>
                <a:lnTo>
                  <a:pt x="85" y="29"/>
                </a:lnTo>
                <a:lnTo>
                  <a:pt x="62" y="0"/>
                </a:lnTo>
                <a:lnTo>
                  <a:pt x="43" y="39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4" name="Freeform 80"/>
          <p:cNvSpPr>
            <a:spLocks/>
          </p:cNvSpPr>
          <p:nvPr/>
        </p:nvSpPr>
        <p:spPr bwMode="auto">
          <a:xfrm>
            <a:off x="822325" y="5245100"/>
            <a:ext cx="34925" cy="28575"/>
          </a:xfrm>
          <a:custGeom>
            <a:avLst/>
            <a:gdLst>
              <a:gd name="T0" fmla="*/ 0 w 100"/>
              <a:gd name="T1" fmla="*/ 3110163 h 76"/>
              <a:gd name="T2" fmla="*/ 0 w 100"/>
              <a:gd name="T3" fmla="*/ 3110163 h 76"/>
              <a:gd name="T4" fmla="*/ 0 w 100"/>
              <a:gd name="T5" fmla="*/ 3251534 h 76"/>
              <a:gd name="T6" fmla="*/ 487902 w 100"/>
              <a:gd name="T7" fmla="*/ 5089358 h 76"/>
              <a:gd name="T8" fmla="*/ 853916 w 100"/>
              <a:gd name="T9" fmla="*/ 6219950 h 76"/>
              <a:gd name="T10" fmla="*/ 2073497 w 100"/>
              <a:gd name="T11" fmla="*/ 9330113 h 76"/>
              <a:gd name="T12" fmla="*/ 2927414 w 100"/>
              <a:gd name="T13" fmla="*/ 10743824 h 76"/>
              <a:gd name="T14" fmla="*/ 7562310 w 100"/>
              <a:gd name="T15" fmla="*/ 7492290 h 76"/>
              <a:gd name="T16" fmla="*/ 12197556 w 100"/>
              <a:gd name="T17" fmla="*/ 4241132 h 76"/>
              <a:gd name="T18" fmla="*/ 10855738 w 100"/>
              <a:gd name="T19" fmla="*/ 1413711 h 76"/>
              <a:gd name="T20" fmla="*/ 10855738 w 100"/>
              <a:gd name="T21" fmla="*/ 1413711 h 76"/>
              <a:gd name="T22" fmla="*/ 10367836 w 100"/>
              <a:gd name="T23" fmla="*/ 0 h 76"/>
              <a:gd name="T24" fmla="*/ 5245037 w 100"/>
              <a:gd name="T25" fmla="*/ 1555082 h 76"/>
              <a:gd name="T26" fmla="*/ 0 w 100"/>
              <a:gd name="T27" fmla="*/ 3110163 h 7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0"/>
              <a:gd name="T43" fmla="*/ 0 h 76"/>
              <a:gd name="T44" fmla="*/ 100 w 100"/>
              <a:gd name="T45" fmla="*/ 76 h 7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0" h="76">
                <a:moveTo>
                  <a:pt x="0" y="22"/>
                </a:moveTo>
                <a:lnTo>
                  <a:pt x="0" y="22"/>
                </a:lnTo>
                <a:lnTo>
                  <a:pt x="0" y="23"/>
                </a:lnTo>
                <a:lnTo>
                  <a:pt x="4" y="36"/>
                </a:lnTo>
                <a:lnTo>
                  <a:pt x="7" y="44"/>
                </a:lnTo>
                <a:lnTo>
                  <a:pt x="17" y="66"/>
                </a:lnTo>
                <a:lnTo>
                  <a:pt x="24" y="76"/>
                </a:lnTo>
                <a:lnTo>
                  <a:pt x="62" y="53"/>
                </a:lnTo>
                <a:lnTo>
                  <a:pt x="100" y="30"/>
                </a:lnTo>
                <a:lnTo>
                  <a:pt x="89" y="10"/>
                </a:lnTo>
                <a:lnTo>
                  <a:pt x="85" y="0"/>
                </a:lnTo>
                <a:lnTo>
                  <a:pt x="43" y="11"/>
                </a:lnTo>
                <a:lnTo>
                  <a:pt x="0" y="22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5" name="Freeform 81"/>
          <p:cNvSpPr>
            <a:spLocks/>
          </p:cNvSpPr>
          <p:nvPr/>
        </p:nvSpPr>
        <p:spPr bwMode="auto">
          <a:xfrm>
            <a:off x="831850" y="4872038"/>
            <a:ext cx="1147763" cy="522287"/>
          </a:xfrm>
          <a:custGeom>
            <a:avLst/>
            <a:gdLst>
              <a:gd name="T0" fmla="*/ 0 w 3202"/>
              <a:gd name="T1" fmla="*/ 143283964 h 1455"/>
              <a:gd name="T2" fmla="*/ 2955078 w 3202"/>
              <a:gd name="T3" fmla="*/ 148180181 h 1455"/>
              <a:gd name="T4" fmla="*/ 6424533 w 3202"/>
              <a:gd name="T5" fmla="*/ 152690156 h 1455"/>
              <a:gd name="T6" fmla="*/ 9764947 w 3202"/>
              <a:gd name="T7" fmla="*/ 156426931 h 1455"/>
              <a:gd name="T8" fmla="*/ 12591699 w 3202"/>
              <a:gd name="T9" fmla="*/ 159905972 h 1455"/>
              <a:gd name="T10" fmla="*/ 48054421 w 3202"/>
              <a:gd name="T11" fmla="*/ 177945155 h 1455"/>
              <a:gd name="T12" fmla="*/ 93153764 w 3202"/>
              <a:gd name="T13" fmla="*/ 186449280 h 1455"/>
              <a:gd name="T14" fmla="*/ 143263907 w 3202"/>
              <a:gd name="T15" fmla="*/ 186707013 h 1455"/>
              <a:gd name="T16" fmla="*/ 193374049 w 3202"/>
              <a:gd name="T17" fmla="*/ 180779863 h 1455"/>
              <a:gd name="T18" fmla="*/ 237830688 w 3202"/>
              <a:gd name="T19" fmla="*/ 169054430 h 1455"/>
              <a:gd name="T20" fmla="*/ 271751709 w 3202"/>
              <a:gd name="T21" fmla="*/ 153463356 h 1455"/>
              <a:gd name="T22" fmla="*/ 296549770 w 3202"/>
              <a:gd name="T23" fmla="*/ 135294947 h 1455"/>
              <a:gd name="T24" fmla="*/ 322247187 w 3202"/>
              <a:gd name="T25" fmla="*/ 112101456 h 1455"/>
              <a:gd name="T26" fmla="*/ 347559269 w 3202"/>
              <a:gd name="T27" fmla="*/ 85944390 h 1455"/>
              <a:gd name="T28" fmla="*/ 371843668 w 3202"/>
              <a:gd name="T29" fmla="*/ 58370149 h 1455"/>
              <a:gd name="T30" fmla="*/ 391373920 w 3202"/>
              <a:gd name="T31" fmla="*/ 33759483 h 1455"/>
              <a:gd name="T32" fmla="*/ 409362112 w 3202"/>
              <a:gd name="T33" fmla="*/ 8117525 h 1455"/>
              <a:gd name="T34" fmla="*/ 410646804 w 3202"/>
              <a:gd name="T35" fmla="*/ 6184883 h 1455"/>
              <a:gd name="T36" fmla="*/ 411417834 w 3202"/>
              <a:gd name="T37" fmla="*/ 4123375 h 1455"/>
              <a:gd name="T38" fmla="*/ 400753531 w 3202"/>
              <a:gd name="T39" fmla="*/ 0 h 1455"/>
              <a:gd name="T40" fmla="*/ 399596807 w 3202"/>
              <a:gd name="T41" fmla="*/ 2319241 h 1455"/>
              <a:gd name="T42" fmla="*/ 384564051 w 3202"/>
              <a:gd name="T43" fmla="*/ 23580091 h 1455"/>
              <a:gd name="T44" fmla="*/ 362335373 w 3202"/>
              <a:gd name="T45" fmla="*/ 51798666 h 1455"/>
              <a:gd name="T46" fmla="*/ 339207698 w 3202"/>
              <a:gd name="T47" fmla="*/ 78213465 h 1455"/>
              <a:gd name="T48" fmla="*/ 314537962 w 3202"/>
              <a:gd name="T49" fmla="*/ 103726198 h 1455"/>
              <a:gd name="T50" fmla="*/ 289739901 w 3202"/>
              <a:gd name="T51" fmla="*/ 126017623 h 1455"/>
              <a:gd name="T52" fmla="*/ 266355216 w 3202"/>
              <a:gd name="T53" fmla="*/ 143412831 h 1455"/>
              <a:gd name="T54" fmla="*/ 233333909 w 3202"/>
              <a:gd name="T55" fmla="*/ 158359572 h 1455"/>
              <a:gd name="T56" fmla="*/ 190161962 w 3202"/>
              <a:gd name="T57" fmla="*/ 169569897 h 1455"/>
              <a:gd name="T58" fmla="*/ 142492877 w 3202"/>
              <a:gd name="T59" fmla="*/ 175497047 h 1455"/>
              <a:gd name="T60" fmla="*/ 94952476 w 3202"/>
              <a:gd name="T61" fmla="*/ 175110447 h 1455"/>
              <a:gd name="T62" fmla="*/ 52422874 w 3202"/>
              <a:gd name="T63" fmla="*/ 167250297 h 1455"/>
              <a:gd name="T64" fmla="*/ 20686618 w 3202"/>
              <a:gd name="T65" fmla="*/ 151530356 h 1455"/>
              <a:gd name="T66" fmla="*/ 18116876 w 3202"/>
              <a:gd name="T67" fmla="*/ 148695647 h 1455"/>
              <a:gd name="T68" fmla="*/ 15033114 w 3202"/>
              <a:gd name="T69" fmla="*/ 145087739 h 1455"/>
              <a:gd name="T70" fmla="*/ 12077678 w 3202"/>
              <a:gd name="T71" fmla="*/ 141222097 h 1455"/>
              <a:gd name="T72" fmla="*/ 8608581 w 3202"/>
              <a:gd name="T73" fmla="*/ 135552681 h 1455"/>
              <a:gd name="T74" fmla="*/ 4882473 w 3202"/>
              <a:gd name="T75" fmla="*/ 140449256 h 145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202"/>
              <a:gd name="T115" fmla="*/ 0 h 1455"/>
              <a:gd name="T116" fmla="*/ 3202 w 3202"/>
              <a:gd name="T117" fmla="*/ 1455 h 145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202" h="1455">
                <a:moveTo>
                  <a:pt x="38" y="1090"/>
                </a:moveTo>
                <a:lnTo>
                  <a:pt x="0" y="1112"/>
                </a:lnTo>
                <a:lnTo>
                  <a:pt x="12" y="1131"/>
                </a:lnTo>
                <a:lnTo>
                  <a:pt x="23" y="1150"/>
                </a:lnTo>
                <a:lnTo>
                  <a:pt x="42" y="1173"/>
                </a:lnTo>
                <a:lnTo>
                  <a:pt x="50" y="1185"/>
                </a:lnTo>
                <a:lnTo>
                  <a:pt x="61" y="1198"/>
                </a:lnTo>
                <a:lnTo>
                  <a:pt x="76" y="1214"/>
                </a:lnTo>
                <a:lnTo>
                  <a:pt x="85" y="1223"/>
                </a:lnTo>
                <a:lnTo>
                  <a:pt x="98" y="1241"/>
                </a:lnTo>
                <a:lnTo>
                  <a:pt x="230" y="1324"/>
                </a:lnTo>
                <a:lnTo>
                  <a:pt x="374" y="1381"/>
                </a:lnTo>
                <a:lnTo>
                  <a:pt x="548" y="1423"/>
                </a:lnTo>
                <a:lnTo>
                  <a:pt x="725" y="1447"/>
                </a:lnTo>
                <a:lnTo>
                  <a:pt x="919" y="1455"/>
                </a:lnTo>
                <a:lnTo>
                  <a:pt x="1115" y="1449"/>
                </a:lnTo>
                <a:lnTo>
                  <a:pt x="1315" y="1432"/>
                </a:lnTo>
                <a:lnTo>
                  <a:pt x="1505" y="1403"/>
                </a:lnTo>
                <a:lnTo>
                  <a:pt x="1678" y="1363"/>
                </a:lnTo>
                <a:lnTo>
                  <a:pt x="1851" y="1312"/>
                </a:lnTo>
                <a:lnTo>
                  <a:pt x="1993" y="1256"/>
                </a:lnTo>
                <a:lnTo>
                  <a:pt x="2115" y="1191"/>
                </a:lnTo>
                <a:lnTo>
                  <a:pt x="2214" y="1123"/>
                </a:lnTo>
                <a:lnTo>
                  <a:pt x="2308" y="1050"/>
                </a:lnTo>
                <a:lnTo>
                  <a:pt x="2406" y="963"/>
                </a:lnTo>
                <a:lnTo>
                  <a:pt x="2508" y="870"/>
                </a:lnTo>
                <a:lnTo>
                  <a:pt x="2607" y="771"/>
                </a:lnTo>
                <a:lnTo>
                  <a:pt x="2705" y="667"/>
                </a:lnTo>
                <a:lnTo>
                  <a:pt x="2801" y="559"/>
                </a:lnTo>
                <a:lnTo>
                  <a:pt x="2894" y="453"/>
                </a:lnTo>
                <a:lnTo>
                  <a:pt x="2975" y="350"/>
                </a:lnTo>
                <a:lnTo>
                  <a:pt x="3046" y="262"/>
                </a:lnTo>
                <a:lnTo>
                  <a:pt x="3125" y="152"/>
                </a:lnTo>
                <a:lnTo>
                  <a:pt x="3186" y="63"/>
                </a:lnTo>
                <a:lnTo>
                  <a:pt x="3190" y="59"/>
                </a:lnTo>
                <a:lnTo>
                  <a:pt x="3196" y="48"/>
                </a:lnTo>
                <a:lnTo>
                  <a:pt x="3198" y="44"/>
                </a:lnTo>
                <a:lnTo>
                  <a:pt x="3202" y="32"/>
                </a:lnTo>
                <a:lnTo>
                  <a:pt x="3161" y="16"/>
                </a:lnTo>
                <a:lnTo>
                  <a:pt x="3119" y="0"/>
                </a:lnTo>
                <a:lnTo>
                  <a:pt x="3116" y="9"/>
                </a:lnTo>
                <a:lnTo>
                  <a:pt x="3110" y="18"/>
                </a:lnTo>
                <a:lnTo>
                  <a:pt x="3054" y="101"/>
                </a:lnTo>
                <a:lnTo>
                  <a:pt x="2993" y="183"/>
                </a:lnTo>
                <a:lnTo>
                  <a:pt x="2906" y="295"/>
                </a:lnTo>
                <a:lnTo>
                  <a:pt x="2820" y="402"/>
                </a:lnTo>
                <a:lnTo>
                  <a:pt x="2732" y="506"/>
                </a:lnTo>
                <a:lnTo>
                  <a:pt x="2640" y="607"/>
                </a:lnTo>
                <a:lnTo>
                  <a:pt x="2543" y="710"/>
                </a:lnTo>
                <a:lnTo>
                  <a:pt x="2448" y="805"/>
                </a:lnTo>
                <a:lnTo>
                  <a:pt x="2351" y="896"/>
                </a:lnTo>
                <a:lnTo>
                  <a:pt x="2255" y="978"/>
                </a:lnTo>
                <a:lnTo>
                  <a:pt x="2159" y="1054"/>
                </a:lnTo>
                <a:lnTo>
                  <a:pt x="2073" y="1113"/>
                </a:lnTo>
                <a:lnTo>
                  <a:pt x="1960" y="1173"/>
                </a:lnTo>
                <a:lnTo>
                  <a:pt x="1816" y="1229"/>
                </a:lnTo>
                <a:lnTo>
                  <a:pt x="1664" y="1275"/>
                </a:lnTo>
                <a:lnTo>
                  <a:pt x="1480" y="1316"/>
                </a:lnTo>
                <a:lnTo>
                  <a:pt x="1294" y="1344"/>
                </a:lnTo>
                <a:lnTo>
                  <a:pt x="1109" y="1362"/>
                </a:lnTo>
                <a:lnTo>
                  <a:pt x="921" y="1368"/>
                </a:lnTo>
                <a:lnTo>
                  <a:pt x="739" y="1359"/>
                </a:lnTo>
                <a:lnTo>
                  <a:pt x="559" y="1335"/>
                </a:lnTo>
                <a:lnTo>
                  <a:pt x="408" y="1298"/>
                </a:lnTo>
                <a:lnTo>
                  <a:pt x="267" y="1243"/>
                </a:lnTo>
                <a:lnTo>
                  <a:pt x="161" y="1176"/>
                </a:lnTo>
                <a:lnTo>
                  <a:pt x="156" y="1171"/>
                </a:lnTo>
                <a:lnTo>
                  <a:pt x="141" y="1154"/>
                </a:lnTo>
                <a:lnTo>
                  <a:pt x="129" y="1143"/>
                </a:lnTo>
                <a:lnTo>
                  <a:pt x="117" y="1126"/>
                </a:lnTo>
                <a:lnTo>
                  <a:pt x="102" y="1105"/>
                </a:lnTo>
                <a:lnTo>
                  <a:pt x="94" y="1096"/>
                </a:lnTo>
                <a:lnTo>
                  <a:pt x="83" y="1081"/>
                </a:lnTo>
                <a:lnTo>
                  <a:pt x="67" y="1052"/>
                </a:lnTo>
                <a:lnTo>
                  <a:pt x="76" y="1067"/>
                </a:lnTo>
                <a:lnTo>
                  <a:pt x="38" y="109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6" name="Freeform 82"/>
          <p:cNvSpPr>
            <a:spLocks/>
          </p:cNvSpPr>
          <p:nvPr/>
        </p:nvSpPr>
        <p:spPr bwMode="auto">
          <a:xfrm>
            <a:off x="455613" y="4710113"/>
            <a:ext cx="1536700" cy="334962"/>
          </a:xfrm>
          <a:custGeom>
            <a:avLst/>
            <a:gdLst>
              <a:gd name="T0" fmla="*/ 548388270 w 4280"/>
              <a:gd name="T1" fmla="*/ 36347865 h 933"/>
              <a:gd name="T2" fmla="*/ 545423301 w 4280"/>
              <a:gd name="T3" fmla="*/ 33898657 h 933"/>
              <a:gd name="T4" fmla="*/ 540653427 w 4280"/>
              <a:gd name="T5" fmla="*/ 28356526 h 933"/>
              <a:gd name="T6" fmla="*/ 537688458 w 4280"/>
              <a:gd name="T7" fmla="*/ 25262884 h 933"/>
              <a:gd name="T8" fmla="*/ 488057715 w 4280"/>
              <a:gd name="T9" fmla="*/ 3995490 h 933"/>
              <a:gd name="T10" fmla="*/ 411742249 w 4280"/>
              <a:gd name="T11" fmla="*/ 2964396 h 933"/>
              <a:gd name="T12" fmla="*/ 336587207 w 4280"/>
              <a:gd name="T13" fmla="*/ 25262884 h 933"/>
              <a:gd name="T14" fmla="*/ 272389410 w 4280"/>
              <a:gd name="T15" fmla="*/ 52459429 h 933"/>
              <a:gd name="T16" fmla="*/ 95652035 w 4280"/>
              <a:gd name="T17" fmla="*/ 108527688 h 933"/>
              <a:gd name="T18" fmla="*/ 69225463 w 4280"/>
              <a:gd name="T19" fmla="*/ 105305160 h 933"/>
              <a:gd name="T20" fmla="*/ 43443012 w 4280"/>
              <a:gd name="T21" fmla="*/ 91384670 h 933"/>
              <a:gd name="T22" fmla="*/ 22172642 w 4280"/>
              <a:gd name="T23" fmla="*/ 70504295 h 933"/>
              <a:gd name="T24" fmla="*/ 13793319 w 4280"/>
              <a:gd name="T25" fmla="*/ 57099353 h 933"/>
              <a:gd name="T26" fmla="*/ 13406630 w 4280"/>
              <a:gd name="T27" fmla="*/ 52588316 h 933"/>
              <a:gd name="T28" fmla="*/ 12633254 w 4280"/>
              <a:gd name="T29" fmla="*/ 46401392 h 933"/>
              <a:gd name="T30" fmla="*/ 11730981 w 4280"/>
              <a:gd name="T31" fmla="*/ 40214468 h 933"/>
              <a:gd name="T32" fmla="*/ 11473189 w 4280"/>
              <a:gd name="T33" fmla="*/ 37378959 h 933"/>
              <a:gd name="T34" fmla="*/ 11730981 w 4280"/>
              <a:gd name="T35" fmla="*/ 36347865 h 933"/>
              <a:gd name="T36" fmla="*/ 15469327 w 4280"/>
              <a:gd name="T37" fmla="*/ 30547601 h 933"/>
              <a:gd name="T38" fmla="*/ 20368097 w 4280"/>
              <a:gd name="T39" fmla="*/ 26036205 h 933"/>
              <a:gd name="T40" fmla="*/ 26426931 w 4280"/>
              <a:gd name="T41" fmla="*/ 22169602 h 933"/>
              <a:gd name="T42" fmla="*/ 15598223 w 4280"/>
              <a:gd name="T43" fmla="*/ 15338244 h 933"/>
              <a:gd name="T44" fmla="*/ 8766012 w 4280"/>
              <a:gd name="T45" fmla="*/ 21009621 h 933"/>
              <a:gd name="T46" fmla="*/ 3093865 w 4280"/>
              <a:gd name="T47" fmla="*/ 28227639 h 933"/>
              <a:gd name="T48" fmla="*/ 0 w 4280"/>
              <a:gd name="T49" fmla="*/ 37250072 h 933"/>
              <a:gd name="T50" fmla="*/ 515584 w 4280"/>
              <a:gd name="T51" fmla="*/ 42276656 h 933"/>
              <a:gd name="T52" fmla="*/ 1417857 w 4280"/>
              <a:gd name="T53" fmla="*/ 48721354 h 933"/>
              <a:gd name="T54" fmla="*/ 2062697 w 4280"/>
              <a:gd name="T55" fmla="*/ 54650504 h 933"/>
              <a:gd name="T56" fmla="*/ 2191593 w 4280"/>
              <a:gd name="T57" fmla="*/ 55939372 h 933"/>
              <a:gd name="T58" fmla="*/ 7347796 w 4280"/>
              <a:gd name="T59" fmla="*/ 68957654 h 933"/>
              <a:gd name="T60" fmla="*/ 28102581 w 4280"/>
              <a:gd name="T61" fmla="*/ 93576104 h 933"/>
              <a:gd name="T62" fmla="*/ 55431785 w 4280"/>
              <a:gd name="T63" fmla="*/ 112007631 h 933"/>
              <a:gd name="T64" fmla="*/ 86886023 w 4280"/>
              <a:gd name="T65" fmla="*/ 120256743 h 933"/>
              <a:gd name="T66" fmla="*/ 251376833 w 4280"/>
              <a:gd name="T67" fmla="*/ 73726465 h 933"/>
              <a:gd name="T68" fmla="*/ 318539599 w 4280"/>
              <a:gd name="T69" fmla="*/ 44854751 h 933"/>
              <a:gd name="T70" fmla="*/ 389440711 w 4280"/>
              <a:gd name="T71" fmla="*/ 19591507 h 933"/>
              <a:gd name="T72" fmla="*/ 462404519 w 4280"/>
              <a:gd name="T73" fmla="*/ 11600168 h 933"/>
              <a:gd name="T74" fmla="*/ 530082870 w 4280"/>
              <a:gd name="T75" fmla="*/ 33769770 h 933"/>
              <a:gd name="T76" fmla="*/ 532016670 w 4280"/>
              <a:gd name="T77" fmla="*/ 35831959 h 933"/>
              <a:gd name="T78" fmla="*/ 536786185 w 4280"/>
              <a:gd name="T79" fmla="*/ 41245562 h 933"/>
              <a:gd name="T80" fmla="*/ 539622258 w 4280"/>
              <a:gd name="T81" fmla="*/ 44081430 h 933"/>
              <a:gd name="T82" fmla="*/ 543360604 w 4280"/>
              <a:gd name="T83" fmla="*/ 46530279 h 93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280"/>
              <a:gd name="T127" fmla="*/ 0 h 933"/>
              <a:gd name="T128" fmla="*/ 4280 w 4280"/>
              <a:gd name="T129" fmla="*/ 933 h 93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280" h="933">
                <a:moveTo>
                  <a:pt x="4280" y="322"/>
                </a:moveTo>
                <a:lnTo>
                  <a:pt x="4280" y="322"/>
                </a:lnTo>
                <a:lnTo>
                  <a:pt x="4254" y="282"/>
                </a:lnTo>
                <a:lnTo>
                  <a:pt x="4248" y="279"/>
                </a:lnTo>
                <a:lnTo>
                  <a:pt x="4244" y="275"/>
                </a:lnTo>
                <a:lnTo>
                  <a:pt x="4231" y="263"/>
                </a:lnTo>
                <a:lnTo>
                  <a:pt x="4215" y="244"/>
                </a:lnTo>
                <a:lnTo>
                  <a:pt x="4206" y="233"/>
                </a:lnTo>
                <a:lnTo>
                  <a:pt x="4194" y="220"/>
                </a:lnTo>
                <a:lnTo>
                  <a:pt x="4186" y="211"/>
                </a:lnTo>
                <a:lnTo>
                  <a:pt x="4184" y="209"/>
                </a:lnTo>
                <a:lnTo>
                  <a:pt x="4171" y="196"/>
                </a:lnTo>
                <a:lnTo>
                  <a:pt x="4160" y="188"/>
                </a:lnTo>
                <a:lnTo>
                  <a:pt x="3973" y="91"/>
                </a:lnTo>
                <a:lnTo>
                  <a:pt x="3786" y="31"/>
                </a:lnTo>
                <a:lnTo>
                  <a:pt x="3585" y="1"/>
                </a:lnTo>
                <a:lnTo>
                  <a:pt x="3400" y="0"/>
                </a:lnTo>
                <a:lnTo>
                  <a:pt x="3194" y="23"/>
                </a:lnTo>
                <a:lnTo>
                  <a:pt x="3007" y="65"/>
                </a:lnTo>
                <a:lnTo>
                  <a:pt x="2813" y="122"/>
                </a:lnTo>
                <a:lnTo>
                  <a:pt x="2611" y="196"/>
                </a:lnTo>
                <a:lnTo>
                  <a:pt x="2438" y="265"/>
                </a:lnTo>
                <a:lnTo>
                  <a:pt x="2344" y="307"/>
                </a:lnTo>
                <a:lnTo>
                  <a:pt x="2113" y="407"/>
                </a:lnTo>
                <a:lnTo>
                  <a:pt x="1913" y="489"/>
                </a:lnTo>
                <a:lnTo>
                  <a:pt x="810" y="826"/>
                </a:lnTo>
                <a:lnTo>
                  <a:pt x="742" y="842"/>
                </a:lnTo>
                <a:lnTo>
                  <a:pt x="667" y="843"/>
                </a:lnTo>
                <a:lnTo>
                  <a:pt x="605" y="835"/>
                </a:lnTo>
                <a:lnTo>
                  <a:pt x="537" y="817"/>
                </a:lnTo>
                <a:lnTo>
                  <a:pt x="465" y="786"/>
                </a:lnTo>
                <a:lnTo>
                  <a:pt x="398" y="750"/>
                </a:lnTo>
                <a:lnTo>
                  <a:pt x="337" y="709"/>
                </a:lnTo>
                <a:lnTo>
                  <a:pt x="273" y="657"/>
                </a:lnTo>
                <a:lnTo>
                  <a:pt x="223" y="606"/>
                </a:lnTo>
                <a:lnTo>
                  <a:pt x="172" y="547"/>
                </a:lnTo>
                <a:lnTo>
                  <a:pt x="135" y="496"/>
                </a:lnTo>
                <a:lnTo>
                  <a:pt x="107" y="444"/>
                </a:lnTo>
                <a:lnTo>
                  <a:pt x="107" y="443"/>
                </a:lnTo>
                <a:lnTo>
                  <a:pt x="106" y="439"/>
                </a:lnTo>
                <a:lnTo>
                  <a:pt x="105" y="426"/>
                </a:lnTo>
                <a:lnTo>
                  <a:pt x="104" y="408"/>
                </a:lnTo>
                <a:lnTo>
                  <a:pt x="102" y="395"/>
                </a:lnTo>
                <a:lnTo>
                  <a:pt x="99" y="377"/>
                </a:lnTo>
                <a:lnTo>
                  <a:pt x="98" y="360"/>
                </a:lnTo>
                <a:lnTo>
                  <a:pt x="96" y="346"/>
                </a:lnTo>
                <a:lnTo>
                  <a:pt x="94" y="330"/>
                </a:lnTo>
                <a:lnTo>
                  <a:pt x="91" y="312"/>
                </a:lnTo>
                <a:lnTo>
                  <a:pt x="90" y="303"/>
                </a:lnTo>
                <a:lnTo>
                  <a:pt x="89" y="290"/>
                </a:lnTo>
                <a:lnTo>
                  <a:pt x="89" y="289"/>
                </a:lnTo>
                <a:lnTo>
                  <a:pt x="88" y="288"/>
                </a:lnTo>
                <a:lnTo>
                  <a:pt x="91" y="282"/>
                </a:lnTo>
                <a:lnTo>
                  <a:pt x="96" y="274"/>
                </a:lnTo>
                <a:lnTo>
                  <a:pt x="108" y="252"/>
                </a:lnTo>
                <a:lnTo>
                  <a:pt x="120" y="237"/>
                </a:lnTo>
                <a:lnTo>
                  <a:pt x="133" y="225"/>
                </a:lnTo>
                <a:lnTo>
                  <a:pt x="144" y="212"/>
                </a:lnTo>
                <a:lnTo>
                  <a:pt x="158" y="202"/>
                </a:lnTo>
                <a:lnTo>
                  <a:pt x="188" y="181"/>
                </a:lnTo>
                <a:lnTo>
                  <a:pt x="196" y="176"/>
                </a:lnTo>
                <a:lnTo>
                  <a:pt x="205" y="172"/>
                </a:lnTo>
                <a:lnTo>
                  <a:pt x="185" y="84"/>
                </a:lnTo>
                <a:lnTo>
                  <a:pt x="152" y="100"/>
                </a:lnTo>
                <a:lnTo>
                  <a:pt x="121" y="119"/>
                </a:lnTo>
                <a:lnTo>
                  <a:pt x="114" y="123"/>
                </a:lnTo>
                <a:lnTo>
                  <a:pt x="91" y="143"/>
                </a:lnTo>
                <a:lnTo>
                  <a:pt x="68" y="163"/>
                </a:lnTo>
                <a:lnTo>
                  <a:pt x="49" y="186"/>
                </a:lnTo>
                <a:lnTo>
                  <a:pt x="35" y="204"/>
                </a:lnTo>
                <a:lnTo>
                  <a:pt x="24" y="219"/>
                </a:lnTo>
                <a:lnTo>
                  <a:pt x="11" y="248"/>
                </a:lnTo>
                <a:lnTo>
                  <a:pt x="2" y="271"/>
                </a:lnTo>
                <a:lnTo>
                  <a:pt x="0" y="289"/>
                </a:lnTo>
                <a:lnTo>
                  <a:pt x="1" y="301"/>
                </a:lnTo>
                <a:lnTo>
                  <a:pt x="2" y="310"/>
                </a:lnTo>
                <a:lnTo>
                  <a:pt x="4" y="328"/>
                </a:lnTo>
                <a:lnTo>
                  <a:pt x="6" y="341"/>
                </a:lnTo>
                <a:lnTo>
                  <a:pt x="8" y="357"/>
                </a:lnTo>
                <a:lnTo>
                  <a:pt x="11" y="378"/>
                </a:lnTo>
                <a:lnTo>
                  <a:pt x="12" y="394"/>
                </a:lnTo>
                <a:lnTo>
                  <a:pt x="14" y="407"/>
                </a:lnTo>
                <a:lnTo>
                  <a:pt x="16" y="424"/>
                </a:lnTo>
                <a:lnTo>
                  <a:pt x="17" y="433"/>
                </a:lnTo>
                <a:lnTo>
                  <a:pt x="17" y="434"/>
                </a:lnTo>
                <a:lnTo>
                  <a:pt x="17" y="454"/>
                </a:lnTo>
                <a:lnTo>
                  <a:pt x="23" y="475"/>
                </a:lnTo>
                <a:lnTo>
                  <a:pt x="57" y="535"/>
                </a:lnTo>
                <a:lnTo>
                  <a:pt x="105" y="605"/>
                </a:lnTo>
                <a:lnTo>
                  <a:pt x="157" y="665"/>
                </a:lnTo>
                <a:lnTo>
                  <a:pt x="218" y="726"/>
                </a:lnTo>
                <a:lnTo>
                  <a:pt x="281" y="778"/>
                </a:lnTo>
                <a:lnTo>
                  <a:pt x="356" y="828"/>
                </a:lnTo>
                <a:lnTo>
                  <a:pt x="430" y="869"/>
                </a:lnTo>
                <a:lnTo>
                  <a:pt x="505" y="900"/>
                </a:lnTo>
                <a:lnTo>
                  <a:pt x="587" y="923"/>
                </a:lnTo>
                <a:lnTo>
                  <a:pt x="674" y="933"/>
                </a:lnTo>
                <a:lnTo>
                  <a:pt x="749" y="930"/>
                </a:lnTo>
                <a:lnTo>
                  <a:pt x="824" y="914"/>
                </a:lnTo>
                <a:lnTo>
                  <a:pt x="1950" y="572"/>
                </a:lnTo>
                <a:lnTo>
                  <a:pt x="2088" y="513"/>
                </a:lnTo>
                <a:lnTo>
                  <a:pt x="2206" y="461"/>
                </a:lnTo>
                <a:lnTo>
                  <a:pt x="2471" y="348"/>
                </a:lnTo>
                <a:lnTo>
                  <a:pt x="2666" y="270"/>
                </a:lnTo>
                <a:lnTo>
                  <a:pt x="2838" y="208"/>
                </a:lnTo>
                <a:lnTo>
                  <a:pt x="3021" y="152"/>
                </a:lnTo>
                <a:lnTo>
                  <a:pt x="3217" y="111"/>
                </a:lnTo>
                <a:lnTo>
                  <a:pt x="3391" y="90"/>
                </a:lnTo>
                <a:lnTo>
                  <a:pt x="3587" y="90"/>
                </a:lnTo>
                <a:lnTo>
                  <a:pt x="3761" y="117"/>
                </a:lnTo>
                <a:lnTo>
                  <a:pt x="3945" y="174"/>
                </a:lnTo>
                <a:lnTo>
                  <a:pt x="4112" y="262"/>
                </a:lnTo>
                <a:lnTo>
                  <a:pt x="4119" y="269"/>
                </a:lnTo>
                <a:lnTo>
                  <a:pt x="4127" y="278"/>
                </a:lnTo>
                <a:lnTo>
                  <a:pt x="4134" y="286"/>
                </a:lnTo>
                <a:lnTo>
                  <a:pt x="4144" y="297"/>
                </a:lnTo>
                <a:lnTo>
                  <a:pt x="4164" y="320"/>
                </a:lnTo>
                <a:lnTo>
                  <a:pt x="4167" y="323"/>
                </a:lnTo>
                <a:lnTo>
                  <a:pt x="4184" y="340"/>
                </a:lnTo>
                <a:lnTo>
                  <a:pt x="4186" y="342"/>
                </a:lnTo>
                <a:lnTo>
                  <a:pt x="4194" y="349"/>
                </a:lnTo>
                <a:lnTo>
                  <a:pt x="4203" y="355"/>
                </a:lnTo>
                <a:lnTo>
                  <a:pt x="4215" y="361"/>
                </a:lnTo>
                <a:lnTo>
                  <a:pt x="4235" y="322"/>
                </a:lnTo>
                <a:lnTo>
                  <a:pt x="4280" y="322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7" name="Freeform 83"/>
          <p:cNvSpPr>
            <a:spLocks/>
          </p:cNvSpPr>
          <p:nvPr/>
        </p:nvSpPr>
        <p:spPr bwMode="auto">
          <a:xfrm>
            <a:off x="522288" y="4370388"/>
            <a:ext cx="1096962" cy="400050"/>
          </a:xfrm>
          <a:custGeom>
            <a:avLst/>
            <a:gdLst>
              <a:gd name="T0" fmla="*/ 2573448 w 3058"/>
              <a:gd name="T1" fmla="*/ 143276636 h 1117"/>
              <a:gd name="T2" fmla="*/ 5919218 w 3058"/>
              <a:gd name="T3" fmla="*/ 141865538 h 1117"/>
              <a:gd name="T4" fmla="*/ 9393410 w 3058"/>
              <a:gd name="T5" fmla="*/ 140839447 h 1117"/>
              <a:gd name="T6" fmla="*/ 37188375 w 3058"/>
              <a:gd name="T7" fmla="*/ 133400021 h 1117"/>
              <a:gd name="T8" fmla="*/ 67813990 w 3058"/>
              <a:gd name="T9" fmla="*/ 128910293 h 1117"/>
              <a:gd name="T10" fmla="*/ 97924844 w 3058"/>
              <a:gd name="T11" fmla="*/ 126858111 h 1117"/>
              <a:gd name="T12" fmla="*/ 128807660 w 3058"/>
              <a:gd name="T13" fmla="*/ 126345245 h 1117"/>
              <a:gd name="T14" fmla="*/ 160076816 w 3058"/>
              <a:gd name="T15" fmla="*/ 126986328 h 1117"/>
              <a:gd name="T16" fmla="*/ 191345973 w 3058"/>
              <a:gd name="T17" fmla="*/ 127755985 h 1117"/>
              <a:gd name="T18" fmla="*/ 222486349 w 3058"/>
              <a:gd name="T19" fmla="*/ 128140993 h 1117"/>
              <a:gd name="T20" fmla="*/ 253755147 w 3058"/>
              <a:gd name="T21" fmla="*/ 127499552 h 1117"/>
              <a:gd name="T22" fmla="*/ 285539065 w 3058"/>
              <a:gd name="T23" fmla="*/ 124805930 h 1117"/>
              <a:gd name="T24" fmla="*/ 315392717 w 3058"/>
              <a:gd name="T25" fmla="*/ 119418686 h 1117"/>
              <a:gd name="T26" fmla="*/ 345503571 w 3058"/>
              <a:gd name="T27" fmla="*/ 110439587 h 1117"/>
              <a:gd name="T28" fmla="*/ 375485644 w 3058"/>
              <a:gd name="T29" fmla="*/ 97356125 h 1117"/>
              <a:gd name="T30" fmla="*/ 381018882 w 3058"/>
              <a:gd name="T31" fmla="*/ 93251762 h 1117"/>
              <a:gd name="T32" fmla="*/ 384493432 w 3058"/>
              <a:gd name="T33" fmla="*/ 88762392 h 1117"/>
              <a:gd name="T34" fmla="*/ 387452861 w 3058"/>
              <a:gd name="T35" fmla="*/ 82861923 h 1117"/>
              <a:gd name="T36" fmla="*/ 389640328 w 3058"/>
              <a:gd name="T37" fmla="*/ 77346462 h 1117"/>
              <a:gd name="T38" fmla="*/ 391184613 w 3058"/>
              <a:gd name="T39" fmla="*/ 70548119 h 1117"/>
              <a:gd name="T40" fmla="*/ 392214136 w 3058"/>
              <a:gd name="T41" fmla="*/ 65032300 h 1117"/>
              <a:gd name="T42" fmla="*/ 392857318 w 3058"/>
              <a:gd name="T43" fmla="*/ 57721091 h 1117"/>
              <a:gd name="T44" fmla="*/ 393243658 w 3058"/>
              <a:gd name="T45" fmla="*/ 45279070 h 1117"/>
              <a:gd name="T46" fmla="*/ 393500860 w 3058"/>
              <a:gd name="T47" fmla="*/ 44894062 h 1117"/>
              <a:gd name="T48" fmla="*/ 393500860 w 3058"/>
              <a:gd name="T49" fmla="*/ 33863140 h 1117"/>
              <a:gd name="T50" fmla="*/ 393243658 w 3058"/>
              <a:gd name="T51" fmla="*/ 26680147 h 1117"/>
              <a:gd name="T52" fmla="*/ 378574213 w 3058"/>
              <a:gd name="T53" fmla="*/ 14750993 h 1117"/>
              <a:gd name="T54" fmla="*/ 363132446 w 3058"/>
              <a:gd name="T55" fmla="*/ 7054776 h 1117"/>
              <a:gd name="T56" fmla="*/ 347305057 w 3058"/>
              <a:gd name="T57" fmla="*/ 2437189 h 1117"/>
              <a:gd name="T58" fmla="*/ 329547401 w 3058"/>
              <a:gd name="T59" fmla="*/ 0 h 1117"/>
              <a:gd name="T60" fmla="*/ 330448144 w 3058"/>
              <a:gd name="T61" fmla="*/ 11544147 h 1117"/>
              <a:gd name="T62" fmla="*/ 344602828 w 3058"/>
              <a:gd name="T63" fmla="*/ 13339895 h 1117"/>
              <a:gd name="T64" fmla="*/ 359401054 w 3058"/>
              <a:gd name="T65" fmla="*/ 17701049 h 1117"/>
              <a:gd name="T66" fmla="*/ 371754252 w 3058"/>
              <a:gd name="T67" fmla="*/ 23857951 h 1117"/>
              <a:gd name="T68" fmla="*/ 381791203 w 3058"/>
              <a:gd name="T69" fmla="*/ 31939175 h 1117"/>
              <a:gd name="T70" fmla="*/ 381919624 w 3058"/>
              <a:gd name="T71" fmla="*/ 33863140 h 1117"/>
              <a:gd name="T72" fmla="*/ 381919624 w 3058"/>
              <a:gd name="T73" fmla="*/ 44894062 h 1117"/>
              <a:gd name="T74" fmla="*/ 381791203 w 3058"/>
              <a:gd name="T75" fmla="*/ 56951433 h 1117"/>
              <a:gd name="T76" fmla="*/ 381533643 w 3058"/>
              <a:gd name="T77" fmla="*/ 56951433 h 1117"/>
              <a:gd name="T78" fmla="*/ 381018882 w 3058"/>
              <a:gd name="T79" fmla="*/ 61954028 h 1117"/>
              <a:gd name="T80" fmla="*/ 380246919 w 3058"/>
              <a:gd name="T81" fmla="*/ 68752371 h 1117"/>
              <a:gd name="T82" fmla="*/ 378960194 w 3058"/>
              <a:gd name="T83" fmla="*/ 73498174 h 1117"/>
              <a:gd name="T84" fmla="*/ 377158709 w 3058"/>
              <a:gd name="T85" fmla="*/ 78628986 h 1117"/>
              <a:gd name="T86" fmla="*/ 375357223 w 3058"/>
              <a:gd name="T87" fmla="*/ 81964049 h 1117"/>
              <a:gd name="T88" fmla="*/ 372654995 w 3058"/>
              <a:gd name="T89" fmla="*/ 85299112 h 1117"/>
              <a:gd name="T90" fmla="*/ 370209968 w 3058"/>
              <a:gd name="T91" fmla="*/ 87223077 h 1117"/>
              <a:gd name="T92" fmla="*/ 342286581 w 3058"/>
              <a:gd name="T93" fmla="*/ 99536881 h 1117"/>
              <a:gd name="T94" fmla="*/ 313333672 w 3058"/>
              <a:gd name="T95" fmla="*/ 108259189 h 1117"/>
              <a:gd name="T96" fmla="*/ 282836837 w 3058"/>
              <a:gd name="T97" fmla="*/ 113518217 h 1117"/>
              <a:gd name="T98" fmla="*/ 253240386 w 3058"/>
              <a:gd name="T99" fmla="*/ 116211839 h 1117"/>
              <a:gd name="T100" fmla="*/ 222486349 w 3058"/>
              <a:gd name="T101" fmla="*/ 116981496 h 1117"/>
              <a:gd name="T102" fmla="*/ 191345973 w 3058"/>
              <a:gd name="T103" fmla="*/ 116468272 h 1117"/>
              <a:gd name="T104" fmla="*/ 160076816 w 3058"/>
              <a:gd name="T105" fmla="*/ 115827189 h 1117"/>
              <a:gd name="T106" fmla="*/ 128807660 w 3058"/>
              <a:gd name="T107" fmla="*/ 115185748 h 1117"/>
              <a:gd name="T108" fmla="*/ 97410082 w 3058"/>
              <a:gd name="T109" fmla="*/ 115570398 h 1117"/>
              <a:gd name="T110" fmla="*/ 65754944 w 3058"/>
              <a:gd name="T111" fmla="*/ 117751154 h 1117"/>
              <a:gd name="T112" fmla="*/ 35386889 w 3058"/>
              <a:gd name="T113" fmla="*/ 122368741 h 1117"/>
              <a:gd name="T114" fmla="*/ 2959789 w 3058"/>
              <a:gd name="T115" fmla="*/ 130834615 h 1117"/>
              <a:gd name="T116" fmla="*/ 1672706 w 3058"/>
              <a:gd name="T117" fmla="*/ 131219265 h 1117"/>
              <a:gd name="T118" fmla="*/ 0 w 3058"/>
              <a:gd name="T119" fmla="*/ 131988923 h 1117"/>
              <a:gd name="T120" fmla="*/ 2573448 w 3058"/>
              <a:gd name="T121" fmla="*/ 143276636 h 11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058"/>
              <a:gd name="T184" fmla="*/ 0 h 1117"/>
              <a:gd name="T185" fmla="*/ 3058 w 3058"/>
              <a:gd name="T186" fmla="*/ 1117 h 11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058" h="1117">
                <a:moveTo>
                  <a:pt x="20" y="1117"/>
                </a:moveTo>
                <a:lnTo>
                  <a:pt x="46" y="1106"/>
                </a:lnTo>
                <a:lnTo>
                  <a:pt x="73" y="1098"/>
                </a:lnTo>
                <a:lnTo>
                  <a:pt x="289" y="1040"/>
                </a:lnTo>
                <a:lnTo>
                  <a:pt x="527" y="1005"/>
                </a:lnTo>
                <a:lnTo>
                  <a:pt x="761" y="989"/>
                </a:lnTo>
                <a:lnTo>
                  <a:pt x="1001" y="985"/>
                </a:lnTo>
                <a:lnTo>
                  <a:pt x="1244" y="990"/>
                </a:lnTo>
                <a:lnTo>
                  <a:pt x="1487" y="996"/>
                </a:lnTo>
                <a:lnTo>
                  <a:pt x="1729" y="999"/>
                </a:lnTo>
                <a:lnTo>
                  <a:pt x="1972" y="994"/>
                </a:lnTo>
                <a:lnTo>
                  <a:pt x="2219" y="973"/>
                </a:lnTo>
                <a:lnTo>
                  <a:pt x="2451" y="931"/>
                </a:lnTo>
                <a:lnTo>
                  <a:pt x="2685" y="861"/>
                </a:lnTo>
                <a:lnTo>
                  <a:pt x="2918" y="759"/>
                </a:lnTo>
                <a:lnTo>
                  <a:pt x="2961" y="727"/>
                </a:lnTo>
                <a:lnTo>
                  <a:pt x="2988" y="692"/>
                </a:lnTo>
                <a:lnTo>
                  <a:pt x="3011" y="646"/>
                </a:lnTo>
                <a:lnTo>
                  <a:pt x="3028" y="603"/>
                </a:lnTo>
                <a:lnTo>
                  <a:pt x="3040" y="550"/>
                </a:lnTo>
                <a:lnTo>
                  <a:pt x="3048" y="507"/>
                </a:lnTo>
                <a:lnTo>
                  <a:pt x="3053" y="450"/>
                </a:lnTo>
                <a:lnTo>
                  <a:pt x="3056" y="353"/>
                </a:lnTo>
                <a:lnTo>
                  <a:pt x="3058" y="350"/>
                </a:lnTo>
                <a:lnTo>
                  <a:pt x="3058" y="264"/>
                </a:lnTo>
                <a:lnTo>
                  <a:pt x="3056" y="208"/>
                </a:lnTo>
                <a:lnTo>
                  <a:pt x="2942" y="115"/>
                </a:lnTo>
                <a:lnTo>
                  <a:pt x="2822" y="55"/>
                </a:lnTo>
                <a:lnTo>
                  <a:pt x="2699" y="19"/>
                </a:lnTo>
                <a:lnTo>
                  <a:pt x="2561" y="0"/>
                </a:lnTo>
                <a:lnTo>
                  <a:pt x="2568" y="90"/>
                </a:lnTo>
                <a:lnTo>
                  <a:pt x="2678" y="104"/>
                </a:lnTo>
                <a:lnTo>
                  <a:pt x="2793" y="138"/>
                </a:lnTo>
                <a:lnTo>
                  <a:pt x="2889" y="186"/>
                </a:lnTo>
                <a:lnTo>
                  <a:pt x="2967" y="249"/>
                </a:lnTo>
                <a:lnTo>
                  <a:pt x="2968" y="264"/>
                </a:lnTo>
                <a:lnTo>
                  <a:pt x="2968" y="350"/>
                </a:lnTo>
                <a:lnTo>
                  <a:pt x="2967" y="444"/>
                </a:lnTo>
                <a:lnTo>
                  <a:pt x="2965" y="444"/>
                </a:lnTo>
                <a:lnTo>
                  <a:pt x="2961" y="483"/>
                </a:lnTo>
                <a:lnTo>
                  <a:pt x="2955" y="536"/>
                </a:lnTo>
                <a:lnTo>
                  <a:pt x="2945" y="573"/>
                </a:lnTo>
                <a:lnTo>
                  <a:pt x="2931" y="613"/>
                </a:lnTo>
                <a:lnTo>
                  <a:pt x="2917" y="639"/>
                </a:lnTo>
                <a:lnTo>
                  <a:pt x="2896" y="665"/>
                </a:lnTo>
                <a:lnTo>
                  <a:pt x="2877" y="680"/>
                </a:lnTo>
                <a:lnTo>
                  <a:pt x="2660" y="776"/>
                </a:lnTo>
                <a:lnTo>
                  <a:pt x="2435" y="844"/>
                </a:lnTo>
                <a:lnTo>
                  <a:pt x="2198" y="885"/>
                </a:lnTo>
                <a:lnTo>
                  <a:pt x="1968" y="906"/>
                </a:lnTo>
                <a:lnTo>
                  <a:pt x="1729" y="912"/>
                </a:lnTo>
                <a:lnTo>
                  <a:pt x="1487" y="908"/>
                </a:lnTo>
                <a:lnTo>
                  <a:pt x="1244" y="903"/>
                </a:lnTo>
                <a:lnTo>
                  <a:pt x="1001" y="898"/>
                </a:lnTo>
                <a:lnTo>
                  <a:pt x="757" y="901"/>
                </a:lnTo>
                <a:lnTo>
                  <a:pt x="511" y="918"/>
                </a:lnTo>
                <a:lnTo>
                  <a:pt x="275" y="954"/>
                </a:lnTo>
                <a:lnTo>
                  <a:pt x="23" y="1020"/>
                </a:lnTo>
                <a:lnTo>
                  <a:pt x="13" y="1023"/>
                </a:lnTo>
                <a:lnTo>
                  <a:pt x="0" y="1029"/>
                </a:lnTo>
                <a:lnTo>
                  <a:pt x="20" y="1117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8" name="Freeform 84"/>
          <p:cNvSpPr>
            <a:spLocks/>
          </p:cNvSpPr>
          <p:nvPr/>
        </p:nvSpPr>
        <p:spPr bwMode="auto">
          <a:xfrm>
            <a:off x="493713" y="4233863"/>
            <a:ext cx="950912" cy="314325"/>
          </a:xfrm>
          <a:custGeom>
            <a:avLst/>
            <a:gdLst>
              <a:gd name="T0" fmla="*/ 325709111 w 2645"/>
              <a:gd name="T1" fmla="*/ 48667629 h 876"/>
              <a:gd name="T2" fmla="*/ 288873045 w 2645"/>
              <a:gd name="T3" fmla="*/ 53302846 h 876"/>
              <a:gd name="T4" fmla="*/ 254363388 w 2645"/>
              <a:gd name="T5" fmla="*/ 62186474 h 876"/>
              <a:gd name="T6" fmla="*/ 223343164 w 2645"/>
              <a:gd name="T7" fmla="*/ 73001622 h 876"/>
              <a:gd name="T8" fmla="*/ 199044397 w 2645"/>
              <a:gd name="T9" fmla="*/ 82142882 h 876"/>
              <a:gd name="T10" fmla="*/ 173065265 w 2645"/>
              <a:gd name="T11" fmla="*/ 89224165 h 876"/>
              <a:gd name="T12" fmla="*/ 135970709 w 2645"/>
              <a:gd name="T13" fmla="*/ 96176632 h 876"/>
              <a:gd name="T14" fmla="*/ 101331627 w 2645"/>
              <a:gd name="T15" fmla="*/ 100425402 h 876"/>
              <a:gd name="T16" fmla="*/ 65788011 w 2645"/>
              <a:gd name="T17" fmla="*/ 101197938 h 876"/>
              <a:gd name="T18" fmla="*/ 39033410 w 2645"/>
              <a:gd name="T19" fmla="*/ 97979337 h 876"/>
              <a:gd name="T20" fmla="*/ 24816107 w 2645"/>
              <a:gd name="T21" fmla="*/ 93344119 h 876"/>
              <a:gd name="T22" fmla="*/ 20033864 w 2645"/>
              <a:gd name="T23" fmla="*/ 88451629 h 876"/>
              <a:gd name="T24" fmla="*/ 15897667 w 2645"/>
              <a:gd name="T25" fmla="*/ 80340537 h 876"/>
              <a:gd name="T26" fmla="*/ 13183343 w 2645"/>
              <a:gd name="T27" fmla="*/ 69525389 h 876"/>
              <a:gd name="T28" fmla="*/ 11890894 w 2645"/>
              <a:gd name="T29" fmla="*/ 60384129 h 876"/>
              <a:gd name="T30" fmla="*/ 11890894 w 2645"/>
              <a:gd name="T31" fmla="*/ 45191395 h 876"/>
              <a:gd name="T32" fmla="*/ 12666364 w 2645"/>
              <a:gd name="T33" fmla="*/ 43389050 h 876"/>
              <a:gd name="T34" fmla="*/ 16414647 w 2645"/>
              <a:gd name="T35" fmla="*/ 37337576 h 876"/>
              <a:gd name="T36" fmla="*/ 23135743 w 2645"/>
              <a:gd name="T37" fmla="*/ 29999020 h 876"/>
              <a:gd name="T38" fmla="*/ 31019864 w 2645"/>
              <a:gd name="T39" fmla="*/ 22917737 h 876"/>
              <a:gd name="T40" fmla="*/ 39291900 w 2645"/>
              <a:gd name="T41" fmla="*/ 16737447 h 876"/>
              <a:gd name="T42" fmla="*/ 47305445 w 2645"/>
              <a:gd name="T43" fmla="*/ 11587684 h 876"/>
              <a:gd name="T44" fmla="*/ 45366591 w 2645"/>
              <a:gd name="T45" fmla="*/ 0 h 876"/>
              <a:gd name="T46" fmla="*/ 38903985 w 2645"/>
              <a:gd name="T47" fmla="*/ 3476234 h 876"/>
              <a:gd name="T48" fmla="*/ 27917985 w 2645"/>
              <a:gd name="T49" fmla="*/ 10943964 h 876"/>
              <a:gd name="T50" fmla="*/ 19904440 w 2645"/>
              <a:gd name="T51" fmla="*/ 17767615 h 876"/>
              <a:gd name="T52" fmla="*/ 11115424 w 2645"/>
              <a:gd name="T53" fmla="*/ 26007523 h 876"/>
              <a:gd name="T54" fmla="*/ 4394328 w 2645"/>
              <a:gd name="T55" fmla="*/ 34891510 h 876"/>
              <a:gd name="T56" fmla="*/ 646404 w 2645"/>
              <a:gd name="T57" fmla="*/ 43131418 h 876"/>
              <a:gd name="T58" fmla="*/ 0 w 2645"/>
              <a:gd name="T59" fmla="*/ 53946566 h 876"/>
              <a:gd name="T60" fmla="*/ 904894 w 2645"/>
              <a:gd name="T61" fmla="*/ 66177971 h 876"/>
              <a:gd name="T62" fmla="*/ 3231303 w 2645"/>
              <a:gd name="T63" fmla="*/ 77508024 h 876"/>
              <a:gd name="T64" fmla="*/ 7755056 w 2645"/>
              <a:gd name="T65" fmla="*/ 90254333 h 876"/>
              <a:gd name="T66" fmla="*/ 14475793 w 2645"/>
              <a:gd name="T67" fmla="*/ 99524409 h 876"/>
              <a:gd name="T68" fmla="*/ 23781788 w 2645"/>
              <a:gd name="T69" fmla="*/ 105575524 h 876"/>
              <a:gd name="T70" fmla="*/ 51182793 w 2645"/>
              <a:gd name="T71" fmla="*/ 111626998 h 876"/>
              <a:gd name="T72" fmla="*/ 81685678 w 2645"/>
              <a:gd name="T73" fmla="*/ 112656807 h 876"/>
              <a:gd name="T74" fmla="*/ 121623982 w 2645"/>
              <a:gd name="T75" fmla="*/ 109953110 h 876"/>
              <a:gd name="T76" fmla="*/ 156779684 w 2645"/>
              <a:gd name="T77" fmla="*/ 104545715 h 876"/>
              <a:gd name="T78" fmla="*/ 189609336 w 2645"/>
              <a:gd name="T79" fmla="*/ 96820712 h 876"/>
              <a:gd name="T80" fmla="*/ 215717533 w 2645"/>
              <a:gd name="T81" fmla="*/ 88451629 h 876"/>
              <a:gd name="T82" fmla="*/ 241309109 w 2645"/>
              <a:gd name="T83" fmla="*/ 78666649 h 876"/>
              <a:gd name="T84" fmla="*/ 273750847 w 2645"/>
              <a:gd name="T85" fmla="*/ 68624037 h 876"/>
              <a:gd name="T86" fmla="*/ 308906549 w 2645"/>
              <a:gd name="T87" fmla="*/ 61671570 h 876"/>
              <a:gd name="T88" fmla="*/ 341865267 w 2645"/>
              <a:gd name="T89" fmla="*/ 60384129 h 87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645"/>
              <a:gd name="T136" fmla="*/ 0 h 876"/>
              <a:gd name="T137" fmla="*/ 2645 w 2645"/>
              <a:gd name="T138" fmla="*/ 876 h 87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645" h="876">
                <a:moveTo>
                  <a:pt x="2638" y="379"/>
                </a:moveTo>
                <a:lnTo>
                  <a:pt x="2520" y="378"/>
                </a:lnTo>
                <a:lnTo>
                  <a:pt x="2367" y="391"/>
                </a:lnTo>
                <a:lnTo>
                  <a:pt x="2235" y="414"/>
                </a:lnTo>
                <a:lnTo>
                  <a:pt x="2109" y="445"/>
                </a:lnTo>
                <a:lnTo>
                  <a:pt x="1968" y="483"/>
                </a:lnTo>
                <a:lnTo>
                  <a:pt x="1865" y="519"/>
                </a:lnTo>
                <a:lnTo>
                  <a:pt x="1728" y="567"/>
                </a:lnTo>
                <a:lnTo>
                  <a:pt x="1637" y="604"/>
                </a:lnTo>
                <a:lnTo>
                  <a:pt x="1540" y="638"/>
                </a:lnTo>
                <a:lnTo>
                  <a:pt x="1435" y="669"/>
                </a:lnTo>
                <a:lnTo>
                  <a:pt x="1339" y="693"/>
                </a:lnTo>
                <a:lnTo>
                  <a:pt x="1190" y="724"/>
                </a:lnTo>
                <a:lnTo>
                  <a:pt x="1052" y="747"/>
                </a:lnTo>
                <a:lnTo>
                  <a:pt x="913" y="767"/>
                </a:lnTo>
                <a:lnTo>
                  <a:pt x="784" y="780"/>
                </a:lnTo>
                <a:lnTo>
                  <a:pt x="673" y="786"/>
                </a:lnTo>
                <a:lnTo>
                  <a:pt x="509" y="786"/>
                </a:lnTo>
                <a:lnTo>
                  <a:pt x="410" y="779"/>
                </a:lnTo>
                <a:lnTo>
                  <a:pt x="302" y="761"/>
                </a:lnTo>
                <a:lnTo>
                  <a:pt x="216" y="737"/>
                </a:lnTo>
                <a:lnTo>
                  <a:pt x="192" y="725"/>
                </a:lnTo>
                <a:lnTo>
                  <a:pt x="172" y="709"/>
                </a:lnTo>
                <a:lnTo>
                  <a:pt x="155" y="687"/>
                </a:lnTo>
                <a:lnTo>
                  <a:pt x="136" y="653"/>
                </a:lnTo>
                <a:lnTo>
                  <a:pt x="123" y="624"/>
                </a:lnTo>
                <a:lnTo>
                  <a:pt x="112" y="588"/>
                </a:lnTo>
                <a:lnTo>
                  <a:pt x="102" y="540"/>
                </a:lnTo>
                <a:lnTo>
                  <a:pt x="95" y="499"/>
                </a:lnTo>
                <a:lnTo>
                  <a:pt x="92" y="469"/>
                </a:lnTo>
                <a:lnTo>
                  <a:pt x="90" y="419"/>
                </a:lnTo>
                <a:lnTo>
                  <a:pt x="92" y="351"/>
                </a:lnTo>
                <a:lnTo>
                  <a:pt x="93" y="353"/>
                </a:lnTo>
                <a:lnTo>
                  <a:pt x="98" y="337"/>
                </a:lnTo>
                <a:lnTo>
                  <a:pt x="112" y="310"/>
                </a:lnTo>
                <a:lnTo>
                  <a:pt x="127" y="290"/>
                </a:lnTo>
                <a:lnTo>
                  <a:pt x="153" y="260"/>
                </a:lnTo>
                <a:lnTo>
                  <a:pt x="179" y="233"/>
                </a:lnTo>
                <a:lnTo>
                  <a:pt x="209" y="204"/>
                </a:lnTo>
                <a:lnTo>
                  <a:pt x="240" y="178"/>
                </a:lnTo>
                <a:lnTo>
                  <a:pt x="283" y="144"/>
                </a:lnTo>
                <a:lnTo>
                  <a:pt x="304" y="130"/>
                </a:lnTo>
                <a:lnTo>
                  <a:pt x="329" y="113"/>
                </a:lnTo>
                <a:lnTo>
                  <a:pt x="366" y="90"/>
                </a:lnTo>
                <a:lnTo>
                  <a:pt x="388" y="81"/>
                </a:lnTo>
                <a:lnTo>
                  <a:pt x="351" y="0"/>
                </a:lnTo>
                <a:lnTo>
                  <a:pt x="322" y="14"/>
                </a:lnTo>
                <a:lnTo>
                  <a:pt x="301" y="27"/>
                </a:lnTo>
                <a:lnTo>
                  <a:pt x="262" y="51"/>
                </a:lnTo>
                <a:lnTo>
                  <a:pt x="216" y="85"/>
                </a:lnTo>
                <a:lnTo>
                  <a:pt x="189" y="106"/>
                </a:lnTo>
                <a:lnTo>
                  <a:pt x="154" y="138"/>
                </a:lnTo>
                <a:lnTo>
                  <a:pt x="118" y="170"/>
                </a:lnTo>
                <a:lnTo>
                  <a:pt x="86" y="202"/>
                </a:lnTo>
                <a:lnTo>
                  <a:pt x="60" y="232"/>
                </a:lnTo>
                <a:lnTo>
                  <a:pt x="34" y="271"/>
                </a:lnTo>
                <a:lnTo>
                  <a:pt x="18" y="300"/>
                </a:lnTo>
                <a:lnTo>
                  <a:pt x="5" y="335"/>
                </a:lnTo>
                <a:lnTo>
                  <a:pt x="2" y="406"/>
                </a:lnTo>
                <a:lnTo>
                  <a:pt x="0" y="419"/>
                </a:lnTo>
                <a:lnTo>
                  <a:pt x="2" y="453"/>
                </a:lnTo>
                <a:lnTo>
                  <a:pt x="7" y="514"/>
                </a:lnTo>
                <a:lnTo>
                  <a:pt x="14" y="563"/>
                </a:lnTo>
                <a:lnTo>
                  <a:pt x="25" y="602"/>
                </a:lnTo>
                <a:lnTo>
                  <a:pt x="40" y="651"/>
                </a:lnTo>
                <a:lnTo>
                  <a:pt x="60" y="701"/>
                </a:lnTo>
                <a:lnTo>
                  <a:pt x="81" y="738"/>
                </a:lnTo>
                <a:lnTo>
                  <a:pt x="112" y="773"/>
                </a:lnTo>
                <a:lnTo>
                  <a:pt x="146" y="801"/>
                </a:lnTo>
                <a:lnTo>
                  <a:pt x="184" y="820"/>
                </a:lnTo>
                <a:lnTo>
                  <a:pt x="284" y="848"/>
                </a:lnTo>
                <a:lnTo>
                  <a:pt x="396" y="867"/>
                </a:lnTo>
                <a:lnTo>
                  <a:pt x="536" y="876"/>
                </a:lnTo>
                <a:lnTo>
                  <a:pt x="632" y="875"/>
                </a:lnTo>
                <a:lnTo>
                  <a:pt x="791" y="868"/>
                </a:lnTo>
                <a:lnTo>
                  <a:pt x="941" y="854"/>
                </a:lnTo>
                <a:lnTo>
                  <a:pt x="1078" y="835"/>
                </a:lnTo>
                <a:lnTo>
                  <a:pt x="1213" y="812"/>
                </a:lnTo>
                <a:lnTo>
                  <a:pt x="1321" y="787"/>
                </a:lnTo>
                <a:lnTo>
                  <a:pt x="1467" y="752"/>
                </a:lnTo>
                <a:lnTo>
                  <a:pt x="1579" y="718"/>
                </a:lnTo>
                <a:lnTo>
                  <a:pt x="1669" y="687"/>
                </a:lnTo>
                <a:lnTo>
                  <a:pt x="1781" y="643"/>
                </a:lnTo>
                <a:lnTo>
                  <a:pt x="1867" y="611"/>
                </a:lnTo>
                <a:lnTo>
                  <a:pt x="2005" y="566"/>
                </a:lnTo>
                <a:lnTo>
                  <a:pt x="2118" y="533"/>
                </a:lnTo>
                <a:lnTo>
                  <a:pt x="2255" y="502"/>
                </a:lnTo>
                <a:lnTo>
                  <a:pt x="2390" y="479"/>
                </a:lnTo>
                <a:lnTo>
                  <a:pt x="2502" y="468"/>
                </a:lnTo>
                <a:lnTo>
                  <a:pt x="2645" y="469"/>
                </a:lnTo>
                <a:lnTo>
                  <a:pt x="2638" y="379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9" name="Freeform 85"/>
          <p:cNvSpPr>
            <a:spLocks/>
          </p:cNvSpPr>
          <p:nvPr/>
        </p:nvSpPr>
        <p:spPr bwMode="auto">
          <a:xfrm>
            <a:off x="619125" y="3903663"/>
            <a:ext cx="876300" cy="360362"/>
          </a:xfrm>
          <a:custGeom>
            <a:avLst/>
            <a:gdLst>
              <a:gd name="T0" fmla="*/ 4768494 w 2441"/>
              <a:gd name="T1" fmla="*/ 129343397 h 1004"/>
              <a:gd name="T2" fmla="*/ 17784833 w 2441"/>
              <a:gd name="T3" fmla="*/ 124576856 h 1004"/>
              <a:gd name="T4" fmla="*/ 33120981 w 2441"/>
              <a:gd name="T5" fmla="*/ 122000124 h 1004"/>
              <a:gd name="T6" fmla="*/ 48714885 w 2441"/>
              <a:gd name="T7" fmla="*/ 120711938 h 1004"/>
              <a:gd name="T8" fmla="*/ 65468693 w 2441"/>
              <a:gd name="T9" fmla="*/ 120840792 h 1004"/>
              <a:gd name="T10" fmla="*/ 83124648 w 2441"/>
              <a:gd name="T11" fmla="*/ 122000124 h 1004"/>
              <a:gd name="T12" fmla="*/ 101553872 w 2441"/>
              <a:gd name="T13" fmla="*/ 123674874 h 1004"/>
              <a:gd name="T14" fmla="*/ 138025686 w 2441"/>
              <a:gd name="T15" fmla="*/ 127282084 h 1004"/>
              <a:gd name="T16" fmla="*/ 156583789 w 2441"/>
              <a:gd name="T17" fmla="*/ 128441775 h 1004"/>
              <a:gd name="T18" fmla="*/ 174239385 w 2441"/>
              <a:gd name="T19" fmla="*/ 128827979 h 1004"/>
              <a:gd name="T20" fmla="*/ 192153097 w 2441"/>
              <a:gd name="T21" fmla="*/ 127668647 h 1004"/>
              <a:gd name="T22" fmla="*/ 207747001 w 2441"/>
              <a:gd name="T23" fmla="*/ 125091915 h 1004"/>
              <a:gd name="T24" fmla="*/ 223212026 w 2441"/>
              <a:gd name="T25" fmla="*/ 120583083 h 1004"/>
              <a:gd name="T26" fmla="*/ 237388629 w 2441"/>
              <a:gd name="T27" fmla="*/ 115172269 h 1004"/>
              <a:gd name="T28" fmla="*/ 251822629 w 2441"/>
              <a:gd name="T29" fmla="*/ 107957851 h 1004"/>
              <a:gd name="T30" fmla="*/ 263292430 w 2441"/>
              <a:gd name="T31" fmla="*/ 100872287 h 1004"/>
              <a:gd name="T32" fmla="*/ 274633353 w 2441"/>
              <a:gd name="T33" fmla="*/ 91983118 h 1004"/>
              <a:gd name="T34" fmla="*/ 285072488 w 2441"/>
              <a:gd name="T35" fmla="*/ 81548054 h 1004"/>
              <a:gd name="T36" fmla="*/ 293835847 w 2441"/>
              <a:gd name="T37" fmla="*/ 70469076 h 1004"/>
              <a:gd name="T38" fmla="*/ 300924148 w 2441"/>
              <a:gd name="T39" fmla="*/ 59132030 h 1004"/>
              <a:gd name="T40" fmla="*/ 307109943 w 2441"/>
              <a:gd name="T41" fmla="*/ 45218611 h 1004"/>
              <a:gd name="T42" fmla="*/ 311234046 w 2441"/>
              <a:gd name="T43" fmla="*/ 31047483 h 1004"/>
              <a:gd name="T44" fmla="*/ 313940488 w 2441"/>
              <a:gd name="T45" fmla="*/ 16619005 h 1004"/>
              <a:gd name="T46" fmla="*/ 314584879 w 2441"/>
              <a:gd name="T47" fmla="*/ 257709 h 1004"/>
              <a:gd name="T48" fmla="*/ 309043116 w 2441"/>
              <a:gd name="T49" fmla="*/ 128855 h 1004"/>
              <a:gd name="T50" fmla="*/ 303372834 w 2441"/>
              <a:gd name="T51" fmla="*/ 0 h 1004"/>
              <a:gd name="T52" fmla="*/ 302599565 w 2441"/>
              <a:gd name="T53" fmla="*/ 14428837 h 1004"/>
              <a:gd name="T54" fmla="*/ 300279757 w 2441"/>
              <a:gd name="T55" fmla="*/ 28728820 h 1004"/>
              <a:gd name="T56" fmla="*/ 296413411 w 2441"/>
              <a:gd name="T57" fmla="*/ 41611402 h 1004"/>
              <a:gd name="T58" fmla="*/ 291129405 w 2441"/>
              <a:gd name="T59" fmla="*/ 52948448 h 1004"/>
              <a:gd name="T60" fmla="*/ 284299219 w 2441"/>
              <a:gd name="T61" fmla="*/ 64156281 h 1004"/>
              <a:gd name="T62" fmla="*/ 276308770 w 2441"/>
              <a:gd name="T63" fmla="*/ 74333995 h 1004"/>
              <a:gd name="T64" fmla="*/ 267545411 w 2441"/>
              <a:gd name="T65" fmla="*/ 83093950 h 1004"/>
              <a:gd name="T66" fmla="*/ 257364033 w 2441"/>
              <a:gd name="T67" fmla="*/ 91081496 h 1004"/>
              <a:gd name="T68" fmla="*/ 244992084 w 2441"/>
              <a:gd name="T69" fmla="*/ 98810973 h 1004"/>
              <a:gd name="T70" fmla="*/ 233522283 w 2441"/>
              <a:gd name="T71" fmla="*/ 104479496 h 1004"/>
              <a:gd name="T72" fmla="*/ 219861552 w 2441"/>
              <a:gd name="T73" fmla="*/ 109632601 h 1004"/>
              <a:gd name="T74" fmla="*/ 205685308 w 2441"/>
              <a:gd name="T75" fmla="*/ 113755228 h 1004"/>
              <a:gd name="T76" fmla="*/ 189704770 w 2441"/>
              <a:gd name="T77" fmla="*/ 116460456 h 1004"/>
              <a:gd name="T78" fmla="*/ 174239385 w 2441"/>
              <a:gd name="T79" fmla="*/ 117491292 h 1004"/>
              <a:gd name="T80" fmla="*/ 156970424 w 2441"/>
              <a:gd name="T81" fmla="*/ 117233583 h 1004"/>
              <a:gd name="T82" fmla="*/ 139314468 w 2441"/>
              <a:gd name="T83" fmla="*/ 115945397 h 1004"/>
              <a:gd name="T84" fmla="*/ 102198263 w 2441"/>
              <a:gd name="T85" fmla="*/ 112467042 h 1004"/>
              <a:gd name="T86" fmla="*/ 84026795 w 2441"/>
              <a:gd name="T87" fmla="*/ 110663437 h 1004"/>
              <a:gd name="T88" fmla="*/ 65726449 w 2441"/>
              <a:gd name="T89" fmla="*/ 109632601 h 1004"/>
              <a:gd name="T90" fmla="*/ 48070494 w 2441"/>
              <a:gd name="T91" fmla="*/ 109503747 h 1004"/>
              <a:gd name="T92" fmla="*/ 30672295 w 2441"/>
              <a:gd name="T93" fmla="*/ 110663437 h 1004"/>
              <a:gd name="T94" fmla="*/ 15078391 w 2441"/>
              <a:gd name="T95" fmla="*/ 113626374 h 1004"/>
              <a:gd name="T96" fmla="*/ 0 w 2441"/>
              <a:gd name="T97" fmla="*/ 118908333 h 1004"/>
              <a:gd name="T98" fmla="*/ 4768494 w 2441"/>
              <a:gd name="T99" fmla="*/ 129343397 h 100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441"/>
              <a:gd name="T151" fmla="*/ 0 h 1004"/>
              <a:gd name="T152" fmla="*/ 2441 w 2441"/>
              <a:gd name="T153" fmla="*/ 1004 h 100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441" h="1004">
                <a:moveTo>
                  <a:pt x="37" y="1004"/>
                </a:moveTo>
                <a:lnTo>
                  <a:pt x="138" y="967"/>
                </a:lnTo>
                <a:lnTo>
                  <a:pt x="257" y="947"/>
                </a:lnTo>
                <a:lnTo>
                  <a:pt x="378" y="937"/>
                </a:lnTo>
                <a:lnTo>
                  <a:pt x="508" y="938"/>
                </a:lnTo>
                <a:lnTo>
                  <a:pt x="645" y="947"/>
                </a:lnTo>
                <a:lnTo>
                  <a:pt x="788" y="960"/>
                </a:lnTo>
                <a:lnTo>
                  <a:pt x="1071" y="988"/>
                </a:lnTo>
                <a:lnTo>
                  <a:pt x="1215" y="997"/>
                </a:lnTo>
                <a:lnTo>
                  <a:pt x="1352" y="1000"/>
                </a:lnTo>
                <a:lnTo>
                  <a:pt x="1491" y="991"/>
                </a:lnTo>
                <a:lnTo>
                  <a:pt x="1612" y="971"/>
                </a:lnTo>
                <a:lnTo>
                  <a:pt x="1732" y="936"/>
                </a:lnTo>
                <a:lnTo>
                  <a:pt x="1842" y="894"/>
                </a:lnTo>
                <a:lnTo>
                  <a:pt x="1954" y="838"/>
                </a:lnTo>
                <a:lnTo>
                  <a:pt x="2043" y="783"/>
                </a:lnTo>
                <a:lnTo>
                  <a:pt x="2131" y="714"/>
                </a:lnTo>
                <a:lnTo>
                  <a:pt x="2212" y="633"/>
                </a:lnTo>
                <a:lnTo>
                  <a:pt x="2280" y="547"/>
                </a:lnTo>
                <a:lnTo>
                  <a:pt x="2335" y="459"/>
                </a:lnTo>
                <a:lnTo>
                  <a:pt x="2383" y="351"/>
                </a:lnTo>
                <a:lnTo>
                  <a:pt x="2415" y="241"/>
                </a:lnTo>
                <a:lnTo>
                  <a:pt x="2436" y="129"/>
                </a:lnTo>
                <a:lnTo>
                  <a:pt x="2441" y="2"/>
                </a:lnTo>
                <a:lnTo>
                  <a:pt x="2398" y="1"/>
                </a:lnTo>
                <a:lnTo>
                  <a:pt x="2354" y="0"/>
                </a:lnTo>
                <a:lnTo>
                  <a:pt x="2348" y="112"/>
                </a:lnTo>
                <a:lnTo>
                  <a:pt x="2330" y="223"/>
                </a:lnTo>
                <a:lnTo>
                  <a:pt x="2300" y="323"/>
                </a:lnTo>
                <a:lnTo>
                  <a:pt x="2259" y="411"/>
                </a:lnTo>
                <a:lnTo>
                  <a:pt x="2206" y="498"/>
                </a:lnTo>
                <a:lnTo>
                  <a:pt x="2144" y="577"/>
                </a:lnTo>
                <a:lnTo>
                  <a:pt x="2076" y="645"/>
                </a:lnTo>
                <a:lnTo>
                  <a:pt x="1997" y="707"/>
                </a:lnTo>
                <a:lnTo>
                  <a:pt x="1901" y="767"/>
                </a:lnTo>
                <a:lnTo>
                  <a:pt x="1812" y="811"/>
                </a:lnTo>
                <a:lnTo>
                  <a:pt x="1706" y="851"/>
                </a:lnTo>
                <a:lnTo>
                  <a:pt x="1596" y="883"/>
                </a:lnTo>
                <a:lnTo>
                  <a:pt x="1472" y="904"/>
                </a:lnTo>
                <a:lnTo>
                  <a:pt x="1352" y="912"/>
                </a:lnTo>
                <a:lnTo>
                  <a:pt x="1218" y="910"/>
                </a:lnTo>
                <a:lnTo>
                  <a:pt x="1081" y="900"/>
                </a:lnTo>
                <a:lnTo>
                  <a:pt x="793" y="873"/>
                </a:lnTo>
                <a:lnTo>
                  <a:pt x="652" y="859"/>
                </a:lnTo>
                <a:lnTo>
                  <a:pt x="510" y="851"/>
                </a:lnTo>
                <a:lnTo>
                  <a:pt x="373" y="850"/>
                </a:lnTo>
                <a:lnTo>
                  <a:pt x="238" y="859"/>
                </a:lnTo>
                <a:lnTo>
                  <a:pt x="117" y="882"/>
                </a:lnTo>
                <a:lnTo>
                  <a:pt x="0" y="923"/>
                </a:lnTo>
                <a:lnTo>
                  <a:pt x="37" y="1004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0" name="Freeform 86"/>
          <p:cNvSpPr>
            <a:spLocks/>
          </p:cNvSpPr>
          <p:nvPr/>
        </p:nvSpPr>
        <p:spPr bwMode="auto">
          <a:xfrm>
            <a:off x="1465263" y="3884613"/>
            <a:ext cx="30162" cy="30162"/>
          </a:xfrm>
          <a:custGeom>
            <a:avLst/>
            <a:gdLst>
              <a:gd name="T0" fmla="*/ 9782218 w 93"/>
              <a:gd name="T1" fmla="*/ 7071686 h 81"/>
              <a:gd name="T2" fmla="*/ 9782218 w 93"/>
              <a:gd name="T3" fmla="*/ 7071686 h 81"/>
              <a:gd name="T4" fmla="*/ 8519954 w 93"/>
              <a:gd name="T5" fmla="*/ 2634520 h 81"/>
              <a:gd name="T6" fmla="*/ 6521478 w 93"/>
              <a:gd name="T7" fmla="*/ 0 h 81"/>
              <a:gd name="T8" fmla="*/ 3260739 w 93"/>
              <a:gd name="T9" fmla="*/ 4298271 h 81"/>
              <a:gd name="T10" fmla="*/ 0 w 93"/>
              <a:gd name="T11" fmla="*/ 8596915 h 81"/>
              <a:gd name="T12" fmla="*/ 1893395 w 93"/>
              <a:gd name="T13" fmla="*/ 11231435 h 81"/>
              <a:gd name="T14" fmla="*/ 5259215 w 93"/>
              <a:gd name="T15" fmla="*/ 6933164 h 81"/>
              <a:gd name="T16" fmla="*/ 9782218 w 93"/>
              <a:gd name="T17" fmla="*/ 7071686 h 8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3"/>
              <a:gd name="T28" fmla="*/ 0 h 81"/>
              <a:gd name="T29" fmla="*/ 93 w 93"/>
              <a:gd name="T30" fmla="*/ 81 h 8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3" h="81">
                <a:moveTo>
                  <a:pt x="93" y="51"/>
                </a:moveTo>
                <a:lnTo>
                  <a:pt x="93" y="51"/>
                </a:lnTo>
                <a:lnTo>
                  <a:pt x="81" y="19"/>
                </a:lnTo>
                <a:lnTo>
                  <a:pt x="62" y="0"/>
                </a:lnTo>
                <a:lnTo>
                  <a:pt x="31" y="31"/>
                </a:lnTo>
                <a:lnTo>
                  <a:pt x="0" y="62"/>
                </a:lnTo>
                <a:lnTo>
                  <a:pt x="18" y="81"/>
                </a:lnTo>
                <a:lnTo>
                  <a:pt x="50" y="50"/>
                </a:lnTo>
                <a:lnTo>
                  <a:pt x="93" y="51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1" name="Freeform 87"/>
          <p:cNvSpPr>
            <a:spLocks/>
          </p:cNvSpPr>
          <p:nvPr/>
        </p:nvSpPr>
        <p:spPr bwMode="auto">
          <a:xfrm>
            <a:off x="1455738" y="3879850"/>
            <a:ext cx="31750" cy="26988"/>
          </a:xfrm>
          <a:custGeom>
            <a:avLst/>
            <a:gdLst>
              <a:gd name="T0" fmla="*/ 6836709 w 85"/>
              <a:gd name="T1" fmla="*/ 5674582 h 76"/>
              <a:gd name="T2" fmla="*/ 11859559 w 85"/>
              <a:gd name="T3" fmla="*/ 2395895 h 76"/>
              <a:gd name="T4" fmla="*/ 9906374 w 85"/>
              <a:gd name="T5" fmla="*/ 0 h 76"/>
              <a:gd name="T6" fmla="*/ 4883524 w 85"/>
              <a:gd name="T7" fmla="*/ 3404749 h 76"/>
              <a:gd name="T8" fmla="*/ 0 w 85"/>
              <a:gd name="T9" fmla="*/ 6683436 h 76"/>
              <a:gd name="T10" fmla="*/ 1813859 w 85"/>
              <a:gd name="T11" fmla="*/ 9079331 h 76"/>
              <a:gd name="T12" fmla="*/ 2511612 w 85"/>
              <a:gd name="T13" fmla="*/ 9583581 h 76"/>
              <a:gd name="T14" fmla="*/ 2511612 w 85"/>
              <a:gd name="T15" fmla="*/ 9583581 h 76"/>
              <a:gd name="T16" fmla="*/ 6836709 w 85"/>
              <a:gd name="T17" fmla="*/ 5674582 h 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5"/>
              <a:gd name="T28" fmla="*/ 0 h 76"/>
              <a:gd name="T29" fmla="*/ 85 w 85"/>
              <a:gd name="T30" fmla="*/ 76 h 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5" h="76">
                <a:moveTo>
                  <a:pt x="49" y="45"/>
                </a:moveTo>
                <a:lnTo>
                  <a:pt x="85" y="19"/>
                </a:lnTo>
                <a:lnTo>
                  <a:pt x="71" y="0"/>
                </a:lnTo>
                <a:lnTo>
                  <a:pt x="35" y="27"/>
                </a:lnTo>
                <a:lnTo>
                  <a:pt x="0" y="53"/>
                </a:lnTo>
                <a:lnTo>
                  <a:pt x="13" y="72"/>
                </a:lnTo>
                <a:lnTo>
                  <a:pt x="18" y="76"/>
                </a:lnTo>
                <a:lnTo>
                  <a:pt x="49" y="45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2" name="Freeform 88"/>
          <p:cNvSpPr>
            <a:spLocks/>
          </p:cNvSpPr>
          <p:nvPr/>
        </p:nvSpPr>
        <p:spPr bwMode="auto">
          <a:xfrm>
            <a:off x="1455738" y="3881438"/>
            <a:ext cx="28575" cy="19050"/>
          </a:xfrm>
          <a:custGeom>
            <a:avLst/>
            <a:gdLst>
              <a:gd name="T0" fmla="*/ 5231011 w 80"/>
              <a:gd name="T1" fmla="*/ 3483864 h 50"/>
              <a:gd name="T2" fmla="*/ 10206633 w 80"/>
              <a:gd name="T3" fmla="*/ 580644 h 50"/>
              <a:gd name="T4" fmla="*/ 9951601 w 80"/>
              <a:gd name="T5" fmla="*/ 0 h 50"/>
              <a:gd name="T6" fmla="*/ 4975622 w 80"/>
              <a:gd name="T7" fmla="*/ 2758059 h 50"/>
              <a:gd name="T8" fmla="*/ 0 w 80"/>
              <a:gd name="T9" fmla="*/ 5661279 h 50"/>
              <a:gd name="T10" fmla="*/ 255032 w 80"/>
              <a:gd name="T11" fmla="*/ 6241923 h 50"/>
              <a:gd name="T12" fmla="*/ 765453 w 80"/>
              <a:gd name="T13" fmla="*/ 7258050 h 50"/>
              <a:gd name="T14" fmla="*/ 765453 w 80"/>
              <a:gd name="T15" fmla="*/ 7258050 h 50"/>
              <a:gd name="T16" fmla="*/ 5231011 w 80"/>
              <a:gd name="T17" fmla="*/ 3483864 h 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0"/>
              <a:gd name="T28" fmla="*/ 0 h 50"/>
              <a:gd name="T29" fmla="*/ 80 w 80"/>
              <a:gd name="T30" fmla="*/ 50 h 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0" h="50">
                <a:moveTo>
                  <a:pt x="41" y="24"/>
                </a:moveTo>
                <a:lnTo>
                  <a:pt x="80" y="4"/>
                </a:lnTo>
                <a:lnTo>
                  <a:pt x="78" y="0"/>
                </a:lnTo>
                <a:lnTo>
                  <a:pt x="39" y="19"/>
                </a:lnTo>
                <a:lnTo>
                  <a:pt x="0" y="39"/>
                </a:lnTo>
                <a:lnTo>
                  <a:pt x="2" y="43"/>
                </a:lnTo>
                <a:lnTo>
                  <a:pt x="6" y="50"/>
                </a:lnTo>
                <a:lnTo>
                  <a:pt x="41" y="24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3" name="Freeform 89"/>
          <p:cNvSpPr>
            <a:spLocks/>
          </p:cNvSpPr>
          <p:nvPr/>
        </p:nvSpPr>
        <p:spPr bwMode="auto">
          <a:xfrm>
            <a:off x="1454150" y="3881438"/>
            <a:ext cx="30163" cy="14287"/>
          </a:xfrm>
          <a:custGeom>
            <a:avLst/>
            <a:gdLst>
              <a:gd name="T0" fmla="*/ 5286751 w 88"/>
              <a:gd name="T1" fmla="*/ 2549680 h 39"/>
              <a:gd name="T2" fmla="*/ 10338711 w 88"/>
              <a:gd name="T3" fmla="*/ 1207801 h 39"/>
              <a:gd name="T4" fmla="*/ 9986352 w 88"/>
              <a:gd name="T5" fmla="*/ 0 h 39"/>
              <a:gd name="T6" fmla="*/ 5051960 w 88"/>
              <a:gd name="T7" fmla="*/ 1341879 h 39"/>
              <a:gd name="T8" fmla="*/ 0 w 88"/>
              <a:gd name="T9" fmla="*/ 2684124 h 39"/>
              <a:gd name="T10" fmla="*/ 235134 w 88"/>
              <a:gd name="T11" fmla="*/ 4026003 h 39"/>
              <a:gd name="T12" fmla="*/ 705060 w 88"/>
              <a:gd name="T13" fmla="*/ 5233804 h 39"/>
              <a:gd name="T14" fmla="*/ 705060 w 88"/>
              <a:gd name="T15" fmla="*/ 5233804 h 39"/>
              <a:gd name="T16" fmla="*/ 5286751 w 88"/>
              <a:gd name="T17" fmla="*/ 2549680 h 3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8"/>
              <a:gd name="T28" fmla="*/ 0 h 39"/>
              <a:gd name="T29" fmla="*/ 88 w 88"/>
              <a:gd name="T30" fmla="*/ 39 h 3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8" h="39">
                <a:moveTo>
                  <a:pt x="45" y="19"/>
                </a:moveTo>
                <a:lnTo>
                  <a:pt x="88" y="9"/>
                </a:lnTo>
                <a:lnTo>
                  <a:pt x="85" y="0"/>
                </a:lnTo>
                <a:lnTo>
                  <a:pt x="43" y="10"/>
                </a:lnTo>
                <a:lnTo>
                  <a:pt x="0" y="20"/>
                </a:lnTo>
                <a:lnTo>
                  <a:pt x="2" y="30"/>
                </a:lnTo>
                <a:lnTo>
                  <a:pt x="6" y="39"/>
                </a:lnTo>
                <a:lnTo>
                  <a:pt x="45" y="19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4" name="Freeform 90"/>
          <p:cNvSpPr>
            <a:spLocks/>
          </p:cNvSpPr>
          <p:nvPr/>
        </p:nvSpPr>
        <p:spPr bwMode="auto">
          <a:xfrm>
            <a:off x="1450975" y="3879850"/>
            <a:ext cx="33338" cy="9525"/>
          </a:xfrm>
          <a:custGeom>
            <a:avLst/>
            <a:gdLst>
              <a:gd name="T0" fmla="*/ 6458480 w 88"/>
              <a:gd name="T1" fmla="*/ 2205038 h 24"/>
              <a:gd name="T2" fmla="*/ 12629798 w 88"/>
              <a:gd name="T3" fmla="*/ 944959 h 24"/>
              <a:gd name="T4" fmla="*/ 12486218 w 88"/>
              <a:gd name="T5" fmla="*/ 0 h 24"/>
              <a:gd name="T6" fmla="*/ 6314899 w 88"/>
              <a:gd name="T7" fmla="*/ 1260078 h 24"/>
              <a:gd name="T8" fmla="*/ 0 w 88"/>
              <a:gd name="T9" fmla="*/ 2520156 h 24"/>
              <a:gd name="T10" fmla="*/ 143581 w 88"/>
              <a:gd name="T11" fmla="*/ 3465116 h 24"/>
              <a:gd name="T12" fmla="*/ 287161 w 88"/>
              <a:gd name="T13" fmla="*/ 3780234 h 24"/>
              <a:gd name="T14" fmla="*/ 287161 w 88"/>
              <a:gd name="T15" fmla="*/ 3780234 h 24"/>
              <a:gd name="T16" fmla="*/ 6458480 w 88"/>
              <a:gd name="T17" fmla="*/ 2205038 h 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8"/>
              <a:gd name="T28" fmla="*/ 0 h 24"/>
              <a:gd name="T29" fmla="*/ 88 w 88"/>
              <a:gd name="T30" fmla="*/ 24 h 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8" h="24">
                <a:moveTo>
                  <a:pt x="45" y="14"/>
                </a:moveTo>
                <a:lnTo>
                  <a:pt x="88" y="6"/>
                </a:lnTo>
                <a:lnTo>
                  <a:pt x="87" y="0"/>
                </a:lnTo>
                <a:lnTo>
                  <a:pt x="44" y="8"/>
                </a:lnTo>
                <a:lnTo>
                  <a:pt x="0" y="16"/>
                </a:lnTo>
                <a:lnTo>
                  <a:pt x="1" y="22"/>
                </a:lnTo>
                <a:lnTo>
                  <a:pt x="2" y="24"/>
                </a:lnTo>
                <a:lnTo>
                  <a:pt x="45" y="14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5" name="Freeform 91"/>
          <p:cNvSpPr>
            <a:spLocks/>
          </p:cNvSpPr>
          <p:nvPr/>
        </p:nvSpPr>
        <p:spPr bwMode="auto">
          <a:xfrm>
            <a:off x="1466850" y="3867150"/>
            <a:ext cx="15875" cy="33338"/>
          </a:xfrm>
          <a:custGeom>
            <a:avLst/>
            <a:gdLst>
              <a:gd name="T0" fmla="*/ 5860828 w 43"/>
              <a:gd name="T1" fmla="*/ 5077007 h 90"/>
              <a:gd name="T2" fmla="*/ 5860828 w 43"/>
              <a:gd name="T3" fmla="*/ 5077007 h 90"/>
              <a:gd name="T4" fmla="*/ 0 w 43"/>
              <a:gd name="T5" fmla="*/ 0 h 90"/>
              <a:gd name="T6" fmla="*/ 0 w 43"/>
              <a:gd name="T7" fmla="*/ 12349136 h 90"/>
              <a:gd name="T8" fmla="*/ 0 w 43"/>
              <a:gd name="T9" fmla="*/ 6174568 h 90"/>
              <a:gd name="T10" fmla="*/ 5860828 w 43"/>
              <a:gd name="T11" fmla="*/ 5077007 h 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"/>
              <a:gd name="T19" fmla="*/ 0 h 90"/>
              <a:gd name="T20" fmla="*/ 43 w 43"/>
              <a:gd name="T21" fmla="*/ 90 h 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" h="90">
                <a:moveTo>
                  <a:pt x="43" y="37"/>
                </a:moveTo>
                <a:lnTo>
                  <a:pt x="43" y="37"/>
                </a:lnTo>
                <a:lnTo>
                  <a:pt x="0" y="0"/>
                </a:lnTo>
                <a:lnTo>
                  <a:pt x="0" y="90"/>
                </a:lnTo>
                <a:lnTo>
                  <a:pt x="0" y="45"/>
                </a:lnTo>
                <a:lnTo>
                  <a:pt x="43" y="37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6" name="Freeform 92"/>
          <p:cNvSpPr>
            <a:spLocks/>
          </p:cNvSpPr>
          <p:nvPr/>
        </p:nvSpPr>
        <p:spPr bwMode="auto">
          <a:xfrm>
            <a:off x="1465263" y="3867150"/>
            <a:ext cx="1587" cy="33338"/>
          </a:xfrm>
          <a:custGeom>
            <a:avLst/>
            <a:gdLst>
              <a:gd name="T0" fmla="*/ 503714 w 5"/>
              <a:gd name="T1" fmla="*/ 0 h 90"/>
              <a:gd name="T2" fmla="*/ 0 w 5"/>
              <a:gd name="T3" fmla="*/ 0 h 90"/>
              <a:gd name="T4" fmla="*/ 0 w 5"/>
              <a:gd name="T5" fmla="*/ 6174568 h 90"/>
              <a:gd name="T6" fmla="*/ 0 w 5"/>
              <a:gd name="T7" fmla="*/ 12349136 h 90"/>
              <a:gd name="T8" fmla="*/ 503714 w 5"/>
              <a:gd name="T9" fmla="*/ 12349136 h 90"/>
              <a:gd name="T10" fmla="*/ 503714 w 5"/>
              <a:gd name="T11" fmla="*/ 0 h 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90"/>
              <a:gd name="T20" fmla="*/ 5 w 5"/>
              <a:gd name="T21" fmla="*/ 90 h 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90">
                <a:moveTo>
                  <a:pt x="5" y="0"/>
                </a:moveTo>
                <a:lnTo>
                  <a:pt x="0" y="0"/>
                </a:lnTo>
                <a:lnTo>
                  <a:pt x="0" y="45"/>
                </a:lnTo>
                <a:lnTo>
                  <a:pt x="0" y="90"/>
                </a:lnTo>
                <a:lnTo>
                  <a:pt x="5" y="90"/>
                </a:lnTo>
                <a:lnTo>
                  <a:pt x="5" y="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7" name="Freeform 93"/>
          <p:cNvSpPr>
            <a:spLocks/>
          </p:cNvSpPr>
          <p:nvPr/>
        </p:nvSpPr>
        <p:spPr bwMode="auto">
          <a:xfrm>
            <a:off x="1455738" y="3868738"/>
            <a:ext cx="17462" cy="31750"/>
          </a:xfrm>
          <a:custGeom>
            <a:avLst/>
            <a:gdLst>
              <a:gd name="T0" fmla="*/ 3780126 w 44"/>
              <a:gd name="T1" fmla="*/ 5588369 h 86"/>
              <a:gd name="T2" fmla="*/ 6930033 w 44"/>
              <a:gd name="T3" fmla="*/ 272459 h 86"/>
              <a:gd name="T4" fmla="*/ 6142655 w 44"/>
              <a:gd name="T5" fmla="*/ 0 h 86"/>
              <a:gd name="T6" fmla="*/ 2992352 w 44"/>
              <a:gd name="T7" fmla="*/ 5315541 h 86"/>
              <a:gd name="T8" fmla="*/ 0 w 44"/>
              <a:gd name="T9" fmla="*/ 10631451 h 86"/>
              <a:gd name="T10" fmla="*/ 629823 w 44"/>
              <a:gd name="T11" fmla="*/ 10903910 h 86"/>
              <a:gd name="T12" fmla="*/ 3780126 w 44"/>
              <a:gd name="T13" fmla="*/ 11721657 h 86"/>
              <a:gd name="T14" fmla="*/ 3780126 w 44"/>
              <a:gd name="T15" fmla="*/ 11721657 h 86"/>
              <a:gd name="T16" fmla="*/ 3780126 w 44"/>
              <a:gd name="T17" fmla="*/ 5588369 h 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4"/>
              <a:gd name="T28" fmla="*/ 0 h 86"/>
              <a:gd name="T29" fmla="*/ 44 w 44"/>
              <a:gd name="T30" fmla="*/ 86 h 8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4" h="86">
                <a:moveTo>
                  <a:pt x="24" y="41"/>
                </a:moveTo>
                <a:lnTo>
                  <a:pt x="44" y="2"/>
                </a:lnTo>
                <a:lnTo>
                  <a:pt x="39" y="0"/>
                </a:lnTo>
                <a:lnTo>
                  <a:pt x="19" y="39"/>
                </a:lnTo>
                <a:lnTo>
                  <a:pt x="0" y="78"/>
                </a:lnTo>
                <a:lnTo>
                  <a:pt x="4" y="80"/>
                </a:lnTo>
                <a:lnTo>
                  <a:pt x="24" y="86"/>
                </a:lnTo>
                <a:lnTo>
                  <a:pt x="24" y="41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8" name="Freeform 94"/>
          <p:cNvSpPr>
            <a:spLocks/>
          </p:cNvSpPr>
          <p:nvPr/>
        </p:nvSpPr>
        <p:spPr bwMode="auto">
          <a:xfrm>
            <a:off x="1454150" y="3868738"/>
            <a:ext cx="20638" cy="26987"/>
          </a:xfrm>
          <a:custGeom>
            <a:avLst/>
            <a:gdLst>
              <a:gd name="T0" fmla="*/ 3925134 w 58"/>
              <a:gd name="T1" fmla="*/ 4668751 h 78"/>
              <a:gd name="T2" fmla="*/ 7343570 w 58"/>
              <a:gd name="T3" fmla="*/ 359135 h 78"/>
              <a:gd name="T4" fmla="*/ 6710552 w 58"/>
              <a:gd name="T5" fmla="*/ 0 h 78"/>
              <a:gd name="T6" fmla="*/ 3418436 w 58"/>
              <a:gd name="T7" fmla="*/ 4309616 h 78"/>
              <a:gd name="T8" fmla="*/ 0 w 58"/>
              <a:gd name="T9" fmla="*/ 8499175 h 78"/>
              <a:gd name="T10" fmla="*/ 633017 w 58"/>
              <a:gd name="T11" fmla="*/ 8978021 h 78"/>
              <a:gd name="T12" fmla="*/ 1519384 w 58"/>
              <a:gd name="T13" fmla="*/ 9337156 h 78"/>
              <a:gd name="T14" fmla="*/ 1519384 w 58"/>
              <a:gd name="T15" fmla="*/ 9337156 h 78"/>
              <a:gd name="T16" fmla="*/ 3925134 w 58"/>
              <a:gd name="T17" fmla="*/ 4668751 h 7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8"/>
              <a:gd name="T28" fmla="*/ 0 h 78"/>
              <a:gd name="T29" fmla="*/ 58 w 58"/>
              <a:gd name="T30" fmla="*/ 78 h 7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8" h="78">
                <a:moveTo>
                  <a:pt x="31" y="39"/>
                </a:moveTo>
                <a:lnTo>
                  <a:pt x="58" y="3"/>
                </a:lnTo>
                <a:lnTo>
                  <a:pt x="53" y="0"/>
                </a:lnTo>
                <a:lnTo>
                  <a:pt x="27" y="36"/>
                </a:lnTo>
                <a:lnTo>
                  <a:pt x="0" y="71"/>
                </a:lnTo>
                <a:lnTo>
                  <a:pt x="5" y="75"/>
                </a:lnTo>
                <a:lnTo>
                  <a:pt x="12" y="78"/>
                </a:lnTo>
                <a:lnTo>
                  <a:pt x="31" y="39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9" name="Freeform 95"/>
          <p:cNvSpPr>
            <a:spLocks/>
          </p:cNvSpPr>
          <p:nvPr/>
        </p:nvSpPr>
        <p:spPr bwMode="auto">
          <a:xfrm>
            <a:off x="244475" y="3776663"/>
            <a:ext cx="1230313" cy="225425"/>
          </a:xfrm>
          <a:custGeom>
            <a:avLst/>
            <a:gdLst>
              <a:gd name="T0" fmla="*/ 442464215 w 3421"/>
              <a:gd name="T1" fmla="*/ 33183203 h 631"/>
              <a:gd name="T2" fmla="*/ 440523981 w 3421"/>
              <a:gd name="T3" fmla="*/ 31013621 h 631"/>
              <a:gd name="T4" fmla="*/ 439877356 w 3421"/>
              <a:gd name="T5" fmla="*/ 30120138 h 631"/>
              <a:gd name="T6" fmla="*/ 437678545 w 3421"/>
              <a:gd name="T7" fmla="*/ 27440046 h 631"/>
              <a:gd name="T8" fmla="*/ 435480093 w 3421"/>
              <a:gd name="T9" fmla="*/ 25780975 h 631"/>
              <a:gd name="T10" fmla="*/ 415820620 w 3421"/>
              <a:gd name="T11" fmla="*/ 16719319 h 631"/>
              <a:gd name="T12" fmla="*/ 389047915 w 3421"/>
              <a:gd name="T13" fmla="*/ 8551145 h 631"/>
              <a:gd name="T14" fmla="*/ 363050945 w 3421"/>
              <a:gd name="T15" fmla="*/ 2935527 h 631"/>
              <a:gd name="T16" fmla="*/ 331621680 w 3421"/>
              <a:gd name="T17" fmla="*/ 127538 h 631"/>
              <a:gd name="T18" fmla="*/ 307435834 w 3421"/>
              <a:gd name="T19" fmla="*/ 1021022 h 631"/>
              <a:gd name="T20" fmla="*/ 284025722 w 3421"/>
              <a:gd name="T21" fmla="*/ 6126130 h 631"/>
              <a:gd name="T22" fmla="*/ 267082215 w 3421"/>
              <a:gd name="T23" fmla="*/ 13400820 h 631"/>
              <a:gd name="T24" fmla="*/ 249621553 w 3421"/>
              <a:gd name="T25" fmla="*/ 21824427 h 631"/>
              <a:gd name="T26" fmla="*/ 229574392 w 3421"/>
              <a:gd name="T27" fmla="*/ 32162181 h 631"/>
              <a:gd name="T28" fmla="*/ 215476681 w 3421"/>
              <a:gd name="T29" fmla="*/ 39564767 h 631"/>
              <a:gd name="T30" fmla="*/ 198662643 w 3421"/>
              <a:gd name="T31" fmla="*/ 47605044 h 631"/>
              <a:gd name="T32" fmla="*/ 183142214 w 3421"/>
              <a:gd name="T33" fmla="*/ 53986608 h 631"/>
              <a:gd name="T34" fmla="*/ 157533290 w 3421"/>
              <a:gd name="T35" fmla="*/ 61644270 h 631"/>
              <a:gd name="T36" fmla="*/ 119895998 w 3421"/>
              <a:gd name="T37" fmla="*/ 67514966 h 631"/>
              <a:gd name="T38" fmla="*/ 79542738 w 3421"/>
              <a:gd name="T39" fmla="*/ 69046499 h 631"/>
              <a:gd name="T40" fmla="*/ 45526976 w 3421"/>
              <a:gd name="T41" fmla="*/ 64451901 h 631"/>
              <a:gd name="T42" fmla="*/ 20564676 w 3421"/>
              <a:gd name="T43" fmla="*/ 51178620 h 631"/>
              <a:gd name="T44" fmla="*/ 11252275 w 3421"/>
              <a:gd name="T45" fmla="*/ 27440046 h 631"/>
              <a:gd name="T46" fmla="*/ 0 w 3421"/>
              <a:gd name="T47" fmla="*/ 29226655 h 631"/>
              <a:gd name="T48" fmla="*/ 12157837 w 3421"/>
              <a:gd name="T49" fmla="*/ 59091716 h 631"/>
              <a:gd name="T50" fmla="*/ 42034915 w 3421"/>
              <a:gd name="T51" fmla="*/ 75300524 h 631"/>
              <a:gd name="T52" fmla="*/ 82517284 w 3421"/>
              <a:gd name="T53" fmla="*/ 80533171 h 631"/>
              <a:gd name="T54" fmla="*/ 122611965 w 3421"/>
              <a:gd name="T55" fmla="*/ 78618666 h 631"/>
              <a:gd name="T56" fmla="*/ 158438852 w 3421"/>
              <a:gd name="T57" fmla="*/ 72747970 h 631"/>
              <a:gd name="T58" fmla="*/ 184306354 w 3421"/>
              <a:gd name="T59" fmla="*/ 65472923 h 631"/>
              <a:gd name="T60" fmla="*/ 203060266 w 3421"/>
              <a:gd name="T61" fmla="*/ 57943156 h 631"/>
              <a:gd name="T62" fmla="*/ 220520928 w 3421"/>
              <a:gd name="T63" fmla="*/ 49519549 h 631"/>
              <a:gd name="T64" fmla="*/ 240697558 w 3421"/>
              <a:gd name="T65" fmla="*/ 39309333 h 631"/>
              <a:gd name="T66" fmla="*/ 254665800 w 3421"/>
              <a:gd name="T67" fmla="*/ 31779209 h 631"/>
              <a:gd name="T68" fmla="*/ 271479838 w 3421"/>
              <a:gd name="T69" fmla="*/ 23738932 h 631"/>
              <a:gd name="T70" fmla="*/ 288552454 w 3421"/>
              <a:gd name="T71" fmla="*/ 16719319 h 631"/>
              <a:gd name="T72" fmla="*/ 309505177 w 3421"/>
              <a:gd name="T73" fmla="*/ 12252260 h 631"/>
              <a:gd name="T74" fmla="*/ 336665928 w 3421"/>
              <a:gd name="T75" fmla="*/ 11614210 h 631"/>
              <a:gd name="T76" fmla="*/ 360076040 w 3421"/>
              <a:gd name="T77" fmla="*/ 14166764 h 631"/>
              <a:gd name="T78" fmla="*/ 387883775 w 3421"/>
              <a:gd name="T79" fmla="*/ 19654845 h 631"/>
              <a:gd name="T80" fmla="*/ 410129748 w 3421"/>
              <a:gd name="T81" fmla="*/ 26801996 h 631"/>
              <a:gd name="T82" fmla="*/ 429530284 w 3421"/>
              <a:gd name="T83" fmla="*/ 35352785 h 631"/>
              <a:gd name="T84" fmla="*/ 430953002 w 3421"/>
              <a:gd name="T85" fmla="*/ 37267290 h 631"/>
              <a:gd name="T86" fmla="*/ 431599986 w 3421"/>
              <a:gd name="T87" fmla="*/ 38033234 h 631"/>
              <a:gd name="T88" fmla="*/ 433151813 w 3421"/>
              <a:gd name="T89" fmla="*/ 39947382 h 631"/>
              <a:gd name="T90" fmla="*/ 434962578 w 3421"/>
              <a:gd name="T91" fmla="*/ 41734349 h 631"/>
              <a:gd name="T92" fmla="*/ 438454639 w 3421"/>
              <a:gd name="T93" fmla="*/ 37267290 h 63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421"/>
              <a:gd name="T142" fmla="*/ 0 h 631"/>
              <a:gd name="T143" fmla="*/ 3421 w 3421"/>
              <a:gd name="T144" fmla="*/ 631 h 63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421" h="631">
                <a:moveTo>
                  <a:pt x="3390" y="292"/>
                </a:moveTo>
                <a:lnTo>
                  <a:pt x="3421" y="260"/>
                </a:lnTo>
                <a:lnTo>
                  <a:pt x="3415" y="255"/>
                </a:lnTo>
                <a:lnTo>
                  <a:pt x="3406" y="243"/>
                </a:lnTo>
                <a:lnTo>
                  <a:pt x="3404" y="240"/>
                </a:lnTo>
                <a:lnTo>
                  <a:pt x="3401" y="236"/>
                </a:lnTo>
                <a:lnTo>
                  <a:pt x="3387" y="219"/>
                </a:lnTo>
                <a:lnTo>
                  <a:pt x="3384" y="215"/>
                </a:lnTo>
                <a:lnTo>
                  <a:pt x="3378" y="210"/>
                </a:lnTo>
                <a:lnTo>
                  <a:pt x="3367" y="202"/>
                </a:lnTo>
                <a:lnTo>
                  <a:pt x="3286" y="161"/>
                </a:lnTo>
                <a:lnTo>
                  <a:pt x="3215" y="131"/>
                </a:lnTo>
                <a:lnTo>
                  <a:pt x="3114" y="97"/>
                </a:lnTo>
                <a:lnTo>
                  <a:pt x="3008" y="67"/>
                </a:lnTo>
                <a:lnTo>
                  <a:pt x="2913" y="43"/>
                </a:lnTo>
                <a:lnTo>
                  <a:pt x="2807" y="23"/>
                </a:lnTo>
                <a:lnTo>
                  <a:pt x="2697" y="9"/>
                </a:lnTo>
                <a:lnTo>
                  <a:pt x="2564" y="1"/>
                </a:lnTo>
                <a:lnTo>
                  <a:pt x="2493" y="0"/>
                </a:lnTo>
                <a:lnTo>
                  <a:pt x="2377" y="8"/>
                </a:lnTo>
                <a:lnTo>
                  <a:pt x="2286" y="23"/>
                </a:lnTo>
                <a:lnTo>
                  <a:pt x="2196" y="48"/>
                </a:lnTo>
                <a:lnTo>
                  <a:pt x="2150" y="68"/>
                </a:lnTo>
                <a:lnTo>
                  <a:pt x="2065" y="105"/>
                </a:lnTo>
                <a:lnTo>
                  <a:pt x="1999" y="136"/>
                </a:lnTo>
                <a:lnTo>
                  <a:pt x="1930" y="171"/>
                </a:lnTo>
                <a:lnTo>
                  <a:pt x="1830" y="224"/>
                </a:lnTo>
                <a:lnTo>
                  <a:pt x="1775" y="252"/>
                </a:lnTo>
                <a:lnTo>
                  <a:pt x="1732" y="275"/>
                </a:lnTo>
                <a:lnTo>
                  <a:pt x="1666" y="310"/>
                </a:lnTo>
                <a:lnTo>
                  <a:pt x="1601" y="342"/>
                </a:lnTo>
                <a:lnTo>
                  <a:pt x="1536" y="373"/>
                </a:lnTo>
                <a:lnTo>
                  <a:pt x="1475" y="401"/>
                </a:lnTo>
                <a:lnTo>
                  <a:pt x="1416" y="423"/>
                </a:lnTo>
                <a:lnTo>
                  <a:pt x="1316" y="456"/>
                </a:lnTo>
                <a:lnTo>
                  <a:pt x="1218" y="483"/>
                </a:lnTo>
                <a:lnTo>
                  <a:pt x="1077" y="508"/>
                </a:lnTo>
                <a:lnTo>
                  <a:pt x="927" y="529"/>
                </a:lnTo>
                <a:lnTo>
                  <a:pt x="795" y="540"/>
                </a:lnTo>
                <a:lnTo>
                  <a:pt x="615" y="541"/>
                </a:lnTo>
                <a:lnTo>
                  <a:pt x="485" y="531"/>
                </a:lnTo>
                <a:lnTo>
                  <a:pt x="352" y="505"/>
                </a:lnTo>
                <a:lnTo>
                  <a:pt x="238" y="459"/>
                </a:lnTo>
                <a:lnTo>
                  <a:pt x="159" y="401"/>
                </a:lnTo>
                <a:lnTo>
                  <a:pt x="107" y="324"/>
                </a:lnTo>
                <a:lnTo>
                  <a:pt x="87" y="215"/>
                </a:lnTo>
                <a:lnTo>
                  <a:pt x="44" y="222"/>
                </a:lnTo>
                <a:lnTo>
                  <a:pt x="0" y="229"/>
                </a:lnTo>
                <a:lnTo>
                  <a:pt x="24" y="358"/>
                </a:lnTo>
                <a:lnTo>
                  <a:pt x="94" y="463"/>
                </a:lnTo>
                <a:lnTo>
                  <a:pt x="201" y="541"/>
                </a:lnTo>
                <a:lnTo>
                  <a:pt x="325" y="590"/>
                </a:lnTo>
                <a:lnTo>
                  <a:pt x="467" y="619"/>
                </a:lnTo>
                <a:lnTo>
                  <a:pt x="638" y="631"/>
                </a:lnTo>
                <a:lnTo>
                  <a:pt x="770" y="630"/>
                </a:lnTo>
                <a:lnTo>
                  <a:pt x="948" y="616"/>
                </a:lnTo>
                <a:lnTo>
                  <a:pt x="1096" y="596"/>
                </a:lnTo>
                <a:lnTo>
                  <a:pt x="1225" y="570"/>
                </a:lnTo>
                <a:lnTo>
                  <a:pt x="1353" y="539"/>
                </a:lnTo>
                <a:lnTo>
                  <a:pt x="1425" y="513"/>
                </a:lnTo>
                <a:lnTo>
                  <a:pt x="1500" y="484"/>
                </a:lnTo>
                <a:lnTo>
                  <a:pt x="1570" y="454"/>
                </a:lnTo>
                <a:lnTo>
                  <a:pt x="1637" y="422"/>
                </a:lnTo>
                <a:lnTo>
                  <a:pt x="1705" y="388"/>
                </a:lnTo>
                <a:lnTo>
                  <a:pt x="1771" y="354"/>
                </a:lnTo>
                <a:lnTo>
                  <a:pt x="1861" y="308"/>
                </a:lnTo>
                <a:lnTo>
                  <a:pt x="1939" y="265"/>
                </a:lnTo>
                <a:lnTo>
                  <a:pt x="1969" y="249"/>
                </a:lnTo>
                <a:lnTo>
                  <a:pt x="2034" y="217"/>
                </a:lnTo>
                <a:lnTo>
                  <a:pt x="2099" y="186"/>
                </a:lnTo>
                <a:lnTo>
                  <a:pt x="2146" y="165"/>
                </a:lnTo>
                <a:lnTo>
                  <a:pt x="2231" y="131"/>
                </a:lnTo>
                <a:lnTo>
                  <a:pt x="2304" y="111"/>
                </a:lnTo>
                <a:lnTo>
                  <a:pt x="2393" y="96"/>
                </a:lnTo>
                <a:lnTo>
                  <a:pt x="2470" y="90"/>
                </a:lnTo>
                <a:lnTo>
                  <a:pt x="2603" y="91"/>
                </a:lnTo>
                <a:lnTo>
                  <a:pt x="2682" y="97"/>
                </a:lnTo>
                <a:lnTo>
                  <a:pt x="2784" y="111"/>
                </a:lnTo>
                <a:lnTo>
                  <a:pt x="2887" y="130"/>
                </a:lnTo>
                <a:lnTo>
                  <a:pt x="2999" y="154"/>
                </a:lnTo>
                <a:lnTo>
                  <a:pt x="3089" y="180"/>
                </a:lnTo>
                <a:lnTo>
                  <a:pt x="3171" y="210"/>
                </a:lnTo>
                <a:lnTo>
                  <a:pt x="3266" y="249"/>
                </a:lnTo>
                <a:lnTo>
                  <a:pt x="3321" y="277"/>
                </a:lnTo>
                <a:lnTo>
                  <a:pt x="3318" y="274"/>
                </a:lnTo>
                <a:lnTo>
                  <a:pt x="3332" y="292"/>
                </a:lnTo>
                <a:lnTo>
                  <a:pt x="3334" y="295"/>
                </a:lnTo>
                <a:lnTo>
                  <a:pt x="3337" y="298"/>
                </a:lnTo>
                <a:lnTo>
                  <a:pt x="3346" y="310"/>
                </a:lnTo>
                <a:lnTo>
                  <a:pt x="3349" y="313"/>
                </a:lnTo>
                <a:lnTo>
                  <a:pt x="3359" y="323"/>
                </a:lnTo>
                <a:lnTo>
                  <a:pt x="3363" y="327"/>
                </a:lnTo>
                <a:lnTo>
                  <a:pt x="3390" y="292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0" name="Freeform 96"/>
          <p:cNvSpPr>
            <a:spLocks/>
          </p:cNvSpPr>
          <p:nvPr/>
        </p:nvSpPr>
        <p:spPr bwMode="auto">
          <a:xfrm>
            <a:off x="261938" y="3840163"/>
            <a:ext cx="14287" cy="31750"/>
          </a:xfrm>
          <a:custGeom>
            <a:avLst/>
            <a:gdLst>
              <a:gd name="T0" fmla="*/ 4342944 w 47"/>
              <a:gd name="T1" fmla="*/ 4729339 h 90"/>
              <a:gd name="T2" fmla="*/ 4342944 w 47"/>
              <a:gd name="T3" fmla="*/ 4729339 h 90"/>
              <a:gd name="T4" fmla="*/ 369638 w 47"/>
              <a:gd name="T5" fmla="*/ 0 h 90"/>
              <a:gd name="T6" fmla="*/ 0 w 47"/>
              <a:gd name="T7" fmla="*/ 0 h 90"/>
              <a:gd name="T8" fmla="*/ 0 w 47"/>
              <a:gd name="T9" fmla="*/ 5600347 h 90"/>
              <a:gd name="T10" fmla="*/ 0 w 47"/>
              <a:gd name="T11" fmla="*/ 11200694 h 90"/>
              <a:gd name="T12" fmla="*/ 369638 w 47"/>
              <a:gd name="T13" fmla="*/ 11200694 h 90"/>
              <a:gd name="T14" fmla="*/ 369638 w 47"/>
              <a:gd name="T15" fmla="*/ 5600347 h 90"/>
              <a:gd name="T16" fmla="*/ 4342944 w 47"/>
              <a:gd name="T17" fmla="*/ 4729339 h 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"/>
              <a:gd name="T28" fmla="*/ 0 h 90"/>
              <a:gd name="T29" fmla="*/ 47 w 47"/>
              <a:gd name="T30" fmla="*/ 90 h 9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" h="90">
                <a:moveTo>
                  <a:pt x="47" y="38"/>
                </a:moveTo>
                <a:lnTo>
                  <a:pt x="47" y="38"/>
                </a:lnTo>
                <a:lnTo>
                  <a:pt x="4" y="0"/>
                </a:lnTo>
                <a:lnTo>
                  <a:pt x="0" y="0"/>
                </a:lnTo>
                <a:lnTo>
                  <a:pt x="0" y="45"/>
                </a:lnTo>
                <a:lnTo>
                  <a:pt x="0" y="90"/>
                </a:lnTo>
                <a:lnTo>
                  <a:pt x="4" y="90"/>
                </a:lnTo>
                <a:lnTo>
                  <a:pt x="4" y="45"/>
                </a:lnTo>
                <a:lnTo>
                  <a:pt x="47" y="38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1" name="Freeform 97"/>
          <p:cNvSpPr>
            <a:spLocks/>
          </p:cNvSpPr>
          <p:nvPr/>
        </p:nvSpPr>
        <p:spPr bwMode="auto">
          <a:xfrm>
            <a:off x="252413" y="3840163"/>
            <a:ext cx="12700" cy="31750"/>
          </a:xfrm>
          <a:custGeom>
            <a:avLst/>
            <a:gdLst>
              <a:gd name="T0" fmla="*/ 1999384 w 44"/>
              <a:gd name="T1" fmla="*/ 5588369 h 86"/>
              <a:gd name="T2" fmla="*/ 3665682 w 44"/>
              <a:gd name="T3" fmla="*/ 272459 h 86"/>
              <a:gd name="T4" fmla="*/ 3249180 w 44"/>
              <a:gd name="T5" fmla="*/ 0 h 86"/>
              <a:gd name="T6" fmla="*/ 1666298 w 44"/>
              <a:gd name="T7" fmla="*/ 5315541 h 86"/>
              <a:gd name="T8" fmla="*/ 0 w 44"/>
              <a:gd name="T9" fmla="*/ 10631451 h 86"/>
              <a:gd name="T10" fmla="*/ 416502 w 44"/>
              <a:gd name="T11" fmla="*/ 11040140 h 86"/>
              <a:gd name="T12" fmla="*/ 1999384 w 44"/>
              <a:gd name="T13" fmla="*/ 11721657 h 86"/>
              <a:gd name="T14" fmla="*/ 1999384 w 44"/>
              <a:gd name="T15" fmla="*/ 11721657 h 86"/>
              <a:gd name="T16" fmla="*/ 1999384 w 44"/>
              <a:gd name="T17" fmla="*/ 5588369 h 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4"/>
              <a:gd name="T28" fmla="*/ 0 h 86"/>
              <a:gd name="T29" fmla="*/ 44 w 44"/>
              <a:gd name="T30" fmla="*/ 86 h 8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4" h="86">
                <a:moveTo>
                  <a:pt x="24" y="41"/>
                </a:moveTo>
                <a:lnTo>
                  <a:pt x="44" y="2"/>
                </a:lnTo>
                <a:lnTo>
                  <a:pt x="39" y="0"/>
                </a:lnTo>
                <a:lnTo>
                  <a:pt x="20" y="39"/>
                </a:lnTo>
                <a:lnTo>
                  <a:pt x="0" y="78"/>
                </a:lnTo>
                <a:lnTo>
                  <a:pt x="5" y="81"/>
                </a:lnTo>
                <a:lnTo>
                  <a:pt x="24" y="86"/>
                </a:lnTo>
                <a:lnTo>
                  <a:pt x="24" y="41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2" name="Freeform 98"/>
          <p:cNvSpPr>
            <a:spLocks/>
          </p:cNvSpPr>
          <p:nvPr/>
        </p:nvSpPr>
        <p:spPr bwMode="auto">
          <a:xfrm>
            <a:off x="244475" y="3844925"/>
            <a:ext cx="28575" cy="25400"/>
          </a:xfrm>
          <a:custGeom>
            <a:avLst/>
            <a:gdLst>
              <a:gd name="T0" fmla="*/ 5654466 w 76"/>
              <a:gd name="T1" fmla="*/ 4024194 h 67"/>
              <a:gd name="T2" fmla="*/ 10743824 w 76"/>
              <a:gd name="T3" fmla="*/ 574722 h 67"/>
              <a:gd name="T4" fmla="*/ 10461082 w 76"/>
              <a:gd name="T5" fmla="*/ 0 h 67"/>
              <a:gd name="T6" fmla="*/ 5230729 w 76"/>
              <a:gd name="T7" fmla="*/ 3593152 h 67"/>
              <a:gd name="T8" fmla="*/ 0 w 76"/>
              <a:gd name="T9" fmla="*/ 7042245 h 67"/>
              <a:gd name="T10" fmla="*/ 424113 w 76"/>
              <a:gd name="T11" fmla="*/ 7473287 h 67"/>
              <a:gd name="T12" fmla="*/ 2827421 w 76"/>
              <a:gd name="T13" fmla="*/ 9629254 h 67"/>
              <a:gd name="T14" fmla="*/ 2827421 w 76"/>
              <a:gd name="T15" fmla="*/ 9629254 h 67"/>
              <a:gd name="T16" fmla="*/ 5654466 w 76"/>
              <a:gd name="T17" fmla="*/ 4024194 h 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"/>
              <a:gd name="T28" fmla="*/ 0 h 67"/>
              <a:gd name="T29" fmla="*/ 76 w 76"/>
              <a:gd name="T30" fmla="*/ 67 h 6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" h="67">
                <a:moveTo>
                  <a:pt x="40" y="28"/>
                </a:moveTo>
                <a:lnTo>
                  <a:pt x="76" y="4"/>
                </a:lnTo>
                <a:lnTo>
                  <a:pt x="74" y="0"/>
                </a:lnTo>
                <a:lnTo>
                  <a:pt x="37" y="25"/>
                </a:lnTo>
                <a:lnTo>
                  <a:pt x="0" y="49"/>
                </a:lnTo>
                <a:lnTo>
                  <a:pt x="3" y="52"/>
                </a:lnTo>
                <a:lnTo>
                  <a:pt x="20" y="67"/>
                </a:lnTo>
                <a:lnTo>
                  <a:pt x="40" y="28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3" name="Freeform 99"/>
          <p:cNvSpPr>
            <a:spLocks/>
          </p:cNvSpPr>
          <p:nvPr/>
        </p:nvSpPr>
        <p:spPr bwMode="auto">
          <a:xfrm>
            <a:off x="241300" y="3843338"/>
            <a:ext cx="31750" cy="19050"/>
          </a:xfrm>
          <a:custGeom>
            <a:avLst/>
            <a:gdLst>
              <a:gd name="T0" fmla="*/ 6438364 w 83"/>
              <a:gd name="T1" fmla="*/ 3746740 h 53"/>
              <a:gd name="T2" fmla="*/ 12145331 w 83"/>
              <a:gd name="T3" fmla="*/ 1162769 h 53"/>
              <a:gd name="T4" fmla="*/ 11560060 w 83"/>
              <a:gd name="T5" fmla="*/ 0 h 53"/>
              <a:gd name="T6" fmla="*/ 5853093 w 83"/>
              <a:gd name="T7" fmla="*/ 2454575 h 53"/>
              <a:gd name="T8" fmla="*/ 0 w 83"/>
              <a:gd name="T9" fmla="*/ 5038545 h 53"/>
              <a:gd name="T10" fmla="*/ 731780 w 83"/>
              <a:gd name="T11" fmla="*/ 6201314 h 53"/>
              <a:gd name="T12" fmla="*/ 1024416 w 83"/>
              <a:gd name="T13" fmla="*/ 6847217 h 53"/>
              <a:gd name="T14" fmla="*/ 1024416 w 83"/>
              <a:gd name="T15" fmla="*/ 6847217 h 53"/>
              <a:gd name="T16" fmla="*/ 6438364 w 83"/>
              <a:gd name="T17" fmla="*/ 3746740 h 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3"/>
              <a:gd name="T28" fmla="*/ 0 h 53"/>
              <a:gd name="T29" fmla="*/ 83 w 83"/>
              <a:gd name="T30" fmla="*/ 53 h 5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3" h="53">
                <a:moveTo>
                  <a:pt x="44" y="29"/>
                </a:moveTo>
                <a:lnTo>
                  <a:pt x="83" y="9"/>
                </a:lnTo>
                <a:lnTo>
                  <a:pt x="79" y="0"/>
                </a:lnTo>
                <a:lnTo>
                  <a:pt x="40" y="19"/>
                </a:lnTo>
                <a:lnTo>
                  <a:pt x="0" y="39"/>
                </a:lnTo>
                <a:lnTo>
                  <a:pt x="5" y="48"/>
                </a:lnTo>
                <a:lnTo>
                  <a:pt x="7" y="53"/>
                </a:lnTo>
                <a:lnTo>
                  <a:pt x="44" y="29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4" name="Freeform 100"/>
          <p:cNvSpPr>
            <a:spLocks/>
          </p:cNvSpPr>
          <p:nvPr/>
        </p:nvSpPr>
        <p:spPr bwMode="auto">
          <a:xfrm>
            <a:off x="239713" y="3843338"/>
            <a:ext cx="33337" cy="14287"/>
          </a:xfrm>
          <a:custGeom>
            <a:avLst/>
            <a:gdLst>
              <a:gd name="T0" fmla="*/ 6453893 w 89"/>
              <a:gd name="T1" fmla="*/ 2549680 h 39"/>
              <a:gd name="T2" fmla="*/ 12487141 w 89"/>
              <a:gd name="T3" fmla="*/ 1476323 h 39"/>
              <a:gd name="T4" fmla="*/ 12206586 w 89"/>
              <a:gd name="T5" fmla="*/ 0 h 39"/>
              <a:gd name="T6" fmla="*/ 6033248 w 89"/>
              <a:gd name="T7" fmla="*/ 1073723 h 39"/>
              <a:gd name="T8" fmla="*/ 0 w 89"/>
              <a:gd name="T9" fmla="*/ 2147080 h 39"/>
              <a:gd name="T10" fmla="*/ 280555 w 89"/>
              <a:gd name="T11" fmla="*/ 3623403 h 39"/>
              <a:gd name="T12" fmla="*/ 841666 w 89"/>
              <a:gd name="T13" fmla="*/ 5233804 h 39"/>
              <a:gd name="T14" fmla="*/ 841666 w 89"/>
              <a:gd name="T15" fmla="*/ 5233804 h 39"/>
              <a:gd name="T16" fmla="*/ 6453893 w 89"/>
              <a:gd name="T17" fmla="*/ 2549680 h 3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9"/>
              <a:gd name="T28" fmla="*/ 0 h 39"/>
              <a:gd name="T29" fmla="*/ 89 w 89"/>
              <a:gd name="T30" fmla="*/ 39 h 3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9" h="39">
                <a:moveTo>
                  <a:pt x="46" y="19"/>
                </a:moveTo>
                <a:lnTo>
                  <a:pt x="89" y="11"/>
                </a:lnTo>
                <a:lnTo>
                  <a:pt x="87" y="0"/>
                </a:lnTo>
                <a:lnTo>
                  <a:pt x="43" y="8"/>
                </a:lnTo>
                <a:lnTo>
                  <a:pt x="0" y="16"/>
                </a:lnTo>
                <a:lnTo>
                  <a:pt x="2" y="27"/>
                </a:lnTo>
                <a:lnTo>
                  <a:pt x="6" y="39"/>
                </a:lnTo>
                <a:lnTo>
                  <a:pt x="46" y="19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5" name="Freeform 101"/>
          <p:cNvSpPr>
            <a:spLocks/>
          </p:cNvSpPr>
          <p:nvPr/>
        </p:nvSpPr>
        <p:spPr bwMode="auto">
          <a:xfrm>
            <a:off x="239713" y="3840163"/>
            <a:ext cx="33337" cy="9525"/>
          </a:xfrm>
          <a:custGeom>
            <a:avLst/>
            <a:gdLst>
              <a:gd name="T0" fmla="*/ 6313803 w 89"/>
              <a:gd name="T1" fmla="*/ 2624138 h 22"/>
              <a:gd name="T2" fmla="*/ 12487141 w 89"/>
              <a:gd name="T3" fmla="*/ 1312285 h 22"/>
              <a:gd name="T4" fmla="*/ 12346676 w 89"/>
              <a:gd name="T5" fmla="*/ 0 h 22"/>
              <a:gd name="T6" fmla="*/ 6173338 w 89"/>
              <a:gd name="T7" fmla="*/ 1312285 h 22"/>
              <a:gd name="T8" fmla="*/ 0 w 89"/>
              <a:gd name="T9" fmla="*/ 2624138 h 22"/>
              <a:gd name="T10" fmla="*/ 280555 w 89"/>
              <a:gd name="T11" fmla="*/ 3936423 h 22"/>
              <a:gd name="T12" fmla="*/ 280555 w 89"/>
              <a:gd name="T13" fmla="*/ 4123892 h 22"/>
              <a:gd name="T14" fmla="*/ 280555 w 89"/>
              <a:gd name="T15" fmla="*/ 4123892 h 22"/>
              <a:gd name="T16" fmla="*/ 6313803 w 89"/>
              <a:gd name="T17" fmla="*/ 2624138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9"/>
              <a:gd name="T28" fmla="*/ 0 h 22"/>
              <a:gd name="T29" fmla="*/ 89 w 89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9" h="22">
                <a:moveTo>
                  <a:pt x="45" y="14"/>
                </a:moveTo>
                <a:lnTo>
                  <a:pt x="89" y="7"/>
                </a:lnTo>
                <a:lnTo>
                  <a:pt x="88" y="0"/>
                </a:lnTo>
                <a:lnTo>
                  <a:pt x="44" y="7"/>
                </a:lnTo>
                <a:lnTo>
                  <a:pt x="0" y="14"/>
                </a:lnTo>
                <a:lnTo>
                  <a:pt x="2" y="21"/>
                </a:lnTo>
                <a:lnTo>
                  <a:pt x="2" y="22"/>
                </a:lnTo>
                <a:lnTo>
                  <a:pt x="45" y="14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6" name="Freeform 102"/>
          <p:cNvSpPr>
            <a:spLocks/>
          </p:cNvSpPr>
          <p:nvPr/>
        </p:nvSpPr>
        <p:spPr bwMode="auto">
          <a:xfrm>
            <a:off x="239713" y="3836988"/>
            <a:ext cx="33337" cy="9525"/>
          </a:xfrm>
          <a:custGeom>
            <a:avLst/>
            <a:gdLst>
              <a:gd name="T0" fmla="*/ 6174383 w 90"/>
              <a:gd name="T1" fmla="*/ 2677716 h 24"/>
              <a:gd name="T2" fmla="*/ 12348395 w 90"/>
              <a:gd name="T3" fmla="*/ 2677716 h 24"/>
              <a:gd name="T4" fmla="*/ 12348395 w 90"/>
              <a:gd name="T5" fmla="*/ 0 h 24"/>
              <a:gd name="T6" fmla="*/ 6174383 w 90"/>
              <a:gd name="T7" fmla="*/ 0 h 24"/>
              <a:gd name="T8" fmla="*/ 0 w 90"/>
              <a:gd name="T9" fmla="*/ 0 h 24"/>
              <a:gd name="T10" fmla="*/ 0 w 90"/>
              <a:gd name="T11" fmla="*/ 2677716 h 24"/>
              <a:gd name="T12" fmla="*/ 137052 w 90"/>
              <a:gd name="T13" fmla="*/ 3780234 h 24"/>
              <a:gd name="T14" fmla="*/ 137052 w 90"/>
              <a:gd name="T15" fmla="*/ 3780234 h 24"/>
              <a:gd name="T16" fmla="*/ 6174383 w 90"/>
              <a:gd name="T17" fmla="*/ 2677716 h 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"/>
              <a:gd name="T28" fmla="*/ 0 h 24"/>
              <a:gd name="T29" fmla="*/ 90 w 90"/>
              <a:gd name="T30" fmla="*/ 24 h 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" h="24">
                <a:moveTo>
                  <a:pt x="45" y="17"/>
                </a:moveTo>
                <a:lnTo>
                  <a:pt x="90" y="17"/>
                </a:lnTo>
                <a:lnTo>
                  <a:pt x="90" y="0"/>
                </a:lnTo>
                <a:lnTo>
                  <a:pt x="45" y="0"/>
                </a:lnTo>
                <a:lnTo>
                  <a:pt x="0" y="0"/>
                </a:lnTo>
                <a:lnTo>
                  <a:pt x="0" y="17"/>
                </a:lnTo>
                <a:lnTo>
                  <a:pt x="1" y="24"/>
                </a:lnTo>
                <a:lnTo>
                  <a:pt x="45" y="17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" name="Freeform 103"/>
          <p:cNvSpPr>
            <a:spLocks/>
          </p:cNvSpPr>
          <p:nvPr/>
        </p:nvSpPr>
        <p:spPr bwMode="auto">
          <a:xfrm>
            <a:off x="239713" y="3832225"/>
            <a:ext cx="33337" cy="7938"/>
          </a:xfrm>
          <a:custGeom>
            <a:avLst/>
            <a:gdLst>
              <a:gd name="T0" fmla="*/ 12348395 w 90"/>
              <a:gd name="T1" fmla="*/ 1822493 h 22"/>
              <a:gd name="T2" fmla="*/ 12348395 w 90"/>
              <a:gd name="T3" fmla="*/ 1822493 h 22"/>
              <a:gd name="T4" fmla="*/ 12211343 w 90"/>
              <a:gd name="T5" fmla="*/ 781171 h 22"/>
              <a:gd name="T6" fmla="*/ 12073921 w 90"/>
              <a:gd name="T7" fmla="*/ 0 h 22"/>
              <a:gd name="T8" fmla="*/ 6036960 w 90"/>
              <a:gd name="T9" fmla="*/ 1041682 h 22"/>
              <a:gd name="T10" fmla="*/ 0 w 90"/>
              <a:gd name="T11" fmla="*/ 2083003 h 22"/>
              <a:gd name="T12" fmla="*/ 137052 w 90"/>
              <a:gd name="T13" fmla="*/ 2864175 h 22"/>
              <a:gd name="T14" fmla="*/ 6174383 w 90"/>
              <a:gd name="T15" fmla="*/ 1822493 h 22"/>
              <a:gd name="T16" fmla="*/ 12348395 w 90"/>
              <a:gd name="T17" fmla="*/ 1822493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"/>
              <a:gd name="T28" fmla="*/ 0 h 22"/>
              <a:gd name="T29" fmla="*/ 90 w 90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" h="22">
                <a:moveTo>
                  <a:pt x="90" y="14"/>
                </a:moveTo>
                <a:lnTo>
                  <a:pt x="90" y="14"/>
                </a:lnTo>
                <a:lnTo>
                  <a:pt x="89" y="6"/>
                </a:lnTo>
                <a:lnTo>
                  <a:pt x="88" y="0"/>
                </a:lnTo>
                <a:lnTo>
                  <a:pt x="44" y="8"/>
                </a:lnTo>
                <a:lnTo>
                  <a:pt x="0" y="16"/>
                </a:lnTo>
                <a:lnTo>
                  <a:pt x="1" y="22"/>
                </a:lnTo>
                <a:lnTo>
                  <a:pt x="45" y="14"/>
                </a:lnTo>
                <a:lnTo>
                  <a:pt x="90" y="14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8" name="Freeform 104"/>
          <p:cNvSpPr>
            <a:spLocks/>
          </p:cNvSpPr>
          <p:nvPr/>
        </p:nvSpPr>
        <p:spPr bwMode="auto">
          <a:xfrm>
            <a:off x="239713" y="3821113"/>
            <a:ext cx="14287" cy="30162"/>
          </a:xfrm>
          <a:custGeom>
            <a:avLst/>
            <a:gdLst>
              <a:gd name="T0" fmla="*/ 4639054 w 44"/>
              <a:gd name="T1" fmla="*/ 5169013 h 88"/>
              <a:gd name="T2" fmla="*/ 4639054 w 44"/>
              <a:gd name="T3" fmla="*/ 10338026 h 88"/>
              <a:gd name="T4" fmla="*/ 4639054 w 44"/>
              <a:gd name="T5" fmla="*/ 0 h 88"/>
              <a:gd name="T6" fmla="*/ 0 w 44"/>
              <a:gd name="T7" fmla="*/ 6108833 h 88"/>
              <a:gd name="T8" fmla="*/ 0 w 44"/>
              <a:gd name="T9" fmla="*/ 6108833 h 88"/>
              <a:gd name="T10" fmla="*/ 4639054 w 44"/>
              <a:gd name="T11" fmla="*/ 5169013 h 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"/>
              <a:gd name="T19" fmla="*/ 0 h 88"/>
              <a:gd name="T20" fmla="*/ 44 w 44"/>
              <a:gd name="T21" fmla="*/ 88 h 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" h="88">
                <a:moveTo>
                  <a:pt x="44" y="44"/>
                </a:moveTo>
                <a:lnTo>
                  <a:pt x="44" y="88"/>
                </a:lnTo>
                <a:lnTo>
                  <a:pt x="44" y="0"/>
                </a:lnTo>
                <a:lnTo>
                  <a:pt x="0" y="52"/>
                </a:lnTo>
                <a:lnTo>
                  <a:pt x="44" y="44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" name="Freeform 105"/>
          <p:cNvSpPr>
            <a:spLocks/>
          </p:cNvSpPr>
          <p:nvPr/>
        </p:nvSpPr>
        <p:spPr bwMode="auto">
          <a:xfrm>
            <a:off x="254000" y="3821113"/>
            <a:ext cx="7938" cy="30162"/>
          </a:xfrm>
          <a:custGeom>
            <a:avLst/>
            <a:gdLst>
              <a:gd name="T0" fmla="*/ 0 w 20"/>
              <a:gd name="T1" fmla="*/ 10338026 h 88"/>
              <a:gd name="T2" fmla="*/ 3150592 w 20"/>
              <a:gd name="T3" fmla="*/ 10338026 h 88"/>
              <a:gd name="T4" fmla="*/ 3150592 w 20"/>
              <a:gd name="T5" fmla="*/ 5169013 h 88"/>
              <a:gd name="T6" fmla="*/ 3150592 w 20"/>
              <a:gd name="T7" fmla="*/ 0 h 88"/>
              <a:gd name="T8" fmla="*/ 0 w 20"/>
              <a:gd name="T9" fmla="*/ 0 h 88"/>
              <a:gd name="T10" fmla="*/ 0 w 20"/>
              <a:gd name="T11" fmla="*/ 10338026 h 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"/>
              <a:gd name="T19" fmla="*/ 0 h 88"/>
              <a:gd name="T20" fmla="*/ 20 w 20"/>
              <a:gd name="T21" fmla="*/ 88 h 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" h="88">
                <a:moveTo>
                  <a:pt x="0" y="88"/>
                </a:moveTo>
                <a:lnTo>
                  <a:pt x="20" y="88"/>
                </a:lnTo>
                <a:lnTo>
                  <a:pt x="20" y="44"/>
                </a:lnTo>
                <a:lnTo>
                  <a:pt x="20" y="0"/>
                </a:lnTo>
                <a:lnTo>
                  <a:pt x="0" y="0"/>
                </a:lnTo>
                <a:lnTo>
                  <a:pt x="0" y="88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0" name="Freeform 106"/>
          <p:cNvSpPr>
            <a:spLocks/>
          </p:cNvSpPr>
          <p:nvPr/>
        </p:nvSpPr>
        <p:spPr bwMode="auto">
          <a:xfrm>
            <a:off x="244475" y="3684588"/>
            <a:ext cx="857250" cy="166687"/>
          </a:xfrm>
          <a:custGeom>
            <a:avLst/>
            <a:gdLst>
              <a:gd name="T0" fmla="*/ 5803945 w 2387"/>
              <a:gd name="T1" fmla="*/ 59623511 h 466"/>
              <a:gd name="T2" fmla="*/ 11350033 w 2387"/>
              <a:gd name="T3" fmla="*/ 59623511 h 466"/>
              <a:gd name="T4" fmla="*/ 11607890 w 2387"/>
              <a:gd name="T5" fmla="*/ 51818553 h 466"/>
              <a:gd name="T6" fmla="*/ 18056838 w 2387"/>
              <a:gd name="T7" fmla="*/ 46700976 h 466"/>
              <a:gd name="T8" fmla="*/ 26697933 w 2387"/>
              <a:gd name="T9" fmla="*/ 42222604 h 466"/>
              <a:gd name="T10" fmla="*/ 38176894 w 2387"/>
              <a:gd name="T11" fmla="*/ 38512209 h 466"/>
              <a:gd name="T12" fmla="*/ 50300859 w 2387"/>
              <a:gd name="T13" fmla="*/ 36208995 h 466"/>
              <a:gd name="T14" fmla="*/ 63069466 w 2387"/>
              <a:gd name="T15" fmla="*/ 34673758 h 466"/>
              <a:gd name="T16" fmla="*/ 76224860 w 2387"/>
              <a:gd name="T17" fmla="*/ 34289948 h 466"/>
              <a:gd name="T18" fmla="*/ 89509541 w 2387"/>
              <a:gd name="T19" fmla="*/ 34673758 h 466"/>
              <a:gd name="T20" fmla="*/ 102536366 w 2387"/>
              <a:gd name="T21" fmla="*/ 35697488 h 466"/>
              <a:gd name="T22" fmla="*/ 115820688 w 2387"/>
              <a:gd name="T23" fmla="*/ 37232725 h 466"/>
              <a:gd name="T24" fmla="*/ 128976441 w 2387"/>
              <a:gd name="T25" fmla="*/ 38896018 h 466"/>
              <a:gd name="T26" fmla="*/ 135167172 w 2387"/>
              <a:gd name="T27" fmla="*/ 39919748 h 466"/>
              <a:gd name="T28" fmla="*/ 149870428 w 2387"/>
              <a:gd name="T29" fmla="*/ 42478715 h 466"/>
              <a:gd name="T30" fmla="*/ 164960829 w 2387"/>
              <a:gd name="T31" fmla="*/ 44653516 h 466"/>
              <a:gd name="T32" fmla="*/ 179921943 w 2387"/>
              <a:gd name="T33" fmla="*/ 44525818 h 466"/>
              <a:gd name="T34" fmla="*/ 194367342 w 2387"/>
              <a:gd name="T35" fmla="*/ 42990223 h 466"/>
              <a:gd name="T36" fmla="*/ 207135949 w 2387"/>
              <a:gd name="T37" fmla="*/ 39919748 h 466"/>
              <a:gd name="T38" fmla="*/ 222097422 w 2387"/>
              <a:gd name="T39" fmla="*/ 35569432 h 466"/>
              <a:gd name="T40" fmla="*/ 232415307 w 2387"/>
              <a:gd name="T41" fmla="*/ 31859037 h 466"/>
              <a:gd name="T42" fmla="*/ 247247492 w 2387"/>
              <a:gd name="T43" fmla="*/ 26613046 h 466"/>
              <a:gd name="T44" fmla="*/ 258339668 w 2387"/>
              <a:gd name="T45" fmla="*/ 22390786 h 466"/>
              <a:gd name="T46" fmla="*/ 273300781 w 2387"/>
              <a:gd name="T47" fmla="*/ 17400907 h 466"/>
              <a:gd name="T48" fmla="*/ 283619026 w 2387"/>
              <a:gd name="T49" fmla="*/ 14458130 h 466"/>
              <a:gd name="T50" fmla="*/ 296645491 w 2387"/>
              <a:gd name="T51" fmla="*/ 12154916 h 466"/>
              <a:gd name="T52" fmla="*/ 307866595 w 2387"/>
              <a:gd name="T53" fmla="*/ 11259242 h 466"/>
              <a:gd name="T54" fmla="*/ 307608738 w 2387"/>
              <a:gd name="T55" fmla="*/ 5629800 h 466"/>
              <a:gd name="T56" fmla="*/ 307350521 w 2387"/>
              <a:gd name="T57" fmla="*/ 0 h 466"/>
              <a:gd name="T58" fmla="*/ 294195128 w 2387"/>
              <a:gd name="T59" fmla="*/ 895674 h 466"/>
              <a:gd name="T60" fmla="*/ 282458308 w 2387"/>
              <a:gd name="T61" fmla="*/ 3326586 h 466"/>
              <a:gd name="T62" fmla="*/ 267883981 w 2387"/>
              <a:gd name="T63" fmla="*/ 7165037 h 466"/>
              <a:gd name="T64" fmla="*/ 257823594 w 2387"/>
              <a:gd name="T65" fmla="*/ 10619679 h 466"/>
              <a:gd name="T66" fmla="*/ 243378195 w 2387"/>
              <a:gd name="T67" fmla="*/ 15993367 h 466"/>
              <a:gd name="T68" fmla="*/ 232415307 w 2387"/>
              <a:gd name="T69" fmla="*/ 20087930 h 466"/>
              <a:gd name="T70" fmla="*/ 216809191 w 2387"/>
              <a:gd name="T71" fmla="*/ 25205507 h 466"/>
              <a:gd name="T72" fmla="*/ 205330229 w 2387"/>
              <a:gd name="T73" fmla="*/ 28788204 h 466"/>
              <a:gd name="T74" fmla="*/ 191400905 w 2387"/>
              <a:gd name="T75" fmla="*/ 31730981 h 466"/>
              <a:gd name="T76" fmla="*/ 178761226 w 2387"/>
              <a:gd name="T77" fmla="*/ 33394274 h 466"/>
              <a:gd name="T78" fmla="*/ 166379404 w 2387"/>
              <a:gd name="T79" fmla="*/ 33522330 h 466"/>
              <a:gd name="T80" fmla="*/ 153481868 w 2387"/>
              <a:gd name="T81" fmla="*/ 31602925 h 466"/>
              <a:gd name="T82" fmla="*/ 147291136 w 2387"/>
              <a:gd name="T83" fmla="*/ 30451497 h 466"/>
              <a:gd name="T84" fmla="*/ 130395015 w 2387"/>
              <a:gd name="T85" fmla="*/ 27764474 h 466"/>
              <a:gd name="T86" fmla="*/ 118271410 w 2387"/>
              <a:gd name="T87" fmla="*/ 25973483 h 466"/>
              <a:gd name="T88" fmla="*/ 104857800 w 2387"/>
              <a:gd name="T89" fmla="*/ 24565944 h 466"/>
              <a:gd name="T90" fmla="*/ 90412401 w 2387"/>
              <a:gd name="T91" fmla="*/ 23414516 h 466"/>
              <a:gd name="T92" fmla="*/ 76224860 w 2387"/>
              <a:gd name="T93" fmla="*/ 23030706 h 466"/>
              <a:gd name="T94" fmla="*/ 61650533 w 2387"/>
              <a:gd name="T95" fmla="*/ 23414516 h 466"/>
              <a:gd name="T96" fmla="*/ 47979065 w 2387"/>
              <a:gd name="T97" fmla="*/ 24949753 h 466"/>
              <a:gd name="T98" fmla="*/ 34823671 w 2387"/>
              <a:gd name="T99" fmla="*/ 27636776 h 466"/>
              <a:gd name="T100" fmla="*/ 23086852 w 2387"/>
              <a:gd name="T101" fmla="*/ 31602925 h 466"/>
              <a:gd name="T102" fmla="*/ 11221104 w 2387"/>
              <a:gd name="T103" fmla="*/ 37616534 h 466"/>
              <a:gd name="T104" fmla="*/ 0 w 2387"/>
              <a:gd name="T105" fmla="*/ 46444864 h 466"/>
              <a:gd name="T106" fmla="*/ 0 w 2387"/>
              <a:gd name="T107" fmla="*/ 53993711 h 466"/>
              <a:gd name="T108" fmla="*/ 5803945 w 2387"/>
              <a:gd name="T109" fmla="*/ 53993711 h 466"/>
              <a:gd name="T110" fmla="*/ 5803945 w 2387"/>
              <a:gd name="T111" fmla="*/ 59623511 h 46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387"/>
              <a:gd name="T169" fmla="*/ 0 h 466"/>
              <a:gd name="T170" fmla="*/ 2387 w 2387"/>
              <a:gd name="T171" fmla="*/ 466 h 46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387" h="466">
                <a:moveTo>
                  <a:pt x="45" y="466"/>
                </a:moveTo>
                <a:lnTo>
                  <a:pt x="88" y="466"/>
                </a:lnTo>
                <a:lnTo>
                  <a:pt x="90" y="405"/>
                </a:lnTo>
                <a:lnTo>
                  <a:pt x="140" y="365"/>
                </a:lnTo>
                <a:lnTo>
                  <a:pt x="207" y="330"/>
                </a:lnTo>
                <a:lnTo>
                  <a:pt x="296" y="301"/>
                </a:lnTo>
                <a:lnTo>
                  <a:pt x="390" y="283"/>
                </a:lnTo>
                <a:lnTo>
                  <a:pt x="489" y="271"/>
                </a:lnTo>
                <a:lnTo>
                  <a:pt x="591" y="268"/>
                </a:lnTo>
                <a:lnTo>
                  <a:pt x="694" y="271"/>
                </a:lnTo>
                <a:lnTo>
                  <a:pt x="795" y="279"/>
                </a:lnTo>
                <a:lnTo>
                  <a:pt x="898" y="291"/>
                </a:lnTo>
                <a:lnTo>
                  <a:pt x="1000" y="304"/>
                </a:lnTo>
                <a:lnTo>
                  <a:pt x="1048" y="312"/>
                </a:lnTo>
                <a:lnTo>
                  <a:pt x="1162" y="332"/>
                </a:lnTo>
                <a:lnTo>
                  <a:pt x="1279" y="349"/>
                </a:lnTo>
                <a:lnTo>
                  <a:pt x="1395" y="348"/>
                </a:lnTo>
                <a:lnTo>
                  <a:pt x="1507" y="336"/>
                </a:lnTo>
                <a:lnTo>
                  <a:pt x="1606" y="312"/>
                </a:lnTo>
                <a:lnTo>
                  <a:pt x="1722" y="278"/>
                </a:lnTo>
                <a:lnTo>
                  <a:pt x="1802" y="249"/>
                </a:lnTo>
                <a:lnTo>
                  <a:pt x="1917" y="208"/>
                </a:lnTo>
                <a:lnTo>
                  <a:pt x="2003" y="175"/>
                </a:lnTo>
                <a:lnTo>
                  <a:pt x="2119" y="136"/>
                </a:lnTo>
                <a:lnTo>
                  <a:pt x="2199" y="113"/>
                </a:lnTo>
                <a:lnTo>
                  <a:pt x="2300" y="95"/>
                </a:lnTo>
                <a:lnTo>
                  <a:pt x="2387" y="88"/>
                </a:lnTo>
                <a:lnTo>
                  <a:pt x="2385" y="44"/>
                </a:lnTo>
                <a:lnTo>
                  <a:pt x="2383" y="0"/>
                </a:lnTo>
                <a:lnTo>
                  <a:pt x="2281" y="7"/>
                </a:lnTo>
                <a:lnTo>
                  <a:pt x="2190" y="26"/>
                </a:lnTo>
                <a:lnTo>
                  <a:pt x="2077" y="56"/>
                </a:lnTo>
                <a:lnTo>
                  <a:pt x="1999" y="83"/>
                </a:lnTo>
                <a:lnTo>
                  <a:pt x="1887" y="125"/>
                </a:lnTo>
                <a:lnTo>
                  <a:pt x="1802" y="157"/>
                </a:lnTo>
                <a:lnTo>
                  <a:pt x="1681" y="197"/>
                </a:lnTo>
                <a:lnTo>
                  <a:pt x="1592" y="225"/>
                </a:lnTo>
                <a:lnTo>
                  <a:pt x="1484" y="248"/>
                </a:lnTo>
                <a:lnTo>
                  <a:pt x="1386" y="261"/>
                </a:lnTo>
                <a:lnTo>
                  <a:pt x="1290" y="262"/>
                </a:lnTo>
                <a:lnTo>
                  <a:pt x="1190" y="247"/>
                </a:lnTo>
                <a:lnTo>
                  <a:pt x="1142" y="238"/>
                </a:lnTo>
                <a:lnTo>
                  <a:pt x="1011" y="217"/>
                </a:lnTo>
                <a:lnTo>
                  <a:pt x="917" y="203"/>
                </a:lnTo>
                <a:lnTo>
                  <a:pt x="813" y="192"/>
                </a:lnTo>
                <a:lnTo>
                  <a:pt x="701" y="183"/>
                </a:lnTo>
                <a:lnTo>
                  <a:pt x="591" y="180"/>
                </a:lnTo>
                <a:lnTo>
                  <a:pt x="478" y="183"/>
                </a:lnTo>
                <a:lnTo>
                  <a:pt x="372" y="195"/>
                </a:lnTo>
                <a:lnTo>
                  <a:pt x="270" y="216"/>
                </a:lnTo>
                <a:lnTo>
                  <a:pt x="179" y="247"/>
                </a:lnTo>
                <a:lnTo>
                  <a:pt x="87" y="294"/>
                </a:lnTo>
                <a:lnTo>
                  <a:pt x="0" y="363"/>
                </a:lnTo>
                <a:lnTo>
                  <a:pt x="0" y="422"/>
                </a:lnTo>
                <a:lnTo>
                  <a:pt x="45" y="422"/>
                </a:lnTo>
                <a:lnTo>
                  <a:pt x="45" y="466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1" name="Freeform 107"/>
          <p:cNvSpPr>
            <a:spLocks/>
          </p:cNvSpPr>
          <p:nvPr/>
        </p:nvSpPr>
        <p:spPr bwMode="auto">
          <a:xfrm>
            <a:off x="1084263" y="3686175"/>
            <a:ext cx="33337" cy="28575"/>
          </a:xfrm>
          <a:custGeom>
            <a:avLst/>
            <a:gdLst>
              <a:gd name="T0" fmla="*/ 6448487 w 90"/>
              <a:gd name="T1" fmla="*/ 9957691 h 82"/>
              <a:gd name="T2" fmla="*/ 12211343 w 90"/>
              <a:gd name="T3" fmla="*/ 9714803 h 82"/>
              <a:gd name="T4" fmla="*/ 12348395 w 90"/>
              <a:gd name="T5" fmla="*/ 0 h 82"/>
              <a:gd name="T6" fmla="*/ 6174383 w 90"/>
              <a:gd name="T7" fmla="*/ 0 h 82"/>
              <a:gd name="T8" fmla="*/ 0 w 90"/>
              <a:gd name="T9" fmla="*/ 0 h 82"/>
              <a:gd name="T10" fmla="*/ 0 w 90"/>
              <a:gd name="T11" fmla="*/ 4614514 h 82"/>
              <a:gd name="T12" fmla="*/ 6174383 w 90"/>
              <a:gd name="T13" fmla="*/ 4614514 h 82"/>
              <a:gd name="T14" fmla="*/ 6448487 w 90"/>
              <a:gd name="T15" fmla="*/ 9957691 h 8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0"/>
              <a:gd name="T25" fmla="*/ 0 h 82"/>
              <a:gd name="T26" fmla="*/ 90 w 90"/>
              <a:gd name="T27" fmla="*/ 82 h 8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0" h="82">
                <a:moveTo>
                  <a:pt x="47" y="82"/>
                </a:moveTo>
                <a:lnTo>
                  <a:pt x="89" y="80"/>
                </a:lnTo>
                <a:lnTo>
                  <a:pt x="90" y="0"/>
                </a:lnTo>
                <a:lnTo>
                  <a:pt x="45" y="0"/>
                </a:lnTo>
                <a:lnTo>
                  <a:pt x="0" y="0"/>
                </a:lnTo>
                <a:lnTo>
                  <a:pt x="0" y="38"/>
                </a:lnTo>
                <a:lnTo>
                  <a:pt x="45" y="38"/>
                </a:lnTo>
                <a:lnTo>
                  <a:pt x="47" y="82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2" name="Freeform 108"/>
          <p:cNvSpPr>
            <a:spLocks/>
          </p:cNvSpPr>
          <p:nvPr/>
        </p:nvSpPr>
        <p:spPr bwMode="auto">
          <a:xfrm>
            <a:off x="1084263" y="3670300"/>
            <a:ext cx="22225" cy="31750"/>
          </a:xfrm>
          <a:custGeom>
            <a:avLst/>
            <a:gdLst>
              <a:gd name="T0" fmla="*/ 6385356 w 59"/>
              <a:gd name="T1" fmla="*/ 5726772 h 89"/>
              <a:gd name="T2" fmla="*/ 6953035 w 59"/>
              <a:gd name="T3" fmla="*/ 11326545 h 89"/>
              <a:gd name="T4" fmla="*/ 8372044 w 59"/>
              <a:gd name="T5" fmla="*/ 11199188 h 89"/>
              <a:gd name="T6" fmla="*/ 7662728 w 59"/>
              <a:gd name="T7" fmla="*/ 5599772 h 89"/>
              <a:gd name="T8" fmla="*/ 6953035 w 59"/>
              <a:gd name="T9" fmla="*/ 0 h 89"/>
              <a:gd name="T10" fmla="*/ 5676039 w 59"/>
              <a:gd name="T11" fmla="*/ 127357 h 89"/>
              <a:gd name="T12" fmla="*/ 0 w 59"/>
              <a:gd name="T13" fmla="*/ 5726772 h 89"/>
              <a:gd name="T14" fmla="*/ 0 w 59"/>
              <a:gd name="T15" fmla="*/ 5726772 h 89"/>
              <a:gd name="T16" fmla="*/ 6385356 w 59"/>
              <a:gd name="T17" fmla="*/ 5726772 h 8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"/>
              <a:gd name="T28" fmla="*/ 0 h 89"/>
              <a:gd name="T29" fmla="*/ 59 w 59"/>
              <a:gd name="T30" fmla="*/ 89 h 8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9" h="89">
                <a:moveTo>
                  <a:pt x="45" y="45"/>
                </a:moveTo>
                <a:lnTo>
                  <a:pt x="49" y="89"/>
                </a:lnTo>
                <a:lnTo>
                  <a:pt x="59" y="88"/>
                </a:lnTo>
                <a:lnTo>
                  <a:pt x="54" y="44"/>
                </a:lnTo>
                <a:lnTo>
                  <a:pt x="49" y="0"/>
                </a:lnTo>
                <a:lnTo>
                  <a:pt x="40" y="1"/>
                </a:lnTo>
                <a:lnTo>
                  <a:pt x="0" y="45"/>
                </a:lnTo>
                <a:lnTo>
                  <a:pt x="45" y="45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3" name="Freeform 109"/>
          <p:cNvSpPr>
            <a:spLocks/>
          </p:cNvSpPr>
          <p:nvPr/>
        </p:nvSpPr>
        <p:spPr bwMode="auto">
          <a:xfrm>
            <a:off x="1092200" y="3644900"/>
            <a:ext cx="38100" cy="57150"/>
          </a:xfrm>
          <a:custGeom>
            <a:avLst/>
            <a:gdLst>
              <a:gd name="T0" fmla="*/ 4831373 w 104"/>
              <a:gd name="T1" fmla="*/ 20936683 h 156"/>
              <a:gd name="T2" fmla="*/ 4831373 w 104"/>
              <a:gd name="T3" fmla="*/ 20936683 h 156"/>
              <a:gd name="T4" fmla="*/ 8320820 w 104"/>
              <a:gd name="T5" fmla="*/ 19192142 h 156"/>
              <a:gd name="T6" fmla="*/ 9260498 w 104"/>
              <a:gd name="T7" fmla="*/ 18252464 h 156"/>
              <a:gd name="T8" fmla="*/ 9931644 w 104"/>
              <a:gd name="T9" fmla="*/ 17581318 h 156"/>
              <a:gd name="T10" fmla="*/ 10870956 w 104"/>
              <a:gd name="T11" fmla="*/ 16373475 h 156"/>
              <a:gd name="T12" fmla="*/ 11542102 w 104"/>
              <a:gd name="T13" fmla="*/ 14897100 h 156"/>
              <a:gd name="T14" fmla="*/ 12481413 w 104"/>
              <a:gd name="T15" fmla="*/ 12212882 h 156"/>
              <a:gd name="T16" fmla="*/ 12884028 w 104"/>
              <a:gd name="T17" fmla="*/ 11005038 h 156"/>
              <a:gd name="T18" fmla="*/ 13555174 w 104"/>
              <a:gd name="T19" fmla="*/ 5905134 h 156"/>
              <a:gd name="T20" fmla="*/ 13689257 w 104"/>
              <a:gd name="T21" fmla="*/ 2818301 h 156"/>
              <a:gd name="T22" fmla="*/ 13957788 w 104"/>
              <a:gd name="T23" fmla="*/ 671146 h 156"/>
              <a:gd name="T24" fmla="*/ 8052655 w 104"/>
              <a:gd name="T25" fmla="*/ 268532 h 156"/>
              <a:gd name="T26" fmla="*/ 2147521 w 104"/>
              <a:gd name="T27" fmla="*/ 0 h 156"/>
              <a:gd name="T28" fmla="*/ 2013072 w 104"/>
              <a:gd name="T29" fmla="*/ 2147521 h 156"/>
              <a:gd name="T30" fmla="*/ 1878989 w 104"/>
              <a:gd name="T31" fmla="*/ 3757979 h 156"/>
              <a:gd name="T32" fmla="*/ 1341926 w 104"/>
              <a:gd name="T33" fmla="*/ 7247426 h 156"/>
              <a:gd name="T34" fmla="*/ 805229 w 104"/>
              <a:gd name="T35" fmla="*/ 10065727 h 156"/>
              <a:gd name="T36" fmla="*/ 939312 w 104"/>
              <a:gd name="T37" fmla="*/ 9797195 h 156"/>
              <a:gd name="T38" fmla="*/ 268532 w 104"/>
              <a:gd name="T39" fmla="*/ 10468341 h 156"/>
              <a:gd name="T40" fmla="*/ 0 w 104"/>
              <a:gd name="T41" fmla="*/ 10870956 h 156"/>
              <a:gd name="T42" fmla="*/ 4160593 w 104"/>
              <a:gd name="T43" fmla="*/ 15031549 h 156"/>
              <a:gd name="T44" fmla="*/ 4831373 w 104"/>
              <a:gd name="T45" fmla="*/ 20936683 h 15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4"/>
              <a:gd name="T70" fmla="*/ 0 h 156"/>
              <a:gd name="T71" fmla="*/ 104 w 104"/>
              <a:gd name="T72" fmla="*/ 156 h 15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4" h="156">
                <a:moveTo>
                  <a:pt x="36" y="156"/>
                </a:moveTo>
                <a:lnTo>
                  <a:pt x="36" y="156"/>
                </a:lnTo>
                <a:lnTo>
                  <a:pt x="62" y="143"/>
                </a:lnTo>
                <a:lnTo>
                  <a:pt x="69" y="136"/>
                </a:lnTo>
                <a:lnTo>
                  <a:pt x="74" y="131"/>
                </a:lnTo>
                <a:lnTo>
                  <a:pt x="81" y="122"/>
                </a:lnTo>
                <a:lnTo>
                  <a:pt x="86" y="111"/>
                </a:lnTo>
                <a:lnTo>
                  <a:pt x="93" y="91"/>
                </a:lnTo>
                <a:lnTo>
                  <a:pt x="96" y="82"/>
                </a:lnTo>
                <a:lnTo>
                  <a:pt x="101" y="44"/>
                </a:lnTo>
                <a:lnTo>
                  <a:pt x="102" y="21"/>
                </a:lnTo>
                <a:lnTo>
                  <a:pt x="104" y="5"/>
                </a:lnTo>
                <a:lnTo>
                  <a:pt x="60" y="2"/>
                </a:lnTo>
                <a:lnTo>
                  <a:pt x="16" y="0"/>
                </a:lnTo>
                <a:lnTo>
                  <a:pt x="15" y="16"/>
                </a:lnTo>
                <a:lnTo>
                  <a:pt x="14" y="28"/>
                </a:lnTo>
                <a:lnTo>
                  <a:pt x="10" y="54"/>
                </a:lnTo>
                <a:lnTo>
                  <a:pt x="6" y="75"/>
                </a:lnTo>
                <a:lnTo>
                  <a:pt x="7" y="73"/>
                </a:lnTo>
                <a:lnTo>
                  <a:pt x="2" y="78"/>
                </a:lnTo>
                <a:lnTo>
                  <a:pt x="0" y="81"/>
                </a:lnTo>
                <a:lnTo>
                  <a:pt x="31" y="112"/>
                </a:lnTo>
                <a:lnTo>
                  <a:pt x="36" y="156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4" name="Freeform 110"/>
          <p:cNvSpPr>
            <a:spLocks/>
          </p:cNvSpPr>
          <p:nvPr/>
        </p:nvSpPr>
        <p:spPr bwMode="auto">
          <a:xfrm>
            <a:off x="1098550" y="3632200"/>
            <a:ext cx="31750" cy="14288"/>
          </a:xfrm>
          <a:custGeom>
            <a:avLst/>
            <a:gdLst>
              <a:gd name="T0" fmla="*/ 11076164 w 90"/>
              <a:gd name="T1" fmla="*/ 4747603 h 43"/>
              <a:gd name="T2" fmla="*/ 11200694 w 90"/>
              <a:gd name="T3" fmla="*/ 2981208 h 43"/>
              <a:gd name="T4" fmla="*/ 11200694 w 90"/>
              <a:gd name="T5" fmla="*/ 0 h 43"/>
              <a:gd name="T6" fmla="*/ 5600347 w 90"/>
              <a:gd name="T7" fmla="*/ 0 h 43"/>
              <a:gd name="T8" fmla="*/ 0 w 90"/>
              <a:gd name="T9" fmla="*/ 0 h 43"/>
              <a:gd name="T10" fmla="*/ 0 w 90"/>
              <a:gd name="T11" fmla="*/ 4416321 h 43"/>
              <a:gd name="T12" fmla="*/ 5600347 w 90"/>
              <a:gd name="T13" fmla="*/ 4416321 h 43"/>
              <a:gd name="T14" fmla="*/ 11076164 w 90"/>
              <a:gd name="T15" fmla="*/ 4747603 h 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0"/>
              <a:gd name="T25" fmla="*/ 0 h 43"/>
              <a:gd name="T26" fmla="*/ 90 w 90"/>
              <a:gd name="T27" fmla="*/ 43 h 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0" h="43">
                <a:moveTo>
                  <a:pt x="89" y="43"/>
                </a:moveTo>
                <a:lnTo>
                  <a:pt x="90" y="27"/>
                </a:lnTo>
                <a:lnTo>
                  <a:pt x="90" y="0"/>
                </a:lnTo>
                <a:lnTo>
                  <a:pt x="45" y="0"/>
                </a:lnTo>
                <a:lnTo>
                  <a:pt x="0" y="0"/>
                </a:lnTo>
                <a:lnTo>
                  <a:pt x="0" y="40"/>
                </a:lnTo>
                <a:lnTo>
                  <a:pt x="45" y="40"/>
                </a:lnTo>
                <a:lnTo>
                  <a:pt x="89" y="43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5" name="Freeform 111"/>
          <p:cNvSpPr>
            <a:spLocks/>
          </p:cNvSpPr>
          <p:nvPr/>
        </p:nvSpPr>
        <p:spPr bwMode="auto">
          <a:xfrm>
            <a:off x="981075" y="3565525"/>
            <a:ext cx="149225" cy="79375"/>
          </a:xfrm>
          <a:custGeom>
            <a:avLst/>
            <a:gdLst>
              <a:gd name="T0" fmla="*/ 53272968 w 418"/>
              <a:gd name="T1" fmla="*/ 25176341 h 214"/>
              <a:gd name="T2" fmla="*/ 53272968 w 418"/>
              <a:gd name="T3" fmla="*/ 25176341 h 214"/>
              <a:gd name="T4" fmla="*/ 51488694 w 418"/>
              <a:gd name="T5" fmla="*/ 20911603 h 214"/>
              <a:gd name="T6" fmla="*/ 48939731 w 418"/>
              <a:gd name="T7" fmla="*/ 18159813 h 214"/>
              <a:gd name="T8" fmla="*/ 45116287 w 418"/>
              <a:gd name="T9" fmla="*/ 14995570 h 214"/>
              <a:gd name="T10" fmla="*/ 41802635 w 418"/>
              <a:gd name="T11" fmla="*/ 12932190 h 214"/>
              <a:gd name="T12" fmla="*/ 35430228 w 418"/>
              <a:gd name="T13" fmla="*/ 10180400 h 214"/>
              <a:gd name="T14" fmla="*/ 28420580 w 418"/>
              <a:gd name="T15" fmla="*/ 7291373 h 214"/>
              <a:gd name="T16" fmla="*/ 23705355 w 418"/>
              <a:gd name="T17" fmla="*/ 5365602 h 214"/>
              <a:gd name="T18" fmla="*/ 15548674 w 418"/>
              <a:gd name="T19" fmla="*/ 3026636 h 214"/>
              <a:gd name="T20" fmla="*/ 9303715 w 418"/>
              <a:gd name="T21" fmla="*/ 1238102 h 214"/>
              <a:gd name="T22" fmla="*/ 2931307 w 418"/>
              <a:gd name="T23" fmla="*/ 0 h 214"/>
              <a:gd name="T24" fmla="*/ 0 w 418"/>
              <a:gd name="T25" fmla="*/ 12106542 h 214"/>
              <a:gd name="T26" fmla="*/ 6754752 w 418"/>
              <a:gd name="T27" fmla="*/ 13344644 h 214"/>
              <a:gd name="T28" fmla="*/ 14019296 w 418"/>
              <a:gd name="T29" fmla="*/ 14995570 h 214"/>
              <a:gd name="T30" fmla="*/ 18989774 w 418"/>
              <a:gd name="T31" fmla="*/ 16784103 h 214"/>
              <a:gd name="T32" fmla="*/ 27273546 w 418"/>
              <a:gd name="T33" fmla="*/ 19673131 h 214"/>
              <a:gd name="T34" fmla="*/ 31989128 w 418"/>
              <a:gd name="T35" fmla="*/ 21599273 h 214"/>
              <a:gd name="T36" fmla="*/ 35557676 w 418"/>
              <a:gd name="T37" fmla="*/ 23387807 h 214"/>
              <a:gd name="T38" fmla="*/ 39890913 w 418"/>
              <a:gd name="T39" fmla="*/ 25864010 h 214"/>
              <a:gd name="T40" fmla="*/ 41037946 w 418"/>
              <a:gd name="T41" fmla="*/ 26827266 h 214"/>
              <a:gd name="T42" fmla="*/ 43586909 w 418"/>
              <a:gd name="T43" fmla="*/ 29441078 h 214"/>
              <a:gd name="T44" fmla="*/ 47537801 w 418"/>
              <a:gd name="T45" fmla="*/ 25176341 h 214"/>
              <a:gd name="T46" fmla="*/ 53272968 w 418"/>
              <a:gd name="T47" fmla="*/ 25176341 h 21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18"/>
              <a:gd name="T73" fmla="*/ 0 h 214"/>
              <a:gd name="T74" fmla="*/ 418 w 418"/>
              <a:gd name="T75" fmla="*/ 214 h 21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18" h="214">
                <a:moveTo>
                  <a:pt x="418" y="183"/>
                </a:moveTo>
                <a:lnTo>
                  <a:pt x="418" y="183"/>
                </a:lnTo>
                <a:lnTo>
                  <a:pt x="404" y="152"/>
                </a:lnTo>
                <a:lnTo>
                  <a:pt x="384" y="132"/>
                </a:lnTo>
                <a:lnTo>
                  <a:pt x="354" y="109"/>
                </a:lnTo>
                <a:lnTo>
                  <a:pt x="328" y="94"/>
                </a:lnTo>
                <a:lnTo>
                  <a:pt x="278" y="74"/>
                </a:lnTo>
                <a:lnTo>
                  <a:pt x="223" y="53"/>
                </a:lnTo>
                <a:lnTo>
                  <a:pt x="186" y="39"/>
                </a:lnTo>
                <a:lnTo>
                  <a:pt x="122" y="22"/>
                </a:lnTo>
                <a:lnTo>
                  <a:pt x="73" y="9"/>
                </a:lnTo>
                <a:lnTo>
                  <a:pt x="23" y="0"/>
                </a:lnTo>
                <a:lnTo>
                  <a:pt x="0" y="88"/>
                </a:lnTo>
                <a:lnTo>
                  <a:pt x="53" y="97"/>
                </a:lnTo>
                <a:lnTo>
                  <a:pt x="110" y="109"/>
                </a:lnTo>
                <a:lnTo>
                  <a:pt x="149" y="122"/>
                </a:lnTo>
                <a:lnTo>
                  <a:pt x="214" y="143"/>
                </a:lnTo>
                <a:lnTo>
                  <a:pt x="251" y="157"/>
                </a:lnTo>
                <a:lnTo>
                  <a:pt x="279" y="170"/>
                </a:lnTo>
                <a:lnTo>
                  <a:pt x="313" y="188"/>
                </a:lnTo>
                <a:lnTo>
                  <a:pt x="322" y="195"/>
                </a:lnTo>
                <a:lnTo>
                  <a:pt x="342" y="214"/>
                </a:lnTo>
                <a:lnTo>
                  <a:pt x="373" y="183"/>
                </a:lnTo>
                <a:lnTo>
                  <a:pt x="418" y="183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6" name="Freeform 112"/>
          <p:cNvSpPr>
            <a:spLocks/>
          </p:cNvSpPr>
          <p:nvPr/>
        </p:nvSpPr>
        <p:spPr bwMode="auto">
          <a:xfrm>
            <a:off x="925513" y="3563938"/>
            <a:ext cx="63500" cy="36512"/>
          </a:xfrm>
          <a:custGeom>
            <a:avLst/>
            <a:gdLst>
              <a:gd name="T0" fmla="*/ 22781073 w 177"/>
              <a:gd name="T1" fmla="*/ 1045472 h 101"/>
              <a:gd name="T2" fmla="*/ 14415218 w 177"/>
              <a:gd name="T3" fmla="*/ 130865 h 101"/>
              <a:gd name="T4" fmla="*/ 10167893 w 177"/>
              <a:gd name="T5" fmla="*/ 0 h 101"/>
              <a:gd name="T6" fmla="*/ 3732508 w 177"/>
              <a:gd name="T7" fmla="*/ 914969 h 101"/>
              <a:gd name="T8" fmla="*/ 0 w 177"/>
              <a:gd name="T9" fmla="*/ 2352313 h 101"/>
              <a:gd name="T10" fmla="*/ 2059266 w 177"/>
              <a:gd name="T11" fmla="*/ 7841042 h 101"/>
              <a:gd name="T12" fmla="*/ 4247325 w 177"/>
              <a:gd name="T13" fmla="*/ 13199269 h 101"/>
              <a:gd name="T14" fmla="*/ 6950201 w 177"/>
              <a:gd name="T15" fmla="*/ 12022932 h 101"/>
              <a:gd name="T16" fmla="*/ 9524282 w 177"/>
              <a:gd name="T17" fmla="*/ 11761564 h 101"/>
              <a:gd name="T18" fmla="*/ 15959667 w 177"/>
              <a:gd name="T19" fmla="*/ 11892428 h 101"/>
              <a:gd name="T20" fmla="*/ 19820969 w 177"/>
              <a:gd name="T21" fmla="*/ 12545668 h 101"/>
              <a:gd name="T22" fmla="*/ 22781073 w 177"/>
              <a:gd name="T23" fmla="*/ 1045472 h 10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7"/>
              <a:gd name="T37" fmla="*/ 0 h 101"/>
              <a:gd name="T38" fmla="*/ 177 w 177"/>
              <a:gd name="T39" fmla="*/ 101 h 10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7" h="101">
                <a:moveTo>
                  <a:pt x="177" y="8"/>
                </a:moveTo>
                <a:lnTo>
                  <a:pt x="112" y="1"/>
                </a:lnTo>
                <a:lnTo>
                  <a:pt x="79" y="0"/>
                </a:lnTo>
                <a:lnTo>
                  <a:pt x="29" y="7"/>
                </a:lnTo>
                <a:lnTo>
                  <a:pt x="0" y="18"/>
                </a:lnTo>
                <a:lnTo>
                  <a:pt x="16" y="60"/>
                </a:lnTo>
                <a:lnTo>
                  <a:pt x="33" y="101"/>
                </a:lnTo>
                <a:lnTo>
                  <a:pt x="54" y="92"/>
                </a:lnTo>
                <a:lnTo>
                  <a:pt x="74" y="90"/>
                </a:lnTo>
                <a:lnTo>
                  <a:pt x="124" y="91"/>
                </a:lnTo>
                <a:lnTo>
                  <a:pt x="154" y="96"/>
                </a:lnTo>
                <a:lnTo>
                  <a:pt x="177" y="8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7" name="Freeform 113"/>
          <p:cNvSpPr>
            <a:spLocks/>
          </p:cNvSpPr>
          <p:nvPr/>
        </p:nvSpPr>
        <p:spPr bwMode="auto">
          <a:xfrm>
            <a:off x="914400" y="3571875"/>
            <a:ext cx="33338" cy="19050"/>
          </a:xfrm>
          <a:custGeom>
            <a:avLst/>
            <a:gdLst>
              <a:gd name="T0" fmla="*/ 3979076 w 90"/>
              <a:gd name="T1" fmla="*/ 0 h 60"/>
              <a:gd name="T2" fmla="*/ 274483 w 90"/>
              <a:gd name="T3" fmla="*/ 1209675 h 60"/>
              <a:gd name="T4" fmla="*/ 0 w 90"/>
              <a:gd name="T5" fmla="*/ 6048375 h 60"/>
              <a:gd name="T6" fmla="*/ 6174568 w 90"/>
              <a:gd name="T7" fmla="*/ 6048375 h 60"/>
              <a:gd name="T8" fmla="*/ 12349136 w 90"/>
              <a:gd name="T9" fmla="*/ 6048375 h 60"/>
              <a:gd name="T10" fmla="*/ 12349136 w 90"/>
              <a:gd name="T11" fmla="*/ 4233863 h 60"/>
              <a:gd name="T12" fmla="*/ 6174568 w 90"/>
              <a:gd name="T13" fmla="*/ 4233863 h 60"/>
              <a:gd name="T14" fmla="*/ 3979076 w 90"/>
              <a:gd name="T15" fmla="*/ 0 h 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0"/>
              <a:gd name="T25" fmla="*/ 0 h 60"/>
              <a:gd name="T26" fmla="*/ 90 w 90"/>
              <a:gd name="T27" fmla="*/ 60 h 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0" h="60">
                <a:moveTo>
                  <a:pt x="29" y="0"/>
                </a:moveTo>
                <a:lnTo>
                  <a:pt x="2" y="12"/>
                </a:lnTo>
                <a:lnTo>
                  <a:pt x="0" y="60"/>
                </a:lnTo>
                <a:lnTo>
                  <a:pt x="45" y="60"/>
                </a:lnTo>
                <a:lnTo>
                  <a:pt x="90" y="60"/>
                </a:lnTo>
                <a:lnTo>
                  <a:pt x="90" y="42"/>
                </a:lnTo>
                <a:lnTo>
                  <a:pt x="45" y="42"/>
                </a:lnTo>
                <a:lnTo>
                  <a:pt x="29" y="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8" name="Freeform 114"/>
          <p:cNvSpPr>
            <a:spLocks/>
          </p:cNvSpPr>
          <p:nvPr/>
        </p:nvSpPr>
        <p:spPr bwMode="auto">
          <a:xfrm>
            <a:off x="923925" y="3575050"/>
            <a:ext cx="23813" cy="31750"/>
          </a:xfrm>
          <a:custGeom>
            <a:avLst/>
            <a:gdLst>
              <a:gd name="T0" fmla="*/ 2630220 w 64"/>
              <a:gd name="T1" fmla="*/ 5600347 h 90"/>
              <a:gd name="T2" fmla="*/ 2630220 w 64"/>
              <a:gd name="T3" fmla="*/ 0 h 90"/>
              <a:gd name="T4" fmla="*/ 1661329 w 64"/>
              <a:gd name="T5" fmla="*/ 0 h 90"/>
              <a:gd name="T6" fmla="*/ 1522916 w 64"/>
              <a:gd name="T7" fmla="*/ 0 h 90"/>
              <a:gd name="T8" fmla="*/ 830478 w 64"/>
              <a:gd name="T9" fmla="*/ 5475817 h 90"/>
              <a:gd name="T10" fmla="*/ 0 w 64"/>
              <a:gd name="T11" fmla="*/ 10951633 h 90"/>
              <a:gd name="T12" fmla="*/ 1107677 w 64"/>
              <a:gd name="T13" fmla="*/ 11076164 h 90"/>
              <a:gd name="T14" fmla="*/ 1938155 w 64"/>
              <a:gd name="T15" fmla="*/ 11200694 h 90"/>
              <a:gd name="T16" fmla="*/ 2630220 w 64"/>
              <a:gd name="T17" fmla="*/ 11200694 h 90"/>
              <a:gd name="T18" fmla="*/ 8860296 w 64"/>
              <a:gd name="T19" fmla="*/ 5600347 h 90"/>
              <a:gd name="T20" fmla="*/ 8860296 w 64"/>
              <a:gd name="T21" fmla="*/ 5600347 h 90"/>
              <a:gd name="T22" fmla="*/ 2630220 w 64"/>
              <a:gd name="T23" fmla="*/ 5600347 h 9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4"/>
              <a:gd name="T37" fmla="*/ 0 h 90"/>
              <a:gd name="T38" fmla="*/ 64 w 64"/>
              <a:gd name="T39" fmla="*/ 90 h 9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4" h="90">
                <a:moveTo>
                  <a:pt x="19" y="45"/>
                </a:moveTo>
                <a:lnTo>
                  <a:pt x="19" y="0"/>
                </a:lnTo>
                <a:lnTo>
                  <a:pt x="12" y="0"/>
                </a:lnTo>
                <a:lnTo>
                  <a:pt x="11" y="0"/>
                </a:lnTo>
                <a:lnTo>
                  <a:pt x="6" y="44"/>
                </a:lnTo>
                <a:lnTo>
                  <a:pt x="0" y="88"/>
                </a:lnTo>
                <a:lnTo>
                  <a:pt x="8" y="89"/>
                </a:lnTo>
                <a:lnTo>
                  <a:pt x="14" y="90"/>
                </a:lnTo>
                <a:lnTo>
                  <a:pt x="19" y="90"/>
                </a:lnTo>
                <a:lnTo>
                  <a:pt x="64" y="45"/>
                </a:lnTo>
                <a:lnTo>
                  <a:pt x="19" y="45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9" name="Freeform 115"/>
          <p:cNvSpPr>
            <a:spLocks/>
          </p:cNvSpPr>
          <p:nvPr/>
        </p:nvSpPr>
        <p:spPr bwMode="auto">
          <a:xfrm>
            <a:off x="912813" y="3575050"/>
            <a:ext cx="15875" cy="31750"/>
          </a:xfrm>
          <a:custGeom>
            <a:avLst/>
            <a:gdLst>
              <a:gd name="T0" fmla="*/ 5600347 w 45"/>
              <a:gd name="T1" fmla="*/ 243533 h 91"/>
              <a:gd name="T2" fmla="*/ 5600347 w 45"/>
              <a:gd name="T3" fmla="*/ 243533 h 91"/>
              <a:gd name="T4" fmla="*/ 4978047 w 45"/>
              <a:gd name="T5" fmla="*/ 121766 h 91"/>
              <a:gd name="T6" fmla="*/ 2613378 w 45"/>
              <a:gd name="T7" fmla="*/ 121766 h 91"/>
              <a:gd name="T8" fmla="*/ 2489200 w 45"/>
              <a:gd name="T9" fmla="*/ 121766 h 91"/>
              <a:gd name="T10" fmla="*/ 2489200 w 45"/>
              <a:gd name="T11" fmla="*/ 121766 h 91"/>
              <a:gd name="T12" fmla="*/ 871008 w 45"/>
              <a:gd name="T13" fmla="*/ 0 h 91"/>
              <a:gd name="T14" fmla="*/ 497769 w 45"/>
              <a:gd name="T15" fmla="*/ 5356330 h 91"/>
              <a:gd name="T16" fmla="*/ 0 w 45"/>
              <a:gd name="T17" fmla="*/ 10712310 h 91"/>
              <a:gd name="T18" fmla="*/ 1617839 w 45"/>
              <a:gd name="T19" fmla="*/ 10834077 h 91"/>
              <a:gd name="T20" fmla="*/ 3111147 w 45"/>
              <a:gd name="T21" fmla="*/ 10955843 h 91"/>
              <a:gd name="T22" fmla="*/ 3484739 w 45"/>
              <a:gd name="T23" fmla="*/ 11077610 h 91"/>
              <a:gd name="T24" fmla="*/ 4978047 w 45"/>
              <a:gd name="T25" fmla="*/ 11077610 h 91"/>
              <a:gd name="T26" fmla="*/ 4978047 w 45"/>
              <a:gd name="T27" fmla="*/ 5599514 h 91"/>
              <a:gd name="T28" fmla="*/ 5600347 w 45"/>
              <a:gd name="T29" fmla="*/ 243533 h 9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5"/>
              <a:gd name="T46" fmla="*/ 0 h 91"/>
              <a:gd name="T47" fmla="*/ 45 w 45"/>
              <a:gd name="T48" fmla="*/ 91 h 9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5" h="91">
                <a:moveTo>
                  <a:pt x="45" y="2"/>
                </a:moveTo>
                <a:lnTo>
                  <a:pt x="45" y="2"/>
                </a:lnTo>
                <a:lnTo>
                  <a:pt x="40" y="1"/>
                </a:lnTo>
                <a:lnTo>
                  <a:pt x="21" y="1"/>
                </a:lnTo>
                <a:lnTo>
                  <a:pt x="20" y="1"/>
                </a:lnTo>
                <a:lnTo>
                  <a:pt x="7" y="0"/>
                </a:lnTo>
                <a:lnTo>
                  <a:pt x="4" y="44"/>
                </a:lnTo>
                <a:lnTo>
                  <a:pt x="0" y="88"/>
                </a:lnTo>
                <a:lnTo>
                  <a:pt x="13" y="89"/>
                </a:lnTo>
                <a:lnTo>
                  <a:pt x="25" y="90"/>
                </a:lnTo>
                <a:lnTo>
                  <a:pt x="28" y="91"/>
                </a:lnTo>
                <a:lnTo>
                  <a:pt x="40" y="91"/>
                </a:lnTo>
                <a:lnTo>
                  <a:pt x="40" y="46"/>
                </a:lnTo>
                <a:lnTo>
                  <a:pt x="45" y="2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0" name="Freeform 116"/>
          <p:cNvSpPr>
            <a:spLocks/>
          </p:cNvSpPr>
          <p:nvPr/>
        </p:nvSpPr>
        <p:spPr bwMode="auto">
          <a:xfrm>
            <a:off x="887413" y="3573463"/>
            <a:ext cx="26987" cy="33337"/>
          </a:xfrm>
          <a:custGeom>
            <a:avLst/>
            <a:gdLst>
              <a:gd name="T0" fmla="*/ 9582871 w 76"/>
              <a:gd name="T1" fmla="*/ 128330 h 93"/>
              <a:gd name="T2" fmla="*/ 9582871 w 76"/>
              <a:gd name="T3" fmla="*/ 128330 h 93"/>
              <a:gd name="T4" fmla="*/ 9204698 w 76"/>
              <a:gd name="T5" fmla="*/ 0 h 93"/>
              <a:gd name="T6" fmla="*/ 6052190 w 76"/>
              <a:gd name="T7" fmla="*/ 0 h 93"/>
              <a:gd name="T8" fmla="*/ 5547959 w 76"/>
              <a:gd name="T9" fmla="*/ 128330 h 93"/>
              <a:gd name="T10" fmla="*/ 3908854 w 76"/>
              <a:gd name="T11" fmla="*/ 257018 h 93"/>
              <a:gd name="T12" fmla="*/ 2521864 w 76"/>
              <a:gd name="T13" fmla="*/ 514035 h 93"/>
              <a:gd name="T14" fmla="*/ 1386990 w 76"/>
              <a:gd name="T15" fmla="*/ 1028070 h 93"/>
              <a:gd name="T16" fmla="*/ 1008817 w 76"/>
              <a:gd name="T17" fmla="*/ 1156400 h 93"/>
              <a:gd name="T18" fmla="*/ 0 w 76"/>
              <a:gd name="T19" fmla="*/ 1670435 h 93"/>
              <a:gd name="T20" fmla="*/ 2269749 w 76"/>
              <a:gd name="T21" fmla="*/ 6810426 h 93"/>
              <a:gd name="T22" fmla="*/ 4413085 w 76"/>
              <a:gd name="T23" fmla="*/ 11950060 h 93"/>
              <a:gd name="T24" fmla="*/ 4791613 w 76"/>
              <a:gd name="T25" fmla="*/ 11693042 h 93"/>
              <a:gd name="T26" fmla="*/ 5674017 w 76"/>
              <a:gd name="T27" fmla="*/ 11564713 h 93"/>
              <a:gd name="T28" fmla="*/ 4917671 w 76"/>
              <a:gd name="T29" fmla="*/ 11564713 h 93"/>
              <a:gd name="T30" fmla="*/ 9204698 w 76"/>
              <a:gd name="T31" fmla="*/ 11564713 h 93"/>
              <a:gd name="T32" fmla="*/ 9204698 w 76"/>
              <a:gd name="T33" fmla="*/ 5782356 h 93"/>
              <a:gd name="T34" fmla="*/ 9582871 w 76"/>
              <a:gd name="T35" fmla="*/ 128330 h 9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6"/>
              <a:gd name="T55" fmla="*/ 0 h 93"/>
              <a:gd name="T56" fmla="*/ 76 w 76"/>
              <a:gd name="T57" fmla="*/ 93 h 9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6" h="93">
                <a:moveTo>
                  <a:pt x="76" y="1"/>
                </a:moveTo>
                <a:lnTo>
                  <a:pt x="76" y="1"/>
                </a:lnTo>
                <a:lnTo>
                  <a:pt x="73" y="0"/>
                </a:lnTo>
                <a:lnTo>
                  <a:pt x="48" y="0"/>
                </a:lnTo>
                <a:lnTo>
                  <a:pt x="44" y="1"/>
                </a:lnTo>
                <a:lnTo>
                  <a:pt x="31" y="2"/>
                </a:lnTo>
                <a:lnTo>
                  <a:pt x="20" y="4"/>
                </a:lnTo>
                <a:lnTo>
                  <a:pt x="11" y="8"/>
                </a:lnTo>
                <a:lnTo>
                  <a:pt x="8" y="9"/>
                </a:lnTo>
                <a:lnTo>
                  <a:pt x="0" y="13"/>
                </a:lnTo>
                <a:lnTo>
                  <a:pt x="18" y="53"/>
                </a:lnTo>
                <a:lnTo>
                  <a:pt x="35" y="93"/>
                </a:lnTo>
                <a:lnTo>
                  <a:pt x="38" y="91"/>
                </a:lnTo>
                <a:lnTo>
                  <a:pt x="45" y="90"/>
                </a:lnTo>
                <a:lnTo>
                  <a:pt x="39" y="90"/>
                </a:lnTo>
                <a:lnTo>
                  <a:pt x="73" y="90"/>
                </a:lnTo>
                <a:lnTo>
                  <a:pt x="73" y="45"/>
                </a:lnTo>
                <a:lnTo>
                  <a:pt x="76" y="1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1" name="Freeform 117"/>
          <p:cNvSpPr>
            <a:spLocks/>
          </p:cNvSpPr>
          <p:nvPr/>
        </p:nvSpPr>
        <p:spPr bwMode="auto">
          <a:xfrm>
            <a:off x="879475" y="3578225"/>
            <a:ext cx="25400" cy="26988"/>
          </a:xfrm>
          <a:custGeom>
            <a:avLst/>
            <a:gdLst>
              <a:gd name="T0" fmla="*/ 2650938 w 68"/>
              <a:gd name="T1" fmla="*/ 0 h 77"/>
              <a:gd name="T2" fmla="*/ 2650938 w 68"/>
              <a:gd name="T3" fmla="*/ 0 h 77"/>
              <a:gd name="T4" fmla="*/ 697753 w 68"/>
              <a:gd name="T5" fmla="*/ 1105457 h 77"/>
              <a:gd name="T6" fmla="*/ 0 w 68"/>
              <a:gd name="T7" fmla="*/ 1719872 h 77"/>
              <a:gd name="T8" fmla="*/ 4325097 w 68"/>
              <a:gd name="T9" fmla="*/ 5651007 h 77"/>
              <a:gd name="T10" fmla="*/ 8650568 w 68"/>
              <a:gd name="T11" fmla="*/ 9459119 h 77"/>
              <a:gd name="T12" fmla="*/ 9487647 w 68"/>
              <a:gd name="T13" fmla="*/ 8722031 h 77"/>
              <a:gd name="T14" fmla="*/ 5162550 w 68"/>
              <a:gd name="T15" fmla="*/ 4913919 h 77"/>
              <a:gd name="T16" fmla="*/ 2650938 w 68"/>
              <a:gd name="T17" fmla="*/ 0 h 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8"/>
              <a:gd name="T28" fmla="*/ 0 h 77"/>
              <a:gd name="T29" fmla="*/ 68 w 68"/>
              <a:gd name="T30" fmla="*/ 77 h 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8" h="77">
                <a:moveTo>
                  <a:pt x="19" y="0"/>
                </a:moveTo>
                <a:lnTo>
                  <a:pt x="19" y="0"/>
                </a:lnTo>
                <a:lnTo>
                  <a:pt x="5" y="9"/>
                </a:lnTo>
                <a:lnTo>
                  <a:pt x="0" y="14"/>
                </a:lnTo>
                <a:lnTo>
                  <a:pt x="31" y="46"/>
                </a:lnTo>
                <a:lnTo>
                  <a:pt x="62" y="77"/>
                </a:lnTo>
                <a:lnTo>
                  <a:pt x="68" y="71"/>
                </a:lnTo>
                <a:lnTo>
                  <a:pt x="37" y="40"/>
                </a:lnTo>
                <a:lnTo>
                  <a:pt x="19" y="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2" name="Freeform 118"/>
          <p:cNvSpPr>
            <a:spLocks/>
          </p:cNvSpPr>
          <p:nvPr/>
        </p:nvSpPr>
        <p:spPr bwMode="auto">
          <a:xfrm>
            <a:off x="874713" y="3584575"/>
            <a:ext cx="33337" cy="17463"/>
          </a:xfrm>
          <a:custGeom>
            <a:avLst/>
            <a:gdLst>
              <a:gd name="T0" fmla="*/ 2055782 w 87"/>
              <a:gd name="T1" fmla="*/ 0 h 51"/>
              <a:gd name="T2" fmla="*/ 2055782 w 87"/>
              <a:gd name="T3" fmla="*/ 0 h 51"/>
              <a:gd name="T4" fmla="*/ 293519 w 87"/>
              <a:gd name="T5" fmla="*/ 2344836 h 51"/>
              <a:gd name="T6" fmla="*/ 0 w 87"/>
              <a:gd name="T7" fmla="*/ 3283044 h 51"/>
              <a:gd name="T8" fmla="*/ 6166962 w 87"/>
              <a:gd name="T9" fmla="*/ 4689672 h 51"/>
              <a:gd name="T10" fmla="*/ 12480683 w 87"/>
              <a:gd name="T11" fmla="*/ 5979537 h 51"/>
              <a:gd name="T12" fmla="*/ 12774202 w 87"/>
              <a:gd name="T13" fmla="*/ 5041671 h 51"/>
              <a:gd name="T14" fmla="*/ 6607240 w 87"/>
              <a:gd name="T15" fmla="*/ 3751806 h 51"/>
              <a:gd name="T16" fmla="*/ 2055782 w 87"/>
              <a:gd name="T17" fmla="*/ 0 h 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7"/>
              <a:gd name="T28" fmla="*/ 0 h 51"/>
              <a:gd name="T29" fmla="*/ 87 w 87"/>
              <a:gd name="T30" fmla="*/ 51 h 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7" h="51">
                <a:moveTo>
                  <a:pt x="14" y="0"/>
                </a:moveTo>
                <a:lnTo>
                  <a:pt x="14" y="0"/>
                </a:lnTo>
                <a:lnTo>
                  <a:pt x="2" y="20"/>
                </a:lnTo>
                <a:lnTo>
                  <a:pt x="0" y="28"/>
                </a:lnTo>
                <a:lnTo>
                  <a:pt x="42" y="40"/>
                </a:lnTo>
                <a:lnTo>
                  <a:pt x="85" y="51"/>
                </a:lnTo>
                <a:lnTo>
                  <a:pt x="87" y="43"/>
                </a:lnTo>
                <a:lnTo>
                  <a:pt x="45" y="32"/>
                </a:lnTo>
                <a:lnTo>
                  <a:pt x="14" y="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3" name="Freeform 119"/>
          <p:cNvSpPr>
            <a:spLocks/>
          </p:cNvSpPr>
          <p:nvPr/>
        </p:nvSpPr>
        <p:spPr bwMode="auto">
          <a:xfrm>
            <a:off x="819150" y="3579813"/>
            <a:ext cx="85725" cy="34925"/>
          </a:xfrm>
          <a:custGeom>
            <a:avLst/>
            <a:gdLst>
              <a:gd name="T0" fmla="*/ 24810361 w 244"/>
              <a:gd name="T1" fmla="*/ 6485041 h 92"/>
              <a:gd name="T2" fmla="*/ 24810361 w 244"/>
              <a:gd name="T3" fmla="*/ 0 h 92"/>
              <a:gd name="T4" fmla="*/ 20613349 w 244"/>
              <a:gd name="T5" fmla="*/ 144255 h 92"/>
              <a:gd name="T6" fmla="*/ 7776382 w 244"/>
              <a:gd name="T7" fmla="*/ 144255 h 92"/>
              <a:gd name="T8" fmla="*/ 0 w 244"/>
              <a:gd name="T9" fmla="*/ 288131 h 92"/>
              <a:gd name="T10" fmla="*/ 0 w 244"/>
              <a:gd name="T11" fmla="*/ 6773172 h 92"/>
              <a:gd name="T12" fmla="*/ 0 w 244"/>
              <a:gd name="T13" fmla="*/ 13258213 h 92"/>
              <a:gd name="T14" fmla="*/ 7776382 w 244"/>
              <a:gd name="T15" fmla="*/ 13113958 h 92"/>
              <a:gd name="T16" fmla="*/ 20613349 w 244"/>
              <a:gd name="T17" fmla="*/ 13113958 h 92"/>
              <a:gd name="T18" fmla="*/ 24810361 w 244"/>
              <a:gd name="T19" fmla="*/ 12970082 h 92"/>
              <a:gd name="T20" fmla="*/ 30117933 w 244"/>
              <a:gd name="T21" fmla="*/ 8070332 h 92"/>
              <a:gd name="T22" fmla="*/ 30117933 w 244"/>
              <a:gd name="T23" fmla="*/ 8070332 h 92"/>
              <a:gd name="T24" fmla="*/ 24810361 w 244"/>
              <a:gd name="T25" fmla="*/ 6485041 h 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4"/>
              <a:gd name="T40" fmla="*/ 0 h 92"/>
              <a:gd name="T41" fmla="*/ 244 w 244"/>
              <a:gd name="T42" fmla="*/ 92 h 9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4" h="92">
                <a:moveTo>
                  <a:pt x="201" y="45"/>
                </a:moveTo>
                <a:lnTo>
                  <a:pt x="201" y="0"/>
                </a:lnTo>
                <a:lnTo>
                  <a:pt x="167" y="1"/>
                </a:lnTo>
                <a:lnTo>
                  <a:pt x="63" y="1"/>
                </a:lnTo>
                <a:lnTo>
                  <a:pt x="0" y="2"/>
                </a:lnTo>
                <a:lnTo>
                  <a:pt x="0" y="47"/>
                </a:lnTo>
                <a:lnTo>
                  <a:pt x="0" y="92"/>
                </a:lnTo>
                <a:lnTo>
                  <a:pt x="63" y="91"/>
                </a:lnTo>
                <a:lnTo>
                  <a:pt x="167" y="91"/>
                </a:lnTo>
                <a:lnTo>
                  <a:pt x="201" y="90"/>
                </a:lnTo>
                <a:lnTo>
                  <a:pt x="244" y="56"/>
                </a:lnTo>
                <a:lnTo>
                  <a:pt x="201" y="45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4" name="Freeform 120"/>
          <p:cNvSpPr>
            <a:spLocks/>
          </p:cNvSpPr>
          <p:nvPr/>
        </p:nvSpPr>
        <p:spPr bwMode="auto">
          <a:xfrm>
            <a:off x="639763" y="3582988"/>
            <a:ext cx="204787" cy="50800"/>
          </a:xfrm>
          <a:custGeom>
            <a:avLst/>
            <a:gdLst>
              <a:gd name="T0" fmla="*/ 65228115 w 563"/>
              <a:gd name="T1" fmla="*/ 128073 h 142"/>
              <a:gd name="T2" fmla="*/ 74489725 w 563"/>
              <a:gd name="T3" fmla="*/ 0 h 142"/>
              <a:gd name="T4" fmla="*/ 56098907 w 563"/>
              <a:gd name="T5" fmla="*/ 511935 h 142"/>
              <a:gd name="T6" fmla="*/ 37178843 w 563"/>
              <a:gd name="T7" fmla="*/ 1407732 h 142"/>
              <a:gd name="T8" fmla="*/ 27123183 w 563"/>
              <a:gd name="T9" fmla="*/ 2175814 h 142"/>
              <a:gd name="T10" fmla="*/ 19184868 w 563"/>
              <a:gd name="T11" fmla="*/ 3071611 h 142"/>
              <a:gd name="T12" fmla="*/ 10981748 w 563"/>
              <a:gd name="T13" fmla="*/ 4351270 h 142"/>
              <a:gd name="T14" fmla="*/ 5556893 w 563"/>
              <a:gd name="T15" fmla="*/ 5631287 h 142"/>
              <a:gd name="T16" fmla="*/ 0 w 563"/>
              <a:gd name="T17" fmla="*/ 7550955 h 142"/>
              <a:gd name="T18" fmla="*/ 1984579 w 563"/>
              <a:gd name="T19" fmla="*/ 12798380 h 142"/>
              <a:gd name="T20" fmla="*/ 3969158 w 563"/>
              <a:gd name="T21" fmla="*/ 18173521 h 142"/>
              <a:gd name="T22" fmla="*/ 7673874 w 563"/>
              <a:gd name="T23" fmla="*/ 16765789 h 142"/>
              <a:gd name="T24" fmla="*/ 14554063 w 563"/>
              <a:gd name="T25" fmla="*/ 15358056 h 142"/>
              <a:gd name="T26" fmla="*/ 21301849 w 563"/>
              <a:gd name="T27" fmla="*/ 14334186 h 142"/>
              <a:gd name="T28" fmla="*/ 30166253 w 563"/>
              <a:gd name="T29" fmla="*/ 13438031 h 142"/>
              <a:gd name="T30" fmla="*/ 38104932 w 563"/>
              <a:gd name="T31" fmla="*/ 12670307 h 142"/>
              <a:gd name="T32" fmla="*/ 56363348 w 563"/>
              <a:gd name="T33" fmla="*/ 11774510 h 142"/>
              <a:gd name="T34" fmla="*/ 65360517 w 563"/>
              <a:gd name="T35" fmla="*/ 11518363 h 142"/>
              <a:gd name="T36" fmla="*/ 65228115 w 563"/>
              <a:gd name="T37" fmla="*/ 5887076 h 142"/>
              <a:gd name="T38" fmla="*/ 65228115 w 563"/>
              <a:gd name="T39" fmla="*/ 128073 h 14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63"/>
              <a:gd name="T61" fmla="*/ 0 h 142"/>
              <a:gd name="T62" fmla="*/ 563 w 563"/>
              <a:gd name="T63" fmla="*/ 142 h 14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63" h="142">
                <a:moveTo>
                  <a:pt x="493" y="1"/>
                </a:moveTo>
                <a:lnTo>
                  <a:pt x="563" y="0"/>
                </a:lnTo>
                <a:lnTo>
                  <a:pt x="424" y="4"/>
                </a:lnTo>
                <a:lnTo>
                  <a:pt x="281" y="11"/>
                </a:lnTo>
                <a:lnTo>
                  <a:pt x="205" y="17"/>
                </a:lnTo>
                <a:lnTo>
                  <a:pt x="145" y="24"/>
                </a:lnTo>
                <a:lnTo>
                  <a:pt x="83" y="34"/>
                </a:lnTo>
                <a:lnTo>
                  <a:pt x="42" y="44"/>
                </a:lnTo>
                <a:lnTo>
                  <a:pt x="0" y="59"/>
                </a:lnTo>
                <a:lnTo>
                  <a:pt x="15" y="100"/>
                </a:lnTo>
                <a:lnTo>
                  <a:pt x="30" y="142"/>
                </a:lnTo>
                <a:lnTo>
                  <a:pt x="58" y="131"/>
                </a:lnTo>
                <a:lnTo>
                  <a:pt x="110" y="120"/>
                </a:lnTo>
                <a:lnTo>
                  <a:pt x="161" y="112"/>
                </a:lnTo>
                <a:lnTo>
                  <a:pt x="228" y="105"/>
                </a:lnTo>
                <a:lnTo>
                  <a:pt x="288" y="99"/>
                </a:lnTo>
                <a:lnTo>
                  <a:pt x="426" y="92"/>
                </a:lnTo>
                <a:lnTo>
                  <a:pt x="494" y="90"/>
                </a:lnTo>
                <a:lnTo>
                  <a:pt x="493" y="46"/>
                </a:lnTo>
                <a:lnTo>
                  <a:pt x="493" y="1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5" name="Freeform 121"/>
          <p:cNvSpPr>
            <a:spLocks/>
          </p:cNvSpPr>
          <p:nvPr/>
        </p:nvSpPr>
        <p:spPr bwMode="auto">
          <a:xfrm>
            <a:off x="628650" y="3602038"/>
            <a:ext cx="33338" cy="22225"/>
          </a:xfrm>
          <a:custGeom>
            <a:avLst/>
            <a:gdLst>
              <a:gd name="T0" fmla="*/ 4116502 w 90"/>
              <a:gd name="T1" fmla="*/ 0 h 60"/>
              <a:gd name="T2" fmla="*/ 137056 w 90"/>
              <a:gd name="T3" fmla="*/ 1372023 h 60"/>
              <a:gd name="T4" fmla="*/ 0 w 90"/>
              <a:gd name="T5" fmla="*/ 8232510 h 60"/>
              <a:gd name="T6" fmla="*/ 6174568 w 90"/>
              <a:gd name="T7" fmla="*/ 8232510 h 60"/>
              <a:gd name="T8" fmla="*/ 12349136 w 90"/>
              <a:gd name="T9" fmla="*/ 8232510 h 60"/>
              <a:gd name="T10" fmla="*/ 12349136 w 90"/>
              <a:gd name="T11" fmla="*/ 5625518 h 60"/>
              <a:gd name="T12" fmla="*/ 6174568 w 90"/>
              <a:gd name="T13" fmla="*/ 5625518 h 60"/>
              <a:gd name="T14" fmla="*/ 4116502 w 90"/>
              <a:gd name="T15" fmla="*/ 0 h 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0"/>
              <a:gd name="T25" fmla="*/ 0 h 60"/>
              <a:gd name="T26" fmla="*/ 90 w 90"/>
              <a:gd name="T27" fmla="*/ 60 h 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0" h="60">
                <a:moveTo>
                  <a:pt x="30" y="0"/>
                </a:moveTo>
                <a:lnTo>
                  <a:pt x="1" y="10"/>
                </a:lnTo>
                <a:lnTo>
                  <a:pt x="0" y="60"/>
                </a:lnTo>
                <a:lnTo>
                  <a:pt x="45" y="60"/>
                </a:lnTo>
                <a:lnTo>
                  <a:pt x="90" y="60"/>
                </a:lnTo>
                <a:lnTo>
                  <a:pt x="90" y="41"/>
                </a:lnTo>
                <a:lnTo>
                  <a:pt x="45" y="41"/>
                </a:lnTo>
                <a:lnTo>
                  <a:pt x="30" y="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6" name="Freeform 122"/>
          <p:cNvSpPr>
            <a:spLocks/>
          </p:cNvSpPr>
          <p:nvPr/>
        </p:nvSpPr>
        <p:spPr bwMode="auto">
          <a:xfrm>
            <a:off x="584200" y="3608388"/>
            <a:ext cx="77788" cy="33337"/>
          </a:xfrm>
          <a:custGeom>
            <a:avLst/>
            <a:gdLst>
              <a:gd name="T0" fmla="*/ 21731585 w 222"/>
              <a:gd name="T1" fmla="*/ 6313803 h 89"/>
              <a:gd name="T2" fmla="*/ 21731585 w 222"/>
              <a:gd name="T3" fmla="*/ 0 h 89"/>
              <a:gd name="T4" fmla="*/ 10927112 w 222"/>
              <a:gd name="T5" fmla="*/ 0 h 89"/>
              <a:gd name="T6" fmla="*/ 0 w 222"/>
              <a:gd name="T7" fmla="*/ 12487141 h 89"/>
              <a:gd name="T8" fmla="*/ 27256635 w 222"/>
              <a:gd name="T9" fmla="*/ 12487141 h 89"/>
              <a:gd name="T10" fmla="*/ 27256635 w 222"/>
              <a:gd name="T11" fmla="*/ 6313803 h 89"/>
              <a:gd name="T12" fmla="*/ 21731585 w 222"/>
              <a:gd name="T13" fmla="*/ 6313803 h 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2"/>
              <a:gd name="T22" fmla="*/ 0 h 89"/>
              <a:gd name="T23" fmla="*/ 222 w 222"/>
              <a:gd name="T24" fmla="*/ 89 h 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2" h="89">
                <a:moveTo>
                  <a:pt x="177" y="45"/>
                </a:moveTo>
                <a:lnTo>
                  <a:pt x="177" y="0"/>
                </a:lnTo>
                <a:lnTo>
                  <a:pt x="89" y="0"/>
                </a:lnTo>
                <a:lnTo>
                  <a:pt x="0" y="89"/>
                </a:lnTo>
                <a:lnTo>
                  <a:pt x="222" y="89"/>
                </a:lnTo>
                <a:lnTo>
                  <a:pt x="222" y="45"/>
                </a:lnTo>
                <a:lnTo>
                  <a:pt x="177" y="45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7" name="Freeform 123"/>
          <p:cNvSpPr>
            <a:spLocks/>
          </p:cNvSpPr>
          <p:nvPr/>
        </p:nvSpPr>
        <p:spPr bwMode="auto">
          <a:xfrm>
            <a:off x="582613" y="3565525"/>
            <a:ext cx="33337" cy="76200"/>
          </a:xfrm>
          <a:custGeom>
            <a:avLst/>
            <a:gdLst>
              <a:gd name="T0" fmla="*/ 12348395 w 90"/>
              <a:gd name="T1" fmla="*/ 15869992 h 213"/>
              <a:gd name="T2" fmla="*/ 12348395 w 90"/>
              <a:gd name="T3" fmla="*/ 0 h 213"/>
              <a:gd name="T4" fmla="*/ 6174383 w 90"/>
              <a:gd name="T5" fmla="*/ 0 h 213"/>
              <a:gd name="T6" fmla="*/ 0 w 90"/>
              <a:gd name="T7" fmla="*/ 0 h 213"/>
              <a:gd name="T8" fmla="*/ 137052 w 90"/>
              <a:gd name="T9" fmla="*/ 27260282 h 213"/>
              <a:gd name="T10" fmla="*/ 12348395 w 90"/>
              <a:gd name="T11" fmla="*/ 15869992 h 2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0"/>
              <a:gd name="T19" fmla="*/ 0 h 213"/>
              <a:gd name="T20" fmla="*/ 90 w 90"/>
              <a:gd name="T21" fmla="*/ 213 h 2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0" h="213">
                <a:moveTo>
                  <a:pt x="90" y="124"/>
                </a:moveTo>
                <a:lnTo>
                  <a:pt x="90" y="0"/>
                </a:lnTo>
                <a:lnTo>
                  <a:pt x="45" y="0"/>
                </a:lnTo>
                <a:lnTo>
                  <a:pt x="0" y="0"/>
                </a:lnTo>
                <a:lnTo>
                  <a:pt x="1" y="213"/>
                </a:lnTo>
                <a:lnTo>
                  <a:pt x="90" y="124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8" name="Freeform 124"/>
          <p:cNvSpPr>
            <a:spLocks/>
          </p:cNvSpPr>
          <p:nvPr/>
        </p:nvSpPr>
        <p:spPr bwMode="auto">
          <a:xfrm>
            <a:off x="582613" y="3549650"/>
            <a:ext cx="23812" cy="30163"/>
          </a:xfrm>
          <a:custGeom>
            <a:avLst/>
            <a:gdLst>
              <a:gd name="T0" fmla="*/ 6229442 w 64"/>
              <a:gd name="T1" fmla="*/ 5054649 h 90"/>
              <a:gd name="T2" fmla="*/ 6229442 w 64"/>
              <a:gd name="T3" fmla="*/ 10108962 h 90"/>
              <a:gd name="T4" fmla="*/ 8859552 w 64"/>
              <a:gd name="T5" fmla="*/ 10108962 h 90"/>
              <a:gd name="T6" fmla="*/ 8859552 w 64"/>
              <a:gd name="T7" fmla="*/ 5054649 h 90"/>
              <a:gd name="T8" fmla="*/ 8859552 w 64"/>
              <a:gd name="T9" fmla="*/ 0 h 90"/>
              <a:gd name="T10" fmla="*/ 0 w 64"/>
              <a:gd name="T11" fmla="*/ 224547 h 90"/>
              <a:gd name="T12" fmla="*/ 0 w 64"/>
              <a:gd name="T13" fmla="*/ 5054649 h 90"/>
              <a:gd name="T14" fmla="*/ 6229442 w 64"/>
              <a:gd name="T15" fmla="*/ 5054649 h 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4"/>
              <a:gd name="T25" fmla="*/ 0 h 90"/>
              <a:gd name="T26" fmla="*/ 64 w 64"/>
              <a:gd name="T27" fmla="*/ 90 h 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4" h="90">
                <a:moveTo>
                  <a:pt x="45" y="45"/>
                </a:moveTo>
                <a:lnTo>
                  <a:pt x="45" y="90"/>
                </a:lnTo>
                <a:lnTo>
                  <a:pt x="64" y="90"/>
                </a:lnTo>
                <a:lnTo>
                  <a:pt x="64" y="45"/>
                </a:lnTo>
                <a:lnTo>
                  <a:pt x="64" y="0"/>
                </a:lnTo>
                <a:lnTo>
                  <a:pt x="0" y="2"/>
                </a:lnTo>
                <a:lnTo>
                  <a:pt x="0" y="45"/>
                </a:lnTo>
                <a:lnTo>
                  <a:pt x="45" y="45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9" name="Freeform 125"/>
          <p:cNvSpPr>
            <a:spLocks/>
          </p:cNvSpPr>
          <p:nvPr/>
        </p:nvSpPr>
        <p:spPr bwMode="auto">
          <a:xfrm>
            <a:off x="588963" y="3549650"/>
            <a:ext cx="31750" cy="30163"/>
          </a:xfrm>
          <a:custGeom>
            <a:avLst/>
            <a:gdLst>
              <a:gd name="T0" fmla="*/ 5600347 w 90"/>
              <a:gd name="T1" fmla="*/ 10961525 h 83"/>
              <a:gd name="T2" fmla="*/ 11200694 w 90"/>
              <a:gd name="T3" fmla="*/ 10961525 h 83"/>
              <a:gd name="T4" fmla="*/ 11200694 w 90"/>
              <a:gd name="T5" fmla="*/ 0 h 83"/>
              <a:gd name="T6" fmla="*/ 0 w 90"/>
              <a:gd name="T7" fmla="*/ 0 h 83"/>
              <a:gd name="T8" fmla="*/ 0 w 90"/>
              <a:gd name="T9" fmla="*/ 5018687 h 83"/>
              <a:gd name="T10" fmla="*/ 5600347 w 90"/>
              <a:gd name="T11" fmla="*/ 5018687 h 83"/>
              <a:gd name="T12" fmla="*/ 5600347 w 90"/>
              <a:gd name="T13" fmla="*/ 10961525 h 8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83"/>
              <a:gd name="T23" fmla="*/ 90 w 90"/>
              <a:gd name="T24" fmla="*/ 83 h 8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83">
                <a:moveTo>
                  <a:pt x="45" y="83"/>
                </a:moveTo>
                <a:lnTo>
                  <a:pt x="90" y="83"/>
                </a:lnTo>
                <a:lnTo>
                  <a:pt x="90" y="0"/>
                </a:lnTo>
                <a:lnTo>
                  <a:pt x="0" y="0"/>
                </a:lnTo>
                <a:lnTo>
                  <a:pt x="0" y="38"/>
                </a:lnTo>
                <a:lnTo>
                  <a:pt x="45" y="38"/>
                </a:lnTo>
                <a:lnTo>
                  <a:pt x="45" y="83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70" name="Line 126"/>
          <p:cNvSpPr>
            <a:spLocks noChangeShapeType="1"/>
          </p:cNvSpPr>
          <p:nvPr/>
        </p:nvSpPr>
        <p:spPr bwMode="auto">
          <a:xfrm flipH="1">
            <a:off x="1958975" y="4814888"/>
            <a:ext cx="19050" cy="889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71" name="Text Box 127"/>
          <p:cNvSpPr txBox="1">
            <a:spLocks noChangeArrowheads="1"/>
          </p:cNvSpPr>
          <p:nvPr/>
        </p:nvSpPr>
        <p:spPr bwMode="auto">
          <a:xfrm>
            <a:off x="2084388" y="3451225"/>
            <a:ext cx="1797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altLang="cs-CZ" sz="1800">
                <a:solidFill>
                  <a:srgbClr val="000066"/>
                </a:solidFill>
              </a:rPr>
              <a:t>mRNA</a:t>
            </a:r>
            <a:r>
              <a:rPr lang="cs-CZ" altLang="cs-CZ" sz="1800">
                <a:solidFill>
                  <a:srgbClr val="000066"/>
                </a:solidFill>
              </a:rPr>
              <a:t>s</a:t>
            </a:r>
            <a:endParaRPr lang="de-DE" altLang="cs-CZ" sz="1800">
              <a:solidFill>
                <a:srgbClr val="000066"/>
              </a:solidFill>
            </a:endParaRPr>
          </a:p>
          <a:p>
            <a:pPr algn="ctr"/>
            <a:r>
              <a:rPr lang="de-DE" altLang="cs-CZ" sz="1800">
                <a:solidFill>
                  <a:srgbClr val="CC0000"/>
                </a:solidFill>
              </a:rPr>
              <a:t>(Transcriptom</a:t>
            </a:r>
            <a:r>
              <a:rPr lang="cs-CZ" altLang="cs-CZ" sz="1800">
                <a:solidFill>
                  <a:srgbClr val="CC0000"/>
                </a:solidFill>
              </a:rPr>
              <a:t>e</a:t>
            </a:r>
            <a:r>
              <a:rPr lang="de-DE" altLang="cs-CZ" sz="1800">
                <a:solidFill>
                  <a:srgbClr val="CC0000"/>
                </a:solidFill>
              </a:rPr>
              <a:t>)</a:t>
            </a:r>
            <a:endParaRPr lang="de-DE" altLang="cs-CZ" sz="1800" b="1">
              <a:solidFill>
                <a:srgbClr val="CC0000"/>
              </a:solidFill>
            </a:endParaRPr>
          </a:p>
        </p:txBody>
      </p:sp>
      <p:sp>
        <p:nvSpPr>
          <p:cNvPr id="6272" name="Text Box 128"/>
          <p:cNvSpPr txBox="1">
            <a:spLocks noChangeArrowheads="1"/>
          </p:cNvSpPr>
          <p:nvPr/>
        </p:nvSpPr>
        <p:spPr bwMode="auto">
          <a:xfrm>
            <a:off x="2278063" y="4533900"/>
            <a:ext cx="132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altLang="cs-CZ" sz="1800">
                <a:solidFill>
                  <a:srgbClr val="000066"/>
                </a:solidFill>
              </a:rPr>
              <a:t>Protein</a:t>
            </a:r>
            <a:r>
              <a:rPr lang="cs-CZ" altLang="cs-CZ" sz="1800">
                <a:solidFill>
                  <a:srgbClr val="000066"/>
                </a:solidFill>
              </a:rPr>
              <a:t>s</a:t>
            </a:r>
            <a:endParaRPr lang="de-DE" altLang="cs-CZ" sz="1800">
              <a:solidFill>
                <a:srgbClr val="000066"/>
              </a:solidFill>
            </a:endParaRPr>
          </a:p>
          <a:p>
            <a:pPr algn="ctr"/>
            <a:r>
              <a:rPr lang="de-DE" altLang="cs-CZ" sz="1800">
                <a:solidFill>
                  <a:srgbClr val="CC0000"/>
                </a:solidFill>
              </a:rPr>
              <a:t>(Proteom</a:t>
            </a:r>
            <a:r>
              <a:rPr lang="cs-CZ" altLang="cs-CZ" sz="1800">
                <a:solidFill>
                  <a:srgbClr val="CC0000"/>
                </a:solidFill>
              </a:rPr>
              <a:t>e</a:t>
            </a:r>
            <a:r>
              <a:rPr lang="de-DE" altLang="cs-CZ" sz="1800">
                <a:solidFill>
                  <a:srgbClr val="CC0000"/>
                </a:solidFill>
              </a:rPr>
              <a:t>)</a:t>
            </a:r>
            <a:endParaRPr lang="de-DE" altLang="cs-CZ" sz="1800">
              <a:solidFill>
                <a:srgbClr val="990033"/>
              </a:solidFill>
            </a:endParaRPr>
          </a:p>
        </p:txBody>
      </p:sp>
      <p:sp>
        <p:nvSpPr>
          <p:cNvPr id="6273" name="AutoShape 129"/>
          <p:cNvSpPr>
            <a:spLocks noChangeArrowheads="1"/>
          </p:cNvSpPr>
          <p:nvPr/>
        </p:nvSpPr>
        <p:spPr bwMode="auto">
          <a:xfrm>
            <a:off x="2841625" y="4181475"/>
            <a:ext cx="196850" cy="261938"/>
          </a:xfrm>
          <a:prstGeom prst="downArrow">
            <a:avLst>
              <a:gd name="adj1" fmla="val 50000"/>
              <a:gd name="adj2" fmla="val 33266"/>
            </a:avLst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 sz="2400">
              <a:solidFill>
                <a:srgbClr val="000066"/>
              </a:solidFill>
            </a:endParaRPr>
          </a:p>
        </p:txBody>
      </p:sp>
      <p:sp>
        <p:nvSpPr>
          <p:cNvPr id="6274" name="AutoShape 130"/>
          <p:cNvSpPr>
            <a:spLocks noChangeArrowheads="1"/>
          </p:cNvSpPr>
          <p:nvPr/>
        </p:nvSpPr>
        <p:spPr bwMode="auto">
          <a:xfrm rot="-5400000">
            <a:off x="1735138" y="3640137"/>
            <a:ext cx="196850" cy="263525"/>
          </a:xfrm>
          <a:prstGeom prst="downArrow">
            <a:avLst>
              <a:gd name="adj1" fmla="val 50000"/>
              <a:gd name="adj2" fmla="val 33468"/>
            </a:avLst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cs-CZ" altLang="cs-CZ" sz="2400">
              <a:solidFill>
                <a:srgbClr val="000066"/>
              </a:solidFill>
            </a:endParaRPr>
          </a:p>
        </p:txBody>
      </p:sp>
      <p:sp>
        <p:nvSpPr>
          <p:cNvPr id="6275" name="Text Box 131"/>
          <p:cNvSpPr txBox="1">
            <a:spLocks noChangeArrowheads="1"/>
          </p:cNvSpPr>
          <p:nvPr/>
        </p:nvSpPr>
        <p:spPr bwMode="auto">
          <a:xfrm>
            <a:off x="5148263" y="2565400"/>
            <a:ext cx="1952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600"/>
              <a:t>Chips / m</a:t>
            </a:r>
            <a:r>
              <a:rPr lang="de-DE" altLang="cs-CZ" sz="1600"/>
              <a:t>icroarrays</a:t>
            </a:r>
          </a:p>
        </p:txBody>
      </p:sp>
      <p:sp>
        <p:nvSpPr>
          <p:cNvPr id="6276" name="Text Box 135"/>
          <p:cNvSpPr txBox="1">
            <a:spLocks noChangeArrowheads="1"/>
          </p:cNvSpPr>
          <p:nvPr/>
        </p:nvSpPr>
        <p:spPr bwMode="auto">
          <a:xfrm>
            <a:off x="5257800" y="6019800"/>
            <a:ext cx="29051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altLang="cs-CZ" sz="1600"/>
              <a:t>Transcriptional fusion of gene </a:t>
            </a:r>
          </a:p>
          <a:p>
            <a:pPr algn="ctr"/>
            <a:r>
              <a:rPr lang="cs-CZ" altLang="cs-CZ" sz="1600"/>
              <a:t>promotor with reporter gene</a:t>
            </a:r>
            <a:endParaRPr lang="de-DE" altLang="cs-CZ" sz="1600">
              <a:solidFill>
                <a:srgbClr val="CC0000"/>
              </a:solidFill>
            </a:endParaRPr>
          </a:p>
        </p:txBody>
      </p:sp>
      <p:sp>
        <p:nvSpPr>
          <p:cNvPr id="6277" name="Line 136"/>
          <p:cNvSpPr>
            <a:spLocks noChangeShapeType="1"/>
          </p:cNvSpPr>
          <p:nvPr/>
        </p:nvSpPr>
        <p:spPr bwMode="auto">
          <a:xfrm>
            <a:off x="5438775" y="5749925"/>
            <a:ext cx="2676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9" name="AutoShape 137"/>
          <p:cNvSpPr>
            <a:spLocks noChangeArrowheads="1"/>
          </p:cNvSpPr>
          <p:nvPr/>
        </p:nvSpPr>
        <p:spPr bwMode="auto">
          <a:xfrm>
            <a:off x="5867400" y="5638800"/>
            <a:ext cx="628650" cy="225425"/>
          </a:xfrm>
          <a:prstGeom prst="homePlate">
            <a:avLst>
              <a:gd name="adj" fmla="val 69718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79" name="AutoShape 138"/>
          <p:cNvSpPr>
            <a:spLocks noChangeArrowheads="1"/>
          </p:cNvSpPr>
          <p:nvPr/>
        </p:nvSpPr>
        <p:spPr bwMode="auto">
          <a:xfrm>
            <a:off x="6477000" y="5638800"/>
            <a:ext cx="628650" cy="225425"/>
          </a:xfrm>
          <a:prstGeom prst="homePlate">
            <a:avLst>
              <a:gd name="adj" fmla="val 69718"/>
            </a:avLst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6280" name="AutoShape 139"/>
          <p:cNvSpPr>
            <a:spLocks noChangeArrowheads="1"/>
          </p:cNvSpPr>
          <p:nvPr/>
        </p:nvSpPr>
        <p:spPr bwMode="auto">
          <a:xfrm>
            <a:off x="6477000" y="5029200"/>
            <a:ext cx="628650" cy="225425"/>
          </a:xfrm>
          <a:prstGeom prst="homePlate">
            <a:avLst>
              <a:gd name="adj" fmla="val 69718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6281" name="Oval 141"/>
          <p:cNvSpPr>
            <a:spLocks noChangeArrowheads="1"/>
          </p:cNvSpPr>
          <p:nvPr/>
        </p:nvSpPr>
        <p:spPr bwMode="auto">
          <a:xfrm>
            <a:off x="5643563" y="5716588"/>
            <a:ext cx="76200" cy="762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 sz="2400">
              <a:solidFill>
                <a:srgbClr val="FF0066"/>
              </a:solidFill>
            </a:endParaRPr>
          </a:p>
        </p:txBody>
      </p:sp>
      <p:sp>
        <p:nvSpPr>
          <p:cNvPr id="6282" name="AutoShape 142"/>
          <p:cNvSpPr>
            <a:spLocks noChangeArrowheads="1"/>
          </p:cNvSpPr>
          <p:nvPr/>
        </p:nvSpPr>
        <p:spPr bwMode="auto">
          <a:xfrm rot="-8752053">
            <a:off x="4535488" y="2549525"/>
            <a:ext cx="228600" cy="1143000"/>
          </a:xfrm>
          <a:prstGeom prst="downArrow">
            <a:avLst>
              <a:gd name="adj1" fmla="val 46500"/>
              <a:gd name="adj2" fmla="val 87315"/>
            </a:avLst>
          </a:prstGeom>
          <a:solidFill>
            <a:srgbClr val="FFCC99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cs-CZ" altLang="cs-CZ" sz="2400">
              <a:solidFill>
                <a:srgbClr val="000066"/>
              </a:solidFill>
            </a:endParaRPr>
          </a:p>
        </p:txBody>
      </p:sp>
      <p:sp>
        <p:nvSpPr>
          <p:cNvPr id="6283" name="Text Box 143"/>
          <p:cNvSpPr txBox="1">
            <a:spLocks noChangeArrowheads="1"/>
          </p:cNvSpPr>
          <p:nvPr/>
        </p:nvSpPr>
        <p:spPr bwMode="auto">
          <a:xfrm>
            <a:off x="3276600" y="2586038"/>
            <a:ext cx="1314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cs-CZ" sz="1600"/>
              <a:t>Macroarrays</a:t>
            </a:r>
          </a:p>
        </p:txBody>
      </p:sp>
      <p:sp>
        <p:nvSpPr>
          <p:cNvPr id="6284" name="AutoShape 144"/>
          <p:cNvSpPr>
            <a:spLocks noChangeArrowheads="1"/>
          </p:cNvSpPr>
          <p:nvPr/>
        </p:nvSpPr>
        <p:spPr bwMode="auto">
          <a:xfrm>
            <a:off x="4211638" y="3860800"/>
            <a:ext cx="677862" cy="198438"/>
          </a:xfrm>
          <a:prstGeom prst="rightArrow">
            <a:avLst>
              <a:gd name="adj1" fmla="val 50000"/>
              <a:gd name="adj2" fmla="val 85400"/>
            </a:avLst>
          </a:prstGeom>
          <a:solidFill>
            <a:srgbClr val="FFCC99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6285" name="Text Box 145"/>
          <p:cNvSpPr txBox="1">
            <a:spLocks noChangeArrowheads="1"/>
          </p:cNvSpPr>
          <p:nvPr/>
        </p:nvSpPr>
        <p:spPr bwMode="auto">
          <a:xfrm>
            <a:off x="7664450" y="3500438"/>
            <a:ext cx="152558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cs-CZ" sz="1600"/>
              <a:t>Real time</a:t>
            </a:r>
            <a:r>
              <a:rPr lang="cs-CZ" altLang="cs-CZ" sz="1600"/>
              <a:t> PCR</a:t>
            </a:r>
            <a:endParaRPr lang="de-DE" altLang="cs-CZ" sz="1600"/>
          </a:p>
          <a:p>
            <a:r>
              <a:rPr lang="cs-CZ" altLang="cs-CZ" sz="1600"/>
              <a:t>qRT-</a:t>
            </a:r>
            <a:r>
              <a:rPr lang="de-DE" altLang="cs-CZ" sz="1600"/>
              <a:t>PCR</a:t>
            </a:r>
            <a:r>
              <a:rPr lang="cs-CZ" altLang="cs-CZ" sz="1600"/>
              <a:t>;</a:t>
            </a:r>
          </a:p>
          <a:p>
            <a:r>
              <a:rPr lang="cs-CZ" altLang="cs-CZ" sz="1600"/>
              <a:t>Semiquant.</a:t>
            </a:r>
          </a:p>
          <a:p>
            <a:r>
              <a:rPr lang="cs-CZ" altLang="cs-CZ" sz="1600"/>
              <a:t>RT-PCR</a:t>
            </a:r>
          </a:p>
          <a:p>
            <a:endParaRPr lang="de-DE" altLang="cs-CZ" sz="1600">
              <a:solidFill>
                <a:srgbClr val="CC0000"/>
              </a:solidFill>
            </a:endParaRPr>
          </a:p>
        </p:txBody>
      </p:sp>
      <p:graphicFrame>
        <p:nvGraphicFramePr>
          <p:cNvPr id="6286" name="Object 146"/>
          <p:cNvGraphicFramePr>
            <a:graphicFrameLocks noChangeAspect="1"/>
          </p:cNvGraphicFramePr>
          <p:nvPr/>
        </p:nvGraphicFramePr>
        <p:xfrm>
          <a:off x="3124200" y="1219200"/>
          <a:ext cx="1655763" cy="1292225"/>
        </p:xfrm>
        <a:graphic>
          <a:graphicData uri="http://schemas.openxmlformats.org/presentationml/2006/ole">
            <p:oleObj spid="_x0000_s6286" name="Image" r:id="rId3" imgW="777600" imgH="631800" progId="">
              <p:embed/>
            </p:oleObj>
          </a:graphicData>
        </a:graphic>
      </p:graphicFrame>
      <p:pic>
        <p:nvPicPr>
          <p:cNvPr id="6287" name="Picture 147" descr="C:\Eigene Dateien\hippo\Vortraege\sm_array_ausschnitt.jpg"/>
          <p:cNvPicPr>
            <a:picLocks noChangeAspect="1" noChangeArrowheads="1"/>
          </p:cNvPicPr>
          <p:nvPr/>
        </p:nvPicPr>
        <p:blipFill>
          <a:blip r:embed="rId4"/>
          <a:srcRect t="-1096"/>
          <a:stretch>
            <a:fillRect/>
          </a:stretch>
        </p:blipFill>
        <p:spPr bwMode="auto">
          <a:xfrm>
            <a:off x="5181600" y="1219200"/>
            <a:ext cx="193675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88" name="Picture 148" descr="C:\Eigene Dateien\hippo\figures_norwich\realtime_ausschnit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1250" y="3505200"/>
            <a:ext cx="2792413" cy="1147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289" name="AutoShape 149"/>
          <p:cNvSpPr>
            <a:spLocks noChangeArrowheads="1"/>
          </p:cNvSpPr>
          <p:nvPr/>
        </p:nvSpPr>
        <p:spPr bwMode="auto">
          <a:xfrm rot="8752053" flipV="1">
            <a:off x="4440238" y="4330700"/>
            <a:ext cx="228600" cy="1143000"/>
          </a:xfrm>
          <a:prstGeom prst="downArrow">
            <a:avLst>
              <a:gd name="adj1" fmla="val 46500"/>
              <a:gd name="adj2" fmla="val 87315"/>
            </a:avLst>
          </a:prstGeom>
          <a:solidFill>
            <a:srgbClr val="FFCC99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 sz="2400">
              <a:solidFill>
                <a:srgbClr val="000066"/>
              </a:solidFill>
            </a:endParaRPr>
          </a:p>
        </p:txBody>
      </p:sp>
      <p:sp>
        <p:nvSpPr>
          <p:cNvPr id="6290" name="Rectangle 151"/>
          <p:cNvSpPr>
            <a:spLocks noChangeArrowheads="1"/>
          </p:cNvSpPr>
          <p:nvPr/>
        </p:nvSpPr>
        <p:spPr bwMode="auto">
          <a:xfrm>
            <a:off x="7105650" y="5635625"/>
            <a:ext cx="381000" cy="228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6291" name="Line 152"/>
          <p:cNvSpPr>
            <a:spLocks noChangeShapeType="1"/>
          </p:cNvSpPr>
          <p:nvPr/>
        </p:nvSpPr>
        <p:spPr bwMode="auto">
          <a:xfrm flipV="1">
            <a:off x="6705600" y="5283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26" name="Text Box 154"/>
          <p:cNvSpPr txBox="1">
            <a:spLocks noChangeArrowheads="1"/>
          </p:cNvSpPr>
          <p:nvPr/>
        </p:nvSpPr>
        <p:spPr bwMode="auto">
          <a:xfrm>
            <a:off x="5867400" y="5561013"/>
            <a:ext cx="165893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P        </a:t>
            </a:r>
            <a:r>
              <a:rPr lang="cs-CZ" sz="1600" b="1">
                <a:solidFill>
                  <a:schemeClr val="accent2"/>
                </a:solidFill>
              </a:rPr>
              <a:t>gene</a:t>
            </a:r>
            <a:r>
              <a:rPr lang="cs-CZ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cs-CZ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cs-CZ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cs-CZ" sz="2400"/>
          </a:p>
        </p:txBody>
      </p:sp>
      <p:sp>
        <p:nvSpPr>
          <p:cNvPr id="6293" name="Text Box 156"/>
          <p:cNvSpPr txBox="1">
            <a:spLocks noChangeArrowheads="1"/>
          </p:cNvSpPr>
          <p:nvPr/>
        </p:nvSpPr>
        <p:spPr bwMode="auto">
          <a:xfrm>
            <a:off x="7353300" y="2357438"/>
            <a:ext cx="1695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altLang="cs-CZ" sz="1600"/>
              <a:t>Hybridization on </a:t>
            </a:r>
          </a:p>
          <a:p>
            <a:pPr algn="ctr"/>
            <a:r>
              <a:rPr lang="cs-CZ" altLang="cs-CZ" sz="1600"/>
              <a:t>Northern blots</a:t>
            </a:r>
            <a:endParaRPr lang="de-DE" altLang="cs-CZ" sz="1600"/>
          </a:p>
        </p:txBody>
      </p:sp>
      <p:pic>
        <p:nvPicPr>
          <p:cNvPr id="6294" name="Picture 157" descr="D:\Lukáš\DiSER\Výsledky\Výsledky1\Bez názvu 18.t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1495425"/>
            <a:ext cx="16764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95" name="Picture 158" descr="D:\Lukáš\DiSER\Výsledky\Výsledky1\PFK2.t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1752600"/>
            <a:ext cx="16764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96" name="Text Box 160"/>
          <p:cNvSpPr txBox="1">
            <a:spLocks noChangeArrowheads="1"/>
          </p:cNvSpPr>
          <p:nvPr/>
        </p:nvSpPr>
        <p:spPr bwMode="auto">
          <a:xfrm>
            <a:off x="7162800" y="4951413"/>
            <a:ext cx="16446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cs-CZ" altLang="cs-CZ" sz="1800"/>
              <a:t>Reporter gene</a:t>
            </a:r>
          </a:p>
        </p:txBody>
      </p:sp>
      <p:sp>
        <p:nvSpPr>
          <p:cNvPr id="6297" name="Text Box 161"/>
          <p:cNvSpPr txBox="1">
            <a:spLocks noChangeArrowheads="1"/>
          </p:cNvSpPr>
          <p:nvPr/>
        </p:nvSpPr>
        <p:spPr bwMode="auto">
          <a:xfrm>
            <a:off x="533400" y="1519238"/>
            <a:ext cx="16303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600">
                <a:solidFill>
                  <a:srgbClr val="FFCC66"/>
                </a:solidFill>
              </a:rPr>
              <a:t>Methods based </a:t>
            </a:r>
          </a:p>
          <a:p>
            <a:r>
              <a:rPr lang="cs-CZ" altLang="cs-CZ" sz="1600">
                <a:solidFill>
                  <a:srgbClr val="FFCC66"/>
                </a:solidFill>
              </a:rPr>
              <a:t>on hybridization</a:t>
            </a:r>
            <a:endParaRPr lang="de-DE" altLang="cs-CZ" sz="1600">
              <a:solidFill>
                <a:srgbClr val="FFCC66"/>
              </a:solidFill>
            </a:endParaRPr>
          </a:p>
        </p:txBody>
      </p:sp>
      <p:sp>
        <p:nvSpPr>
          <p:cNvPr id="6298" name="AutoShape 162"/>
          <p:cNvSpPr>
            <a:spLocks noChangeArrowheads="1"/>
          </p:cNvSpPr>
          <p:nvPr/>
        </p:nvSpPr>
        <p:spPr bwMode="auto">
          <a:xfrm>
            <a:off x="2362200" y="1676400"/>
            <a:ext cx="677863" cy="198438"/>
          </a:xfrm>
          <a:prstGeom prst="rightArrow">
            <a:avLst>
              <a:gd name="adj1" fmla="val 50000"/>
              <a:gd name="adj2" fmla="val 85400"/>
            </a:avLst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6299" name="Text Box 163"/>
          <p:cNvSpPr txBox="1">
            <a:spLocks noChangeArrowheads="1"/>
          </p:cNvSpPr>
          <p:nvPr/>
        </p:nvSpPr>
        <p:spPr bwMode="auto">
          <a:xfrm>
            <a:off x="5073650" y="3195638"/>
            <a:ext cx="2339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cs-CZ" sz="1600">
                <a:solidFill>
                  <a:srgbClr val="FFCC66"/>
                </a:solidFill>
              </a:rPr>
              <a:t>M</a:t>
            </a:r>
            <a:r>
              <a:rPr lang="cs-CZ" altLang="cs-CZ" sz="1600">
                <a:solidFill>
                  <a:srgbClr val="FFCC66"/>
                </a:solidFill>
              </a:rPr>
              <a:t>ethods based on PCR</a:t>
            </a:r>
            <a:endParaRPr lang="de-DE" altLang="cs-CZ" sz="1600">
              <a:solidFill>
                <a:srgbClr val="FFCC66"/>
              </a:solidFill>
            </a:endParaRPr>
          </a:p>
        </p:txBody>
      </p:sp>
      <p:sp>
        <p:nvSpPr>
          <p:cNvPr id="6300" name="AutoShape 149"/>
          <p:cNvSpPr>
            <a:spLocks noChangeArrowheads="1"/>
          </p:cNvSpPr>
          <p:nvPr/>
        </p:nvSpPr>
        <p:spPr bwMode="auto">
          <a:xfrm rot="10800000" flipV="1">
            <a:off x="4067175" y="4930775"/>
            <a:ext cx="241300" cy="676275"/>
          </a:xfrm>
          <a:prstGeom prst="downArrow">
            <a:avLst>
              <a:gd name="adj1" fmla="val 46500"/>
              <a:gd name="adj2" fmla="val 87362"/>
            </a:avLst>
          </a:prstGeom>
          <a:solidFill>
            <a:srgbClr val="FFCC99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 sz="2400">
              <a:solidFill>
                <a:srgbClr val="000066"/>
              </a:solidFill>
            </a:endParaRPr>
          </a:p>
        </p:txBody>
      </p:sp>
      <p:sp>
        <p:nvSpPr>
          <p:cNvPr id="6301" name="Text Box 135"/>
          <p:cNvSpPr txBox="1">
            <a:spLocks noChangeArrowheads="1"/>
          </p:cNvSpPr>
          <p:nvPr/>
        </p:nvSpPr>
        <p:spPr bwMode="auto">
          <a:xfrm>
            <a:off x="1116013" y="5732463"/>
            <a:ext cx="31178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b="1">
                <a:solidFill>
                  <a:srgbClr val="FFCC66"/>
                </a:solidFill>
              </a:rPr>
              <a:t>RNA-seq</a:t>
            </a:r>
          </a:p>
          <a:p>
            <a:pPr algn="ctr"/>
            <a:r>
              <a:rPr lang="cs-CZ" altLang="cs-CZ">
                <a:solidFill>
                  <a:schemeClr val="bg1"/>
                </a:solidFill>
              </a:rPr>
              <a:t>parallel NG sequencing </a:t>
            </a:r>
          </a:p>
          <a:p>
            <a:pPr algn="ctr"/>
            <a:r>
              <a:rPr lang="cs-CZ" altLang="cs-CZ">
                <a:solidFill>
                  <a:schemeClr val="bg1"/>
                </a:solidFill>
              </a:rPr>
              <a:t>of cDNAs</a:t>
            </a:r>
            <a:r>
              <a:rPr lang="cs-CZ" altLang="cs-CZ" b="1">
                <a:solidFill>
                  <a:srgbClr val="FFCC66"/>
                </a:solidFill>
              </a:rPr>
              <a:t>  </a:t>
            </a:r>
            <a:endParaRPr lang="cs-CZ" altLang="cs-CZ" sz="1600"/>
          </a:p>
        </p:txBody>
      </p:sp>
      <p:sp>
        <p:nvSpPr>
          <p:cNvPr id="6302" name="Obdélník 157"/>
          <p:cNvSpPr>
            <a:spLocks noChangeArrowheads="1"/>
          </p:cNvSpPr>
          <p:nvPr/>
        </p:nvSpPr>
        <p:spPr bwMode="auto">
          <a:xfrm>
            <a:off x="5076825" y="1125538"/>
            <a:ext cx="2159000" cy="1798637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6303" name="Obdélník 158"/>
          <p:cNvSpPr>
            <a:spLocks noChangeArrowheads="1"/>
          </p:cNvSpPr>
          <p:nvPr/>
        </p:nvSpPr>
        <p:spPr bwMode="auto">
          <a:xfrm>
            <a:off x="1258888" y="5661025"/>
            <a:ext cx="2808287" cy="1081088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991600" cy="6705600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cs-CZ" altLang="cs-CZ" sz="3600" smtClean="0"/>
              <a:t>  </a:t>
            </a:r>
            <a:r>
              <a:rPr lang="cs-CZ" altLang="cs-CZ" b="1" smtClean="0"/>
              <a:t>1. Transcriptional fusion of promoter with reporter gene encoding glucuronidase or GFP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smtClean="0"/>
              <a:t>	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sz="2400" smtClean="0"/>
              <a:t>easy analysis of the sites of certain gene expression </a:t>
            </a:r>
            <a:r>
              <a:rPr lang="cs-CZ" altLang="cs-CZ" sz="2400" i="1" smtClean="0"/>
              <a:t>in planta</a:t>
            </a:r>
            <a:r>
              <a:rPr lang="cs-CZ" altLang="cs-CZ" sz="2800" smtClean="0"/>
              <a:t> </a:t>
            </a:r>
          </a:p>
          <a:p>
            <a:pPr>
              <a:lnSpc>
                <a:spcPct val="20000"/>
              </a:lnSpc>
              <a:spcBef>
                <a:spcPct val="50000"/>
              </a:spcBef>
              <a:buFontTx/>
              <a:buNone/>
            </a:pPr>
            <a:endParaRPr lang="cs-CZ" altLang="cs-CZ" sz="2800" smtClean="0"/>
          </a:p>
          <a:p>
            <a:pPr>
              <a:lnSpc>
                <a:spcPct val="20000"/>
              </a:lnSpc>
              <a:spcBef>
                <a:spcPct val="50000"/>
              </a:spcBef>
              <a:buFontTx/>
              <a:buNone/>
            </a:pPr>
            <a:r>
              <a:rPr lang="cs-CZ" altLang="cs-CZ" sz="2400" smtClean="0"/>
              <a:t>		</a:t>
            </a:r>
          </a:p>
        </p:txBody>
      </p:sp>
      <p:pic>
        <p:nvPicPr>
          <p:cNvPr id="7171" name="Picture 4" descr="C:\Documents and Settings\fischerl.KFR\Plocha\přednáška\přednáška\meristem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048000"/>
            <a:ext cx="24082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048000"/>
            <a:ext cx="26670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2667000" y="6015038"/>
            <a:ext cx="1441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cs-CZ" altLang="cs-CZ" sz="1800"/>
              <a:t>Arabidopsis </a:t>
            </a:r>
          </a:p>
          <a:p>
            <a:pPr eaLnBrk="1" hangingPunct="1"/>
            <a:r>
              <a:rPr lang="cs-CZ" altLang="cs-CZ" sz="1800"/>
              <a:t>thaliana</a:t>
            </a:r>
          </a:p>
        </p:txBody>
      </p:sp>
      <p:pic>
        <p:nvPicPr>
          <p:cNvPr id="7174" name="Picture 8" descr="C:\Documents and Settings\fischerl.KFR\Plocha\praktika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8768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3048000"/>
            <a:ext cx="2254250" cy="2286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7176" name="Line 10"/>
          <p:cNvSpPr>
            <a:spLocks noChangeShapeType="1"/>
          </p:cNvSpPr>
          <p:nvPr/>
        </p:nvSpPr>
        <p:spPr bwMode="auto">
          <a:xfrm>
            <a:off x="4524375" y="2244725"/>
            <a:ext cx="2676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AutoShape 11"/>
          <p:cNvSpPr>
            <a:spLocks noChangeArrowheads="1"/>
          </p:cNvSpPr>
          <p:nvPr/>
        </p:nvSpPr>
        <p:spPr bwMode="auto">
          <a:xfrm>
            <a:off x="4953000" y="2133600"/>
            <a:ext cx="628650" cy="225425"/>
          </a:xfrm>
          <a:prstGeom prst="homePlate">
            <a:avLst>
              <a:gd name="adj" fmla="val 69718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8" name="AutoShape 12"/>
          <p:cNvSpPr>
            <a:spLocks noChangeArrowheads="1"/>
          </p:cNvSpPr>
          <p:nvPr/>
        </p:nvSpPr>
        <p:spPr bwMode="auto">
          <a:xfrm>
            <a:off x="5562600" y="2133600"/>
            <a:ext cx="628650" cy="225425"/>
          </a:xfrm>
          <a:prstGeom prst="homePlate">
            <a:avLst>
              <a:gd name="adj" fmla="val 69718"/>
            </a:avLst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7179" name="AutoShape 13"/>
          <p:cNvSpPr>
            <a:spLocks noChangeArrowheads="1"/>
          </p:cNvSpPr>
          <p:nvPr/>
        </p:nvSpPr>
        <p:spPr bwMode="auto">
          <a:xfrm>
            <a:off x="5562600" y="1600200"/>
            <a:ext cx="628650" cy="225425"/>
          </a:xfrm>
          <a:prstGeom prst="homePlate">
            <a:avLst>
              <a:gd name="adj" fmla="val 69718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7180" name="Oval 14"/>
          <p:cNvSpPr>
            <a:spLocks noChangeArrowheads="1"/>
          </p:cNvSpPr>
          <p:nvPr/>
        </p:nvSpPr>
        <p:spPr bwMode="auto">
          <a:xfrm>
            <a:off x="4729163" y="2211388"/>
            <a:ext cx="76200" cy="762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 sz="2400">
              <a:solidFill>
                <a:srgbClr val="FF0066"/>
              </a:solidFill>
            </a:endParaRPr>
          </a:p>
        </p:txBody>
      </p:sp>
      <p:sp>
        <p:nvSpPr>
          <p:cNvPr id="7181" name="Rectangle 15"/>
          <p:cNvSpPr>
            <a:spLocks noChangeArrowheads="1"/>
          </p:cNvSpPr>
          <p:nvPr/>
        </p:nvSpPr>
        <p:spPr bwMode="auto">
          <a:xfrm>
            <a:off x="6191250" y="2130425"/>
            <a:ext cx="381000" cy="228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7182" name="Line 16"/>
          <p:cNvSpPr>
            <a:spLocks noChangeShapeType="1"/>
          </p:cNvSpPr>
          <p:nvPr/>
        </p:nvSpPr>
        <p:spPr bwMode="auto">
          <a:xfrm flipV="1">
            <a:off x="5791200" y="1828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4953000" y="2055813"/>
            <a:ext cx="16033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P       </a:t>
            </a:r>
            <a:r>
              <a:rPr lang="cs-CZ" sz="1600" b="1">
                <a:solidFill>
                  <a:schemeClr val="accent2"/>
                </a:solidFill>
              </a:rPr>
              <a:t>gen </a:t>
            </a:r>
            <a:r>
              <a:rPr lang="cs-CZ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cs-CZ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cs-CZ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cs-CZ" sz="2400"/>
          </a:p>
        </p:txBody>
      </p:sp>
      <p:sp>
        <p:nvSpPr>
          <p:cNvPr id="7184" name="Text Box 18"/>
          <p:cNvSpPr txBox="1">
            <a:spLocks noChangeArrowheads="1"/>
          </p:cNvSpPr>
          <p:nvPr/>
        </p:nvSpPr>
        <p:spPr bwMode="auto">
          <a:xfrm>
            <a:off x="6248400" y="1522413"/>
            <a:ext cx="16446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cs-CZ" altLang="cs-CZ" sz="1800"/>
              <a:t>Reporter gene</a:t>
            </a:r>
          </a:p>
        </p:txBody>
      </p:sp>
      <p:sp>
        <p:nvSpPr>
          <p:cNvPr id="7185" name="Rectangle 20"/>
          <p:cNvSpPr>
            <a:spLocks noChangeArrowheads="1"/>
          </p:cNvSpPr>
          <p:nvPr/>
        </p:nvSpPr>
        <p:spPr bwMode="auto">
          <a:xfrm>
            <a:off x="4419600" y="1524000"/>
            <a:ext cx="3505200" cy="9144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68313" y="0"/>
            <a:ext cx="835183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cs-CZ" altLang="cs-CZ" sz="3600" b="1"/>
              <a:t>qRT-</a:t>
            </a:r>
            <a:r>
              <a:rPr lang="de-DE" altLang="cs-CZ" sz="3600" b="1"/>
              <a:t>PCR</a:t>
            </a:r>
            <a:r>
              <a:rPr lang="cs-CZ" altLang="cs-CZ" sz="3600" b="1"/>
              <a:t> a Semiquantitative RT-PCR</a:t>
            </a:r>
          </a:p>
          <a:p>
            <a:r>
              <a:rPr lang="cs-CZ" altLang="cs-CZ">
                <a:solidFill>
                  <a:schemeClr val="bg1"/>
                </a:solidFill>
              </a:rPr>
              <a:t>original level of template measured as:</a:t>
            </a:r>
          </a:p>
          <a:p>
            <a:r>
              <a:rPr lang="cs-CZ" altLang="cs-CZ">
                <a:solidFill>
                  <a:srgbClr val="FF6600"/>
                </a:solidFill>
              </a:rPr>
              <a:t>	- PCR product level after certain number of cycles</a:t>
            </a:r>
          </a:p>
          <a:p>
            <a:r>
              <a:rPr lang="cs-CZ" altLang="cs-CZ">
                <a:solidFill>
                  <a:srgbClr val="FF6600"/>
                </a:solidFill>
              </a:rPr>
              <a:t>	</a:t>
            </a:r>
            <a:r>
              <a:rPr lang="cs-CZ" altLang="cs-CZ">
                <a:solidFill>
                  <a:srgbClr val="92D050"/>
                </a:solidFill>
              </a:rPr>
              <a:t>- number of PCR cycles necessary to reach certain product level</a:t>
            </a:r>
          </a:p>
        </p:txBody>
      </p:sp>
      <p:sp>
        <p:nvSpPr>
          <p:cNvPr id="8195" name="Text Box 141"/>
          <p:cNvSpPr txBox="1">
            <a:spLocks noChangeArrowheads="1"/>
          </p:cNvSpPr>
          <p:nvPr/>
        </p:nvSpPr>
        <p:spPr bwMode="auto">
          <a:xfrm>
            <a:off x="2066925" y="437515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b="1">
                <a:solidFill>
                  <a:srgbClr val="92D050"/>
                </a:solidFill>
              </a:rPr>
              <a:t>qRT</a:t>
            </a:r>
            <a:r>
              <a:rPr lang="cs-CZ" altLang="cs-CZ" sz="1600" b="1">
                <a:solidFill>
                  <a:srgbClr val="92D050"/>
                </a:solidFill>
              </a:rPr>
              <a:t>(real time)</a:t>
            </a:r>
            <a:r>
              <a:rPr lang="cs-CZ" altLang="cs-CZ" b="1">
                <a:solidFill>
                  <a:srgbClr val="92D050"/>
                </a:solidFill>
              </a:rPr>
              <a:t>-</a:t>
            </a:r>
            <a:r>
              <a:rPr lang="de-DE" altLang="cs-CZ" b="1">
                <a:solidFill>
                  <a:srgbClr val="92D050"/>
                </a:solidFill>
              </a:rPr>
              <a:t>PCR</a:t>
            </a:r>
            <a:endParaRPr lang="cs-CZ" altLang="cs-CZ" sz="1800" b="1">
              <a:solidFill>
                <a:srgbClr val="92D050"/>
              </a:solidFill>
            </a:endParaRPr>
          </a:p>
        </p:txBody>
      </p:sp>
      <p:pic>
        <p:nvPicPr>
          <p:cNvPr id="8196" name="Picture 151" descr="D:\Lukáš\DiSER\Výsledky\Výsledky1\PFK2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363" y="2063750"/>
            <a:ext cx="16764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AutoShape 154"/>
          <p:cNvSpPr>
            <a:spLocks noChangeArrowheads="1"/>
          </p:cNvSpPr>
          <p:nvPr/>
        </p:nvSpPr>
        <p:spPr bwMode="auto">
          <a:xfrm rot="5400000">
            <a:off x="1485900" y="27813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8198" name="Text Box 156"/>
          <p:cNvSpPr txBox="1">
            <a:spLocks noChangeArrowheads="1"/>
          </p:cNvSpPr>
          <p:nvPr/>
        </p:nvSpPr>
        <p:spPr bwMode="auto">
          <a:xfrm>
            <a:off x="533400" y="1600200"/>
            <a:ext cx="22875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rgbClr val="FFCC66"/>
                </a:solidFill>
              </a:rPr>
              <a:t>mRNA isolation</a:t>
            </a:r>
          </a:p>
        </p:txBody>
      </p:sp>
      <p:sp>
        <p:nvSpPr>
          <p:cNvPr id="8199" name="Text Box 157"/>
          <p:cNvSpPr txBox="1">
            <a:spLocks noChangeArrowheads="1"/>
          </p:cNvSpPr>
          <p:nvPr/>
        </p:nvSpPr>
        <p:spPr bwMode="auto">
          <a:xfrm>
            <a:off x="0" y="2971800"/>
            <a:ext cx="3505200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2400">
                <a:solidFill>
                  <a:srgbClr val="FFCC66"/>
                </a:solidFill>
              </a:rPr>
              <a:t>Reverze transcription</a:t>
            </a:r>
          </a:p>
          <a:p>
            <a:pPr algn="ctr"/>
            <a:r>
              <a:rPr lang="cs-CZ" altLang="cs-CZ" sz="1800">
                <a:solidFill>
                  <a:srgbClr val="FFCC66"/>
                </a:solidFill>
              </a:rPr>
              <a:t>(oligo T-primer, specific reverze primer)</a:t>
            </a:r>
          </a:p>
        </p:txBody>
      </p:sp>
      <p:sp>
        <p:nvSpPr>
          <p:cNvPr id="38046" name="Rectangle 158"/>
          <p:cNvSpPr>
            <a:spLocks noChangeArrowheads="1"/>
          </p:cNvSpPr>
          <p:nvPr/>
        </p:nvSpPr>
        <p:spPr bwMode="auto">
          <a:xfrm>
            <a:off x="5992813" y="1828800"/>
            <a:ext cx="3151187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>
                <a:solidFill>
                  <a:srgbClr val="FF6600"/>
                </a:solidFill>
              </a:rPr>
              <a:t>Semiquantitative RT-PCR</a:t>
            </a:r>
            <a:endParaRPr lang="de-DE" altLang="cs-CZ">
              <a:solidFill>
                <a:srgbClr val="FF6600"/>
              </a:solidFill>
            </a:endParaRPr>
          </a:p>
        </p:txBody>
      </p:sp>
      <p:sp>
        <p:nvSpPr>
          <p:cNvPr id="8201" name="Text Box 159"/>
          <p:cNvSpPr txBox="1">
            <a:spLocks noChangeArrowheads="1"/>
          </p:cNvSpPr>
          <p:nvPr/>
        </p:nvSpPr>
        <p:spPr bwMode="auto">
          <a:xfrm>
            <a:off x="1143000" y="3886200"/>
            <a:ext cx="1016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altLang="cs-CZ" sz="2400" b="1">
                <a:solidFill>
                  <a:srgbClr val="FFCC66"/>
                </a:solidFill>
              </a:rPr>
              <a:t>cDNA</a:t>
            </a:r>
          </a:p>
        </p:txBody>
      </p:sp>
      <p:pic>
        <p:nvPicPr>
          <p:cNvPr id="8202" name="Picture 1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876800"/>
            <a:ext cx="28956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Rectangle 162"/>
          <p:cNvSpPr>
            <a:spLocks noChangeArrowheads="1"/>
          </p:cNvSpPr>
          <p:nvPr/>
        </p:nvSpPr>
        <p:spPr bwMode="auto">
          <a:xfrm>
            <a:off x="3424238" y="12954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cs-CZ" altLang="cs-CZ"/>
          </a:p>
        </p:txBody>
      </p:sp>
      <p:sp>
        <p:nvSpPr>
          <p:cNvPr id="8204" name="AutoShape 163"/>
          <p:cNvSpPr>
            <a:spLocks noChangeArrowheads="1"/>
          </p:cNvSpPr>
          <p:nvPr/>
        </p:nvSpPr>
        <p:spPr bwMode="auto">
          <a:xfrm rot="5400000">
            <a:off x="1485900" y="44577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38052" name="AutoShape 164"/>
          <p:cNvSpPr>
            <a:spLocks noChangeArrowheads="1"/>
          </p:cNvSpPr>
          <p:nvPr/>
        </p:nvSpPr>
        <p:spPr bwMode="auto">
          <a:xfrm>
            <a:off x="3429000" y="3200400"/>
            <a:ext cx="2286000" cy="198438"/>
          </a:xfrm>
          <a:prstGeom prst="rightArrow">
            <a:avLst>
              <a:gd name="adj1" fmla="val 50000"/>
              <a:gd name="adj2" fmla="val 287999"/>
            </a:avLst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pic>
        <p:nvPicPr>
          <p:cNvPr id="8206" name="Picture 168" descr="ALBUMIN RT-PCR"/>
          <p:cNvPicPr>
            <a:picLocks noChangeAspect="1" noChangeArrowheads="1"/>
          </p:cNvPicPr>
          <p:nvPr/>
        </p:nvPicPr>
        <p:blipFill>
          <a:blip r:embed="rId4"/>
          <a:srcRect r="26666" b="55585"/>
          <a:stretch>
            <a:fillRect/>
          </a:stretch>
        </p:blipFill>
        <p:spPr bwMode="auto">
          <a:xfrm>
            <a:off x="3200400" y="4876800"/>
            <a:ext cx="25908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057" name="Line 169"/>
          <p:cNvSpPr>
            <a:spLocks noChangeShapeType="1"/>
          </p:cNvSpPr>
          <p:nvPr/>
        </p:nvSpPr>
        <p:spPr bwMode="auto">
          <a:xfrm>
            <a:off x="2133600" y="4800600"/>
            <a:ext cx="0" cy="1905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058" name="Line 170"/>
          <p:cNvSpPr>
            <a:spLocks noChangeShapeType="1"/>
          </p:cNvSpPr>
          <p:nvPr/>
        </p:nvSpPr>
        <p:spPr bwMode="auto">
          <a:xfrm>
            <a:off x="1828800" y="4800600"/>
            <a:ext cx="0" cy="1905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059" name="Line 171"/>
          <p:cNvSpPr>
            <a:spLocks noChangeShapeType="1"/>
          </p:cNvSpPr>
          <p:nvPr/>
        </p:nvSpPr>
        <p:spPr bwMode="auto">
          <a:xfrm>
            <a:off x="2895600" y="4800600"/>
            <a:ext cx="0" cy="1905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060" name="Line 172"/>
          <p:cNvSpPr>
            <a:spLocks noChangeShapeType="1"/>
          </p:cNvSpPr>
          <p:nvPr/>
        </p:nvSpPr>
        <p:spPr bwMode="auto">
          <a:xfrm>
            <a:off x="4876800" y="4800600"/>
            <a:ext cx="0" cy="1905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061" name="Line 173"/>
          <p:cNvSpPr>
            <a:spLocks noChangeShapeType="1"/>
          </p:cNvSpPr>
          <p:nvPr/>
        </p:nvSpPr>
        <p:spPr bwMode="auto">
          <a:xfrm>
            <a:off x="5105400" y="4800600"/>
            <a:ext cx="0" cy="1905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062" name="Line 174"/>
          <p:cNvSpPr>
            <a:spLocks noChangeShapeType="1"/>
          </p:cNvSpPr>
          <p:nvPr/>
        </p:nvSpPr>
        <p:spPr bwMode="auto">
          <a:xfrm>
            <a:off x="5562600" y="4800600"/>
            <a:ext cx="0" cy="1905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063" name="Line 175"/>
          <p:cNvSpPr>
            <a:spLocks noChangeShapeType="1"/>
          </p:cNvSpPr>
          <p:nvPr/>
        </p:nvSpPr>
        <p:spPr bwMode="auto">
          <a:xfrm>
            <a:off x="0" y="5638800"/>
            <a:ext cx="60960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76"/>
          <p:cNvGrpSpPr>
            <a:grpSpLocks/>
          </p:cNvGrpSpPr>
          <p:nvPr/>
        </p:nvGrpSpPr>
        <p:grpSpPr bwMode="auto">
          <a:xfrm>
            <a:off x="6045200" y="2590800"/>
            <a:ext cx="3048000" cy="2895600"/>
            <a:chOff x="3936" y="1584"/>
            <a:chExt cx="1712" cy="1771"/>
          </a:xfrm>
        </p:grpSpPr>
        <p:pic>
          <p:nvPicPr>
            <p:cNvPr id="8220" name="Picture 177" descr="Grafika_STstrom2a"/>
            <p:cNvPicPr>
              <a:picLocks noChangeAspect="1" noChangeArrowheads="1"/>
            </p:cNvPicPr>
            <p:nvPr/>
          </p:nvPicPr>
          <p:blipFill>
            <a:blip r:embed="rId5"/>
            <a:srcRect l="67094" b="65909"/>
            <a:stretch>
              <a:fillRect/>
            </a:stretch>
          </p:blipFill>
          <p:spPr bwMode="auto">
            <a:xfrm>
              <a:off x="3936" y="1584"/>
              <a:ext cx="1712" cy="1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21" name="Picture 178" descr="Grafika_STstrom2a"/>
            <p:cNvPicPr>
              <a:picLocks noChangeAspect="1" noChangeArrowheads="1"/>
            </p:cNvPicPr>
            <p:nvPr/>
          </p:nvPicPr>
          <p:blipFill>
            <a:blip r:embed="rId5"/>
            <a:srcRect l="67094" t="77272"/>
            <a:stretch>
              <a:fillRect/>
            </a:stretch>
          </p:blipFill>
          <p:spPr bwMode="auto">
            <a:xfrm>
              <a:off x="3936" y="2632"/>
              <a:ext cx="1712" cy="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TextovéPole 24"/>
          <p:cNvSpPr txBox="1">
            <a:spLocks noChangeArrowheads="1"/>
          </p:cNvSpPr>
          <p:nvPr/>
        </p:nvSpPr>
        <p:spPr bwMode="auto">
          <a:xfrm>
            <a:off x="6084888" y="5445125"/>
            <a:ext cx="28622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altLang="cs-CZ" sz="1600">
                <a:solidFill>
                  <a:srgbClr val="30F035"/>
                </a:solidFill>
              </a:rPr>
              <a:t>Electrophoretic detection limit</a:t>
            </a:r>
          </a:p>
        </p:txBody>
      </p:sp>
      <p:sp>
        <p:nvSpPr>
          <p:cNvPr id="26" name="TextovéPole 25"/>
          <p:cNvSpPr txBox="1">
            <a:spLocks noChangeArrowheads="1"/>
          </p:cNvSpPr>
          <p:nvPr/>
        </p:nvSpPr>
        <p:spPr bwMode="auto">
          <a:xfrm>
            <a:off x="6196013" y="2144713"/>
            <a:ext cx="26400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1200">
                <a:solidFill>
                  <a:srgbClr val="FF6600"/>
                </a:solidFill>
              </a:rPr>
              <a:t>Proper number of cycles has to be determined</a:t>
            </a:r>
          </a:p>
        </p:txBody>
      </p:sp>
      <p:cxnSp>
        <p:nvCxnSpPr>
          <p:cNvPr id="28" name="Přímá spojovací šipka 27"/>
          <p:cNvCxnSpPr>
            <a:cxnSpLocks noChangeShapeType="1"/>
          </p:cNvCxnSpPr>
          <p:nvPr/>
        </p:nvCxnSpPr>
        <p:spPr bwMode="auto">
          <a:xfrm>
            <a:off x="4868863" y="4581525"/>
            <a:ext cx="0" cy="2159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9" name="Přímá spojovací šipka 28"/>
          <p:cNvCxnSpPr>
            <a:cxnSpLocks noChangeShapeType="1"/>
          </p:cNvCxnSpPr>
          <p:nvPr/>
        </p:nvCxnSpPr>
        <p:spPr bwMode="auto">
          <a:xfrm>
            <a:off x="5110163" y="4581525"/>
            <a:ext cx="0" cy="2159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" name="Přímá spojovací šipka 29"/>
          <p:cNvCxnSpPr>
            <a:cxnSpLocks noChangeShapeType="1"/>
          </p:cNvCxnSpPr>
          <p:nvPr/>
        </p:nvCxnSpPr>
        <p:spPr bwMode="auto">
          <a:xfrm>
            <a:off x="5570538" y="4581525"/>
            <a:ext cx="0" cy="2159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46" grpId="0"/>
      <p:bldP spid="38052" grpId="0" animBg="1"/>
      <p:bldP spid="38057" grpId="0" animBg="1"/>
      <p:bldP spid="38058" grpId="0" animBg="1"/>
      <p:bldP spid="38059" grpId="0" animBg="1"/>
      <p:bldP spid="38060" grpId="0" animBg="1"/>
      <p:bldP spid="38061" grpId="0" animBg="1"/>
      <p:bldP spid="38062" grpId="0" animBg="1"/>
      <p:bldP spid="38063" grpId="0" animBg="1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-152400" y="304800"/>
            <a:ext cx="70866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cs-CZ" altLang="cs-CZ" sz="3600" b="1"/>
              <a:t>qReal Time - </a:t>
            </a:r>
            <a:r>
              <a:rPr lang="de-DE" altLang="cs-CZ" sz="3600" b="1"/>
              <a:t>PCR</a:t>
            </a:r>
          </a:p>
        </p:txBody>
      </p:sp>
      <p:pic>
        <p:nvPicPr>
          <p:cNvPr id="921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4972050"/>
            <a:ext cx="28956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11"/>
          <p:cNvSpPr>
            <a:spLocks noChangeArrowheads="1"/>
          </p:cNvSpPr>
          <p:nvPr/>
        </p:nvSpPr>
        <p:spPr bwMode="auto">
          <a:xfrm>
            <a:off x="3424238" y="12954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cs-CZ" altLang="cs-CZ"/>
          </a:p>
        </p:txBody>
      </p:sp>
      <p:pic>
        <p:nvPicPr>
          <p:cNvPr id="9221" name="Picture 16"/>
          <p:cNvPicPr>
            <a:picLocks noChangeAspect="1" noChangeArrowheads="1"/>
          </p:cNvPicPr>
          <p:nvPr/>
        </p:nvPicPr>
        <p:blipFill>
          <a:blip r:embed="rId3"/>
          <a:srcRect t="22073"/>
          <a:stretch>
            <a:fillRect/>
          </a:stretch>
        </p:blipFill>
        <p:spPr bwMode="auto">
          <a:xfrm>
            <a:off x="228600" y="1600200"/>
            <a:ext cx="64008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17"/>
          <p:cNvSpPr txBox="1">
            <a:spLocks noChangeArrowheads="1"/>
          </p:cNvSpPr>
          <p:nvPr/>
        </p:nvSpPr>
        <p:spPr bwMode="auto">
          <a:xfrm>
            <a:off x="250825" y="1052513"/>
            <a:ext cx="8232775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400"/>
              <a:t>Detection of product level </a:t>
            </a:r>
            <a:r>
              <a:rPr lang="cs-CZ" altLang="cs-CZ"/>
              <a:t>– fluorescent probes improve specificity</a:t>
            </a:r>
          </a:p>
        </p:txBody>
      </p:sp>
      <p:sp>
        <p:nvSpPr>
          <p:cNvPr id="9223" name="Text Box 20"/>
          <p:cNvSpPr txBox="1">
            <a:spLocks noChangeArrowheads="1"/>
          </p:cNvSpPr>
          <p:nvPr/>
        </p:nvSpPr>
        <p:spPr bwMode="auto">
          <a:xfrm>
            <a:off x="2700338" y="5229225"/>
            <a:ext cx="1849437" cy="1323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/>
              <a:t>R …reporter</a:t>
            </a:r>
          </a:p>
          <a:p>
            <a:r>
              <a:rPr lang="cs-CZ" altLang="cs-CZ"/>
              <a:t>Q …quencher </a:t>
            </a:r>
          </a:p>
          <a:p>
            <a:r>
              <a:rPr lang="cs-CZ" altLang="cs-CZ"/>
              <a:t>D … donor</a:t>
            </a:r>
          </a:p>
          <a:p>
            <a:r>
              <a:rPr lang="cs-CZ" altLang="cs-CZ"/>
              <a:t>A … acceptor</a:t>
            </a:r>
          </a:p>
        </p:txBody>
      </p:sp>
      <p:sp>
        <p:nvSpPr>
          <p:cNvPr id="9224" name="TextovéPole 9"/>
          <p:cNvSpPr txBox="1">
            <a:spLocks noChangeArrowheads="1"/>
          </p:cNvSpPr>
          <p:nvPr/>
        </p:nvSpPr>
        <p:spPr bwMode="auto">
          <a:xfrm>
            <a:off x="323850" y="5229225"/>
            <a:ext cx="233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altLang="cs-CZ"/>
              <a:t>Fluorescent labels: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76200" y="1052513"/>
            <a:ext cx="90678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cs-CZ" sz="3600" b="1" dirty="0" err="1"/>
              <a:t>Detection</a:t>
            </a:r>
            <a:r>
              <a:rPr lang="cs-CZ" sz="3600" b="1" dirty="0"/>
              <a:t> </a:t>
            </a:r>
            <a:r>
              <a:rPr lang="cs-CZ" sz="3600" b="1" dirty="0" err="1"/>
              <a:t>of</a:t>
            </a:r>
            <a:r>
              <a:rPr lang="cs-CZ" sz="3600" b="1" dirty="0"/>
              <a:t> </a:t>
            </a:r>
            <a:r>
              <a:rPr lang="cs-CZ" sz="3600" b="1" dirty="0" err="1"/>
              <a:t>nucleic</a:t>
            </a:r>
            <a:r>
              <a:rPr lang="cs-CZ" sz="3600" b="1" dirty="0"/>
              <a:t> </a:t>
            </a:r>
            <a:r>
              <a:rPr lang="cs-CZ" sz="3600" b="1" dirty="0" err="1"/>
              <a:t>acids</a:t>
            </a:r>
            <a:r>
              <a:rPr lang="cs-CZ" sz="3600" b="1" dirty="0"/>
              <a:t> </a:t>
            </a:r>
          </a:p>
          <a:p>
            <a:pPr algn="ctr" eaLnBrk="1" hangingPunct="1">
              <a:defRPr/>
            </a:pPr>
            <a:r>
              <a:rPr lang="cs-CZ" sz="3600" b="1" dirty="0"/>
              <a:t>by </a:t>
            </a:r>
            <a:r>
              <a:rPr lang="cs-CZ" sz="3600" b="1" dirty="0" err="1"/>
              <a:t>hybridization</a:t>
            </a:r>
            <a:r>
              <a:rPr lang="cs-CZ" sz="3600" b="1" dirty="0"/>
              <a:t> </a:t>
            </a:r>
            <a:r>
              <a:rPr lang="cs-CZ" sz="3600" dirty="0"/>
              <a:t>– basic </a:t>
            </a:r>
            <a:r>
              <a:rPr lang="cs-CZ" sz="3600" dirty="0" err="1"/>
              <a:t>principles</a:t>
            </a:r>
            <a:endParaRPr lang="cs-CZ" sz="2200" dirty="0"/>
          </a:p>
          <a:p>
            <a:pPr eaLnBrk="1" hangingPunct="1">
              <a:defRPr/>
            </a:pPr>
            <a:endParaRPr lang="cs-CZ" sz="2200" b="1" dirty="0"/>
          </a:p>
          <a:p>
            <a:pPr eaLnBrk="1" hangingPunct="1">
              <a:defRPr/>
            </a:pPr>
            <a:r>
              <a:rPr lang="cs-CZ" sz="2200" b="1" dirty="0">
                <a:solidFill>
                  <a:srgbClr val="FFCC00"/>
                </a:solidFill>
              </a:rPr>
              <a:t>    </a:t>
            </a:r>
            <a:r>
              <a:rPr lang="cs-CZ" sz="2800" b="1" dirty="0" err="1">
                <a:solidFill>
                  <a:schemeClr val="bg1"/>
                </a:solidFill>
              </a:rPr>
              <a:t>Probe</a:t>
            </a:r>
            <a:r>
              <a:rPr lang="cs-CZ" sz="2200" dirty="0">
                <a:solidFill>
                  <a:srgbClr val="FFCC00"/>
                </a:solidFill>
              </a:rPr>
              <a:t> - </a:t>
            </a:r>
            <a:r>
              <a:rPr lang="cs-CZ" sz="2200" dirty="0" err="1">
                <a:solidFill>
                  <a:srgbClr val="FFCC00"/>
                </a:solidFill>
              </a:rPr>
              <a:t>strand</a:t>
            </a:r>
            <a:r>
              <a:rPr lang="cs-CZ" sz="2200" dirty="0">
                <a:solidFill>
                  <a:srgbClr val="FFCC00"/>
                </a:solidFill>
              </a:rPr>
              <a:t> </a:t>
            </a:r>
            <a:r>
              <a:rPr lang="cs-CZ" sz="2200" dirty="0" err="1">
                <a:solidFill>
                  <a:srgbClr val="FFCC00"/>
                </a:solidFill>
              </a:rPr>
              <a:t>of</a:t>
            </a:r>
            <a:r>
              <a:rPr lang="cs-CZ" sz="2200" dirty="0">
                <a:solidFill>
                  <a:srgbClr val="FFCC00"/>
                </a:solidFill>
              </a:rPr>
              <a:t> NA </a:t>
            </a:r>
            <a:r>
              <a:rPr lang="cs-CZ" sz="2200" dirty="0" err="1">
                <a:solidFill>
                  <a:srgbClr val="FFCC00"/>
                </a:solidFill>
              </a:rPr>
              <a:t>with</a:t>
            </a:r>
            <a:r>
              <a:rPr lang="cs-CZ" sz="2200" dirty="0">
                <a:solidFill>
                  <a:srgbClr val="FFCC00"/>
                </a:solidFill>
              </a:rPr>
              <a:t> </a:t>
            </a:r>
            <a:r>
              <a:rPr lang="cs-CZ" sz="2200" b="1" dirty="0" err="1">
                <a:solidFill>
                  <a:schemeClr val="bg1"/>
                </a:solidFill>
              </a:rPr>
              <a:t>known</a:t>
            </a:r>
            <a:r>
              <a:rPr lang="cs-CZ" sz="2200" dirty="0">
                <a:solidFill>
                  <a:srgbClr val="FFCC00"/>
                </a:solidFill>
              </a:rPr>
              <a:t> </a:t>
            </a:r>
            <a:r>
              <a:rPr lang="cs-CZ" sz="2200" dirty="0" err="1">
                <a:solidFill>
                  <a:srgbClr val="FFCC00"/>
                </a:solidFill>
              </a:rPr>
              <a:t>sequence</a:t>
            </a:r>
            <a:r>
              <a:rPr lang="cs-CZ" sz="2200" dirty="0">
                <a:solidFill>
                  <a:srgbClr val="FFCC00"/>
                </a:solidFill>
              </a:rPr>
              <a:t> </a:t>
            </a:r>
            <a:r>
              <a:rPr lang="cs-CZ" sz="2200" dirty="0" err="1">
                <a:solidFill>
                  <a:srgbClr val="FFCC00"/>
                </a:solidFill>
              </a:rPr>
              <a:t>used</a:t>
            </a:r>
            <a:r>
              <a:rPr lang="cs-CZ" sz="2200" dirty="0">
                <a:solidFill>
                  <a:srgbClr val="FFCC00"/>
                </a:solidFill>
              </a:rPr>
              <a:t> </a:t>
            </a:r>
            <a:r>
              <a:rPr lang="cs-CZ" sz="2200" dirty="0" err="1">
                <a:solidFill>
                  <a:srgbClr val="FFCC00"/>
                </a:solidFill>
              </a:rPr>
              <a:t>for</a:t>
            </a:r>
            <a:r>
              <a:rPr lang="cs-CZ" sz="2200" dirty="0">
                <a:solidFill>
                  <a:srgbClr val="FFCC00"/>
                </a:solidFill>
              </a:rPr>
              <a:t> </a:t>
            </a:r>
            <a:r>
              <a:rPr lang="cs-CZ" sz="2200" dirty="0" err="1">
                <a:solidFill>
                  <a:srgbClr val="FFCC00"/>
                </a:solidFill>
              </a:rPr>
              <a:t>detection</a:t>
            </a:r>
            <a:r>
              <a:rPr lang="cs-CZ" sz="2200" dirty="0">
                <a:solidFill>
                  <a:srgbClr val="FFCC00"/>
                </a:solidFill>
              </a:rPr>
              <a:t> </a:t>
            </a:r>
          </a:p>
          <a:p>
            <a:pPr eaLnBrk="1" hangingPunct="1">
              <a:defRPr/>
            </a:pPr>
            <a:r>
              <a:rPr lang="cs-CZ" sz="2200" dirty="0">
                <a:solidFill>
                  <a:srgbClr val="FFCC00"/>
                </a:solidFill>
              </a:rPr>
              <a:t>    </a:t>
            </a:r>
            <a:r>
              <a:rPr lang="cs-CZ" sz="2200" dirty="0" err="1">
                <a:solidFill>
                  <a:srgbClr val="FFCC00"/>
                </a:solidFill>
              </a:rPr>
              <a:t>of</a:t>
            </a:r>
            <a:r>
              <a:rPr lang="cs-CZ" sz="2200" dirty="0">
                <a:solidFill>
                  <a:srgbClr val="FFCC00"/>
                </a:solidFill>
              </a:rPr>
              <a:t> </a:t>
            </a:r>
            <a:r>
              <a:rPr lang="cs-CZ" sz="2200" dirty="0" err="1">
                <a:solidFill>
                  <a:srgbClr val="FFCC00"/>
                </a:solidFill>
              </a:rPr>
              <a:t>complementary</a:t>
            </a:r>
            <a:r>
              <a:rPr lang="cs-CZ" sz="2200" dirty="0">
                <a:solidFill>
                  <a:srgbClr val="FFCC00"/>
                </a:solidFill>
              </a:rPr>
              <a:t> </a:t>
            </a:r>
            <a:r>
              <a:rPr lang="cs-CZ" sz="2200" dirty="0" err="1">
                <a:solidFill>
                  <a:srgbClr val="FFCC00"/>
                </a:solidFill>
              </a:rPr>
              <a:t>strands</a:t>
            </a:r>
            <a:r>
              <a:rPr lang="cs-CZ" sz="2200" dirty="0">
                <a:solidFill>
                  <a:srgbClr val="FFCC00"/>
                </a:solidFill>
              </a:rPr>
              <a:t> </a:t>
            </a:r>
            <a:r>
              <a:rPr lang="cs-CZ" sz="2800" b="1" dirty="0">
                <a:solidFill>
                  <a:schemeClr val="bg1"/>
                </a:solidFill>
              </a:rPr>
              <a:t>in a </a:t>
            </a:r>
            <a:r>
              <a:rPr lang="cs-CZ" sz="2800" b="1" dirty="0" err="1">
                <a:solidFill>
                  <a:schemeClr val="bg1"/>
                </a:solidFill>
              </a:rPr>
              <a:t>mixture</a:t>
            </a:r>
            <a:r>
              <a:rPr lang="cs-CZ" sz="2800" b="1" dirty="0">
                <a:solidFill>
                  <a:schemeClr val="bg1"/>
                </a:solidFill>
              </a:rPr>
              <a:t> </a:t>
            </a:r>
            <a:r>
              <a:rPr lang="cs-CZ" sz="2800" b="1" dirty="0" err="1">
                <a:solidFill>
                  <a:schemeClr val="bg1"/>
                </a:solidFill>
              </a:rPr>
              <a:t>of</a:t>
            </a:r>
            <a:r>
              <a:rPr lang="cs-CZ" sz="2800" b="1" dirty="0">
                <a:solidFill>
                  <a:schemeClr val="bg1"/>
                </a:solidFill>
              </a:rPr>
              <a:t> </a:t>
            </a:r>
            <a:r>
              <a:rPr lang="cs-CZ" sz="2800" b="1" dirty="0" err="1">
                <a:solidFill>
                  <a:schemeClr val="bg1"/>
                </a:solidFill>
              </a:rPr>
              <a:t>NAs</a:t>
            </a:r>
            <a:r>
              <a:rPr lang="cs-CZ" sz="2800" b="1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defRPr/>
            </a:pPr>
            <a:r>
              <a:rPr lang="cs-CZ" sz="2200" dirty="0">
                <a:solidFill>
                  <a:srgbClr val="FFCC00"/>
                </a:solidFill>
              </a:rPr>
              <a:t>			     (</a:t>
            </a:r>
            <a:r>
              <a:rPr lang="cs-CZ" sz="2200" dirty="0" err="1">
                <a:solidFill>
                  <a:srgbClr val="FFCC00"/>
                </a:solidFill>
              </a:rPr>
              <a:t>e.g</a:t>
            </a:r>
            <a:r>
              <a:rPr lang="cs-CZ" sz="2200" dirty="0">
                <a:solidFill>
                  <a:srgbClr val="FFCC00"/>
                </a:solidFill>
              </a:rPr>
              <a:t>. </a:t>
            </a:r>
            <a:r>
              <a:rPr lang="cs-CZ" sz="2200" dirty="0" err="1">
                <a:solidFill>
                  <a:srgbClr val="FFCC00"/>
                </a:solidFill>
              </a:rPr>
              <a:t>transcripts</a:t>
            </a:r>
            <a:r>
              <a:rPr lang="cs-CZ" sz="2200" dirty="0">
                <a:solidFill>
                  <a:srgbClr val="FFCC00"/>
                </a:solidFill>
              </a:rPr>
              <a:t>, </a:t>
            </a:r>
            <a:r>
              <a:rPr lang="cs-CZ" sz="2200" dirty="0" err="1">
                <a:solidFill>
                  <a:srgbClr val="FFCC00"/>
                </a:solidFill>
              </a:rPr>
              <a:t>cDNAs</a:t>
            </a:r>
            <a:r>
              <a:rPr lang="cs-CZ" sz="2200" dirty="0">
                <a:solidFill>
                  <a:srgbClr val="FFCC00"/>
                </a:solidFill>
              </a:rPr>
              <a:t>, </a:t>
            </a:r>
            <a:r>
              <a:rPr lang="cs-CZ" sz="2200" dirty="0" err="1">
                <a:solidFill>
                  <a:srgbClr val="FFCC00"/>
                </a:solidFill>
              </a:rPr>
              <a:t>genomic</a:t>
            </a:r>
            <a:r>
              <a:rPr lang="cs-CZ" sz="2200" dirty="0">
                <a:solidFill>
                  <a:srgbClr val="FFCC00"/>
                </a:solidFill>
              </a:rPr>
              <a:t> </a:t>
            </a:r>
            <a:r>
              <a:rPr lang="cs-CZ" sz="2200" dirty="0" err="1">
                <a:solidFill>
                  <a:srgbClr val="FFCC00"/>
                </a:solidFill>
              </a:rPr>
              <a:t>fragments</a:t>
            </a:r>
            <a:r>
              <a:rPr lang="cs-CZ" sz="2200" dirty="0">
                <a:solidFill>
                  <a:srgbClr val="FFCC00"/>
                </a:solidFill>
              </a:rPr>
              <a:t>)</a:t>
            </a:r>
          </a:p>
          <a:p>
            <a:pPr eaLnBrk="1" hangingPunct="1">
              <a:defRPr/>
            </a:pPr>
            <a:endParaRPr lang="cs-CZ" sz="2200" dirty="0">
              <a:solidFill>
                <a:srgbClr val="FFCC00"/>
              </a:solidFill>
            </a:endParaRPr>
          </a:p>
          <a:p>
            <a:pPr eaLnBrk="1" hangingPunct="1">
              <a:defRPr/>
            </a:pPr>
            <a:r>
              <a:rPr lang="cs-CZ" sz="2200" dirty="0">
                <a:solidFill>
                  <a:srgbClr val="FFCC00"/>
                </a:solidFill>
              </a:rPr>
              <a:t>   </a:t>
            </a:r>
          </a:p>
          <a:p>
            <a:pPr eaLnBrk="1" hangingPunct="1">
              <a:defRPr/>
            </a:pPr>
            <a:endParaRPr lang="cs-CZ" sz="2200" dirty="0">
              <a:solidFill>
                <a:srgbClr val="FFCC00"/>
              </a:solidFill>
            </a:endParaRPr>
          </a:p>
          <a:p>
            <a:pPr eaLnBrk="1" hangingPunct="1">
              <a:defRPr/>
            </a:pPr>
            <a:r>
              <a:rPr lang="cs-CZ" sz="2200" dirty="0">
                <a:solidFill>
                  <a:srgbClr val="FFCC00"/>
                </a:solidFill>
              </a:rPr>
              <a:t> </a:t>
            </a:r>
            <a:r>
              <a:rPr lang="cs-CZ" sz="2800" dirty="0" err="1">
                <a:solidFill>
                  <a:schemeClr val="bg1"/>
                </a:solidFill>
              </a:rPr>
              <a:t>Two</a:t>
            </a:r>
            <a:r>
              <a:rPr lang="cs-CZ" sz="2800" dirty="0">
                <a:solidFill>
                  <a:schemeClr val="bg1"/>
                </a:solidFill>
              </a:rPr>
              <a:t> </a:t>
            </a:r>
            <a:r>
              <a:rPr lang="cs-CZ" sz="2800" dirty="0" err="1">
                <a:solidFill>
                  <a:schemeClr val="bg1"/>
                </a:solidFill>
              </a:rPr>
              <a:t>phases</a:t>
            </a:r>
            <a:r>
              <a:rPr lang="cs-CZ" sz="2800" dirty="0">
                <a:solidFill>
                  <a:schemeClr val="bg1"/>
                </a:solidFill>
              </a:rPr>
              <a:t> </a:t>
            </a:r>
            <a:r>
              <a:rPr lang="cs-CZ" sz="2800" dirty="0" err="1">
                <a:solidFill>
                  <a:schemeClr val="bg1"/>
                </a:solidFill>
              </a:rPr>
              <a:t>system</a:t>
            </a:r>
            <a:r>
              <a:rPr lang="cs-CZ" sz="2800" dirty="0">
                <a:solidFill>
                  <a:schemeClr val="bg1"/>
                </a:solidFill>
              </a:rPr>
              <a:t> (</a:t>
            </a:r>
            <a:r>
              <a:rPr lang="cs-CZ" sz="2800" dirty="0">
                <a:solidFill>
                  <a:schemeClr val="bg1"/>
                </a:solidFill>
                <a:sym typeface="Symbol"/>
              </a:rPr>
              <a:t>)</a:t>
            </a:r>
            <a:r>
              <a:rPr lang="cs-CZ" sz="2800" dirty="0">
                <a:solidFill>
                  <a:schemeClr val="bg1"/>
                </a:solidFill>
              </a:rPr>
              <a:t>: </a:t>
            </a:r>
          </a:p>
          <a:p>
            <a:pPr eaLnBrk="1" hangingPunct="1">
              <a:defRPr/>
            </a:pPr>
            <a:r>
              <a:rPr lang="cs-CZ" sz="2800" dirty="0">
                <a:solidFill>
                  <a:schemeClr val="bg1"/>
                </a:solidFill>
              </a:rPr>
              <a:t>	</a:t>
            </a:r>
            <a:r>
              <a:rPr lang="cs-CZ" sz="2400" dirty="0" err="1">
                <a:solidFill>
                  <a:schemeClr val="bg1"/>
                </a:solidFill>
              </a:rPr>
              <a:t>hybridization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of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complementary</a:t>
            </a:r>
            <a:r>
              <a:rPr lang="cs-CZ" sz="2400" dirty="0">
                <a:solidFill>
                  <a:schemeClr val="bg1"/>
                </a:solidFill>
              </a:rPr>
              <a:t> single-</a:t>
            </a:r>
            <a:r>
              <a:rPr lang="cs-CZ" sz="2400" dirty="0" err="1">
                <a:solidFill>
                  <a:schemeClr val="bg1"/>
                </a:solidFill>
              </a:rPr>
              <a:t>stranded</a:t>
            </a:r>
            <a:r>
              <a:rPr lang="cs-CZ" sz="2400" dirty="0">
                <a:solidFill>
                  <a:schemeClr val="bg1"/>
                </a:solidFill>
              </a:rPr>
              <a:t> NA</a:t>
            </a:r>
            <a:r>
              <a:rPr lang="cs-CZ" sz="2800" dirty="0">
                <a:solidFill>
                  <a:schemeClr val="bg1"/>
                </a:solidFill>
              </a:rPr>
              <a:t>:</a:t>
            </a:r>
          </a:p>
          <a:p>
            <a:pPr eaLnBrk="1" hangingPunct="1">
              <a:defRPr/>
            </a:pPr>
            <a:r>
              <a:rPr lang="cs-CZ" sz="2200" b="1" dirty="0">
                <a:solidFill>
                  <a:srgbClr val="FFCC00"/>
                </a:solidFill>
              </a:rPr>
              <a:t>	</a:t>
            </a:r>
          </a:p>
          <a:p>
            <a:pPr eaLnBrk="1" hangingPunct="1">
              <a:defRPr/>
            </a:pPr>
            <a:r>
              <a:rPr lang="cs-CZ" sz="2800" b="1" dirty="0">
                <a:solidFill>
                  <a:srgbClr val="FFCC66"/>
                </a:solidFill>
              </a:rPr>
              <a:t>    </a:t>
            </a:r>
            <a:r>
              <a:rPr lang="cs-CZ" sz="2800" b="1" dirty="0" err="1">
                <a:solidFill>
                  <a:srgbClr val="FFCC66"/>
                </a:solidFill>
              </a:rPr>
              <a:t>immobilized</a:t>
            </a:r>
            <a:r>
              <a:rPr lang="cs-CZ" sz="2800" b="1" dirty="0">
                <a:solidFill>
                  <a:srgbClr val="FFCC66"/>
                </a:solidFill>
              </a:rPr>
              <a:t> </a:t>
            </a:r>
            <a:r>
              <a:rPr lang="cs-CZ" sz="2800" b="1" dirty="0" err="1">
                <a:solidFill>
                  <a:srgbClr val="FFCC66"/>
                </a:solidFill>
              </a:rPr>
              <a:t>phase</a:t>
            </a:r>
            <a:r>
              <a:rPr lang="cs-CZ" sz="2800" b="1" dirty="0">
                <a:solidFill>
                  <a:srgbClr val="FFCC66"/>
                </a:solidFill>
              </a:rPr>
              <a:t> </a:t>
            </a:r>
            <a:r>
              <a:rPr lang="cs-CZ" sz="2800" dirty="0">
                <a:solidFill>
                  <a:srgbClr val="FFCC66"/>
                </a:solidFill>
              </a:rPr>
              <a:t>(</a:t>
            </a:r>
            <a:r>
              <a:rPr lang="cs-CZ" sz="22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bound</a:t>
            </a:r>
            <a:r>
              <a:rPr lang="cs-CZ" sz="2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on </a:t>
            </a:r>
            <a:r>
              <a:rPr lang="cs-CZ" sz="22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membrane</a:t>
            </a:r>
            <a:r>
              <a:rPr lang="cs-CZ" sz="2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cs-CZ" sz="22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glass</a:t>
            </a:r>
            <a:r>
              <a:rPr lang="cs-CZ" sz="2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in </a:t>
            </a:r>
            <a:r>
              <a:rPr lang="cs-CZ" sz="22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tissue</a:t>
            </a:r>
            <a:r>
              <a:rPr lang="cs-CZ" sz="2800" dirty="0">
                <a:solidFill>
                  <a:srgbClr val="FFCC66"/>
                </a:solidFill>
              </a:rPr>
              <a:t>) </a:t>
            </a:r>
            <a:endParaRPr lang="cs-CZ" sz="2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eaLnBrk="1" hangingPunct="1">
              <a:defRPr/>
            </a:pPr>
            <a:r>
              <a:rPr lang="cs-CZ" sz="2800" b="1" dirty="0">
                <a:solidFill>
                  <a:srgbClr val="FFCC66"/>
                </a:solidFill>
              </a:rPr>
              <a:t>    mobile </a:t>
            </a:r>
            <a:r>
              <a:rPr lang="cs-CZ" sz="2800" b="1" dirty="0" err="1">
                <a:solidFill>
                  <a:srgbClr val="FFCC66"/>
                </a:solidFill>
              </a:rPr>
              <a:t>phase</a:t>
            </a:r>
            <a:r>
              <a:rPr lang="cs-CZ" sz="2800" b="1" dirty="0">
                <a:solidFill>
                  <a:srgbClr val="FFCC66"/>
                </a:solidFill>
              </a:rPr>
              <a:t> </a:t>
            </a:r>
            <a:r>
              <a:rPr lang="cs-CZ" sz="2800" dirty="0">
                <a:solidFill>
                  <a:srgbClr val="FFCC66"/>
                </a:solidFill>
              </a:rPr>
              <a:t>(</a:t>
            </a:r>
            <a:r>
              <a:rPr lang="cs-CZ" sz="2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NA in </a:t>
            </a:r>
            <a:r>
              <a:rPr lang="cs-CZ" sz="22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solution</a:t>
            </a:r>
            <a:r>
              <a:rPr lang="cs-CZ" sz="2800" dirty="0">
                <a:solidFill>
                  <a:srgbClr val="FFCC66"/>
                </a:solidFill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délník 2"/>
          <p:cNvSpPr>
            <a:spLocks noChangeArrowheads="1"/>
          </p:cNvSpPr>
          <p:nvPr/>
        </p:nvSpPr>
        <p:spPr bwMode="auto">
          <a:xfrm>
            <a:off x="5795963" y="836613"/>
            <a:ext cx="2447925" cy="8636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11267" name="Volný tvar 3"/>
          <p:cNvSpPr>
            <a:spLocks/>
          </p:cNvSpPr>
          <p:nvPr/>
        </p:nvSpPr>
        <p:spPr bwMode="auto">
          <a:xfrm>
            <a:off x="6011863" y="1341438"/>
            <a:ext cx="933450" cy="260350"/>
          </a:xfrm>
          <a:custGeom>
            <a:avLst/>
            <a:gdLst>
              <a:gd name="T0" fmla="*/ 0 w 933450"/>
              <a:gd name="T1" fmla="*/ 257175 h 260350"/>
              <a:gd name="T2" fmla="*/ 295275 w 933450"/>
              <a:gd name="T3" fmla="*/ 0 h 260350"/>
              <a:gd name="T4" fmla="*/ 628650 w 933450"/>
              <a:gd name="T5" fmla="*/ 257175 h 260350"/>
              <a:gd name="T6" fmla="*/ 933450 w 933450"/>
              <a:gd name="T7" fmla="*/ 19050 h 260350"/>
              <a:gd name="T8" fmla="*/ 0 60000 65536"/>
              <a:gd name="T9" fmla="*/ 0 60000 65536"/>
              <a:gd name="T10" fmla="*/ 0 60000 65536"/>
              <a:gd name="T11" fmla="*/ 0 60000 65536"/>
              <a:gd name="T12" fmla="*/ 0 w 933450"/>
              <a:gd name="T13" fmla="*/ 0 h 260350"/>
              <a:gd name="T14" fmla="*/ 933450 w 933450"/>
              <a:gd name="T15" fmla="*/ 260350 h 260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3450" h="260350">
                <a:moveTo>
                  <a:pt x="0" y="257175"/>
                </a:moveTo>
                <a:cubicBezTo>
                  <a:pt x="95250" y="128587"/>
                  <a:pt x="190500" y="0"/>
                  <a:pt x="295275" y="0"/>
                </a:cubicBezTo>
                <a:cubicBezTo>
                  <a:pt x="400050" y="0"/>
                  <a:pt x="522288" y="254000"/>
                  <a:pt x="628650" y="257175"/>
                </a:cubicBezTo>
                <a:cubicBezTo>
                  <a:pt x="735012" y="260350"/>
                  <a:pt x="834231" y="139700"/>
                  <a:pt x="933450" y="1905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Volný tvar 4"/>
          <p:cNvSpPr>
            <a:spLocks/>
          </p:cNvSpPr>
          <p:nvPr/>
        </p:nvSpPr>
        <p:spPr bwMode="auto">
          <a:xfrm>
            <a:off x="7235825" y="1341438"/>
            <a:ext cx="933450" cy="260350"/>
          </a:xfrm>
          <a:custGeom>
            <a:avLst/>
            <a:gdLst>
              <a:gd name="T0" fmla="*/ 0 w 933450"/>
              <a:gd name="T1" fmla="*/ 257175 h 260350"/>
              <a:gd name="T2" fmla="*/ 295275 w 933450"/>
              <a:gd name="T3" fmla="*/ 0 h 260350"/>
              <a:gd name="T4" fmla="*/ 628650 w 933450"/>
              <a:gd name="T5" fmla="*/ 257175 h 260350"/>
              <a:gd name="T6" fmla="*/ 933450 w 933450"/>
              <a:gd name="T7" fmla="*/ 19050 h 260350"/>
              <a:gd name="T8" fmla="*/ 0 60000 65536"/>
              <a:gd name="T9" fmla="*/ 0 60000 65536"/>
              <a:gd name="T10" fmla="*/ 0 60000 65536"/>
              <a:gd name="T11" fmla="*/ 0 60000 65536"/>
              <a:gd name="T12" fmla="*/ 0 w 933450"/>
              <a:gd name="T13" fmla="*/ 0 h 260350"/>
              <a:gd name="T14" fmla="*/ 933450 w 933450"/>
              <a:gd name="T15" fmla="*/ 260350 h 260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3450" h="260350">
                <a:moveTo>
                  <a:pt x="0" y="257175"/>
                </a:moveTo>
                <a:cubicBezTo>
                  <a:pt x="95250" y="128587"/>
                  <a:pt x="190500" y="0"/>
                  <a:pt x="295275" y="0"/>
                </a:cubicBezTo>
                <a:cubicBezTo>
                  <a:pt x="400050" y="0"/>
                  <a:pt x="522288" y="254000"/>
                  <a:pt x="628650" y="257175"/>
                </a:cubicBezTo>
                <a:cubicBezTo>
                  <a:pt x="735012" y="260350"/>
                  <a:pt x="834231" y="139700"/>
                  <a:pt x="933450" y="1905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Volný tvar 5"/>
          <p:cNvSpPr>
            <a:spLocks/>
          </p:cNvSpPr>
          <p:nvPr/>
        </p:nvSpPr>
        <p:spPr bwMode="auto">
          <a:xfrm>
            <a:off x="7164388" y="1052513"/>
            <a:ext cx="933450" cy="260350"/>
          </a:xfrm>
          <a:custGeom>
            <a:avLst/>
            <a:gdLst>
              <a:gd name="T0" fmla="*/ 0 w 933450"/>
              <a:gd name="T1" fmla="*/ 257175 h 260350"/>
              <a:gd name="T2" fmla="*/ 295275 w 933450"/>
              <a:gd name="T3" fmla="*/ 0 h 260350"/>
              <a:gd name="T4" fmla="*/ 628650 w 933450"/>
              <a:gd name="T5" fmla="*/ 257175 h 260350"/>
              <a:gd name="T6" fmla="*/ 933450 w 933450"/>
              <a:gd name="T7" fmla="*/ 19050 h 260350"/>
              <a:gd name="T8" fmla="*/ 0 60000 65536"/>
              <a:gd name="T9" fmla="*/ 0 60000 65536"/>
              <a:gd name="T10" fmla="*/ 0 60000 65536"/>
              <a:gd name="T11" fmla="*/ 0 60000 65536"/>
              <a:gd name="T12" fmla="*/ 0 w 933450"/>
              <a:gd name="T13" fmla="*/ 0 h 260350"/>
              <a:gd name="T14" fmla="*/ 933450 w 933450"/>
              <a:gd name="T15" fmla="*/ 260350 h 260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3450" h="260350">
                <a:moveTo>
                  <a:pt x="0" y="257175"/>
                </a:moveTo>
                <a:cubicBezTo>
                  <a:pt x="95250" y="128587"/>
                  <a:pt x="190500" y="0"/>
                  <a:pt x="295275" y="0"/>
                </a:cubicBezTo>
                <a:cubicBezTo>
                  <a:pt x="400050" y="0"/>
                  <a:pt x="522288" y="254000"/>
                  <a:pt x="628650" y="257175"/>
                </a:cubicBezTo>
                <a:cubicBezTo>
                  <a:pt x="735012" y="260350"/>
                  <a:pt x="834231" y="139700"/>
                  <a:pt x="933450" y="1905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Volný tvar 6"/>
          <p:cNvSpPr>
            <a:spLocks/>
          </p:cNvSpPr>
          <p:nvPr/>
        </p:nvSpPr>
        <p:spPr bwMode="auto">
          <a:xfrm>
            <a:off x="1619250" y="2276475"/>
            <a:ext cx="933450" cy="260350"/>
          </a:xfrm>
          <a:custGeom>
            <a:avLst/>
            <a:gdLst>
              <a:gd name="T0" fmla="*/ 0 w 933450"/>
              <a:gd name="T1" fmla="*/ 257175 h 260350"/>
              <a:gd name="T2" fmla="*/ 295275 w 933450"/>
              <a:gd name="T3" fmla="*/ 0 h 260350"/>
              <a:gd name="T4" fmla="*/ 628650 w 933450"/>
              <a:gd name="T5" fmla="*/ 257175 h 260350"/>
              <a:gd name="T6" fmla="*/ 933450 w 933450"/>
              <a:gd name="T7" fmla="*/ 19050 h 260350"/>
              <a:gd name="T8" fmla="*/ 0 60000 65536"/>
              <a:gd name="T9" fmla="*/ 0 60000 65536"/>
              <a:gd name="T10" fmla="*/ 0 60000 65536"/>
              <a:gd name="T11" fmla="*/ 0 60000 65536"/>
              <a:gd name="T12" fmla="*/ 0 w 933450"/>
              <a:gd name="T13" fmla="*/ 0 h 260350"/>
              <a:gd name="T14" fmla="*/ 933450 w 933450"/>
              <a:gd name="T15" fmla="*/ 260350 h 260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3450" h="260350">
                <a:moveTo>
                  <a:pt x="0" y="257175"/>
                </a:moveTo>
                <a:cubicBezTo>
                  <a:pt x="95250" y="128587"/>
                  <a:pt x="190500" y="0"/>
                  <a:pt x="295275" y="0"/>
                </a:cubicBezTo>
                <a:cubicBezTo>
                  <a:pt x="400050" y="0"/>
                  <a:pt x="522288" y="254000"/>
                  <a:pt x="628650" y="257175"/>
                </a:cubicBezTo>
                <a:cubicBezTo>
                  <a:pt x="735012" y="260350"/>
                  <a:pt x="834231" y="139700"/>
                  <a:pt x="933450" y="1905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Volný tvar 7"/>
          <p:cNvSpPr>
            <a:spLocks/>
          </p:cNvSpPr>
          <p:nvPr/>
        </p:nvSpPr>
        <p:spPr bwMode="auto">
          <a:xfrm>
            <a:off x="2484438" y="2636838"/>
            <a:ext cx="933450" cy="260350"/>
          </a:xfrm>
          <a:custGeom>
            <a:avLst/>
            <a:gdLst>
              <a:gd name="T0" fmla="*/ 0 w 933450"/>
              <a:gd name="T1" fmla="*/ 257175 h 260350"/>
              <a:gd name="T2" fmla="*/ 295275 w 933450"/>
              <a:gd name="T3" fmla="*/ 0 h 260350"/>
              <a:gd name="T4" fmla="*/ 628650 w 933450"/>
              <a:gd name="T5" fmla="*/ 257175 h 260350"/>
              <a:gd name="T6" fmla="*/ 933450 w 933450"/>
              <a:gd name="T7" fmla="*/ 19050 h 260350"/>
              <a:gd name="T8" fmla="*/ 0 60000 65536"/>
              <a:gd name="T9" fmla="*/ 0 60000 65536"/>
              <a:gd name="T10" fmla="*/ 0 60000 65536"/>
              <a:gd name="T11" fmla="*/ 0 60000 65536"/>
              <a:gd name="T12" fmla="*/ 0 w 933450"/>
              <a:gd name="T13" fmla="*/ 0 h 260350"/>
              <a:gd name="T14" fmla="*/ 933450 w 933450"/>
              <a:gd name="T15" fmla="*/ 260350 h 260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3450" h="260350">
                <a:moveTo>
                  <a:pt x="0" y="257175"/>
                </a:moveTo>
                <a:cubicBezTo>
                  <a:pt x="95250" y="128587"/>
                  <a:pt x="190500" y="0"/>
                  <a:pt x="295275" y="0"/>
                </a:cubicBezTo>
                <a:cubicBezTo>
                  <a:pt x="400050" y="0"/>
                  <a:pt x="522288" y="254000"/>
                  <a:pt x="628650" y="257175"/>
                </a:cubicBezTo>
                <a:cubicBezTo>
                  <a:pt x="735012" y="260350"/>
                  <a:pt x="834231" y="139700"/>
                  <a:pt x="933450" y="1905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Volný tvar 8"/>
          <p:cNvSpPr>
            <a:spLocks/>
          </p:cNvSpPr>
          <p:nvPr/>
        </p:nvSpPr>
        <p:spPr bwMode="auto">
          <a:xfrm>
            <a:off x="2916238" y="2060575"/>
            <a:ext cx="933450" cy="260350"/>
          </a:xfrm>
          <a:custGeom>
            <a:avLst/>
            <a:gdLst>
              <a:gd name="T0" fmla="*/ 0 w 933450"/>
              <a:gd name="T1" fmla="*/ 257175 h 260350"/>
              <a:gd name="T2" fmla="*/ 295275 w 933450"/>
              <a:gd name="T3" fmla="*/ 0 h 260350"/>
              <a:gd name="T4" fmla="*/ 628650 w 933450"/>
              <a:gd name="T5" fmla="*/ 257175 h 260350"/>
              <a:gd name="T6" fmla="*/ 933450 w 933450"/>
              <a:gd name="T7" fmla="*/ 19050 h 260350"/>
              <a:gd name="T8" fmla="*/ 0 60000 65536"/>
              <a:gd name="T9" fmla="*/ 0 60000 65536"/>
              <a:gd name="T10" fmla="*/ 0 60000 65536"/>
              <a:gd name="T11" fmla="*/ 0 60000 65536"/>
              <a:gd name="T12" fmla="*/ 0 w 933450"/>
              <a:gd name="T13" fmla="*/ 0 h 260350"/>
              <a:gd name="T14" fmla="*/ 933450 w 933450"/>
              <a:gd name="T15" fmla="*/ 260350 h 260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3450" h="260350">
                <a:moveTo>
                  <a:pt x="0" y="257175"/>
                </a:moveTo>
                <a:cubicBezTo>
                  <a:pt x="95250" y="128587"/>
                  <a:pt x="190500" y="0"/>
                  <a:pt x="295275" y="0"/>
                </a:cubicBezTo>
                <a:cubicBezTo>
                  <a:pt x="400050" y="0"/>
                  <a:pt x="522288" y="254000"/>
                  <a:pt x="628650" y="257175"/>
                </a:cubicBezTo>
                <a:cubicBezTo>
                  <a:pt x="735012" y="260350"/>
                  <a:pt x="834231" y="139700"/>
                  <a:pt x="933450" y="1905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Volný tvar 9"/>
          <p:cNvSpPr>
            <a:spLocks/>
          </p:cNvSpPr>
          <p:nvPr/>
        </p:nvSpPr>
        <p:spPr bwMode="auto">
          <a:xfrm>
            <a:off x="6011863" y="1052513"/>
            <a:ext cx="933450" cy="260350"/>
          </a:xfrm>
          <a:custGeom>
            <a:avLst/>
            <a:gdLst>
              <a:gd name="T0" fmla="*/ 0 w 933450"/>
              <a:gd name="T1" fmla="*/ 257175 h 260350"/>
              <a:gd name="T2" fmla="*/ 295275 w 933450"/>
              <a:gd name="T3" fmla="*/ 0 h 260350"/>
              <a:gd name="T4" fmla="*/ 628650 w 933450"/>
              <a:gd name="T5" fmla="*/ 257175 h 260350"/>
              <a:gd name="T6" fmla="*/ 933450 w 933450"/>
              <a:gd name="T7" fmla="*/ 19050 h 260350"/>
              <a:gd name="T8" fmla="*/ 0 60000 65536"/>
              <a:gd name="T9" fmla="*/ 0 60000 65536"/>
              <a:gd name="T10" fmla="*/ 0 60000 65536"/>
              <a:gd name="T11" fmla="*/ 0 60000 65536"/>
              <a:gd name="T12" fmla="*/ 0 w 933450"/>
              <a:gd name="T13" fmla="*/ 0 h 260350"/>
              <a:gd name="T14" fmla="*/ 933450 w 933450"/>
              <a:gd name="T15" fmla="*/ 260350 h 260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3450" h="260350">
                <a:moveTo>
                  <a:pt x="0" y="257175"/>
                </a:moveTo>
                <a:cubicBezTo>
                  <a:pt x="95250" y="128587"/>
                  <a:pt x="190500" y="0"/>
                  <a:pt x="295275" y="0"/>
                </a:cubicBezTo>
                <a:cubicBezTo>
                  <a:pt x="400050" y="0"/>
                  <a:pt x="522288" y="254000"/>
                  <a:pt x="628650" y="257175"/>
                </a:cubicBezTo>
                <a:cubicBezTo>
                  <a:pt x="735012" y="260350"/>
                  <a:pt x="834231" y="139700"/>
                  <a:pt x="933450" y="1905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Volný tvar 10"/>
          <p:cNvSpPr>
            <a:spLocks/>
          </p:cNvSpPr>
          <p:nvPr/>
        </p:nvSpPr>
        <p:spPr bwMode="auto">
          <a:xfrm>
            <a:off x="1042988" y="2708275"/>
            <a:ext cx="933450" cy="260350"/>
          </a:xfrm>
          <a:custGeom>
            <a:avLst/>
            <a:gdLst>
              <a:gd name="T0" fmla="*/ 0 w 933450"/>
              <a:gd name="T1" fmla="*/ 257175 h 260350"/>
              <a:gd name="T2" fmla="*/ 295275 w 933450"/>
              <a:gd name="T3" fmla="*/ 0 h 260350"/>
              <a:gd name="T4" fmla="*/ 628650 w 933450"/>
              <a:gd name="T5" fmla="*/ 257175 h 260350"/>
              <a:gd name="T6" fmla="*/ 933450 w 933450"/>
              <a:gd name="T7" fmla="*/ 19050 h 260350"/>
              <a:gd name="T8" fmla="*/ 0 60000 65536"/>
              <a:gd name="T9" fmla="*/ 0 60000 65536"/>
              <a:gd name="T10" fmla="*/ 0 60000 65536"/>
              <a:gd name="T11" fmla="*/ 0 60000 65536"/>
              <a:gd name="T12" fmla="*/ 0 w 933450"/>
              <a:gd name="T13" fmla="*/ 0 h 260350"/>
              <a:gd name="T14" fmla="*/ 933450 w 933450"/>
              <a:gd name="T15" fmla="*/ 260350 h 260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3450" h="260350">
                <a:moveTo>
                  <a:pt x="0" y="257175"/>
                </a:moveTo>
                <a:cubicBezTo>
                  <a:pt x="95250" y="128587"/>
                  <a:pt x="190500" y="0"/>
                  <a:pt x="295275" y="0"/>
                </a:cubicBezTo>
                <a:cubicBezTo>
                  <a:pt x="400050" y="0"/>
                  <a:pt x="522288" y="254000"/>
                  <a:pt x="628650" y="257175"/>
                </a:cubicBezTo>
                <a:cubicBezTo>
                  <a:pt x="735012" y="260350"/>
                  <a:pt x="834231" y="139700"/>
                  <a:pt x="933450" y="1905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Volný tvar 11"/>
          <p:cNvSpPr/>
          <p:nvPr/>
        </p:nvSpPr>
        <p:spPr bwMode="auto">
          <a:xfrm>
            <a:off x="3779838" y="2349500"/>
            <a:ext cx="933450" cy="260350"/>
          </a:xfrm>
          <a:custGeom>
            <a:avLst/>
            <a:gdLst>
              <a:gd name="connsiteX0" fmla="*/ 0 w 933450"/>
              <a:gd name="connsiteY0" fmla="*/ 257175 h 260350"/>
              <a:gd name="connsiteX1" fmla="*/ 295275 w 933450"/>
              <a:gd name="connsiteY1" fmla="*/ 0 h 260350"/>
              <a:gd name="connsiteX2" fmla="*/ 628650 w 933450"/>
              <a:gd name="connsiteY2" fmla="*/ 257175 h 260350"/>
              <a:gd name="connsiteX3" fmla="*/ 933450 w 933450"/>
              <a:gd name="connsiteY3" fmla="*/ 19050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450" h="260350">
                <a:moveTo>
                  <a:pt x="0" y="257175"/>
                </a:moveTo>
                <a:cubicBezTo>
                  <a:pt x="95250" y="128587"/>
                  <a:pt x="190500" y="0"/>
                  <a:pt x="295275" y="0"/>
                </a:cubicBezTo>
                <a:cubicBezTo>
                  <a:pt x="400050" y="0"/>
                  <a:pt x="522288" y="254000"/>
                  <a:pt x="628650" y="257175"/>
                </a:cubicBezTo>
                <a:cubicBezTo>
                  <a:pt x="735012" y="260350"/>
                  <a:pt x="834231" y="139700"/>
                  <a:pt x="933450" y="19050"/>
                </a:cubicBezTo>
              </a:path>
            </a:pathLst>
          </a:cu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276" name="Volný tvar 12"/>
          <p:cNvSpPr>
            <a:spLocks/>
          </p:cNvSpPr>
          <p:nvPr/>
        </p:nvSpPr>
        <p:spPr bwMode="auto">
          <a:xfrm>
            <a:off x="684213" y="2133600"/>
            <a:ext cx="933450" cy="260350"/>
          </a:xfrm>
          <a:custGeom>
            <a:avLst/>
            <a:gdLst>
              <a:gd name="T0" fmla="*/ 0 w 933450"/>
              <a:gd name="T1" fmla="*/ 257175 h 260350"/>
              <a:gd name="T2" fmla="*/ 295275 w 933450"/>
              <a:gd name="T3" fmla="*/ 0 h 260350"/>
              <a:gd name="T4" fmla="*/ 628650 w 933450"/>
              <a:gd name="T5" fmla="*/ 257175 h 260350"/>
              <a:gd name="T6" fmla="*/ 933450 w 933450"/>
              <a:gd name="T7" fmla="*/ 19050 h 260350"/>
              <a:gd name="T8" fmla="*/ 0 60000 65536"/>
              <a:gd name="T9" fmla="*/ 0 60000 65536"/>
              <a:gd name="T10" fmla="*/ 0 60000 65536"/>
              <a:gd name="T11" fmla="*/ 0 60000 65536"/>
              <a:gd name="T12" fmla="*/ 0 w 933450"/>
              <a:gd name="T13" fmla="*/ 0 h 260350"/>
              <a:gd name="T14" fmla="*/ 933450 w 933450"/>
              <a:gd name="T15" fmla="*/ 260350 h 260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3450" h="260350">
                <a:moveTo>
                  <a:pt x="0" y="257175"/>
                </a:moveTo>
                <a:cubicBezTo>
                  <a:pt x="95250" y="128587"/>
                  <a:pt x="190500" y="0"/>
                  <a:pt x="295275" y="0"/>
                </a:cubicBezTo>
                <a:cubicBezTo>
                  <a:pt x="400050" y="0"/>
                  <a:pt x="522288" y="254000"/>
                  <a:pt x="628650" y="257175"/>
                </a:cubicBezTo>
                <a:cubicBezTo>
                  <a:pt x="735012" y="260350"/>
                  <a:pt x="834231" y="139700"/>
                  <a:pt x="933450" y="19050"/>
                </a:cubicBezTo>
              </a:path>
            </a:pathLst>
          </a:cu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Volný tvar 13"/>
          <p:cNvSpPr>
            <a:spLocks/>
          </p:cNvSpPr>
          <p:nvPr/>
        </p:nvSpPr>
        <p:spPr bwMode="auto">
          <a:xfrm>
            <a:off x="3203575" y="2924175"/>
            <a:ext cx="933450" cy="260350"/>
          </a:xfrm>
          <a:custGeom>
            <a:avLst/>
            <a:gdLst>
              <a:gd name="T0" fmla="*/ 0 w 933450"/>
              <a:gd name="T1" fmla="*/ 257175 h 260350"/>
              <a:gd name="T2" fmla="*/ 295275 w 933450"/>
              <a:gd name="T3" fmla="*/ 0 h 260350"/>
              <a:gd name="T4" fmla="*/ 628650 w 933450"/>
              <a:gd name="T5" fmla="*/ 257175 h 260350"/>
              <a:gd name="T6" fmla="*/ 933450 w 933450"/>
              <a:gd name="T7" fmla="*/ 19050 h 260350"/>
              <a:gd name="T8" fmla="*/ 0 60000 65536"/>
              <a:gd name="T9" fmla="*/ 0 60000 65536"/>
              <a:gd name="T10" fmla="*/ 0 60000 65536"/>
              <a:gd name="T11" fmla="*/ 0 60000 65536"/>
              <a:gd name="T12" fmla="*/ 0 w 933450"/>
              <a:gd name="T13" fmla="*/ 0 h 260350"/>
              <a:gd name="T14" fmla="*/ 933450 w 933450"/>
              <a:gd name="T15" fmla="*/ 260350 h 260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3450" h="260350">
                <a:moveTo>
                  <a:pt x="0" y="257175"/>
                </a:moveTo>
                <a:cubicBezTo>
                  <a:pt x="95250" y="128587"/>
                  <a:pt x="190500" y="0"/>
                  <a:pt x="295275" y="0"/>
                </a:cubicBezTo>
                <a:cubicBezTo>
                  <a:pt x="400050" y="0"/>
                  <a:pt x="522288" y="254000"/>
                  <a:pt x="628650" y="257175"/>
                </a:cubicBezTo>
                <a:cubicBezTo>
                  <a:pt x="735012" y="260350"/>
                  <a:pt x="834231" y="139700"/>
                  <a:pt x="933450" y="19050"/>
                </a:cubicBezTo>
              </a:path>
            </a:pathLst>
          </a:cu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AutoShape 154"/>
          <p:cNvSpPr>
            <a:spLocks noChangeArrowheads="1"/>
          </p:cNvSpPr>
          <p:nvPr/>
        </p:nvSpPr>
        <p:spPr bwMode="auto">
          <a:xfrm rot="5400000">
            <a:off x="6834188" y="1887538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11279" name="AutoShape 164"/>
          <p:cNvSpPr>
            <a:spLocks noChangeArrowheads="1"/>
          </p:cNvSpPr>
          <p:nvPr/>
        </p:nvSpPr>
        <p:spPr bwMode="auto">
          <a:xfrm>
            <a:off x="4572000" y="2781300"/>
            <a:ext cx="1008063" cy="198438"/>
          </a:xfrm>
          <a:prstGeom prst="rightArrow">
            <a:avLst>
              <a:gd name="adj1" fmla="val 50000"/>
              <a:gd name="adj2" fmla="val 287984"/>
            </a:avLst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26" name="Pěticípá hvězda 25"/>
          <p:cNvSpPr/>
          <p:nvPr/>
        </p:nvSpPr>
        <p:spPr bwMode="auto">
          <a:xfrm>
            <a:off x="684213" y="2205038"/>
            <a:ext cx="122237" cy="122237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7" name="Pěticípá hvězda 26"/>
          <p:cNvSpPr/>
          <p:nvPr/>
        </p:nvSpPr>
        <p:spPr bwMode="auto">
          <a:xfrm>
            <a:off x="1331913" y="2276475"/>
            <a:ext cx="122237" cy="122238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8" name="Pěticípá hvězda 27"/>
          <p:cNvSpPr/>
          <p:nvPr/>
        </p:nvSpPr>
        <p:spPr bwMode="auto">
          <a:xfrm>
            <a:off x="1116013" y="2708275"/>
            <a:ext cx="122237" cy="122238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9" name="Pěticípá hvězda 28"/>
          <p:cNvSpPr/>
          <p:nvPr/>
        </p:nvSpPr>
        <p:spPr bwMode="auto">
          <a:xfrm>
            <a:off x="1476375" y="2852738"/>
            <a:ext cx="122238" cy="122237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0" name="Pěticípá hvězda 29"/>
          <p:cNvSpPr/>
          <p:nvPr/>
        </p:nvSpPr>
        <p:spPr bwMode="auto">
          <a:xfrm>
            <a:off x="1908175" y="2276475"/>
            <a:ext cx="122238" cy="122238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1" name="Pěticípá hvězda 30"/>
          <p:cNvSpPr/>
          <p:nvPr/>
        </p:nvSpPr>
        <p:spPr bwMode="auto">
          <a:xfrm>
            <a:off x="2339975" y="2420938"/>
            <a:ext cx="122238" cy="122237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2" name="Pěticípá hvězda 31"/>
          <p:cNvSpPr/>
          <p:nvPr/>
        </p:nvSpPr>
        <p:spPr bwMode="auto">
          <a:xfrm>
            <a:off x="3059113" y="2060575"/>
            <a:ext cx="123825" cy="122238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3" name="Pěticípá hvězda 32"/>
          <p:cNvSpPr/>
          <p:nvPr/>
        </p:nvSpPr>
        <p:spPr bwMode="auto">
          <a:xfrm>
            <a:off x="3635375" y="2205038"/>
            <a:ext cx="122238" cy="122237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" name="Pěticípá hvězda 33"/>
          <p:cNvSpPr/>
          <p:nvPr/>
        </p:nvSpPr>
        <p:spPr bwMode="auto">
          <a:xfrm>
            <a:off x="2555875" y="2708275"/>
            <a:ext cx="122238" cy="122238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" name="Pěticípá hvězda 34"/>
          <p:cNvSpPr/>
          <p:nvPr/>
        </p:nvSpPr>
        <p:spPr bwMode="auto">
          <a:xfrm>
            <a:off x="3203575" y="2781300"/>
            <a:ext cx="122238" cy="122238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6" name="Pěticípá hvězda 35"/>
          <p:cNvSpPr/>
          <p:nvPr/>
        </p:nvSpPr>
        <p:spPr bwMode="auto">
          <a:xfrm>
            <a:off x="3419475" y="2852738"/>
            <a:ext cx="122238" cy="122237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7" name="Pěticípá hvězda 36"/>
          <p:cNvSpPr/>
          <p:nvPr/>
        </p:nvSpPr>
        <p:spPr bwMode="auto">
          <a:xfrm>
            <a:off x="3924300" y="2997200"/>
            <a:ext cx="122238" cy="122238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8" name="Pěticípá hvězda 37"/>
          <p:cNvSpPr/>
          <p:nvPr/>
        </p:nvSpPr>
        <p:spPr bwMode="auto">
          <a:xfrm>
            <a:off x="3779838" y="2420938"/>
            <a:ext cx="122237" cy="122237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9" name="Pěticípá hvězda 38"/>
          <p:cNvSpPr/>
          <p:nvPr/>
        </p:nvSpPr>
        <p:spPr bwMode="auto">
          <a:xfrm>
            <a:off x="4356100" y="2492375"/>
            <a:ext cx="122238" cy="122238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294" name="Obdélník 47"/>
          <p:cNvSpPr>
            <a:spLocks noChangeArrowheads="1"/>
          </p:cNvSpPr>
          <p:nvPr/>
        </p:nvSpPr>
        <p:spPr bwMode="auto">
          <a:xfrm>
            <a:off x="5724525" y="188913"/>
            <a:ext cx="25908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b="1">
                <a:solidFill>
                  <a:srgbClr val="FFCC66"/>
                </a:solidFill>
              </a:rPr>
              <a:t>immobilized probes</a:t>
            </a:r>
          </a:p>
          <a:p>
            <a:r>
              <a:rPr lang="cs-CZ" altLang="cs-CZ" sz="1800">
                <a:solidFill>
                  <a:srgbClr val="FFCC66"/>
                </a:solidFill>
              </a:rPr>
              <a:t>(on known positions)</a:t>
            </a:r>
            <a:endParaRPr lang="cs-CZ" altLang="cs-CZ" sz="1800"/>
          </a:p>
        </p:txBody>
      </p:sp>
      <p:sp>
        <p:nvSpPr>
          <p:cNvPr id="11295" name="Obdélník 48"/>
          <p:cNvSpPr>
            <a:spLocks noChangeArrowheads="1"/>
          </p:cNvSpPr>
          <p:nvPr/>
        </p:nvSpPr>
        <p:spPr bwMode="auto">
          <a:xfrm>
            <a:off x="971550" y="1484313"/>
            <a:ext cx="3770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b="1">
                <a:solidFill>
                  <a:srgbClr val="FFCC66"/>
                </a:solidFill>
              </a:rPr>
              <a:t>mobile, labeled mixture of NA</a:t>
            </a:r>
            <a:endParaRPr lang="cs-CZ" altLang="cs-CZ"/>
          </a:p>
        </p:txBody>
      </p:sp>
      <p:sp>
        <p:nvSpPr>
          <p:cNvPr id="11296" name="Obdélník 49"/>
          <p:cNvSpPr>
            <a:spLocks noChangeArrowheads="1"/>
          </p:cNvSpPr>
          <p:nvPr/>
        </p:nvSpPr>
        <p:spPr bwMode="auto">
          <a:xfrm>
            <a:off x="1258888" y="476250"/>
            <a:ext cx="2741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800" b="1">
                <a:solidFill>
                  <a:schemeClr val="bg1"/>
                </a:solidFill>
              </a:rPr>
              <a:t>Arrangement I:</a:t>
            </a:r>
            <a:endParaRPr lang="cs-CZ" altLang="cs-CZ" sz="2800"/>
          </a:p>
        </p:txBody>
      </p:sp>
      <p:sp>
        <p:nvSpPr>
          <p:cNvPr id="11297" name="Obdélník 50"/>
          <p:cNvSpPr>
            <a:spLocks noChangeArrowheads="1"/>
          </p:cNvSpPr>
          <p:nvPr/>
        </p:nvSpPr>
        <p:spPr bwMode="auto">
          <a:xfrm>
            <a:off x="1187450" y="4149725"/>
            <a:ext cx="2841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800" b="1">
                <a:solidFill>
                  <a:schemeClr val="bg1"/>
                </a:solidFill>
              </a:rPr>
              <a:t>Arrangement II:</a:t>
            </a:r>
            <a:endParaRPr lang="cs-CZ" altLang="cs-CZ" sz="2800"/>
          </a:p>
        </p:txBody>
      </p:sp>
      <p:sp>
        <p:nvSpPr>
          <p:cNvPr id="52" name="Volný tvar 51"/>
          <p:cNvSpPr/>
          <p:nvPr/>
        </p:nvSpPr>
        <p:spPr bwMode="auto">
          <a:xfrm>
            <a:off x="395288" y="2997200"/>
            <a:ext cx="933450" cy="260350"/>
          </a:xfrm>
          <a:custGeom>
            <a:avLst/>
            <a:gdLst>
              <a:gd name="connsiteX0" fmla="*/ 0 w 933450"/>
              <a:gd name="connsiteY0" fmla="*/ 257175 h 260350"/>
              <a:gd name="connsiteX1" fmla="*/ 295275 w 933450"/>
              <a:gd name="connsiteY1" fmla="*/ 0 h 260350"/>
              <a:gd name="connsiteX2" fmla="*/ 628650 w 933450"/>
              <a:gd name="connsiteY2" fmla="*/ 257175 h 260350"/>
              <a:gd name="connsiteX3" fmla="*/ 933450 w 933450"/>
              <a:gd name="connsiteY3" fmla="*/ 19050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450" h="260350">
                <a:moveTo>
                  <a:pt x="0" y="257175"/>
                </a:moveTo>
                <a:cubicBezTo>
                  <a:pt x="95250" y="128587"/>
                  <a:pt x="190500" y="0"/>
                  <a:pt x="295275" y="0"/>
                </a:cubicBezTo>
                <a:cubicBezTo>
                  <a:pt x="400050" y="0"/>
                  <a:pt x="522288" y="254000"/>
                  <a:pt x="628650" y="257175"/>
                </a:cubicBezTo>
                <a:cubicBezTo>
                  <a:pt x="735012" y="260350"/>
                  <a:pt x="834231" y="139700"/>
                  <a:pt x="933450" y="19050"/>
                </a:cubicBezTo>
              </a:path>
            </a:pathLst>
          </a:cu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3" name="Volný tvar 52"/>
          <p:cNvSpPr/>
          <p:nvPr/>
        </p:nvSpPr>
        <p:spPr bwMode="auto">
          <a:xfrm>
            <a:off x="1908175" y="3068638"/>
            <a:ext cx="933450" cy="260350"/>
          </a:xfrm>
          <a:custGeom>
            <a:avLst/>
            <a:gdLst>
              <a:gd name="connsiteX0" fmla="*/ 0 w 933450"/>
              <a:gd name="connsiteY0" fmla="*/ 257175 h 260350"/>
              <a:gd name="connsiteX1" fmla="*/ 295275 w 933450"/>
              <a:gd name="connsiteY1" fmla="*/ 0 h 260350"/>
              <a:gd name="connsiteX2" fmla="*/ 628650 w 933450"/>
              <a:gd name="connsiteY2" fmla="*/ 257175 h 260350"/>
              <a:gd name="connsiteX3" fmla="*/ 933450 w 933450"/>
              <a:gd name="connsiteY3" fmla="*/ 19050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450" h="260350">
                <a:moveTo>
                  <a:pt x="0" y="257175"/>
                </a:moveTo>
                <a:cubicBezTo>
                  <a:pt x="95250" y="128587"/>
                  <a:pt x="190500" y="0"/>
                  <a:pt x="295275" y="0"/>
                </a:cubicBezTo>
                <a:cubicBezTo>
                  <a:pt x="400050" y="0"/>
                  <a:pt x="522288" y="254000"/>
                  <a:pt x="628650" y="257175"/>
                </a:cubicBezTo>
                <a:cubicBezTo>
                  <a:pt x="735012" y="260350"/>
                  <a:pt x="834231" y="139700"/>
                  <a:pt x="933450" y="19050"/>
                </a:cubicBezTo>
              </a:path>
            </a:pathLst>
          </a:cu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4" name="Pěticípá hvězda 53"/>
          <p:cNvSpPr/>
          <p:nvPr/>
        </p:nvSpPr>
        <p:spPr bwMode="auto">
          <a:xfrm>
            <a:off x="539750" y="2997200"/>
            <a:ext cx="122238" cy="122238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5" name="Pěticípá hvězda 54"/>
          <p:cNvSpPr/>
          <p:nvPr/>
        </p:nvSpPr>
        <p:spPr bwMode="auto">
          <a:xfrm>
            <a:off x="1187450" y="3068638"/>
            <a:ext cx="122238" cy="122237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6" name="Pěticípá hvězda 55"/>
          <p:cNvSpPr/>
          <p:nvPr/>
        </p:nvSpPr>
        <p:spPr bwMode="auto">
          <a:xfrm>
            <a:off x="1979613" y="3141663"/>
            <a:ext cx="122237" cy="122237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7" name="Pěticípá hvězda 56"/>
          <p:cNvSpPr/>
          <p:nvPr/>
        </p:nvSpPr>
        <p:spPr bwMode="auto">
          <a:xfrm>
            <a:off x="2555875" y="3213100"/>
            <a:ext cx="122238" cy="122238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304" name="Obdélník 57"/>
          <p:cNvSpPr>
            <a:spLocks noChangeArrowheads="1"/>
          </p:cNvSpPr>
          <p:nvPr/>
        </p:nvSpPr>
        <p:spPr bwMode="auto">
          <a:xfrm>
            <a:off x="5795963" y="4437063"/>
            <a:ext cx="2447925" cy="936625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cxnSp>
        <p:nvCxnSpPr>
          <p:cNvPr id="60" name="Přímá spojovací čára 59"/>
          <p:cNvCxnSpPr/>
          <p:nvPr/>
        </p:nvCxnSpPr>
        <p:spPr bwMode="auto">
          <a:xfrm>
            <a:off x="7054850" y="836613"/>
            <a:ext cx="0" cy="863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306" name="Skupina 1"/>
          <p:cNvGrpSpPr>
            <a:grpSpLocks/>
          </p:cNvGrpSpPr>
          <p:nvPr/>
        </p:nvGrpSpPr>
        <p:grpSpPr bwMode="auto">
          <a:xfrm>
            <a:off x="5795963" y="2349500"/>
            <a:ext cx="2447925" cy="863600"/>
            <a:chOff x="5795963" y="2349500"/>
            <a:chExt cx="2447925" cy="863600"/>
          </a:xfrm>
        </p:grpSpPr>
        <p:sp>
          <p:nvSpPr>
            <p:cNvPr id="11354" name="Obdélník 16"/>
            <p:cNvSpPr>
              <a:spLocks noChangeArrowheads="1"/>
            </p:cNvSpPr>
            <p:nvPr/>
          </p:nvSpPr>
          <p:spPr bwMode="auto">
            <a:xfrm>
              <a:off x="5795963" y="2349500"/>
              <a:ext cx="2447925" cy="863600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1355" name="Volný tvar 17"/>
            <p:cNvSpPr>
              <a:spLocks/>
            </p:cNvSpPr>
            <p:nvPr/>
          </p:nvSpPr>
          <p:spPr bwMode="auto">
            <a:xfrm>
              <a:off x="6011863" y="2852738"/>
              <a:ext cx="933450" cy="260350"/>
            </a:xfrm>
            <a:custGeom>
              <a:avLst/>
              <a:gdLst>
                <a:gd name="T0" fmla="*/ 0 w 933450"/>
                <a:gd name="T1" fmla="*/ 257175 h 260350"/>
                <a:gd name="T2" fmla="*/ 295275 w 933450"/>
                <a:gd name="T3" fmla="*/ 0 h 260350"/>
                <a:gd name="T4" fmla="*/ 628650 w 933450"/>
                <a:gd name="T5" fmla="*/ 257175 h 260350"/>
                <a:gd name="T6" fmla="*/ 933450 w 933450"/>
                <a:gd name="T7" fmla="*/ 19050 h 260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3450"/>
                <a:gd name="T13" fmla="*/ 0 h 260350"/>
                <a:gd name="T14" fmla="*/ 933450 w 933450"/>
                <a:gd name="T15" fmla="*/ 260350 h 260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3450" h="260350">
                  <a:moveTo>
                    <a:pt x="0" y="257175"/>
                  </a:moveTo>
                  <a:cubicBezTo>
                    <a:pt x="95250" y="128587"/>
                    <a:pt x="190500" y="0"/>
                    <a:pt x="295275" y="0"/>
                  </a:cubicBezTo>
                  <a:cubicBezTo>
                    <a:pt x="400050" y="0"/>
                    <a:pt x="522288" y="254000"/>
                    <a:pt x="628650" y="257175"/>
                  </a:cubicBezTo>
                  <a:cubicBezTo>
                    <a:pt x="735012" y="260350"/>
                    <a:pt x="834231" y="139700"/>
                    <a:pt x="933450" y="19050"/>
                  </a:cubicBezTo>
                </a:path>
              </a:pathLst>
            </a:cu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6" name="Volný tvar 18"/>
            <p:cNvSpPr>
              <a:spLocks/>
            </p:cNvSpPr>
            <p:nvPr/>
          </p:nvSpPr>
          <p:spPr bwMode="auto">
            <a:xfrm>
              <a:off x="7235825" y="2852738"/>
              <a:ext cx="933450" cy="260350"/>
            </a:xfrm>
            <a:custGeom>
              <a:avLst/>
              <a:gdLst>
                <a:gd name="T0" fmla="*/ 0 w 933450"/>
                <a:gd name="T1" fmla="*/ 257175 h 260350"/>
                <a:gd name="T2" fmla="*/ 295275 w 933450"/>
                <a:gd name="T3" fmla="*/ 0 h 260350"/>
                <a:gd name="T4" fmla="*/ 628650 w 933450"/>
                <a:gd name="T5" fmla="*/ 257175 h 260350"/>
                <a:gd name="T6" fmla="*/ 933450 w 933450"/>
                <a:gd name="T7" fmla="*/ 19050 h 260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3450"/>
                <a:gd name="T13" fmla="*/ 0 h 260350"/>
                <a:gd name="T14" fmla="*/ 933450 w 933450"/>
                <a:gd name="T15" fmla="*/ 260350 h 260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3450" h="260350">
                  <a:moveTo>
                    <a:pt x="0" y="257175"/>
                  </a:moveTo>
                  <a:cubicBezTo>
                    <a:pt x="95250" y="128587"/>
                    <a:pt x="190500" y="0"/>
                    <a:pt x="295275" y="0"/>
                  </a:cubicBezTo>
                  <a:cubicBezTo>
                    <a:pt x="400050" y="0"/>
                    <a:pt x="522288" y="254000"/>
                    <a:pt x="628650" y="257175"/>
                  </a:cubicBezTo>
                  <a:cubicBezTo>
                    <a:pt x="735012" y="260350"/>
                    <a:pt x="834231" y="139700"/>
                    <a:pt x="933450" y="19050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7" name="Volný tvar 19"/>
            <p:cNvSpPr>
              <a:spLocks/>
            </p:cNvSpPr>
            <p:nvPr/>
          </p:nvSpPr>
          <p:spPr bwMode="auto">
            <a:xfrm>
              <a:off x="7164388" y="2565400"/>
              <a:ext cx="933450" cy="260350"/>
            </a:xfrm>
            <a:custGeom>
              <a:avLst/>
              <a:gdLst>
                <a:gd name="T0" fmla="*/ 0 w 933450"/>
                <a:gd name="T1" fmla="*/ 257175 h 260350"/>
                <a:gd name="T2" fmla="*/ 295275 w 933450"/>
                <a:gd name="T3" fmla="*/ 0 h 260350"/>
                <a:gd name="T4" fmla="*/ 628650 w 933450"/>
                <a:gd name="T5" fmla="*/ 257175 h 260350"/>
                <a:gd name="T6" fmla="*/ 933450 w 933450"/>
                <a:gd name="T7" fmla="*/ 19050 h 260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3450"/>
                <a:gd name="T13" fmla="*/ 0 h 260350"/>
                <a:gd name="T14" fmla="*/ 933450 w 933450"/>
                <a:gd name="T15" fmla="*/ 260350 h 260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3450" h="260350">
                  <a:moveTo>
                    <a:pt x="0" y="257175"/>
                  </a:moveTo>
                  <a:cubicBezTo>
                    <a:pt x="95250" y="128587"/>
                    <a:pt x="190500" y="0"/>
                    <a:pt x="295275" y="0"/>
                  </a:cubicBezTo>
                  <a:cubicBezTo>
                    <a:pt x="400050" y="0"/>
                    <a:pt x="522288" y="254000"/>
                    <a:pt x="628650" y="257175"/>
                  </a:cubicBezTo>
                  <a:cubicBezTo>
                    <a:pt x="735012" y="260350"/>
                    <a:pt x="834231" y="139700"/>
                    <a:pt x="933450" y="19050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8" name="Volný tvar 20"/>
            <p:cNvSpPr>
              <a:spLocks/>
            </p:cNvSpPr>
            <p:nvPr/>
          </p:nvSpPr>
          <p:spPr bwMode="auto">
            <a:xfrm>
              <a:off x="6011863" y="2565400"/>
              <a:ext cx="933450" cy="260350"/>
            </a:xfrm>
            <a:custGeom>
              <a:avLst/>
              <a:gdLst>
                <a:gd name="T0" fmla="*/ 0 w 933450"/>
                <a:gd name="T1" fmla="*/ 257175 h 260350"/>
                <a:gd name="T2" fmla="*/ 295275 w 933450"/>
                <a:gd name="T3" fmla="*/ 0 h 260350"/>
                <a:gd name="T4" fmla="*/ 628650 w 933450"/>
                <a:gd name="T5" fmla="*/ 257175 h 260350"/>
                <a:gd name="T6" fmla="*/ 933450 w 933450"/>
                <a:gd name="T7" fmla="*/ 19050 h 260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3450"/>
                <a:gd name="T13" fmla="*/ 0 h 260350"/>
                <a:gd name="T14" fmla="*/ 933450 w 933450"/>
                <a:gd name="T15" fmla="*/ 260350 h 260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3450" h="260350">
                  <a:moveTo>
                    <a:pt x="0" y="257175"/>
                  </a:moveTo>
                  <a:cubicBezTo>
                    <a:pt x="95250" y="128587"/>
                    <a:pt x="190500" y="0"/>
                    <a:pt x="295275" y="0"/>
                  </a:cubicBezTo>
                  <a:cubicBezTo>
                    <a:pt x="400050" y="0"/>
                    <a:pt x="522288" y="254000"/>
                    <a:pt x="628650" y="257175"/>
                  </a:cubicBezTo>
                  <a:cubicBezTo>
                    <a:pt x="735012" y="260350"/>
                    <a:pt x="834231" y="139700"/>
                    <a:pt x="933450" y="19050"/>
                  </a:cubicBezTo>
                </a:path>
              </a:pathLst>
            </a:cu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9" name="Volný tvar 21"/>
            <p:cNvSpPr>
              <a:spLocks/>
            </p:cNvSpPr>
            <p:nvPr/>
          </p:nvSpPr>
          <p:spPr bwMode="auto">
            <a:xfrm>
              <a:off x="6011863" y="2636838"/>
              <a:ext cx="933450" cy="260350"/>
            </a:xfrm>
            <a:custGeom>
              <a:avLst/>
              <a:gdLst>
                <a:gd name="T0" fmla="*/ 0 w 933450"/>
                <a:gd name="T1" fmla="*/ 257175 h 260350"/>
                <a:gd name="T2" fmla="*/ 295275 w 933450"/>
                <a:gd name="T3" fmla="*/ 0 h 260350"/>
                <a:gd name="T4" fmla="*/ 628650 w 933450"/>
                <a:gd name="T5" fmla="*/ 257175 h 260350"/>
                <a:gd name="T6" fmla="*/ 933450 w 933450"/>
                <a:gd name="T7" fmla="*/ 19050 h 260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3450"/>
                <a:gd name="T13" fmla="*/ 0 h 260350"/>
                <a:gd name="T14" fmla="*/ 933450 w 933450"/>
                <a:gd name="T15" fmla="*/ 260350 h 260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3450" h="260350">
                  <a:moveTo>
                    <a:pt x="0" y="257175"/>
                  </a:moveTo>
                  <a:cubicBezTo>
                    <a:pt x="95250" y="128587"/>
                    <a:pt x="190500" y="0"/>
                    <a:pt x="295275" y="0"/>
                  </a:cubicBezTo>
                  <a:cubicBezTo>
                    <a:pt x="400050" y="0"/>
                    <a:pt x="522288" y="254000"/>
                    <a:pt x="628650" y="257175"/>
                  </a:cubicBezTo>
                  <a:cubicBezTo>
                    <a:pt x="735012" y="260350"/>
                    <a:pt x="834231" y="139700"/>
                    <a:pt x="933450" y="19050"/>
                  </a:cubicBezTo>
                </a:path>
              </a:pathLst>
            </a:cu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0" name="Volný tvar 22"/>
            <p:cNvSpPr>
              <a:spLocks/>
            </p:cNvSpPr>
            <p:nvPr/>
          </p:nvSpPr>
          <p:spPr bwMode="auto">
            <a:xfrm>
              <a:off x="6011863" y="2924175"/>
              <a:ext cx="933450" cy="260350"/>
            </a:xfrm>
            <a:custGeom>
              <a:avLst/>
              <a:gdLst>
                <a:gd name="T0" fmla="*/ 0 w 933450"/>
                <a:gd name="T1" fmla="*/ 257175 h 260350"/>
                <a:gd name="T2" fmla="*/ 295275 w 933450"/>
                <a:gd name="T3" fmla="*/ 0 h 260350"/>
                <a:gd name="T4" fmla="*/ 628650 w 933450"/>
                <a:gd name="T5" fmla="*/ 257175 h 260350"/>
                <a:gd name="T6" fmla="*/ 933450 w 933450"/>
                <a:gd name="T7" fmla="*/ 19050 h 260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3450"/>
                <a:gd name="T13" fmla="*/ 0 h 260350"/>
                <a:gd name="T14" fmla="*/ 933450 w 933450"/>
                <a:gd name="T15" fmla="*/ 260350 h 260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3450" h="260350">
                  <a:moveTo>
                    <a:pt x="0" y="257175"/>
                  </a:moveTo>
                  <a:cubicBezTo>
                    <a:pt x="95250" y="128587"/>
                    <a:pt x="190500" y="0"/>
                    <a:pt x="295275" y="0"/>
                  </a:cubicBezTo>
                  <a:cubicBezTo>
                    <a:pt x="400050" y="0"/>
                    <a:pt x="522288" y="254000"/>
                    <a:pt x="628650" y="257175"/>
                  </a:cubicBezTo>
                  <a:cubicBezTo>
                    <a:pt x="735012" y="260350"/>
                    <a:pt x="834231" y="139700"/>
                    <a:pt x="933450" y="19050"/>
                  </a:cubicBezTo>
                </a:path>
              </a:pathLst>
            </a:cu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1" name="Volný tvar 23"/>
            <p:cNvSpPr>
              <a:spLocks/>
            </p:cNvSpPr>
            <p:nvPr/>
          </p:nvSpPr>
          <p:spPr bwMode="auto">
            <a:xfrm>
              <a:off x="7164388" y="2636838"/>
              <a:ext cx="933450" cy="260350"/>
            </a:xfrm>
            <a:custGeom>
              <a:avLst/>
              <a:gdLst>
                <a:gd name="T0" fmla="*/ 0 w 933450"/>
                <a:gd name="T1" fmla="*/ 257175 h 260350"/>
                <a:gd name="T2" fmla="*/ 295275 w 933450"/>
                <a:gd name="T3" fmla="*/ 0 h 260350"/>
                <a:gd name="T4" fmla="*/ 628650 w 933450"/>
                <a:gd name="T5" fmla="*/ 257175 h 260350"/>
                <a:gd name="T6" fmla="*/ 933450 w 933450"/>
                <a:gd name="T7" fmla="*/ 19050 h 260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3450"/>
                <a:gd name="T13" fmla="*/ 0 h 260350"/>
                <a:gd name="T14" fmla="*/ 933450 w 933450"/>
                <a:gd name="T15" fmla="*/ 260350 h 260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3450" h="260350">
                  <a:moveTo>
                    <a:pt x="0" y="257175"/>
                  </a:moveTo>
                  <a:cubicBezTo>
                    <a:pt x="95250" y="128587"/>
                    <a:pt x="190500" y="0"/>
                    <a:pt x="295275" y="0"/>
                  </a:cubicBezTo>
                  <a:cubicBezTo>
                    <a:pt x="400050" y="0"/>
                    <a:pt x="522288" y="254000"/>
                    <a:pt x="628650" y="257175"/>
                  </a:cubicBezTo>
                  <a:cubicBezTo>
                    <a:pt x="735012" y="260350"/>
                    <a:pt x="834231" y="139700"/>
                    <a:pt x="933450" y="19050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Pěticípá hvězda 39"/>
            <p:cNvSpPr/>
            <p:nvPr/>
          </p:nvSpPr>
          <p:spPr bwMode="auto">
            <a:xfrm>
              <a:off x="6084888" y="2708275"/>
              <a:ext cx="122237" cy="122238"/>
            </a:xfrm>
            <a:prstGeom prst="star5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1" name="Pěticípá hvězda 40"/>
            <p:cNvSpPr/>
            <p:nvPr/>
          </p:nvSpPr>
          <p:spPr bwMode="auto">
            <a:xfrm>
              <a:off x="6516688" y="2781300"/>
              <a:ext cx="122237" cy="122238"/>
            </a:xfrm>
            <a:prstGeom prst="star5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2" name="Pěticípá hvězda 41"/>
            <p:cNvSpPr/>
            <p:nvPr/>
          </p:nvSpPr>
          <p:spPr bwMode="auto">
            <a:xfrm>
              <a:off x="6227763" y="2852738"/>
              <a:ext cx="122237" cy="122237"/>
            </a:xfrm>
            <a:prstGeom prst="star5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3" name="Pěticípá hvězda 42"/>
            <p:cNvSpPr/>
            <p:nvPr/>
          </p:nvSpPr>
          <p:spPr bwMode="auto">
            <a:xfrm>
              <a:off x="6732588" y="3068638"/>
              <a:ext cx="122237" cy="122237"/>
            </a:xfrm>
            <a:prstGeom prst="star5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4" name="Pěticípá hvězda 43"/>
            <p:cNvSpPr/>
            <p:nvPr/>
          </p:nvSpPr>
          <p:spPr bwMode="auto">
            <a:xfrm>
              <a:off x="7308850" y="2636838"/>
              <a:ext cx="122238" cy="122237"/>
            </a:xfrm>
            <a:prstGeom prst="star5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5" name="Pěticípá hvězda 44"/>
            <p:cNvSpPr/>
            <p:nvPr/>
          </p:nvSpPr>
          <p:spPr bwMode="auto">
            <a:xfrm>
              <a:off x="7812088" y="2781300"/>
              <a:ext cx="122237" cy="122238"/>
            </a:xfrm>
            <a:prstGeom prst="star5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/>
            </a:p>
          </p:txBody>
        </p:sp>
        <p:cxnSp>
          <p:nvCxnSpPr>
            <p:cNvPr id="61" name="Přímá spojovací čára 60"/>
            <p:cNvCxnSpPr/>
            <p:nvPr/>
          </p:nvCxnSpPr>
          <p:spPr bwMode="auto">
            <a:xfrm>
              <a:off x="7054850" y="2349500"/>
              <a:ext cx="0" cy="863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307" name="Volný tvar 61"/>
          <p:cNvSpPr>
            <a:spLocks/>
          </p:cNvSpPr>
          <p:nvPr/>
        </p:nvSpPr>
        <p:spPr bwMode="auto">
          <a:xfrm>
            <a:off x="5867400" y="4652963"/>
            <a:ext cx="933450" cy="260350"/>
          </a:xfrm>
          <a:custGeom>
            <a:avLst/>
            <a:gdLst>
              <a:gd name="T0" fmla="*/ 0 w 933450"/>
              <a:gd name="T1" fmla="*/ 257175 h 260350"/>
              <a:gd name="T2" fmla="*/ 295275 w 933450"/>
              <a:gd name="T3" fmla="*/ 0 h 260350"/>
              <a:gd name="T4" fmla="*/ 628650 w 933450"/>
              <a:gd name="T5" fmla="*/ 257175 h 260350"/>
              <a:gd name="T6" fmla="*/ 933450 w 933450"/>
              <a:gd name="T7" fmla="*/ 19050 h 260350"/>
              <a:gd name="T8" fmla="*/ 0 60000 65536"/>
              <a:gd name="T9" fmla="*/ 0 60000 65536"/>
              <a:gd name="T10" fmla="*/ 0 60000 65536"/>
              <a:gd name="T11" fmla="*/ 0 60000 65536"/>
              <a:gd name="T12" fmla="*/ 0 w 933450"/>
              <a:gd name="T13" fmla="*/ 0 h 260350"/>
              <a:gd name="T14" fmla="*/ 933450 w 933450"/>
              <a:gd name="T15" fmla="*/ 260350 h 260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3450" h="260350">
                <a:moveTo>
                  <a:pt x="0" y="257175"/>
                </a:moveTo>
                <a:cubicBezTo>
                  <a:pt x="95250" y="128587"/>
                  <a:pt x="190500" y="0"/>
                  <a:pt x="295275" y="0"/>
                </a:cubicBezTo>
                <a:cubicBezTo>
                  <a:pt x="400050" y="0"/>
                  <a:pt x="522288" y="254000"/>
                  <a:pt x="628650" y="257175"/>
                </a:cubicBezTo>
                <a:cubicBezTo>
                  <a:pt x="735012" y="260350"/>
                  <a:pt x="834231" y="139700"/>
                  <a:pt x="933450" y="19050"/>
                </a:cubicBezTo>
              </a:path>
            </a:pathLst>
          </a:cu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8" name="Volný tvar 62"/>
          <p:cNvSpPr>
            <a:spLocks/>
          </p:cNvSpPr>
          <p:nvPr/>
        </p:nvSpPr>
        <p:spPr bwMode="auto">
          <a:xfrm>
            <a:off x="5867400" y="4797425"/>
            <a:ext cx="933450" cy="260350"/>
          </a:xfrm>
          <a:custGeom>
            <a:avLst/>
            <a:gdLst>
              <a:gd name="T0" fmla="*/ 0 w 933450"/>
              <a:gd name="T1" fmla="*/ 257175 h 260350"/>
              <a:gd name="T2" fmla="*/ 295275 w 933450"/>
              <a:gd name="T3" fmla="*/ 0 h 260350"/>
              <a:gd name="T4" fmla="*/ 628650 w 933450"/>
              <a:gd name="T5" fmla="*/ 257175 h 260350"/>
              <a:gd name="T6" fmla="*/ 933450 w 933450"/>
              <a:gd name="T7" fmla="*/ 19050 h 260350"/>
              <a:gd name="T8" fmla="*/ 0 60000 65536"/>
              <a:gd name="T9" fmla="*/ 0 60000 65536"/>
              <a:gd name="T10" fmla="*/ 0 60000 65536"/>
              <a:gd name="T11" fmla="*/ 0 60000 65536"/>
              <a:gd name="T12" fmla="*/ 0 w 933450"/>
              <a:gd name="T13" fmla="*/ 0 h 260350"/>
              <a:gd name="T14" fmla="*/ 933450 w 933450"/>
              <a:gd name="T15" fmla="*/ 260350 h 260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3450" h="260350">
                <a:moveTo>
                  <a:pt x="0" y="257175"/>
                </a:moveTo>
                <a:cubicBezTo>
                  <a:pt x="95250" y="128587"/>
                  <a:pt x="190500" y="0"/>
                  <a:pt x="295275" y="0"/>
                </a:cubicBezTo>
                <a:cubicBezTo>
                  <a:pt x="400050" y="0"/>
                  <a:pt x="522288" y="254000"/>
                  <a:pt x="628650" y="257175"/>
                </a:cubicBezTo>
                <a:cubicBezTo>
                  <a:pt x="735012" y="260350"/>
                  <a:pt x="834231" y="139700"/>
                  <a:pt x="933450" y="1905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9" name="Volný tvar 63"/>
          <p:cNvSpPr>
            <a:spLocks/>
          </p:cNvSpPr>
          <p:nvPr/>
        </p:nvSpPr>
        <p:spPr bwMode="auto">
          <a:xfrm>
            <a:off x="5867400" y="4941888"/>
            <a:ext cx="933450" cy="260350"/>
          </a:xfrm>
          <a:custGeom>
            <a:avLst/>
            <a:gdLst>
              <a:gd name="T0" fmla="*/ 0 w 933450"/>
              <a:gd name="T1" fmla="*/ 257175 h 260350"/>
              <a:gd name="T2" fmla="*/ 295275 w 933450"/>
              <a:gd name="T3" fmla="*/ 0 h 260350"/>
              <a:gd name="T4" fmla="*/ 628650 w 933450"/>
              <a:gd name="T5" fmla="*/ 257175 h 260350"/>
              <a:gd name="T6" fmla="*/ 933450 w 933450"/>
              <a:gd name="T7" fmla="*/ 19050 h 260350"/>
              <a:gd name="T8" fmla="*/ 0 60000 65536"/>
              <a:gd name="T9" fmla="*/ 0 60000 65536"/>
              <a:gd name="T10" fmla="*/ 0 60000 65536"/>
              <a:gd name="T11" fmla="*/ 0 60000 65536"/>
              <a:gd name="T12" fmla="*/ 0 w 933450"/>
              <a:gd name="T13" fmla="*/ 0 h 260350"/>
              <a:gd name="T14" fmla="*/ 933450 w 933450"/>
              <a:gd name="T15" fmla="*/ 260350 h 260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3450" h="260350">
                <a:moveTo>
                  <a:pt x="0" y="257175"/>
                </a:moveTo>
                <a:cubicBezTo>
                  <a:pt x="95250" y="128587"/>
                  <a:pt x="190500" y="0"/>
                  <a:pt x="295275" y="0"/>
                </a:cubicBezTo>
                <a:cubicBezTo>
                  <a:pt x="400050" y="0"/>
                  <a:pt x="522288" y="254000"/>
                  <a:pt x="628650" y="257175"/>
                </a:cubicBezTo>
                <a:cubicBezTo>
                  <a:pt x="735012" y="260350"/>
                  <a:pt x="834231" y="139700"/>
                  <a:pt x="933450" y="1905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Volný tvar 64"/>
          <p:cNvSpPr/>
          <p:nvPr/>
        </p:nvSpPr>
        <p:spPr bwMode="auto">
          <a:xfrm>
            <a:off x="5867400" y="5084763"/>
            <a:ext cx="933450" cy="260350"/>
          </a:xfrm>
          <a:custGeom>
            <a:avLst/>
            <a:gdLst>
              <a:gd name="connsiteX0" fmla="*/ 0 w 933450"/>
              <a:gd name="connsiteY0" fmla="*/ 257175 h 260350"/>
              <a:gd name="connsiteX1" fmla="*/ 295275 w 933450"/>
              <a:gd name="connsiteY1" fmla="*/ 0 h 260350"/>
              <a:gd name="connsiteX2" fmla="*/ 628650 w 933450"/>
              <a:gd name="connsiteY2" fmla="*/ 257175 h 260350"/>
              <a:gd name="connsiteX3" fmla="*/ 933450 w 933450"/>
              <a:gd name="connsiteY3" fmla="*/ 19050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450" h="260350">
                <a:moveTo>
                  <a:pt x="0" y="257175"/>
                </a:moveTo>
                <a:cubicBezTo>
                  <a:pt x="95250" y="128587"/>
                  <a:pt x="190500" y="0"/>
                  <a:pt x="295275" y="0"/>
                </a:cubicBezTo>
                <a:cubicBezTo>
                  <a:pt x="400050" y="0"/>
                  <a:pt x="522288" y="254000"/>
                  <a:pt x="628650" y="257175"/>
                </a:cubicBezTo>
                <a:cubicBezTo>
                  <a:pt x="735012" y="260350"/>
                  <a:pt x="834231" y="139700"/>
                  <a:pt x="933450" y="19050"/>
                </a:cubicBezTo>
              </a:path>
            </a:pathLst>
          </a:cu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311" name="Obdélník 66"/>
          <p:cNvSpPr>
            <a:spLocks noChangeArrowheads="1"/>
          </p:cNvSpPr>
          <p:nvPr/>
        </p:nvSpPr>
        <p:spPr bwMode="auto">
          <a:xfrm>
            <a:off x="5651500" y="3933825"/>
            <a:ext cx="2803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b="1">
                <a:solidFill>
                  <a:srgbClr val="FFCC66"/>
                </a:solidFill>
              </a:rPr>
              <a:t>immobilized mixtures</a:t>
            </a:r>
          </a:p>
        </p:txBody>
      </p:sp>
      <p:sp>
        <p:nvSpPr>
          <p:cNvPr id="11312" name="Obdélník 67"/>
          <p:cNvSpPr>
            <a:spLocks noChangeArrowheads="1"/>
          </p:cNvSpPr>
          <p:nvPr/>
        </p:nvSpPr>
        <p:spPr bwMode="auto">
          <a:xfrm>
            <a:off x="1187450" y="5013325"/>
            <a:ext cx="2747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b="1">
                <a:solidFill>
                  <a:srgbClr val="FFCC66"/>
                </a:solidFill>
              </a:rPr>
              <a:t>mobile labeled probe</a:t>
            </a:r>
            <a:endParaRPr lang="cs-CZ" altLang="cs-CZ"/>
          </a:p>
        </p:txBody>
      </p:sp>
      <p:sp>
        <p:nvSpPr>
          <p:cNvPr id="11313" name="Volný tvar 68"/>
          <p:cNvSpPr>
            <a:spLocks/>
          </p:cNvSpPr>
          <p:nvPr/>
        </p:nvSpPr>
        <p:spPr bwMode="auto">
          <a:xfrm>
            <a:off x="5867400" y="4508500"/>
            <a:ext cx="933450" cy="260350"/>
          </a:xfrm>
          <a:custGeom>
            <a:avLst/>
            <a:gdLst>
              <a:gd name="T0" fmla="*/ 0 w 933450"/>
              <a:gd name="T1" fmla="*/ 257175 h 260350"/>
              <a:gd name="T2" fmla="*/ 295275 w 933450"/>
              <a:gd name="T3" fmla="*/ 0 h 260350"/>
              <a:gd name="T4" fmla="*/ 628650 w 933450"/>
              <a:gd name="T5" fmla="*/ 257175 h 260350"/>
              <a:gd name="T6" fmla="*/ 933450 w 933450"/>
              <a:gd name="T7" fmla="*/ 19050 h 260350"/>
              <a:gd name="T8" fmla="*/ 0 60000 65536"/>
              <a:gd name="T9" fmla="*/ 0 60000 65536"/>
              <a:gd name="T10" fmla="*/ 0 60000 65536"/>
              <a:gd name="T11" fmla="*/ 0 60000 65536"/>
              <a:gd name="T12" fmla="*/ 0 w 933450"/>
              <a:gd name="T13" fmla="*/ 0 h 260350"/>
              <a:gd name="T14" fmla="*/ 933450 w 933450"/>
              <a:gd name="T15" fmla="*/ 260350 h 260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3450" h="260350">
                <a:moveTo>
                  <a:pt x="0" y="257175"/>
                </a:moveTo>
                <a:cubicBezTo>
                  <a:pt x="95250" y="128587"/>
                  <a:pt x="190500" y="0"/>
                  <a:pt x="295275" y="0"/>
                </a:cubicBezTo>
                <a:cubicBezTo>
                  <a:pt x="400050" y="0"/>
                  <a:pt x="522288" y="254000"/>
                  <a:pt x="628650" y="257175"/>
                </a:cubicBezTo>
                <a:cubicBezTo>
                  <a:pt x="735012" y="260350"/>
                  <a:pt x="834231" y="139700"/>
                  <a:pt x="933450" y="1905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4" name="Volný tvar 69"/>
          <p:cNvSpPr>
            <a:spLocks/>
          </p:cNvSpPr>
          <p:nvPr/>
        </p:nvSpPr>
        <p:spPr bwMode="auto">
          <a:xfrm>
            <a:off x="7164388" y="4652963"/>
            <a:ext cx="933450" cy="260350"/>
          </a:xfrm>
          <a:custGeom>
            <a:avLst/>
            <a:gdLst>
              <a:gd name="T0" fmla="*/ 0 w 933450"/>
              <a:gd name="T1" fmla="*/ 257175 h 260350"/>
              <a:gd name="T2" fmla="*/ 295275 w 933450"/>
              <a:gd name="T3" fmla="*/ 0 h 260350"/>
              <a:gd name="T4" fmla="*/ 628650 w 933450"/>
              <a:gd name="T5" fmla="*/ 257175 h 260350"/>
              <a:gd name="T6" fmla="*/ 933450 w 933450"/>
              <a:gd name="T7" fmla="*/ 19050 h 260350"/>
              <a:gd name="T8" fmla="*/ 0 60000 65536"/>
              <a:gd name="T9" fmla="*/ 0 60000 65536"/>
              <a:gd name="T10" fmla="*/ 0 60000 65536"/>
              <a:gd name="T11" fmla="*/ 0 60000 65536"/>
              <a:gd name="T12" fmla="*/ 0 w 933450"/>
              <a:gd name="T13" fmla="*/ 0 h 260350"/>
              <a:gd name="T14" fmla="*/ 933450 w 933450"/>
              <a:gd name="T15" fmla="*/ 260350 h 260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3450" h="260350">
                <a:moveTo>
                  <a:pt x="0" y="257175"/>
                </a:moveTo>
                <a:cubicBezTo>
                  <a:pt x="95250" y="128587"/>
                  <a:pt x="190500" y="0"/>
                  <a:pt x="295275" y="0"/>
                </a:cubicBezTo>
                <a:cubicBezTo>
                  <a:pt x="400050" y="0"/>
                  <a:pt x="522288" y="254000"/>
                  <a:pt x="628650" y="257175"/>
                </a:cubicBezTo>
                <a:cubicBezTo>
                  <a:pt x="735012" y="260350"/>
                  <a:pt x="834231" y="139700"/>
                  <a:pt x="933450" y="19050"/>
                </a:cubicBezTo>
              </a:path>
            </a:pathLst>
          </a:cu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5" name="Volný tvar 71"/>
          <p:cNvSpPr>
            <a:spLocks/>
          </p:cNvSpPr>
          <p:nvPr/>
        </p:nvSpPr>
        <p:spPr bwMode="auto">
          <a:xfrm>
            <a:off x="7164388" y="4941888"/>
            <a:ext cx="933450" cy="260350"/>
          </a:xfrm>
          <a:custGeom>
            <a:avLst/>
            <a:gdLst>
              <a:gd name="T0" fmla="*/ 0 w 933450"/>
              <a:gd name="T1" fmla="*/ 257175 h 260350"/>
              <a:gd name="T2" fmla="*/ 295275 w 933450"/>
              <a:gd name="T3" fmla="*/ 0 h 260350"/>
              <a:gd name="T4" fmla="*/ 628650 w 933450"/>
              <a:gd name="T5" fmla="*/ 257175 h 260350"/>
              <a:gd name="T6" fmla="*/ 933450 w 933450"/>
              <a:gd name="T7" fmla="*/ 19050 h 260350"/>
              <a:gd name="T8" fmla="*/ 0 60000 65536"/>
              <a:gd name="T9" fmla="*/ 0 60000 65536"/>
              <a:gd name="T10" fmla="*/ 0 60000 65536"/>
              <a:gd name="T11" fmla="*/ 0 60000 65536"/>
              <a:gd name="T12" fmla="*/ 0 w 933450"/>
              <a:gd name="T13" fmla="*/ 0 h 260350"/>
              <a:gd name="T14" fmla="*/ 933450 w 933450"/>
              <a:gd name="T15" fmla="*/ 260350 h 260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3450" h="260350">
                <a:moveTo>
                  <a:pt x="0" y="257175"/>
                </a:moveTo>
                <a:cubicBezTo>
                  <a:pt x="95250" y="128587"/>
                  <a:pt x="190500" y="0"/>
                  <a:pt x="295275" y="0"/>
                </a:cubicBezTo>
                <a:cubicBezTo>
                  <a:pt x="400050" y="0"/>
                  <a:pt x="522288" y="254000"/>
                  <a:pt x="628650" y="257175"/>
                </a:cubicBezTo>
                <a:cubicBezTo>
                  <a:pt x="735012" y="260350"/>
                  <a:pt x="834231" y="139700"/>
                  <a:pt x="933450" y="1905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Volný tvar 72"/>
          <p:cNvSpPr/>
          <p:nvPr/>
        </p:nvSpPr>
        <p:spPr bwMode="auto">
          <a:xfrm>
            <a:off x="7164388" y="5084763"/>
            <a:ext cx="933450" cy="260350"/>
          </a:xfrm>
          <a:custGeom>
            <a:avLst/>
            <a:gdLst>
              <a:gd name="connsiteX0" fmla="*/ 0 w 933450"/>
              <a:gd name="connsiteY0" fmla="*/ 257175 h 260350"/>
              <a:gd name="connsiteX1" fmla="*/ 295275 w 933450"/>
              <a:gd name="connsiteY1" fmla="*/ 0 h 260350"/>
              <a:gd name="connsiteX2" fmla="*/ 628650 w 933450"/>
              <a:gd name="connsiteY2" fmla="*/ 257175 h 260350"/>
              <a:gd name="connsiteX3" fmla="*/ 933450 w 933450"/>
              <a:gd name="connsiteY3" fmla="*/ 19050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450" h="260350">
                <a:moveTo>
                  <a:pt x="0" y="257175"/>
                </a:moveTo>
                <a:cubicBezTo>
                  <a:pt x="95250" y="128587"/>
                  <a:pt x="190500" y="0"/>
                  <a:pt x="295275" y="0"/>
                </a:cubicBezTo>
                <a:cubicBezTo>
                  <a:pt x="400050" y="0"/>
                  <a:pt x="522288" y="254000"/>
                  <a:pt x="628650" y="257175"/>
                </a:cubicBezTo>
                <a:cubicBezTo>
                  <a:pt x="735012" y="260350"/>
                  <a:pt x="834231" y="139700"/>
                  <a:pt x="933450" y="19050"/>
                </a:cubicBezTo>
              </a:path>
            </a:pathLst>
          </a:cu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317" name="Volný tvar 73"/>
          <p:cNvSpPr>
            <a:spLocks/>
          </p:cNvSpPr>
          <p:nvPr/>
        </p:nvSpPr>
        <p:spPr bwMode="auto">
          <a:xfrm>
            <a:off x="7164388" y="4508500"/>
            <a:ext cx="933450" cy="260350"/>
          </a:xfrm>
          <a:custGeom>
            <a:avLst/>
            <a:gdLst>
              <a:gd name="T0" fmla="*/ 0 w 933450"/>
              <a:gd name="T1" fmla="*/ 257175 h 260350"/>
              <a:gd name="T2" fmla="*/ 295275 w 933450"/>
              <a:gd name="T3" fmla="*/ 0 h 260350"/>
              <a:gd name="T4" fmla="*/ 628650 w 933450"/>
              <a:gd name="T5" fmla="*/ 257175 h 260350"/>
              <a:gd name="T6" fmla="*/ 933450 w 933450"/>
              <a:gd name="T7" fmla="*/ 19050 h 260350"/>
              <a:gd name="T8" fmla="*/ 0 60000 65536"/>
              <a:gd name="T9" fmla="*/ 0 60000 65536"/>
              <a:gd name="T10" fmla="*/ 0 60000 65536"/>
              <a:gd name="T11" fmla="*/ 0 60000 65536"/>
              <a:gd name="T12" fmla="*/ 0 w 933450"/>
              <a:gd name="T13" fmla="*/ 0 h 260350"/>
              <a:gd name="T14" fmla="*/ 933450 w 933450"/>
              <a:gd name="T15" fmla="*/ 260350 h 260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3450" h="260350">
                <a:moveTo>
                  <a:pt x="0" y="257175"/>
                </a:moveTo>
                <a:cubicBezTo>
                  <a:pt x="95250" y="128587"/>
                  <a:pt x="190500" y="0"/>
                  <a:pt x="295275" y="0"/>
                </a:cubicBezTo>
                <a:cubicBezTo>
                  <a:pt x="400050" y="0"/>
                  <a:pt x="522288" y="254000"/>
                  <a:pt x="628650" y="257175"/>
                </a:cubicBezTo>
                <a:cubicBezTo>
                  <a:pt x="735012" y="260350"/>
                  <a:pt x="834231" y="139700"/>
                  <a:pt x="933450" y="1905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Volný tvar 74"/>
          <p:cNvSpPr/>
          <p:nvPr/>
        </p:nvSpPr>
        <p:spPr bwMode="auto">
          <a:xfrm>
            <a:off x="7164388" y="4797425"/>
            <a:ext cx="933450" cy="260350"/>
          </a:xfrm>
          <a:custGeom>
            <a:avLst/>
            <a:gdLst>
              <a:gd name="connsiteX0" fmla="*/ 0 w 933450"/>
              <a:gd name="connsiteY0" fmla="*/ 257175 h 260350"/>
              <a:gd name="connsiteX1" fmla="*/ 295275 w 933450"/>
              <a:gd name="connsiteY1" fmla="*/ 0 h 260350"/>
              <a:gd name="connsiteX2" fmla="*/ 628650 w 933450"/>
              <a:gd name="connsiteY2" fmla="*/ 257175 h 260350"/>
              <a:gd name="connsiteX3" fmla="*/ 933450 w 933450"/>
              <a:gd name="connsiteY3" fmla="*/ 19050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450" h="260350">
                <a:moveTo>
                  <a:pt x="0" y="257175"/>
                </a:moveTo>
                <a:cubicBezTo>
                  <a:pt x="95250" y="128587"/>
                  <a:pt x="190500" y="0"/>
                  <a:pt x="295275" y="0"/>
                </a:cubicBezTo>
                <a:cubicBezTo>
                  <a:pt x="400050" y="0"/>
                  <a:pt x="522288" y="254000"/>
                  <a:pt x="628650" y="257175"/>
                </a:cubicBezTo>
                <a:cubicBezTo>
                  <a:pt x="735012" y="260350"/>
                  <a:pt x="834231" y="139700"/>
                  <a:pt x="933450" y="19050"/>
                </a:cubicBezTo>
              </a:path>
            </a:pathLst>
          </a:cu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319" name="AutoShape 154"/>
          <p:cNvSpPr>
            <a:spLocks noChangeArrowheads="1"/>
          </p:cNvSpPr>
          <p:nvPr/>
        </p:nvSpPr>
        <p:spPr bwMode="auto">
          <a:xfrm rot="5400000">
            <a:off x="6900863" y="5516563"/>
            <a:ext cx="247650" cy="152400"/>
          </a:xfrm>
          <a:prstGeom prst="rightArrow">
            <a:avLst>
              <a:gd name="adj1" fmla="val 50000"/>
              <a:gd name="adj2" fmla="val 62788"/>
            </a:avLst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11320" name="AutoShape 164"/>
          <p:cNvSpPr>
            <a:spLocks noChangeArrowheads="1"/>
          </p:cNvSpPr>
          <p:nvPr/>
        </p:nvSpPr>
        <p:spPr bwMode="auto">
          <a:xfrm>
            <a:off x="4643438" y="6165850"/>
            <a:ext cx="1008062" cy="198438"/>
          </a:xfrm>
          <a:prstGeom prst="rightArrow">
            <a:avLst>
              <a:gd name="adj1" fmla="val 50000"/>
              <a:gd name="adj2" fmla="val 287983"/>
            </a:avLst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grpSp>
        <p:nvGrpSpPr>
          <p:cNvPr id="11321" name="Skupina 2"/>
          <p:cNvGrpSpPr>
            <a:grpSpLocks/>
          </p:cNvGrpSpPr>
          <p:nvPr/>
        </p:nvGrpSpPr>
        <p:grpSpPr bwMode="auto">
          <a:xfrm>
            <a:off x="5795963" y="5805488"/>
            <a:ext cx="2447925" cy="936625"/>
            <a:chOff x="5795963" y="5805488"/>
            <a:chExt cx="2447925" cy="936625"/>
          </a:xfrm>
        </p:grpSpPr>
        <p:sp>
          <p:nvSpPr>
            <p:cNvPr id="11340" name="Obdélník 77"/>
            <p:cNvSpPr>
              <a:spLocks noChangeArrowheads="1"/>
            </p:cNvSpPr>
            <p:nvPr/>
          </p:nvSpPr>
          <p:spPr bwMode="auto">
            <a:xfrm>
              <a:off x="5795963" y="5805488"/>
              <a:ext cx="2447925" cy="936625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  <p:sp>
          <p:nvSpPr>
            <p:cNvPr id="11341" name="Volný tvar 78"/>
            <p:cNvSpPr>
              <a:spLocks/>
            </p:cNvSpPr>
            <p:nvPr/>
          </p:nvSpPr>
          <p:spPr bwMode="auto">
            <a:xfrm>
              <a:off x="5867400" y="6021388"/>
              <a:ext cx="933450" cy="260350"/>
            </a:xfrm>
            <a:custGeom>
              <a:avLst/>
              <a:gdLst>
                <a:gd name="T0" fmla="*/ 0 w 933450"/>
                <a:gd name="T1" fmla="*/ 257175 h 260350"/>
                <a:gd name="T2" fmla="*/ 295275 w 933450"/>
                <a:gd name="T3" fmla="*/ 0 h 260350"/>
                <a:gd name="T4" fmla="*/ 628650 w 933450"/>
                <a:gd name="T5" fmla="*/ 257175 h 260350"/>
                <a:gd name="T6" fmla="*/ 933450 w 933450"/>
                <a:gd name="T7" fmla="*/ 19050 h 260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3450"/>
                <a:gd name="T13" fmla="*/ 0 h 260350"/>
                <a:gd name="T14" fmla="*/ 933450 w 933450"/>
                <a:gd name="T15" fmla="*/ 260350 h 260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3450" h="260350">
                  <a:moveTo>
                    <a:pt x="0" y="257175"/>
                  </a:moveTo>
                  <a:cubicBezTo>
                    <a:pt x="95250" y="128587"/>
                    <a:pt x="190500" y="0"/>
                    <a:pt x="295275" y="0"/>
                  </a:cubicBezTo>
                  <a:cubicBezTo>
                    <a:pt x="400050" y="0"/>
                    <a:pt x="522288" y="254000"/>
                    <a:pt x="628650" y="257175"/>
                  </a:cubicBezTo>
                  <a:cubicBezTo>
                    <a:pt x="735012" y="260350"/>
                    <a:pt x="834231" y="139700"/>
                    <a:pt x="933450" y="19050"/>
                  </a:cubicBezTo>
                </a:path>
              </a:pathLst>
            </a:cu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2" name="Volný tvar 79"/>
            <p:cNvSpPr>
              <a:spLocks/>
            </p:cNvSpPr>
            <p:nvPr/>
          </p:nvSpPr>
          <p:spPr bwMode="auto">
            <a:xfrm>
              <a:off x="5867400" y="6165850"/>
              <a:ext cx="933450" cy="260350"/>
            </a:xfrm>
            <a:custGeom>
              <a:avLst/>
              <a:gdLst>
                <a:gd name="T0" fmla="*/ 0 w 933450"/>
                <a:gd name="T1" fmla="*/ 257175 h 260350"/>
                <a:gd name="T2" fmla="*/ 295275 w 933450"/>
                <a:gd name="T3" fmla="*/ 0 h 260350"/>
                <a:gd name="T4" fmla="*/ 628650 w 933450"/>
                <a:gd name="T5" fmla="*/ 257175 h 260350"/>
                <a:gd name="T6" fmla="*/ 933450 w 933450"/>
                <a:gd name="T7" fmla="*/ 19050 h 260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3450"/>
                <a:gd name="T13" fmla="*/ 0 h 260350"/>
                <a:gd name="T14" fmla="*/ 933450 w 933450"/>
                <a:gd name="T15" fmla="*/ 260350 h 260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3450" h="260350">
                  <a:moveTo>
                    <a:pt x="0" y="257175"/>
                  </a:moveTo>
                  <a:cubicBezTo>
                    <a:pt x="95250" y="128587"/>
                    <a:pt x="190500" y="0"/>
                    <a:pt x="295275" y="0"/>
                  </a:cubicBezTo>
                  <a:cubicBezTo>
                    <a:pt x="400050" y="0"/>
                    <a:pt x="522288" y="254000"/>
                    <a:pt x="628650" y="257175"/>
                  </a:cubicBezTo>
                  <a:cubicBezTo>
                    <a:pt x="735012" y="260350"/>
                    <a:pt x="834231" y="139700"/>
                    <a:pt x="933450" y="19050"/>
                  </a:cubicBezTo>
                </a:path>
              </a:pathLst>
            </a:cu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3" name="Volný tvar 80"/>
            <p:cNvSpPr>
              <a:spLocks/>
            </p:cNvSpPr>
            <p:nvPr/>
          </p:nvSpPr>
          <p:spPr bwMode="auto">
            <a:xfrm>
              <a:off x="5867400" y="6353175"/>
              <a:ext cx="933450" cy="260350"/>
            </a:xfrm>
            <a:custGeom>
              <a:avLst/>
              <a:gdLst>
                <a:gd name="T0" fmla="*/ 0 w 933450"/>
                <a:gd name="T1" fmla="*/ 257175 h 260350"/>
                <a:gd name="T2" fmla="*/ 295275 w 933450"/>
                <a:gd name="T3" fmla="*/ 0 h 260350"/>
                <a:gd name="T4" fmla="*/ 628650 w 933450"/>
                <a:gd name="T5" fmla="*/ 257175 h 260350"/>
                <a:gd name="T6" fmla="*/ 933450 w 933450"/>
                <a:gd name="T7" fmla="*/ 19050 h 260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3450"/>
                <a:gd name="T13" fmla="*/ 0 h 260350"/>
                <a:gd name="T14" fmla="*/ 933450 w 933450"/>
                <a:gd name="T15" fmla="*/ 260350 h 260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3450" h="260350">
                  <a:moveTo>
                    <a:pt x="0" y="257175"/>
                  </a:moveTo>
                  <a:cubicBezTo>
                    <a:pt x="95250" y="128587"/>
                    <a:pt x="190500" y="0"/>
                    <a:pt x="295275" y="0"/>
                  </a:cubicBezTo>
                  <a:cubicBezTo>
                    <a:pt x="400050" y="0"/>
                    <a:pt x="522288" y="254000"/>
                    <a:pt x="628650" y="257175"/>
                  </a:cubicBezTo>
                  <a:cubicBezTo>
                    <a:pt x="735012" y="260350"/>
                    <a:pt x="834231" y="139700"/>
                    <a:pt x="933450" y="19050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Volný tvar 81"/>
            <p:cNvSpPr/>
            <p:nvPr/>
          </p:nvSpPr>
          <p:spPr bwMode="auto">
            <a:xfrm>
              <a:off x="5867400" y="6453188"/>
              <a:ext cx="933450" cy="260350"/>
            </a:xfrm>
            <a:custGeom>
              <a:avLst/>
              <a:gdLst>
                <a:gd name="connsiteX0" fmla="*/ 0 w 933450"/>
                <a:gd name="connsiteY0" fmla="*/ 257175 h 260350"/>
                <a:gd name="connsiteX1" fmla="*/ 295275 w 933450"/>
                <a:gd name="connsiteY1" fmla="*/ 0 h 260350"/>
                <a:gd name="connsiteX2" fmla="*/ 628650 w 933450"/>
                <a:gd name="connsiteY2" fmla="*/ 257175 h 260350"/>
                <a:gd name="connsiteX3" fmla="*/ 933450 w 933450"/>
                <a:gd name="connsiteY3" fmla="*/ 19050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260350">
                  <a:moveTo>
                    <a:pt x="0" y="257175"/>
                  </a:moveTo>
                  <a:cubicBezTo>
                    <a:pt x="95250" y="128587"/>
                    <a:pt x="190500" y="0"/>
                    <a:pt x="295275" y="0"/>
                  </a:cubicBezTo>
                  <a:cubicBezTo>
                    <a:pt x="400050" y="0"/>
                    <a:pt x="522288" y="254000"/>
                    <a:pt x="628650" y="257175"/>
                  </a:cubicBezTo>
                  <a:cubicBezTo>
                    <a:pt x="735012" y="260350"/>
                    <a:pt x="834231" y="139700"/>
                    <a:pt x="933450" y="19050"/>
                  </a:cubicBezTo>
                </a:path>
              </a:pathLst>
            </a:custGeom>
            <a:noFill/>
            <a:ln w="254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1345" name="Volný tvar 82"/>
            <p:cNvSpPr>
              <a:spLocks/>
            </p:cNvSpPr>
            <p:nvPr/>
          </p:nvSpPr>
          <p:spPr bwMode="auto">
            <a:xfrm>
              <a:off x="5867400" y="5876925"/>
              <a:ext cx="933450" cy="260350"/>
            </a:xfrm>
            <a:custGeom>
              <a:avLst/>
              <a:gdLst>
                <a:gd name="T0" fmla="*/ 0 w 933450"/>
                <a:gd name="T1" fmla="*/ 257175 h 260350"/>
                <a:gd name="T2" fmla="*/ 295275 w 933450"/>
                <a:gd name="T3" fmla="*/ 0 h 260350"/>
                <a:gd name="T4" fmla="*/ 628650 w 933450"/>
                <a:gd name="T5" fmla="*/ 257175 h 260350"/>
                <a:gd name="T6" fmla="*/ 933450 w 933450"/>
                <a:gd name="T7" fmla="*/ 19050 h 260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3450"/>
                <a:gd name="T13" fmla="*/ 0 h 260350"/>
                <a:gd name="T14" fmla="*/ 933450 w 933450"/>
                <a:gd name="T15" fmla="*/ 260350 h 260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3450" h="260350">
                  <a:moveTo>
                    <a:pt x="0" y="257175"/>
                  </a:moveTo>
                  <a:cubicBezTo>
                    <a:pt x="95250" y="128587"/>
                    <a:pt x="190500" y="0"/>
                    <a:pt x="295275" y="0"/>
                  </a:cubicBezTo>
                  <a:cubicBezTo>
                    <a:pt x="400050" y="0"/>
                    <a:pt x="522288" y="254000"/>
                    <a:pt x="628650" y="257175"/>
                  </a:cubicBezTo>
                  <a:cubicBezTo>
                    <a:pt x="735012" y="260350"/>
                    <a:pt x="834231" y="139700"/>
                    <a:pt x="933450" y="19050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6" name="Volný tvar 83"/>
            <p:cNvSpPr>
              <a:spLocks/>
            </p:cNvSpPr>
            <p:nvPr/>
          </p:nvSpPr>
          <p:spPr bwMode="auto">
            <a:xfrm>
              <a:off x="7164388" y="6021388"/>
              <a:ext cx="933450" cy="260350"/>
            </a:xfrm>
            <a:custGeom>
              <a:avLst/>
              <a:gdLst>
                <a:gd name="T0" fmla="*/ 0 w 933450"/>
                <a:gd name="T1" fmla="*/ 257175 h 260350"/>
                <a:gd name="T2" fmla="*/ 295275 w 933450"/>
                <a:gd name="T3" fmla="*/ 0 h 260350"/>
                <a:gd name="T4" fmla="*/ 628650 w 933450"/>
                <a:gd name="T5" fmla="*/ 257175 h 260350"/>
                <a:gd name="T6" fmla="*/ 933450 w 933450"/>
                <a:gd name="T7" fmla="*/ 19050 h 260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3450"/>
                <a:gd name="T13" fmla="*/ 0 h 260350"/>
                <a:gd name="T14" fmla="*/ 933450 w 933450"/>
                <a:gd name="T15" fmla="*/ 260350 h 260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3450" h="260350">
                  <a:moveTo>
                    <a:pt x="0" y="257175"/>
                  </a:moveTo>
                  <a:cubicBezTo>
                    <a:pt x="95250" y="128587"/>
                    <a:pt x="190500" y="0"/>
                    <a:pt x="295275" y="0"/>
                  </a:cubicBezTo>
                  <a:cubicBezTo>
                    <a:pt x="400050" y="0"/>
                    <a:pt x="522288" y="254000"/>
                    <a:pt x="628650" y="257175"/>
                  </a:cubicBezTo>
                  <a:cubicBezTo>
                    <a:pt x="735012" y="260350"/>
                    <a:pt x="834231" y="139700"/>
                    <a:pt x="933450" y="19050"/>
                  </a:cubicBezTo>
                </a:path>
              </a:pathLst>
            </a:cu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7" name="Volný tvar 84"/>
            <p:cNvSpPr>
              <a:spLocks/>
            </p:cNvSpPr>
            <p:nvPr/>
          </p:nvSpPr>
          <p:spPr bwMode="auto">
            <a:xfrm>
              <a:off x="7164388" y="6308725"/>
              <a:ext cx="933450" cy="260350"/>
            </a:xfrm>
            <a:custGeom>
              <a:avLst/>
              <a:gdLst>
                <a:gd name="T0" fmla="*/ 0 w 933450"/>
                <a:gd name="T1" fmla="*/ 257175 h 260350"/>
                <a:gd name="T2" fmla="*/ 295275 w 933450"/>
                <a:gd name="T3" fmla="*/ 0 h 260350"/>
                <a:gd name="T4" fmla="*/ 628650 w 933450"/>
                <a:gd name="T5" fmla="*/ 257175 h 260350"/>
                <a:gd name="T6" fmla="*/ 933450 w 933450"/>
                <a:gd name="T7" fmla="*/ 19050 h 260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3450"/>
                <a:gd name="T13" fmla="*/ 0 h 260350"/>
                <a:gd name="T14" fmla="*/ 933450 w 933450"/>
                <a:gd name="T15" fmla="*/ 260350 h 260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3450" h="260350">
                  <a:moveTo>
                    <a:pt x="0" y="257175"/>
                  </a:moveTo>
                  <a:cubicBezTo>
                    <a:pt x="95250" y="128587"/>
                    <a:pt x="190500" y="0"/>
                    <a:pt x="295275" y="0"/>
                  </a:cubicBezTo>
                  <a:cubicBezTo>
                    <a:pt x="400050" y="0"/>
                    <a:pt x="522288" y="254000"/>
                    <a:pt x="628650" y="257175"/>
                  </a:cubicBezTo>
                  <a:cubicBezTo>
                    <a:pt x="735012" y="260350"/>
                    <a:pt x="834231" y="139700"/>
                    <a:pt x="933450" y="19050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Volný tvar 85"/>
            <p:cNvSpPr/>
            <p:nvPr/>
          </p:nvSpPr>
          <p:spPr bwMode="auto">
            <a:xfrm>
              <a:off x="7164388" y="6453188"/>
              <a:ext cx="933450" cy="260350"/>
            </a:xfrm>
            <a:custGeom>
              <a:avLst/>
              <a:gdLst>
                <a:gd name="connsiteX0" fmla="*/ 0 w 933450"/>
                <a:gd name="connsiteY0" fmla="*/ 257175 h 260350"/>
                <a:gd name="connsiteX1" fmla="*/ 295275 w 933450"/>
                <a:gd name="connsiteY1" fmla="*/ 0 h 260350"/>
                <a:gd name="connsiteX2" fmla="*/ 628650 w 933450"/>
                <a:gd name="connsiteY2" fmla="*/ 257175 h 260350"/>
                <a:gd name="connsiteX3" fmla="*/ 933450 w 933450"/>
                <a:gd name="connsiteY3" fmla="*/ 19050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260350">
                  <a:moveTo>
                    <a:pt x="0" y="257175"/>
                  </a:moveTo>
                  <a:cubicBezTo>
                    <a:pt x="95250" y="128587"/>
                    <a:pt x="190500" y="0"/>
                    <a:pt x="295275" y="0"/>
                  </a:cubicBezTo>
                  <a:cubicBezTo>
                    <a:pt x="400050" y="0"/>
                    <a:pt x="522288" y="254000"/>
                    <a:pt x="628650" y="257175"/>
                  </a:cubicBezTo>
                  <a:cubicBezTo>
                    <a:pt x="735012" y="260350"/>
                    <a:pt x="834231" y="139700"/>
                    <a:pt x="933450" y="19050"/>
                  </a:cubicBezTo>
                </a:path>
              </a:pathLst>
            </a:custGeom>
            <a:noFill/>
            <a:ln w="254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1349" name="Volný tvar 86"/>
            <p:cNvSpPr>
              <a:spLocks/>
            </p:cNvSpPr>
            <p:nvPr/>
          </p:nvSpPr>
          <p:spPr bwMode="auto">
            <a:xfrm>
              <a:off x="7164388" y="5876925"/>
              <a:ext cx="933450" cy="260350"/>
            </a:xfrm>
            <a:custGeom>
              <a:avLst/>
              <a:gdLst>
                <a:gd name="T0" fmla="*/ 0 w 933450"/>
                <a:gd name="T1" fmla="*/ 257175 h 260350"/>
                <a:gd name="T2" fmla="*/ 295275 w 933450"/>
                <a:gd name="T3" fmla="*/ 0 h 260350"/>
                <a:gd name="T4" fmla="*/ 628650 w 933450"/>
                <a:gd name="T5" fmla="*/ 257175 h 260350"/>
                <a:gd name="T6" fmla="*/ 933450 w 933450"/>
                <a:gd name="T7" fmla="*/ 19050 h 260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3450"/>
                <a:gd name="T13" fmla="*/ 0 h 260350"/>
                <a:gd name="T14" fmla="*/ 933450 w 933450"/>
                <a:gd name="T15" fmla="*/ 260350 h 260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3450" h="260350">
                  <a:moveTo>
                    <a:pt x="0" y="257175"/>
                  </a:moveTo>
                  <a:cubicBezTo>
                    <a:pt x="95250" y="128587"/>
                    <a:pt x="190500" y="0"/>
                    <a:pt x="295275" y="0"/>
                  </a:cubicBezTo>
                  <a:cubicBezTo>
                    <a:pt x="400050" y="0"/>
                    <a:pt x="522288" y="254000"/>
                    <a:pt x="628650" y="257175"/>
                  </a:cubicBezTo>
                  <a:cubicBezTo>
                    <a:pt x="735012" y="260350"/>
                    <a:pt x="834231" y="139700"/>
                    <a:pt x="933450" y="19050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Volný tvar 87"/>
            <p:cNvSpPr/>
            <p:nvPr/>
          </p:nvSpPr>
          <p:spPr bwMode="auto">
            <a:xfrm>
              <a:off x="7164388" y="6165850"/>
              <a:ext cx="933450" cy="260350"/>
            </a:xfrm>
            <a:custGeom>
              <a:avLst/>
              <a:gdLst>
                <a:gd name="connsiteX0" fmla="*/ 0 w 933450"/>
                <a:gd name="connsiteY0" fmla="*/ 257175 h 260350"/>
                <a:gd name="connsiteX1" fmla="*/ 295275 w 933450"/>
                <a:gd name="connsiteY1" fmla="*/ 0 h 260350"/>
                <a:gd name="connsiteX2" fmla="*/ 628650 w 933450"/>
                <a:gd name="connsiteY2" fmla="*/ 257175 h 260350"/>
                <a:gd name="connsiteX3" fmla="*/ 933450 w 933450"/>
                <a:gd name="connsiteY3" fmla="*/ 19050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260350">
                  <a:moveTo>
                    <a:pt x="0" y="257175"/>
                  </a:moveTo>
                  <a:cubicBezTo>
                    <a:pt x="95250" y="128587"/>
                    <a:pt x="190500" y="0"/>
                    <a:pt x="295275" y="0"/>
                  </a:cubicBezTo>
                  <a:cubicBezTo>
                    <a:pt x="400050" y="0"/>
                    <a:pt x="522288" y="254000"/>
                    <a:pt x="628650" y="257175"/>
                  </a:cubicBezTo>
                  <a:cubicBezTo>
                    <a:pt x="735012" y="260350"/>
                    <a:pt x="834231" y="139700"/>
                    <a:pt x="933450" y="19050"/>
                  </a:cubicBezTo>
                </a:path>
              </a:pathLst>
            </a:custGeom>
            <a:noFill/>
            <a:ln w="254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1351" name="Volný tvar 88"/>
            <p:cNvSpPr>
              <a:spLocks/>
            </p:cNvSpPr>
            <p:nvPr/>
          </p:nvSpPr>
          <p:spPr bwMode="auto">
            <a:xfrm>
              <a:off x="5867400" y="6237288"/>
              <a:ext cx="933450" cy="260350"/>
            </a:xfrm>
            <a:custGeom>
              <a:avLst/>
              <a:gdLst>
                <a:gd name="T0" fmla="*/ 0 w 933450"/>
                <a:gd name="T1" fmla="*/ 257175 h 260350"/>
                <a:gd name="T2" fmla="*/ 295275 w 933450"/>
                <a:gd name="T3" fmla="*/ 0 h 260350"/>
                <a:gd name="T4" fmla="*/ 628650 w 933450"/>
                <a:gd name="T5" fmla="*/ 257175 h 260350"/>
                <a:gd name="T6" fmla="*/ 933450 w 933450"/>
                <a:gd name="T7" fmla="*/ 19050 h 260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3450"/>
                <a:gd name="T13" fmla="*/ 0 h 260350"/>
                <a:gd name="T14" fmla="*/ 933450 w 933450"/>
                <a:gd name="T15" fmla="*/ 260350 h 260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3450" h="260350">
                  <a:moveTo>
                    <a:pt x="0" y="257175"/>
                  </a:moveTo>
                  <a:cubicBezTo>
                    <a:pt x="95250" y="128587"/>
                    <a:pt x="190500" y="0"/>
                    <a:pt x="295275" y="0"/>
                  </a:cubicBezTo>
                  <a:cubicBezTo>
                    <a:pt x="400050" y="0"/>
                    <a:pt x="522288" y="254000"/>
                    <a:pt x="628650" y="257175"/>
                  </a:cubicBezTo>
                  <a:cubicBezTo>
                    <a:pt x="735012" y="260350"/>
                    <a:pt x="834231" y="139700"/>
                    <a:pt x="933450" y="19050"/>
                  </a:cubicBezTo>
                </a:path>
              </a:pathLst>
            </a:cu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Pěticípá hvězda 89"/>
            <p:cNvSpPr/>
            <p:nvPr/>
          </p:nvSpPr>
          <p:spPr bwMode="auto">
            <a:xfrm>
              <a:off x="5940425" y="6308725"/>
              <a:ext cx="122238" cy="122238"/>
            </a:xfrm>
            <a:prstGeom prst="star5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91" name="Pěticípá hvězda 90"/>
            <p:cNvSpPr/>
            <p:nvPr/>
          </p:nvSpPr>
          <p:spPr bwMode="auto">
            <a:xfrm>
              <a:off x="6372225" y="6381750"/>
              <a:ext cx="122238" cy="122238"/>
            </a:xfrm>
            <a:prstGeom prst="star5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11322" name="Volný tvar 91"/>
          <p:cNvSpPr>
            <a:spLocks/>
          </p:cNvSpPr>
          <p:nvPr/>
        </p:nvSpPr>
        <p:spPr bwMode="auto">
          <a:xfrm>
            <a:off x="755650" y="5732463"/>
            <a:ext cx="933450" cy="260350"/>
          </a:xfrm>
          <a:custGeom>
            <a:avLst/>
            <a:gdLst>
              <a:gd name="T0" fmla="*/ 0 w 933450"/>
              <a:gd name="T1" fmla="*/ 257175 h 260350"/>
              <a:gd name="T2" fmla="*/ 295275 w 933450"/>
              <a:gd name="T3" fmla="*/ 0 h 260350"/>
              <a:gd name="T4" fmla="*/ 628650 w 933450"/>
              <a:gd name="T5" fmla="*/ 257175 h 260350"/>
              <a:gd name="T6" fmla="*/ 933450 w 933450"/>
              <a:gd name="T7" fmla="*/ 19050 h 260350"/>
              <a:gd name="T8" fmla="*/ 0 60000 65536"/>
              <a:gd name="T9" fmla="*/ 0 60000 65536"/>
              <a:gd name="T10" fmla="*/ 0 60000 65536"/>
              <a:gd name="T11" fmla="*/ 0 60000 65536"/>
              <a:gd name="T12" fmla="*/ 0 w 933450"/>
              <a:gd name="T13" fmla="*/ 0 h 260350"/>
              <a:gd name="T14" fmla="*/ 933450 w 933450"/>
              <a:gd name="T15" fmla="*/ 260350 h 260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3450" h="260350">
                <a:moveTo>
                  <a:pt x="0" y="257175"/>
                </a:moveTo>
                <a:cubicBezTo>
                  <a:pt x="95250" y="128587"/>
                  <a:pt x="190500" y="0"/>
                  <a:pt x="295275" y="0"/>
                </a:cubicBezTo>
                <a:cubicBezTo>
                  <a:pt x="400050" y="0"/>
                  <a:pt x="522288" y="254000"/>
                  <a:pt x="628650" y="257175"/>
                </a:cubicBezTo>
                <a:cubicBezTo>
                  <a:pt x="735012" y="260350"/>
                  <a:pt x="834231" y="139700"/>
                  <a:pt x="933450" y="1905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3" name="Volný tvar 92"/>
          <p:cNvSpPr>
            <a:spLocks/>
          </p:cNvSpPr>
          <p:nvPr/>
        </p:nvSpPr>
        <p:spPr bwMode="auto">
          <a:xfrm>
            <a:off x="1619250" y="6092825"/>
            <a:ext cx="933450" cy="260350"/>
          </a:xfrm>
          <a:custGeom>
            <a:avLst/>
            <a:gdLst>
              <a:gd name="T0" fmla="*/ 0 w 933450"/>
              <a:gd name="T1" fmla="*/ 257175 h 260350"/>
              <a:gd name="T2" fmla="*/ 295275 w 933450"/>
              <a:gd name="T3" fmla="*/ 0 h 260350"/>
              <a:gd name="T4" fmla="*/ 628650 w 933450"/>
              <a:gd name="T5" fmla="*/ 257175 h 260350"/>
              <a:gd name="T6" fmla="*/ 933450 w 933450"/>
              <a:gd name="T7" fmla="*/ 19050 h 260350"/>
              <a:gd name="T8" fmla="*/ 0 60000 65536"/>
              <a:gd name="T9" fmla="*/ 0 60000 65536"/>
              <a:gd name="T10" fmla="*/ 0 60000 65536"/>
              <a:gd name="T11" fmla="*/ 0 60000 65536"/>
              <a:gd name="T12" fmla="*/ 0 w 933450"/>
              <a:gd name="T13" fmla="*/ 0 h 260350"/>
              <a:gd name="T14" fmla="*/ 933450 w 933450"/>
              <a:gd name="T15" fmla="*/ 260350 h 260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3450" h="260350">
                <a:moveTo>
                  <a:pt x="0" y="257175"/>
                </a:moveTo>
                <a:cubicBezTo>
                  <a:pt x="95250" y="128587"/>
                  <a:pt x="190500" y="0"/>
                  <a:pt x="295275" y="0"/>
                </a:cubicBezTo>
                <a:cubicBezTo>
                  <a:pt x="400050" y="0"/>
                  <a:pt x="522288" y="254000"/>
                  <a:pt x="628650" y="257175"/>
                </a:cubicBezTo>
                <a:cubicBezTo>
                  <a:pt x="735012" y="260350"/>
                  <a:pt x="834231" y="139700"/>
                  <a:pt x="933450" y="1905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4" name="Volný tvar 93"/>
          <p:cNvSpPr>
            <a:spLocks/>
          </p:cNvSpPr>
          <p:nvPr/>
        </p:nvSpPr>
        <p:spPr bwMode="auto">
          <a:xfrm>
            <a:off x="2051050" y="5516563"/>
            <a:ext cx="933450" cy="260350"/>
          </a:xfrm>
          <a:custGeom>
            <a:avLst/>
            <a:gdLst>
              <a:gd name="T0" fmla="*/ 0 w 933450"/>
              <a:gd name="T1" fmla="*/ 257175 h 260350"/>
              <a:gd name="T2" fmla="*/ 295275 w 933450"/>
              <a:gd name="T3" fmla="*/ 0 h 260350"/>
              <a:gd name="T4" fmla="*/ 628650 w 933450"/>
              <a:gd name="T5" fmla="*/ 257175 h 260350"/>
              <a:gd name="T6" fmla="*/ 933450 w 933450"/>
              <a:gd name="T7" fmla="*/ 19050 h 260350"/>
              <a:gd name="T8" fmla="*/ 0 60000 65536"/>
              <a:gd name="T9" fmla="*/ 0 60000 65536"/>
              <a:gd name="T10" fmla="*/ 0 60000 65536"/>
              <a:gd name="T11" fmla="*/ 0 60000 65536"/>
              <a:gd name="T12" fmla="*/ 0 w 933450"/>
              <a:gd name="T13" fmla="*/ 0 h 260350"/>
              <a:gd name="T14" fmla="*/ 933450 w 933450"/>
              <a:gd name="T15" fmla="*/ 260350 h 260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3450" h="260350">
                <a:moveTo>
                  <a:pt x="0" y="257175"/>
                </a:moveTo>
                <a:cubicBezTo>
                  <a:pt x="95250" y="128587"/>
                  <a:pt x="190500" y="0"/>
                  <a:pt x="295275" y="0"/>
                </a:cubicBezTo>
                <a:cubicBezTo>
                  <a:pt x="400050" y="0"/>
                  <a:pt x="522288" y="254000"/>
                  <a:pt x="628650" y="257175"/>
                </a:cubicBezTo>
                <a:cubicBezTo>
                  <a:pt x="735012" y="260350"/>
                  <a:pt x="834231" y="139700"/>
                  <a:pt x="933450" y="1905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Pěticípá hvězda 94"/>
          <p:cNvSpPr/>
          <p:nvPr/>
        </p:nvSpPr>
        <p:spPr bwMode="auto">
          <a:xfrm>
            <a:off x="1042988" y="5732463"/>
            <a:ext cx="122237" cy="123825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6" name="Pěticípá hvězda 95"/>
          <p:cNvSpPr/>
          <p:nvPr/>
        </p:nvSpPr>
        <p:spPr bwMode="auto">
          <a:xfrm>
            <a:off x="1476375" y="5876925"/>
            <a:ext cx="122238" cy="122238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7" name="Pěticípá hvězda 96"/>
          <p:cNvSpPr/>
          <p:nvPr/>
        </p:nvSpPr>
        <p:spPr bwMode="auto">
          <a:xfrm>
            <a:off x="2195513" y="5516563"/>
            <a:ext cx="122237" cy="122237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8" name="Pěticípá hvězda 97"/>
          <p:cNvSpPr/>
          <p:nvPr/>
        </p:nvSpPr>
        <p:spPr bwMode="auto">
          <a:xfrm>
            <a:off x="2771775" y="5661025"/>
            <a:ext cx="122238" cy="122238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9" name="Pěticípá hvězda 98"/>
          <p:cNvSpPr/>
          <p:nvPr/>
        </p:nvSpPr>
        <p:spPr bwMode="auto">
          <a:xfrm>
            <a:off x="1692275" y="6165850"/>
            <a:ext cx="122238" cy="122238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0" name="Pěticípá hvězda 99"/>
          <p:cNvSpPr/>
          <p:nvPr/>
        </p:nvSpPr>
        <p:spPr bwMode="auto">
          <a:xfrm>
            <a:off x="2339975" y="6237288"/>
            <a:ext cx="122238" cy="122237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331" name="Volný tvar 101"/>
          <p:cNvSpPr>
            <a:spLocks/>
          </p:cNvSpPr>
          <p:nvPr/>
        </p:nvSpPr>
        <p:spPr bwMode="auto">
          <a:xfrm>
            <a:off x="2124075" y="5876925"/>
            <a:ext cx="933450" cy="260350"/>
          </a:xfrm>
          <a:custGeom>
            <a:avLst/>
            <a:gdLst>
              <a:gd name="T0" fmla="*/ 0 w 933450"/>
              <a:gd name="T1" fmla="*/ 257175 h 260350"/>
              <a:gd name="T2" fmla="*/ 295275 w 933450"/>
              <a:gd name="T3" fmla="*/ 0 h 260350"/>
              <a:gd name="T4" fmla="*/ 628650 w 933450"/>
              <a:gd name="T5" fmla="*/ 257175 h 260350"/>
              <a:gd name="T6" fmla="*/ 933450 w 933450"/>
              <a:gd name="T7" fmla="*/ 19050 h 260350"/>
              <a:gd name="T8" fmla="*/ 0 60000 65536"/>
              <a:gd name="T9" fmla="*/ 0 60000 65536"/>
              <a:gd name="T10" fmla="*/ 0 60000 65536"/>
              <a:gd name="T11" fmla="*/ 0 60000 65536"/>
              <a:gd name="T12" fmla="*/ 0 w 933450"/>
              <a:gd name="T13" fmla="*/ 0 h 260350"/>
              <a:gd name="T14" fmla="*/ 933450 w 933450"/>
              <a:gd name="T15" fmla="*/ 260350 h 260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3450" h="260350">
                <a:moveTo>
                  <a:pt x="0" y="257175"/>
                </a:moveTo>
                <a:cubicBezTo>
                  <a:pt x="95250" y="128587"/>
                  <a:pt x="190500" y="0"/>
                  <a:pt x="295275" y="0"/>
                </a:cubicBezTo>
                <a:cubicBezTo>
                  <a:pt x="400050" y="0"/>
                  <a:pt x="522288" y="254000"/>
                  <a:pt x="628650" y="257175"/>
                </a:cubicBezTo>
                <a:cubicBezTo>
                  <a:pt x="735012" y="260350"/>
                  <a:pt x="834231" y="139700"/>
                  <a:pt x="933450" y="1905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2" name="Volný tvar 102"/>
          <p:cNvSpPr>
            <a:spLocks/>
          </p:cNvSpPr>
          <p:nvPr/>
        </p:nvSpPr>
        <p:spPr bwMode="auto">
          <a:xfrm>
            <a:off x="2987675" y="6237288"/>
            <a:ext cx="933450" cy="260350"/>
          </a:xfrm>
          <a:custGeom>
            <a:avLst/>
            <a:gdLst>
              <a:gd name="T0" fmla="*/ 0 w 933450"/>
              <a:gd name="T1" fmla="*/ 257175 h 260350"/>
              <a:gd name="T2" fmla="*/ 295275 w 933450"/>
              <a:gd name="T3" fmla="*/ 0 h 260350"/>
              <a:gd name="T4" fmla="*/ 628650 w 933450"/>
              <a:gd name="T5" fmla="*/ 257175 h 260350"/>
              <a:gd name="T6" fmla="*/ 933450 w 933450"/>
              <a:gd name="T7" fmla="*/ 19050 h 260350"/>
              <a:gd name="T8" fmla="*/ 0 60000 65536"/>
              <a:gd name="T9" fmla="*/ 0 60000 65536"/>
              <a:gd name="T10" fmla="*/ 0 60000 65536"/>
              <a:gd name="T11" fmla="*/ 0 60000 65536"/>
              <a:gd name="T12" fmla="*/ 0 w 933450"/>
              <a:gd name="T13" fmla="*/ 0 h 260350"/>
              <a:gd name="T14" fmla="*/ 933450 w 933450"/>
              <a:gd name="T15" fmla="*/ 260350 h 260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3450" h="260350">
                <a:moveTo>
                  <a:pt x="0" y="257175"/>
                </a:moveTo>
                <a:cubicBezTo>
                  <a:pt x="95250" y="128587"/>
                  <a:pt x="190500" y="0"/>
                  <a:pt x="295275" y="0"/>
                </a:cubicBezTo>
                <a:cubicBezTo>
                  <a:pt x="400050" y="0"/>
                  <a:pt x="522288" y="254000"/>
                  <a:pt x="628650" y="257175"/>
                </a:cubicBezTo>
                <a:cubicBezTo>
                  <a:pt x="735012" y="260350"/>
                  <a:pt x="834231" y="139700"/>
                  <a:pt x="933450" y="1905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3" name="Volný tvar 103"/>
          <p:cNvSpPr>
            <a:spLocks/>
          </p:cNvSpPr>
          <p:nvPr/>
        </p:nvSpPr>
        <p:spPr bwMode="auto">
          <a:xfrm>
            <a:off x="3419475" y="5661025"/>
            <a:ext cx="933450" cy="260350"/>
          </a:xfrm>
          <a:custGeom>
            <a:avLst/>
            <a:gdLst>
              <a:gd name="T0" fmla="*/ 0 w 933450"/>
              <a:gd name="T1" fmla="*/ 257175 h 260350"/>
              <a:gd name="T2" fmla="*/ 295275 w 933450"/>
              <a:gd name="T3" fmla="*/ 0 h 260350"/>
              <a:gd name="T4" fmla="*/ 628650 w 933450"/>
              <a:gd name="T5" fmla="*/ 257175 h 260350"/>
              <a:gd name="T6" fmla="*/ 933450 w 933450"/>
              <a:gd name="T7" fmla="*/ 19050 h 260350"/>
              <a:gd name="T8" fmla="*/ 0 60000 65536"/>
              <a:gd name="T9" fmla="*/ 0 60000 65536"/>
              <a:gd name="T10" fmla="*/ 0 60000 65536"/>
              <a:gd name="T11" fmla="*/ 0 60000 65536"/>
              <a:gd name="T12" fmla="*/ 0 w 933450"/>
              <a:gd name="T13" fmla="*/ 0 h 260350"/>
              <a:gd name="T14" fmla="*/ 933450 w 933450"/>
              <a:gd name="T15" fmla="*/ 260350 h 260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3450" h="260350">
                <a:moveTo>
                  <a:pt x="0" y="257175"/>
                </a:moveTo>
                <a:cubicBezTo>
                  <a:pt x="95250" y="128587"/>
                  <a:pt x="190500" y="0"/>
                  <a:pt x="295275" y="0"/>
                </a:cubicBezTo>
                <a:cubicBezTo>
                  <a:pt x="400050" y="0"/>
                  <a:pt x="522288" y="254000"/>
                  <a:pt x="628650" y="257175"/>
                </a:cubicBezTo>
                <a:cubicBezTo>
                  <a:pt x="735012" y="260350"/>
                  <a:pt x="834231" y="139700"/>
                  <a:pt x="933450" y="1905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Pěticípá hvězda 104"/>
          <p:cNvSpPr/>
          <p:nvPr/>
        </p:nvSpPr>
        <p:spPr bwMode="auto">
          <a:xfrm>
            <a:off x="2411413" y="5876925"/>
            <a:ext cx="122237" cy="122238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6" name="Pěticípá hvězda 105"/>
          <p:cNvSpPr/>
          <p:nvPr/>
        </p:nvSpPr>
        <p:spPr bwMode="auto">
          <a:xfrm>
            <a:off x="2843213" y="6021388"/>
            <a:ext cx="122237" cy="122237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7" name="Pěticípá hvězda 106"/>
          <p:cNvSpPr/>
          <p:nvPr/>
        </p:nvSpPr>
        <p:spPr bwMode="auto">
          <a:xfrm>
            <a:off x="3563938" y="5661025"/>
            <a:ext cx="122237" cy="122238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8" name="Pěticípá hvězda 107"/>
          <p:cNvSpPr/>
          <p:nvPr/>
        </p:nvSpPr>
        <p:spPr bwMode="auto">
          <a:xfrm>
            <a:off x="4140200" y="5805488"/>
            <a:ext cx="122238" cy="122237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9" name="Pěticípá hvězda 108"/>
          <p:cNvSpPr/>
          <p:nvPr/>
        </p:nvSpPr>
        <p:spPr bwMode="auto">
          <a:xfrm>
            <a:off x="3059113" y="6308725"/>
            <a:ext cx="123825" cy="122238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0" name="Pěticípá hvězda 109"/>
          <p:cNvSpPr/>
          <p:nvPr/>
        </p:nvSpPr>
        <p:spPr bwMode="auto">
          <a:xfrm>
            <a:off x="3708400" y="6381750"/>
            <a:ext cx="122238" cy="122238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nde_ws0203_10">
  <a:themeElements>
    <a:clrScheme name="">
      <a:dk1>
        <a:srgbClr val="CCCCFF"/>
      </a:dk1>
      <a:lt1>
        <a:srgbClr val="FFFFFF"/>
      </a:lt1>
      <a:dk2>
        <a:srgbClr val="CCCCFF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AEAE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unde_ws0203_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unde_ws0203_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nde_ws0203_1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nde_ws0203_1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nde_ws0203_1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nde_ws0203_1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nde_ws0203_1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nde_ws0203_1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nde_ws0203_10 8">
        <a:dk1>
          <a:srgbClr val="FFFF66"/>
        </a:dk1>
        <a:lt1>
          <a:srgbClr val="FFFFFF"/>
        </a:lt1>
        <a:dk2>
          <a:srgbClr val="FFFF66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DADA56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H:\Eigene Dateien\lehre\vorlesungen\genome_research_ab_hk_ws200203\stunde10\stunde_ws0203_10.ppt</Template>
  <TotalTime>5071</TotalTime>
  <Words>976</Words>
  <Application>Microsoft Office PowerPoint</Application>
  <PresentationFormat>On-screen Show (4:3)</PresentationFormat>
  <Paragraphs>333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stunde_ws0203_10</vt:lpstr>
      <vt:lpstr>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KFR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Transkriptom a proteom</dc:title>
  <dc:creator>fischer</dc:creator>
  <cp:lastModifiedBy>Acer</cp:lastModifiedBy>
  <cp:revision>66</cp:revision>
  <dcterms:created xsi:type="dcterms:W3CDTF">2003-10-08T07:57:34Z</dcterms:created>
  <dcterms:modified xsi:type="dcterms:W3CDTF">2020-03-30T09:57:18Z</dcterms:modified>
</cp:coreProperties>
</file>