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F32133-3498-460C-BAB0-7CB3DD974D4F}" type="datetimeFigureOut">
              <a:rPr lang="en-US" smtClean="0"/>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7A028D-D07D-4733-B08D-5B0EAA07551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7A028D-D07D-4733-B08D-5B0EAA07551C}"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being sequences</a:t>
            </a:r>
          </a:p>
          <a:p>
            <a:r>
              <a:rPr lang="en-US" dirty="0" smtClean="0"/>
              <a:t>of approximately 1 kb in which the GC content is greater than the average for the</a:t>
            </a:r>
          </a:p>
          <a:p>
            <a:r>
              <a:rPr lang="en-US" dirty="0" smtClean="0"/>
              <a:t>genome as a whole. Some 40–50% of human genes have an upstream </a:t>
            </a:r>
            <a:r>
              <a:rPr lang="en-US" dirty="0" err="1" smtClean="0"/>
              <a:t>CpG</a:t>
            </a:r>
            <a:r>
              <a:rPr lang="en-US" dirty="0" smtClean="0"/>
              <a:t> island</a:t>
            </a:r>
            <a:endParaRPr lang="en-US" dirty="0"/>
          </a:p>
        </p:txBody>
      </p:sp>
      <p:sp>
        <p:nvSpPr>
          <p:cNvPr id="4" name="Slide Number Placeholder 3"/>
          <p:cNvSpPr>
            <a:spLocks noGrp="1"/>
          </p:cNvSpPr>
          <p:nvPr>
            <p:ph type="sldNum" sz="quarter" idx="10"/>
          </p:nvPr>
        </p:nvSpPr>
        <p:spPr/>
        <p:txBody>
          <a:bodyPr/>
          <a:lstStyle/>
          <a:p>
            <a:fld id="{EB7A028D-D07D-4733-B08D-5B0EAA07551C}"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E07FDB-C2BA-4C40-972D-0C96692348FB}"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7CA1C-BC59-401F-B2EF-6C2D0BDD67F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07FDB-C2BA-4C40-972D-0C96692348FB}"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7CA1C-BC59-401F-B2EF-6C2D0BDD67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07FDB-C2BA-4C40-972D-0C96692348FB}"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7CA1C-BC59-401F-B2EF-6C2D0BDD67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07FDB-C2BA-4C40-972D-0C96692348FB}"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7CA1C-BC59-401F-B2EF-6C2D0BDD67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E07FDB-C2BA-4C40-972D-0C96692348FB}"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7CA1C-BC59-401F-B2EF-6C2D0BDD67F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E07FDB-C2BA-4C40-972D-0C96692348FB}" type="datetimeFigureOut">
              <a:rPr lang="en-US" smtClean="0"/>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7CA1C-BC59-401F-B2EF-6C2D0BDD67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E07FDB-C2BA-4C40-972D-0C96692348FB}" type="datetimeFigureOut">
              <a:rPr lang="en-US" smtClean="0"/>
              <a:t>2/26/2020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F7CA1C-BC59-401F-B2EF-6C2D0BDD67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E07FDB-C2BA-4C40-972D-0C96692348FB}" type="datetimeFigureOut">
              <a:rPr lang="en-US" smtClean="0"/>
              <a:t>2/26/2020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F7CA1C-BC59-401F-B2EF-6C2D0BDD67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07FDB-C2BA-4C40-972D-0C96692348FB}" type="datetimeFigureOut">
              <a:rPr lang="en-US" smtClean="0"/>
              <a:t>2/26/2020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F7CA1C-BC59-401F-B2EF-6C2D0BDD67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07FDB-C2BA-4C40-972D-0C96692348FB}" type="datetimeFigureOut">
              <a:rPr lang="en-US" smtClean="0"/>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7CA1C-BC59-401F-B2EF-6C2D0BDD67F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07FDB-C2BA-4C40-972D-0C96692348FB}" type="datetimeFigureOut">
              <a:rPr lang="en-US" smtClean="0"/>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7CA1C-BC59-401F-B2EF-6C2D0BDD67F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07FDB-C2BA-4C40-972D-0C96692348FB}" type="datetimeFigureOut">
              <a:rPr lang="en-US" smtClean="0"/>
              <a:t>2/26/2020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F7CA1C-BC59-401F-B2EF-6C2D0BDD67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Studying Genome</a:t>
            </a:r>
            <a:endParaRPr lang="en-US" dirty="0"/>
          </a:p>
        </p:txBody>
      </p:sp>
      <p:sp>
        <p:nvSpPr>
          <p:cNvPr id="3" name="Subtitle 2"/>
          <p:cNvSpPr>
            <a:spLocks noGrp="1"/>
          </p:cNvSpPr>
          <p:nvPr>
            <p:ph type="subTitle" idx="1"/>
          </p:nvPr>
        </p:nvSpPr>
        <p:spPr/>
        <p:txBody>
          <a:bodyPr/>
          <a:lstStyle/>
          <a:p>
            <a:r>
              <a:rPr lang="en-US" dirty="0" err="1" smtClean="0"/>
              <a:t>Saeed</a:t>
            </a:r>
            <a:r>
              <a:rPr lang="en-US" dirty="0" smtClean="0"/>
              <a:t> </a:t>
            </a:r>
            <a:r>
              <a:rPr lang="en-US" dirty="0" err="1" smtClean="0"/>
              <a:t>Rauf</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Homology searching</a:t>
            </a:r>
            <a:br>
              <a:rPr lang="en-US" dirty="0" smtClean="0"/>
            </a:br>
            <a:endParaRPr lang="en-US" dirty="0"/>
          </a:p>
        </p:txBody>
      </p:sp>
      <p:sp>
        <p:nvSpPr>
          <p:cNvPr id="3" name="Content Placeholder 2"/>
          <p:cNvSpPr>
            <a:spLocks noGrp="1"/>
          </p:cNvSpPr>
          <p:nvPr>
            <p:ph idx="1"/>
          </p:nvPr>
        </p:nvSpPr>
        <p:spPr/>
        <p:txBody>
          <a:bodyPr/>
          <a:lstStyle/>
          <a:p>
            <a:r>
              <a:rPr lang="en-US" dirty="0"/>
              <a:t>T</a:t>
            </a:r>
            <a:r>
              <a:rPr lang="en-US" dirty="0" smtClean="0"/>
              <a:t>he sequence of the gene is compared with all the gene sequences present in the international DNA databases, not just known genes of the organism under study but also genes from all other species.</a:t>
            </a:r>
          </a:p>
          <a:p>
            <a:r>
              <a:rPr lang="en-US" dirty="0" smtClean="0"/>
              <a:t>“two genes from different organisms that have similar functions have similar sequences”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l="47500" t="45556" r="28125" b="41111"/>
          <a:stretch>
            <a:fillRect/>
          </a:stretch>
        </p:blipFill>
        <p:spPr bwMode="auto">
          <a:xfrm>
            <a:off x="1600200" y="1371600"/>
            <a:ext cx="6191250" cy="19050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Homology Searching</a:t>
            </a:r>
            <a:endParaRPr lang="en-US" dirty="0"/>
          </a:p>
        </p:txBody>
      </p:sp>
      <p:sp>
        <p:nvSpPr>
          <p:cNvPr id="3" name="Content Placeholder 2"/>
          <p:cNvSpPr>
            <a:spLocks noGrp="1"/>
          </p:cNvSpPr>
          <p:nvPr>
            <p:ph idx="1"/>
          </p:nvPr>
        </p:nvSpPr>
        <p:spPr/>
        <p:txBody>
          <a:bodyPr>
            <a:normAutofit/>
          </a:bodyPr>
          <a:lstStyle/>
          <a:p>
            <a:r>
              <a:rPr lang="en-US" dirty="0" smtClean="0"/>
              <a:t>BLAST (Basic Local Alignment Search Tool) </a:t>
            </a:r>
          </a:p>
          <a:p>
            <a:r>
              <a:rPr lang="en-US" dirty="0" smtClean="0"/>
              <a:t>Result Positive</a:t>
            </a:r>
          </a:p>
          <a:p>
            <a:r>
              <a:rPr lang="en-US" dirty="0" smtClean="0"/>
              <a:t>30% or greater identity with a sequence in the database (i.e., at 30 out of 100 positions the same amino acid occurs in both sequences)  </a:t>
            </a:r>
          </a:p>
          <a:p>
            <a:r>
              <a:rPr lang="en-US" dirty="0" smtClean="0"/>
              <a:t>Further confirmation, if needed, can be obtained by using transcript analysis to show that the gene is transcribed into RNA.</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Comparing the sequences of related genomes</a:t>
            </a:r>
            <a:endParaRPr lang="en-US" dirty="0"/>
          </a:p>
        </p:txBody>
      </p:sp>
      <p:sp>
        <p:nvSpPr>
          <p:cNvPr id="3" name="Content Placeholder 2"/>
          <p:cNvSpPr>
            <a:spLocks noGrp="1"/>
          </p:cNvSpPr>
          <p:nvPr>
            <p:ph idx="1"/>
          </p:nvPr>
        </p:nvSpPr>
        <p:spPr/>
        <p:txBody>
          <a:bodyPr>
            <a:normAutofit lnSpcReduction="10000"/>
          </a:bodyPr>
          <a:lstStyle/>
          <a:p>
            <a:r>
              <a:rPr lang="en-US" dirty="0" smtClean="0"/>
              <a:t>Related species have genomes that share similarities inherited from their common ancestor, </a:t>
            </a:r>
            <a:r>
              <a:rPr lang="en-US" dirty="0" err="1" smtClean="0"/>
              <a:t>overladen</a:t>
            </a:r>
            <a:r>
              <a:rPr lang="en-US" dirty="0" smtClean="0"/>
              <a:t> with species-specific differences that have arisen since the two species began to evolve independently.</a:t>
            </a:r>
          </a:p>
          <a:p>
            <a:r>
              <a:rPr lang="en-US" dirty="0"/>
              <a:t>T</a:t>
            </a:r>
            <a:r>
              <a:rPr lang="en-US" dirty="0" smtClean="0"/>
              <a:t>he sequence similarities between related genomes is greatest within the genes and least in the </a:t>
            </a:r>
            <a:r>
              <a:rPr lang="en-US" dirty="0" err="1" smtClean="0"/>
              <a:t>intergenic</a:t>
            </a:r>
            <a:r>
              <a:rPr lang="en-US" dirty="0" smtClean="0"/>
              <a:t> regions</a:t>
            </a:r>
          </a:p>
          <a:p>
            <a:r>
              <a:rPr lang="en-US" dirty="0" smtClean="0"/>
              <a:t>Comparative genomics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Determining the function of an unknown genes</a:t>
            </a:r>
            <a:endParaRPr lang="en-US" dirty="0"/>
          </a:p>
        </p:txBody>
      </p:sp>
      <p:sp>
        <p:nvSpPr>
          <p:cNvPr id="3" name="Content Placeholder 2"/>
          <p:cNvSpPr>
            <a:spLocks noGrp="1"/>
          </p:cNvSpPr>
          <p:nvPr>
            <p:ph idx="1"/>
          </p:nvPr>
        </p:nvSpPr>
        <p:spPr/>
        <p:txBody>
          <a:bodyPr/>
          <a:lstStyle/>
          <a:p>
            <a:r>
              <a:rPr lang="en-US" dirty="0" smtClean="0"/>
              <a:t>Orphan genes</a:t>
            </a:r>
          </a:p>
          <a:p>
            <a:r>
              <a:rPr lang="en-US" dirty="0" smtClean="0"/>
              <a:t>Gene </a:t>
            </a:r>
            <a:r>
              <a:rPr lang="en-US" dirty="0" err="1" smtClean="0"/>
              <a:t>Synteny</a:t>
            </a:r>
            <a:endParaRPr lang="en-US" dirty="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descr="Image result for zinc fing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Image result for zinc fing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6" name="AutoShape 6" descr="Image result for zinc fing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27" name="Picture 7" descr="E:\zinc finger.png"/>
          <p:cNvPicPr>
            <a:picLocks noChangeAspect="1" noChangeArrowheads="1"/>
          </p:cNvPicPr>
          <p:nvPr/>
        </p:nvPicPr>
        <p:blipFill>
          <a:blip r:embed="rId2"/>
          <a:srcRect/>
          <a:stretch>
            <a:fillRect/>
          </a:stretch>
        </p:blipFill>
        <p:spPr bwMode="auto">
          <a:xfrm>
            <a:off x="2667000" y="762000"/>
            <a:ext cx="2724150" cy="389785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of genome</a:t>
            </a:r>
            <a:endParaRPr lang="en-US" dirty="0"/>
          </a:p>
        </p:txBody>
      </p:sp>
      <p:sp>
        <p:nvSpPr>
          <p:cNvPr id="3" name="Content Placeholder 2"/>
          <p:cNvSpPr>
            <a:spLocks noGrp="1"/>
          </p:cNvSpPr>
          <p:nvPr>
            <p:ph idx="1"/>
          </p:nvPr>
        </p:nvSpPr>
        <p:spPr/>
        <p:txBody>
          <a:bodyPr>
            <a:normAutofit/>
          </a:bodyPr>
          <a:lstStyle/>
          <a:p>
            <a:r>
              <a:rPr lang="en-US" dirty="0" smtClean="0"/>
              <a:t>Searching for open reading frames</a:t>
            </a:r>
          </a:p>
          <a:p>
            <a:r>
              <a:rPr lang="en-US" dirty="0"/>
              <a:t>A</a:t>
            </a:r>
            <a:r>
              <a:rPr lang="en-US" dirty="0" smtClean="0"/>
              <a:t> series of nucleotide triplets beginning with an initiation </a:t>
            </a:r>
            <a:r>
              <a:rPr lang="en-US" dirty="0" err="1" smtClean="0"/>
              <a:t>codon</a:t>
            </a:r>
            <a:r>
              <a:rPr lang="en-US" dirty="0" smtClean="0"/>
              <a:t> (usually but not always ATG) and ending in a termination </a:t>
            </a:r>
            <a:r>
              <a:rPr lang="en-US" dirty="0" err="1" smtClean="0"/>
              <a:t>codon</a:t>
            </a:r>
            <a:r>
              <a:rPr lang="en-US" dirty="0" smtClean="0"/>
              <a:t> (TAA, TAG, or TGA in most genomes).</a:t>
            </a:r>
          </a:p>
          <a:p>
            <a:r>
              <a:rPr lang="en-US" dirty="0"/>
              <a:t>T</a:t>
            </a:r>
            <a:r>
              <a:rPr lang="en-US" dirty="0" smtClean="0"/>
              <a:t>he average lengths of ORF are 317 </a:t>
            </a:r>
            <a:r>
              <a:rPr lang="en-US" dirty="0" err="1" smtClean="0"/>
              <a:t>codons</a:t>
            </a:r>
            <a:r>
              <a:rPr lang="en-US" dirty="0" smtClean="0"/>
              <a:t> for Escherichia coli, 483 </a:t>
            </a:r>
            <a:r>
              <a:rPr lang="en-US" dirty="0" err="1" smtClean="0"/>
              <a:t>codons</a:t>
            </a:r>
            <a:r>
              <a:rPr lang="en-US" dirty="0" smtClean="0"/>
              <a:t> for S. </a:t>
            </a:r>
            <a:r>
              <a:rPr lang="en-US" dirty="0" err="1" smtClean="0"/>
              <a:t>cerevisiae</a:t>
            </a:r>
            <a:r>
              <a:rPr lang="en-US" dirty="0" smtClean="0"/>
              <a:t>, and approximately 450 </a:t>
            </a:r>
            <a:r>
              <a:rPr lang="en-US" dirty="0" err="1" smtClean="0"/>
              <a:t>codons</a:t>
            </a:r>
            <a:r>
              <a:rPr lang="en-US" dirty="0" smtClean="0"/>
              <a:t> for humans.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59375" t="76667" r="20625" b="6667"/>
          <a:stretch>
            <a:fillRect/>
          </a:stretch>
        </p:blipFill>
        <p:spPr bwMode="auto">
          <a:xfrm>
            <a:off x="1828800" y="1524000"/>
            <a:ext cx="5867400" cy="2438400"/>
          </a:xfrm>
          <a:prstGeom prst="rect">
            <a:avLst/>
          </a:prstGeom>
          <a:noFill/>
          <a:ln w="9525">
            <a:noFill/>
            <a:miter lim="800000"/>
            <a:headEnd/>
            <a:tailEnd/>
          </a:ln>
          <a:effectLst/>
        </p:spPr>
      </p:pic>
      <p:sp>
        <p:nvSpPr>
          <p:cNvPr id="5" name="Rectangle 4"/>
          <p:cNvSpPr/>
          <p:nvPr/>
        </p:nvSpPr>
        <p:spPr>
          <a:xfrm>
            <a:off x="1295400" y="3962400"/>
            <a:ext cx="5943600" cy="369332"/>
          </a:xfrm>
          <a:prstGeom prst="rect">
            <a:avLst/>
          </a:prstGeom>
        </p:spPr>
        <p:txBody>
          <a:bodyPr wrap="square">
            <a:spAutoFit/>
          </a:bodyPr>
          <a:lstStyle/>
          <a:p>
            <a:r>
              <a:rPr lang="en-US" dirty="0" smtClean="0"/>
              <a:t>A double-stranded DNA molecule has six reading frames.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Simple ORF scans are less effective at locating genes in eukaryotic genomes</a:t>
            </a:r>
            <a:br>
              <a:rPr lang="en-US" dirty="0" smtClean="0"/>
            </a:br>
            <a:endParaRPr lang="en-US" dirty="0"/>
          </a:p>
        </p:txBody>
      </p:sp>
      <p:sp>
        <p:nvSpPr>
          <p:cNvPr id="3" name="Content Placeholder 2"/>
          <p:cNvSpPr>
            <a:spLocks noGrp="1"/>
          </p:cNvSpPr>
          <p:nvPr>
            <p:ph idx="1"/>
          </p:nvPr>
        </p:nvSpPr>
        <p:spPr/>
        <p:txBody>
          <a:bodyPr/>
          <a:lstStyle/>
          <a:p>
            <a:r>
              <a:rPr lang="en-US" dirty="0"/>
              <a:t>S</a:t>
            </a:r>
            <a:r>
              <a:rPr lang="en-US" dirty="0" smtClean="0"/>
              <a:t>ubstantially more </a:t>
            </a:r>
            <a:r>
              <a:rPr lang="en-US" dirty="0" err="1" smtClean="0"/>
              <a:t>intergenic</a:t>
            </a:r>
            <a:r>
              <a:rPr lang="en-US" dirty="0" smtClean="0"/>
              <a:t> DNA in a eukaryotic genome</a:t>
            </a:r>
          </a:p>
          <a:p>
            <a:r>
              <a:rPr lang="en-US" dirty="0" smtClean="0"/>
              <a:t>Presence of </a:t>
            </a:r>
            <a:r>
              <a:rPr lang="en-US" dirty="0" err="1" smtClean="0"/>
              <a:t>introns</a:t>
            </a:r>
            <a:endParaRPr lang="en-US" dirty="0" smtClean="0"/>
          </a:p>
          <a:p>
            <a:r>
              <a:rPr lang="en-US" dirty="0" smtClean="0"/>
              <a:t>Many </a:t>
            </a:r>
            <a:r>
              <a:rPr lang="en-US" dirty="0" err="1" smtClean="0"/>
              <a:t>exons</a:t>
            </a:r>
            <a:r>
              <a:rPr lang="en-US" dirty="0" smtClean="0"/>
              <a:t> are shorter than 100 </a:t>
            </a:r>
            <a:r>
              <a:rPr lang="en-US" dirty="0" err="1" smtClean="0"/>
              <a:t>codons</a:t>
            </a:r>
            <a:r>
              <a:rPr lang="en-US" dirty="0" smtClean="0"/>
              <a:t>, some fewer than 50 </a:t>
            </a:r>
            <a:r>
              <a:rPr lang="en-US" dirty="0" err="1" smtClean="0"/>
              <a:t>codon</a:t>
            </a:r>
            <a:endParaRPr lang="en-US" dirty="0" smtClean="0"/>
          </a:p>
          <a:p>
            <a:r>
              <a:rPr lang="en-US" dirty="0" err="1"/>
              <a:t>I</a:t>
            </a:r>
            <a:r>
              <a:rPr lang="en-US" dirty="0" err="1" smtClean="0"/>
              <a:t>ntron</a:t>
            </a:r>
            <a:r>
              <a:rPr lang="en-US" dirty="0" smtClean="0"/>
              <a:t> usually leads to a termination sequence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l="43125" t="67778" r="25000" b="21111"/>
          <a:stretch>
            <a:fillRect/>
          </a:stretch>
        </p:blipFill>
        <p:spPr bwMode="auto">
          <a:xfrm>
            <a:off x="685800" y="1600200"/>
            <a:ext cx="7543800" cy="22860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Codon</a:t>
            </a:r>
            <a:r>
              <a:rPr lang="en-US" dirty="0" smtClean="0"/>
              <a:t> Bias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Not all </a:t>
            </a:r>
            <a:r>
              <a:rPr lang="en-US" dirty="0" err="1" smtClean="0"/>
              <a:t>codons</a:t>
            </a:r>
            <a:r>
              <a:rPr lang="en-US" dirty="0" smtClean="0"/>
              <a:t> are used equally frequently</a:t>
            </a:r>
          </a:p>
          <a:p>
            <a:r>
              <a:rPr lang="en-US" dirty="0" err="1" smtClean="0"/>
              <a:t>Leucine</a:t>
            </a:r>
            <a:r>
              <a:rPr lang="en-US" dirty="0" smtClean="0"/>
              <a:t> is specified by six </a:t>
            </a:r>
            <a:r>
              <a:rPr lang="en-US" dirty="0" err="1" smtClean="0"/>
              <a:t>codons</a:t>
            </a:r>
            <a:r>
              <a:rPr lang="en-US" dirty="0" smtClean="0"/>
              <a:t> (TTA, TTG, CTT, CTC, CTA, and CTG)</a:t>
            </a:r>
          </a:p>
          <a:p>
            <a:r>
              <a:rPr lang="en-US" dirty="0" smtClean="0"/>
              <a:t>Human genes </a:t>
            </a:r>
            <a:r>
              <a:rPr lang="en-US" dirty="0" err="1" smtClean="0"/>
              <a:t>leucine</a:t>
            </a:r>
            <a:r>
              <a:rPr lang="en-US" dirty="0" smtClean="0"/>
              <a:t>  is most frequently coded by CTG and is only rarely specified by TTA or CTA.</a:t>
            </a:r>
          </a:p>
          <a:p>
            <a:r>
              <a:rPr lang="en-US" dirty="0" smtClean="0"/>
              <a:t>Four </a:t>
            </a:r>
            <a:r>
              <a:rPr lang="en-US" dirty="0" err="1" smtClean="0"/>
              <a:t>valine</a:t>
            </a:r>
            <a:r>
              <a:rPr lang="en-US" dirty="0" smtClean="0"/>
              <a:t> </a:t>
            </a:r>
            <a:r>
              <a:rPr lang="en-US" dirty="0" err="1" smtClean="0"/>
              <a:t>codons</a:t>
            </a:r>
            <a:r>
              <a:rPr lang="en-US" dirty="0" smtClean="0"/>
              <a:t>, human genes use GTG four times more frequently than GTA. </a:t>
            </a:r>
          </a:p>
          <a:p>
            <a:r>
              <a:rPr lang="en-US" dirty="0" smtClean="0"/>
              <a:t>Real </a:t>
            </a:r>
            <a:r>
              <a:rPr lang="en-US" dirty="0" err="1" smtClean="0"/>
              <a:t>exons</a:t>
            </a:r>
            <a:r>
              <a:rPr lang="en-US" dirty="0"/>
              <a:t> </a:t>
            </a:r>
            <a:r>
              <a:rPr lang="en-US" dirty="0" smtClean="0"/>
              <a:t>display this bias, whereas chance series of triplets usually do not.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l="50625" t="41111" r="26250" b="47778"/>
          <a:stretch>
            <a:fillRect/>
          </a:stretch>
        </p:blipFill>
        <p:spPr bwMode="auto">
          <a:xfrm>
            <a:off x="2057400" y="1219200"/>
            <a:ext cx="5074920" cy="13716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Exon–intron</a:t>
            </a:r>
            <a:r>
              <a:rPr lang="en-US" dirty="0" smtClean="0"/>
              <a:t> boundaries</a:t>
            </a:r>
            <a:endParaRPr lang="en-US" dirty="0"/>
          </a:p>
        </p:txBody>
      </p:sp>
      <p:sp>
        <p:nvSpPr>
          <p:cNvPr id="3" name="Content Placeholder 2"/>
          <p:cNvSpPr>
            <a:spLocks noGrp="1"/>
          </p:cNvSpPr>
          <p:nvPr>
            <p:ph idx="1"/>
          </p:nvPr>
        </p:nvSpPr>
        <p:spPr/>
        <p:txBody>
          <a:bodyPr/>
          <a:lstStyle/>
          <a:p>
            <a:r>
              <a:rPr lang="en-US" dirty="0"/>
              <a:t>D</a:t>
            </a:r>
            <a:r>
              <a:rPr lang="en-US" dirty="0" smtClean="0"/>
              <a:t>istinctive sequence feature</a:t>
            </a:r>
          </a:p>
          <a:p>
            <a:r>
              <a:rPr lang="en-US" dirty="0" smtClean="0"/>
              <a:t>Consensus sequences</a:t>
            </a:r>
          </a:p>
          <a:p>
            <a:r>
              <a:rPr lang="en-US" dirty="0" smtClean="0"/>
              <a:t>Upstream regulatory sequences</a:t>
            </a:r>
          </a:p>
          <a:p>
            <a:r>
              <a:rPr lang="en-US" dirty="0" err="1" smtClean="0"/>
              <a:t>CpG</a:t>
            </a:r>
            <a:r>
              <a:rPr lang="en-US" dirty="0" smtClean="0"/>
              <a:t> islands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420</Words>
  <Application>Microsoft Office PowerPoint</Application>
  <PresentationFormat>On-screen Show (4:3)</PresentationFormat>
  <Paragraphs>43</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Studying Genome</vt:lpstr>
      <vt:lpstr>Identification of genome</vt:lpstr>
      <vt:lpstr>Slide 3</vt:lpstr>
      <vt:lpstr> Simple ORF scans are less effective at locating genes in eukaryotic genomes </vt:lpstr>
      <vt:lpstr>Slide 5</vt:lpstr>
      <vt:lpstr>Codon Bias</vt:lpstr>
      <vt:lpstr>Slide 7</vt:lpstr>
      <vt:lpstr>Slide 8</vt:lpstr>
      <vt:lpstr>Exon–intron boundaries</vt:lpstr>
      <vt:lpstr>Homology searching </vt:lpstr>
      <vt:lpstr>Slide 11</vt:lpstr>
      <vt:lpstr>Homology Searching</vt:lpstr>
      <vt:lpstr>Comparing the sequences of related genomes</vt:lpstr>
      <vt:lpstr>Determining the function of an unknown genes</vt:lpstr>
      <vt:lpstr>Slide 15</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Genome annotation</dc:title>
  <dc:creator>Acer</dc:creator>
  <cp:lastModifiedBy>Acer</cp:lastModifiedBy>
  <cp:revision>13</cp:revision>
  <dcterms:created xsi:type="dcterms:W3CDTF">2020-02-26T07:34:22Z</dcterms:created>
  <dcterms:modified xsi:type="dcterms:W3CDTF">2020-02-26T08:25:55Z</dcterms:modified>
</cp:coreProperties>
</file>