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352" r:id="rId2"/>
    <p:sldId id="378" r:id="rId3"/>
    <p:sldId id="296" r:id="rId4"/>
    <p:sldId id="297" r:id="rId5"/>
    <p:sldId id="409" r:id="rId6"/>
    <p:sldId id="395" r:id="rId7"/>
    <p:sldId id="396" r:id="rId8"/>
    <p:sldId id="397" r:id="rId9"/>
    <p:sldId id="398" r:id="rId10"/>
    <p:sldId id="399" r:id="rId11"/>
    <p:sldId id="400" r:id="rId12"/>
    <p:sldId id="401" r:id="rId13"/>
    <p:sldId id="402" r:id="rId14"/>
    <p:sldId id="403" r:id="rId15"/>
    <p:sldId id="380" r:id="rId16"/>
    <p:sldId id="404" r:id="rId17"/>
    <p:sldId id="265" r:id="rId18"/>
    <p:sldId id="405" r:id="rId19"/>
    <p:sldId id="268" r:id="rId20"/>
    <p:sldId id="269" r:id="rId21"/>
    <p:sldId id="266" r:id="rId22"/>
    <p:sldId id="271" r:id="rId23"/>
    <p:sldId id="406" r:id="rId24"/>
    <p:sldId id="287" r:id="rId25"/>
    <p:sldId id="272" r:id="rId26"/>
    <p:sldId id="273" r:id="rId27"/>
    <p:sldId id="353" r:id="rId28"/>
    <p:sldId id="278" r:id="rId29"/>
    <p:sldId id="275" r:id="rId30"/>
    <p:sldId id="319" r:id="rId31"/>
    <p:sldId id="280" r:id="rId32"/>
    <p:sldId id="276" r:id="rId33"/>
    <p:sldId id="283" r:id="rId34"/>
    <p:sldId id="284" r:id="rId35"/>
    <p:sldId id="281" r:id="rId36"/>
    <p:sldId id="277" r:id="rId37"/>
    <p:sldId id="261" r:id="rId38"/>
    <p:sldId id="354" r:id="rId39"/>
    <p:sldId id="355" r:id="rId40"/>
    <p:sldId id="262" r:id="rId41"/>
    <p:sldId id="356" r:id="rId42"/>
    <p:sldId id="377" r:id="rId43"/>
    <p:sldId id="298" r:id="rId44"/>
    <p:sldId id="294" r:id="rId45"/>
    <p:sldId id="258" r:id="rId46"/>
    <p:sldId id="295" r:id="rId47"/>
    <p:sldId id="257" r:id="rId48"/>
    <p:sldId id="301" r:id="rId49"/>
    <p:sldId id="289" r:id="rId50"/>
    <p:sldId id="369" r:id="rId51"/>
    <p:sldId id="300" r:id="rId52"/>
    <p:sldId id="299" r:id="rId53"/>
    <p:sldId id="310" r:id="rId54"/>
    <p:sldId id="326" r:id="rId55"/>
    <p:sldId id="360" r:id="rId56"/>
    <p:sldId id="376" r:id="rId57"/>
    <p:sldId id="293" r:id="rId58"/>
    <p:sldId id="333" r:id="rId59"/>
    <p:sldId id="345" r:id="rId60"/>
    <p:sldId id="336" r:id="rId61"/>
    <p:sldId id="337" r:id="rId62"/>
    <p:sldId id="338" r:id="rId63"/>
    <p:sldId id="339" r:id="rId64"/>
    <p:sldId id="350" r:id="rId65"/>
    <p:sldId id="351" r:id="rId66"/>
    <p:sldId id="325" r:id="rId67"/>
    <p:sldId id="371" r:id="rId68"/>
    <p:sldId id="391" r:id="rId69"/>
    <p:sldId id="330" r:id="rId70"/>
    <p:sldId id="392" r:id="rId71"/>
    <p:sldId id="393" r:id="rId72"/>
    <p:sldId id="349" r:id="rId73"/>
    <p:sldId id="340" r:id="rId74"/>
    <p:sldId id="346" r:id="rId75"/>
    <p:sldId id="387" r:id="rId76"/>
    <p:sldId id="388" r:id="rId77"/>
    <p:sldId id="357" r:id="rId78"/>
    <p:sldId id="374" r:id="rId79"/>
    <p:sldId id="407" r:id="rId80"/>
    <p:sldId id="408" r:id="rId81"/>
    <p:sldId id="375" r:id="rId82"/>
    <p:sldId id="320" r:id="rId83"/>
    <p:sldId id="381" r:id="rId84"/>
    <p:sldId id="331" r:id="rId85"/>
    <p:sldId id="382" r:id="rId86"/>
    <p:sldId id="383" r:id="rId87"/>
    <p:sldId id="384" r:id="rId88"/>
    <p:sldId id="327" r:id="rId89"/>
    <p:sldId id="328" r:id="rId90"/>
    <p:sldId id="389" r:id="rId91"/>
    <p:sldId id="394" r:id="rId92"/>
    <p:sldId id="307" r:id="rId93"/>
    <p:sldId id="410" r:id="rId94"/>
  </p:sldIdLst>
  <p:sldSz cx="9144000" cy="6858000" type="screen4x3"/>
  <p:notesSz cx="6858000" cy="9144000"/>
  <p:defaultTextStyle>
    <a:defPPr>
      <a:defRPr lang="en-ZA"/>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674"/>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2034" name="Group 2"/>
          <p:cNvGrpSpPr>
            <a:grpSpLocks/>
          </p:cNvGrpSpPr>
          <p:nvPr/>
        </p:nvGrpSpPr>
        <p:grpSpPr bwMode="auto">
          <a:xfrm>
            <a:off x="0" y="2438400"/>
            <a:ext cx="9009063" cy="1052513"/>
            <a:chOff x="0" y="1536"/>
            <a:chExt cx="5675" cy="663"/>
          </a:xfrm>
        </p:grpSpPr>
        <p:grpSp>
          <p:nvGrpSpPr>
            <p:cNvPr id="172035" name="Group 3"/>
            <p:cNvGrpSpPr>
              <a:grpSpLocks/>
            </p:cNvGrpSpPr>
            <p:nvPr/>
          </p:nvGrpSpPr>
          <p:grpSpPr bwMode="auto">
            <a:xfrm>
              <a:off x="183" y="1604"/>
              <a:ext cx="448" cy="299"/>
              <a:chOff x="720" y="336"/>
              <a:chExt cx="624" cy="432"/>
            </a:xfrm>
          </p:grpSpPr>
          <p:sp>
            <p:nvSpPr>
              <p:cNvPr id="17203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7203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172038" name="Group 6"/>
            <p:cNvGrpSpPr>
              <a:grpSpLocks/>
            </p:cNvGrpSpPr>
            <p:nvPr/>
          </p:nvGrpSpPr>
          <p:grpSpPr bwMode="auto">
            <a:xfrm>
              <a:off x="261" y="1870"/>
              <a:ext cx="465" cy="299"/>
              <a:chOff x="912" y="2640"/>
              <a:chExt cx="672" cy="432"/>
            </a:xfrm>
          </p:grpSpPr>
          <p:sp>
            <p:nvSpPr>
              <p:cNvPr id="17203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7204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17204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17204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17204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72044" name="Rectangle 12"/>
          <p:cNvSpPr>
            <a:spLocks noGrp="1" noChangeArrowheads="1"/>
          </p:cNvSpPr>
          <p:nvPr>
            <p:ph type="ctrTitle"/>
          </p:nvPr>
        </p:nvSpPr>
        <p:spPr>
          <a:xfrm>
            <a:off x="990600" y="1676400"/>
            <a:ext cx="7772400" cy="1462088"/>
          </a:xfrm>
        </p:spPr>
        <p:txBody>
          <a:bodyPr/>
          <a:lstStyle>
            <a:lvl1pPr>
              <a:defRPr/>
            </a:lvl1pPr>
          </a:lstStyle>
          <a:p>
            <a:r>
              <a:rPr lang="en-ZA"/>
              <a:t>Click to edit Master title style</a:t>
            </a:r>
          </a:p>
        </p:txBody>
      </p:sp>
      <p:sp>
        <p:nvSpPr>
          <p:cNvPr id="1720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ZA"/>
              <a:t>Click to edit Master subtitle style</a:t>
            </a:r>
          </a:p>
        </p:txBody>
      </p:sp>
      <p:sp>
        <p:nvSpPr>
          <p:cNvPr id="17204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ZA"/>
          </a:p>
        </p:txBody>
      </p:sp>
      <p:sp>
        <p:nvSpPr>
          <p:cNvPr id="17204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ZA"/>
          </a:p>
        </p:txBody>
      </p:sp>
      <p:sp>
        <p:nvSpPr>
          <p:cNvPr id="17204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7967A261-42EF-404A-912F-BEF8647548CF}" type="slidenum">
              <a:rPr lang="en-ZA"/>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10CAF7F6-6A83-4A3C-B6E4-493D5ECEA9BF}" type="slidenum">
              <a:rPr lang="en-ZA"/>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4E1E2FED-B443-4C80-AFCB-0C3262B6C3A9}" type="slidenum">
              <a:rPr lang="en-ZA"/>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ZA"/>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ZA"/>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A31E147E-6DB7-42F0-A63A-83A9E1566DB2}" type="slidenum">
              <a:rPr lang="en-ZA"/>
              <a:pPr/>
              <a:t>‹#›</a:t>
            </a:fld>
            <a:endParaRPr lang="en-Z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ZA"/>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ZA"/>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11FBD4A3-ED97-4E4C-AA4B-1A7D7E8F3955}" type="slidenum">
              <a:rPr lang="en-ZA"/>
              <a:pPr/>
              <a:t>‹#›</a:t>
            </a:fld>
            <a:endParaRPr lang="en-Z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ZA"/>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ZA"/>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9DF9279E-4C93-4039-AD41-AF939E1AF648}" type="slidenum">
              <a:rPr lang="en-ZA"/>
              <a:pPr/>
              <a:t>‹#›</a:t>
            </a:fld>
            <a:endParaRPr lang="en-Z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a:p>
        </p:txBody>
      </p:sp>
      <p:sp>
        <p:nvSpPr>
          <p:cNvPr id="4" name="Date Placeholder 3"/>
          <p:cNvSpPr>
            <a:spLocks noGrp="1"/>
          </p:cNvSpPr>
          <p:nvPr>
            <p:ph type="dt" sz="half" idx="10"/>
          </p:nvPr>
        </p:nvSpPr>
        <p:spPr>
          <a:xfrm>
            <a:off x="1162050" y="6243638"/>
            <a:ext cx="1905000" cy="457200"/>
          </a:xfrm>
        </p:spPr>
        <p:txBody>
          <a:bodyPr/>
          <a:lstStyle>
            <a:lvl1pPr>
              <a:defRPr/>
            </a:lvl1pPr>
          </a:lstStyle>
          <a:p>
            <a:endParaRPr lang="en-ZA"/>
          </a:p>
        </p:txBody>
      </p:sp>
      <p:sp>
        <p:nvSpPr>
          <p:cNvPr id="5" name="Footer Placeholder 4"/>
          <p:cNvSpPr>
            <a:spLocks noGrp="1"/>
          </p:cNvSpPr>
          <p:nvPr>
            <p:ph type="ftr" sz="quarter" idx="11"/>
          </p:nvPr>
        </p:nvSpPr>
        <p:spPr>
          <a:xfrm>
            <a:off x="3657600" y="6243638"/>
            <a:ext cx="2895600" cy="457200"/>
          </a:xfrm>
        </p:spPr>
        <p:txBody>
          <a:bodyPr/>
          <a:lstStyle>
            <a:lvl1pPr>
              <a:defRPr/>
            </a:lvl1pPr>
          </a:lstStyle>
          <a:p>
            <a:endParaRPr lang="en-ZA"/>
          </a:p>
        </p:txBody>
      </p:sp>
      <p:sp>
        <p:nvSpPr>
          <p:cNvPr id="6" name="Slide Number Placeholder 5"/>
          <p:cNvSpPr>
            <a:spLocks noGrp="1"/>
          </p:cNvSpPr>
          <p:nvPr>
            <p:ph type="sldNum" sz="quarter" idx="12"/>
          </p:nvPr>
        </p:nvSpPr>
        <p:spPr>
          <a:xfrm>
            <a:off x="7042150" y="6243638"/>
            <a:ext cx="1905000" cy="457200"/>
          </a:xfrm>
        </p:spPr>
        <p:txBody>
          <a:bodyPr/>
          <a:lstStyle>
            <a:lvl1pPr>
              <a:defRPr/>
            </a:lvl1pPr>
          </a:lstStyle>
          <a:p>
            <a:fld id="{8B4307C9-E995-4BF5-854C-CB2EEFD00469}" type="slidenum">
              <a:rPr lang="en-ZA"/>
              <a:pPr/>
              <a:t>‹#›</a:t>
            </a:fld>
            <a:endParaRPr lang="en-Z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ZA"/>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ZA"/>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D59E0AE9-813A-4F3B-9535-58205732546E}" type="slidenum">
              <a:rPr lang="en-ZA"/>
              <a:pPr/>
              <a:t>‹#›</a:t>
            </a:fld>
            <a:endParaRPr lang="en-Z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ZA"/>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ZA"/>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A89C8A21-3CBB-41B8-A6E0-9AAA150460F1}" type="slidenum">
              <a:rPr lang="en-ZA"/>
              <a:pPr/>
              <a:t>‹#›</a:t>
            </a:fld>
            <a:endParaRPr lang="en-Z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ZA"/>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ZA"/>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C7253C8A-895D-40B1-8671-1840B7411604}" type="slidenum">
              <a:rPr lang="en-ZA"/>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78268DF6-AF62-4609-AA14-079CA2DD4C5A}" type="slidenum">
              <a:rPr lang="en-ZA"/>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7CB1FFA6-3C50-4893-82D8-4FE6E0ADFF2C}" type="slidenum">
              <a:rPr lang="en-ZA"/>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ZA"/>
          </a:p>
        </p:txBody>
      </p:sp>
      <p:sp>
        <p:nvSpPr>
          <p:cNvPr id="6" name="Footer Placeholder 5"/>
          <p:cNvSpPr>
            <a:spLocks noGrp="1"/>
          </p:cNvSpPr>
          <p:nvPr>
            <p:ph type="ftr" sz="quarter" idx="11"/>
          </p:nvPr>
        </p:nvSpPr>
        <p:spPr/>
        <p:txBody>
          <a:bodyPr/>
          <a:lstStyle>
            <a:lvl1pPr>
              <a:defRPr/>
            </a:lvl1pPr>
          </a:lstStyle>
          <a:p>
            <a:endParaRPr lang="en-ZA"/>
          </a:p>
        </p:txBody>
      </p:sp>
      <p:sp>
        <p:nvSpPr>
          <p:cNvPr id="7" name="Slide Number Placeholder 6"/>
          <p:cNvSpPr>
            <a:spLocks noGrp="1"/>
          </p:cNvSpPr>
          <p:nvPr>
            <p:ph type="sldNum" sz="quarter" idx="12"/>
          </p:nvPr>
        </p:nvSpPr>
        <p:spPr/>
        <p:txBody>
          <a:bodyPr/>
          <a:lstStyle>
            <a:lvl1pPr>
              <a:defRPr/>
            </a:lvl1pPr>
          </a:lstStyle>
          <a:p>
            <a:fld id="{0C43787E-832D-4EDD-A156-1528FC72D4FD}" type="slidenum">
              <a:rPr lang="en-ZA"/>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ZA"/>
          </a:p>
        </p:txBody>
      </p:sp>
      <p:sp>
        <p:nvSpPr>
          <p:cNvPr id="8" name="Footer Placeholder 7"/>
          <p:cNvSpPr>
            <a:spLocks noGrp="1"/>
          </p:cNvSpPr>
          <p:nvPr>
            <p:ph type="ftr" sz="quarter" idx="11"/>
          </p:nvPr>
        </p:nvSpPr>
        <p:spPr/>
        <p:txBody>
          <a:bodyPr/>
          <a:lstStyle>
            <a:lvl1pPr>
              <a:defRPr/>
            </a:lvl1pPr>
          </a:lstStyle>
          <a:p>
            <a:endParaRPr lang="en-ZA"/>
          </a:p>
        </p:txBody>
      </p:sp>
      <p:sp>
        <p:nvSpPr>
          <p:cNvPr id="9" name="Slide Number Placeholder 8"/>
          <p:cNvSpPr>
            <a:spLocks noGrp="1"/>
          </p:cNvSpPr>
          <p:nvPr>
            <p:ph type="sldNum" sz="quarter" idx="12"/>
          </p:nvPr>
        </p:nvSpPr>
        <p:spPr/>
        <p:txBody>
          <a:bodyPr/>
          <a:lstStyle>
            <a:lvl1pPr>
              <a:defRPr/>
            </a:lvl1pPr>
          </a:lstStyle>
          <a:p>
            <a:fld id="{CFD594CC-0933-4650-89B9-D4F646AFDEB6}" type="slidenum">
              <a:rPr lang="en-ZA"/>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ZA"/>
          </a:p>
        </p:txBody>
      </p:sp>
      <p:sp>
        <p:nvSpPr>
          <p:cNvPr id="4" name="Footer Placeholder 3"/>
          <p:cNvSpPr>
            <a:spLocks noGrp="1"/>
          </p:cNvSpPr>
          <p:nvPr>
            <p:ph type="ftr" sz="quarter" idx="11"/>
          </p:nvPr>
        </p:nvSpPr>
        <p:spPr/>
        <p:txBody>
          <a:bodyPr/>
          <a:lstStyle>
            <a:lvl1pPr>
              <a:defRPr/>
            </a:lvl1pPr>
          </a:lstStyle>
          <a:p>
            <a:endParaRPr lang="en-ZA"/>
          </a:p>
        </p:txBody>
      </p:sp>
      <p:sp>
        <p:nvSpPr>
          <p:cNvPr id="5" name="Slide Number Placeholder 4"/>
          <p:cNvSpPr>
            <a:spLocks noGrp="1"/>
          </p:cNvSpPr>
          <p:nvPr>
            <p:ph type="sldNum" sz="quarter" idx="12"/>
          </p:nvPr>
        </p:nvSpPr>
        <p:spPr/>
        <p:txBody>
          <a:bodyPr/>
          <a:lstStyle>
            <a:lvl1pPr>
              <a:defRPr/>
            </a:lvl1pPr>
          </a:lstStyle>
          <a:p>
            <a:fld id="{3A03F6B5-80A9-4105-9F3A-CB71D0F332D5}" type="slidenum">
              <a:rPr lang="en-ZA"/>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ZA"/>
          </a:p>
        </p:txBody>
      </p:sp>
      <p:sp>
        <p:nvSpPr>
          <p:cNvPr id="3" name="Footer Placeholder 2"/>
          <p:cNvSpPr>
            <a:spLocks noGrp="1"/>
          </p:cNvSpPr>
          <p:nvPr>
            <p:ph type="ftr" sz="quarter" idx="11"/>
          </p:nvPr>
        </p:nvSpPr>
        <p:spPr/>
        <p:txBody>
          <a:bodyPr/>
          <a:lstStyle>
            <a:lvl1pPr>
              <a:defRPr/>
            </a:lvl1pPr>
          </a:lstStyle>
          <a:p>
            <a:endParaRPr lang="en-ZA"/>
          </a:p>
        </p:txBody>
      </p:sp>
      <p:sp>
        <p:nvSpPr>
          <p:cNvPr id="4" name="Slide Number Placeholder 3"/>
          <p:cNvSpPr>
            <a:spLocks noGrp="1"/>
          </p:cNvSpPr>
          <p:nvPr>
            <p:ph type="sldNum" sz="quarter" idx="12"/>
          </p:nvPr>
        </p:nvSpPr>
        <p:spPr/>
        <p:txBody>
          <a:bodyPr/>
          <a:lstStyle>
            <a:lvl1pPr>
              <a:defRPr/>
            </a:lvl1pPr>
          </a:lstStyle>
          <a:p>
            <a:fld id="{2171CDE5-BC38-478C-A5E8-8C18AC31C2F1}" type="slidenum">
              <a:rPr lang="en-ZA"/>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ZA"/>
          </a:p>
        </p:txBody>
      </p:sp>
      <p:sp>
        <p:nvSpPr>
          <p:cNvPr id="6" name="Footer Placeholder 5"/>
          <p:cNvSpPr>
            <a:spLocks noGrp="1"/>
          </p:cNvSpPr>
          <p:nvPr>
            <p:ph type="ftr" sz="quarter" idx="11"/>
          </p:nvPr>
        </p:nvSpPr>
        <p:spPr/>
        <p:txBody>
          <a:bodyPr/>
          <a:lstStyle>
            <a:lvl1pPr>
              <a:defRPr/>
            </a:lvl1pPr>
          </a:lstStyle>
          <a:p>
            <a:endParaRPr lang="en-ZA"/>
          </a:p>
        </p:txBody>
      </p:sp>
      <p:sp>
        <p:nvSpPr>
          <p:cNvPr id="7" name="Slide Number Placeholder 6"/>
          <p:cNvSpPr>
            <a:spLocks noGrp="1"/>
          </p:cNvSpPr>
          <p:nvPr>
            <p:ph type="sldNum" sz="quarter" idx="12"/>
          </p:nvPr>
        </p:nvSpPr>
        <p:spPr/>
        <p:txBody>
          <a:bodyPr/>
          <a:lstStyle>
            <a:lvl1pPr>
              <a:defRPr/>
            </a:lvl1pPr>
          </a:lstStyle>
          <a:p>
            <a:fld id="{5FCCA6C5-533D-4088-99A3-21D0A58E116D}" type="slidenum">
              <a:rPr lang="en-ZA"/>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ZA"/>
          </a:p>
        </p:txBody>
      </p:sp>
      <p:sp>
        <p:nvSpPr>
          <p:cNvPr id="6" name="Footer Placeholder 5"/>
          <p:cNvSpPr>
            <a:spLocks noGrp="1"/>
          </p:cNvSpPr>
          <p:nvPr>
            <p:ph type="ftr" sz="quarter" idx="11"/>
          </p:nvPr>
        </p:nvSpPr>
        <p:spPr/>
        <p:txBody>
          <a:bodyPr/>
          <a:lstStyle>
            <a:lvl1pPr>
              <a:defRPr/>
            </a:lvl1pPr>
          </a:lstStyle>
          <a:p>
            <a:endParaRPr lang="en-ZA"/>
          </a:p>
        </p:txBody>
      </p:sp>
      <p:sp>
        <p:nvSpPr>
          <p:cNvPr id="7" name="Slide Number Placeholder 6"/>
          <p:cNvSpPr>
            <a:spLocks noGrp="1"/>
          </p:cNvSpPr>
          <p:nvPr>
            <p:ph type="sldNum" sz="quarter" idx="12"/>
          </p:nvPr>
        </p:nvSpPr>
        <p:spPr/>
        <p:txBody>
          <a:bodyPr/>
          <a:lstStyle>
            <a:lvl1pPr>
              <a:defRPr/>
            </a:lvl1pPr>
          </a:lstStyle>
          <a:p>
            <a:fld id="{1D29176A-3746-4897-B547-676806E88C76}" type="slidenum">
              <a:rPr lang="en-ZA"/>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GB" sz="2400">
              <a:latin typeface="Tahoma" pitchFamily="34" charset="0"/>
            </a:endParaRPr>
          </a:p>
        </p:txBody>
      </p:sp>
      <p:sp>
        <p:nvSpPr>
          <p:cNvPr id="17101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ZA" smtClean="0"/>
              <a:t>Click to edit Master title style</a:t>
            </a:r>
          </a:p>
        </p:txBody>
      </p:sp>
      <p:sp>
        <p:nvSpPr>
          <p:cNvPr id="17101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smtClean="0"/>
              <a:t>Click to edit Master text styles</a:t>
            </a:r>
          </a:p>
          <a:p>
            <a:pPr lvl="1"/>
            <a:r>
              <a:rPr lang="en-ZA" smtClean="0"/>
              <a:t>Second level</a:t>
            </a:r>
          </a:p>
          <a:p>
            <a:pPr lvl="2"/>
            <a:r>
              <a:rPr lang="en-ZA" smtClean="0"/>
              <a:t>Third level</a:t>
            </a:r>
          </a:p>
          <a:p>
            <a:pPr lvl="3"/>
            <a:r>
              <a:rPr lang="en-ZA" smtClean="0"/>
              <a:t>Fourth level</a:t>
            </a:r>
          </a:p>
          <a:p>
            <a:pPr lvl="4"/>
            <a:r>
              <a:rPr lang="en-ZA" smtClean="0"/>
              <a:t>Fifth level</a:t>
            </a:r>
          </a:p>
        </p:txBody>
      </p:sp>
      <p:sp>
        <p:nvSpPr>
          <p:cNvPr id="17101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ZA"/>
          </a:p>
        </p:txBody>
      </p:sp>
      <p:sp>
        <p:nvSpPr>
          <p:cNvPr id="17102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ZA"/>
          </a:p>
        </p:txBody>
      </p:sp>
      <p:sp>
        <p:nvSpPr>
          <p:cNvPr id="17102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6437963D-E95D-45DA-BDDA-CE3BC2E66B4D}" type="slidenum">
              <a:rPr lang="en-ZA"/>
              <a:pPr/>
              <a:t>‹#›</a:t>
            </a:fld>
            <a:endParaRPr lang="en-ZA"/>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homepages.strath.ac.uk/%7Edfs99109/BB211/RecombDNAtechlect6.html" TargetMode="External"/><Relationship Id="rId2" Type="http://schemas.openxmlformats.org/officeDocument/2006/relationships/hyperlink" Target="http://homepages.strath.ac.uk/%7Edfs99109/BB211/RecombDNAtechlect3.html" TargetMode="External"/><Relationship Id="rId1" Type="http://schemas.openxmlformats.org/officeDocument/2006/relationships/slideLayout" Target="../slideLayouts/slideLayout15.xml"/><Relationship Id="rId4" Type="http://schemas.openxmlformats.org/officeDocument/2006/relationships/hyperlink" Target="http://homepages.strath.ac.uk/%7Edfs99109/BB211/DNAHybd.html"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6.xml"/><Relationship Id="rId4" Type="http://schemas.openxmlformats.org/officeDocument/2006/relationships/image" Target="../media/image3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 Id="rId4" Type="http://schemas.openxmlformats.org/officeDocument/2006/relationships/image" Target="../media/image54.png"/></Relationships>
</file>

<file path=ppt/slides/_rels/slide91.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Rectangle 4"/>
          <p:cNvSpPr>
            <a:spLocks noGrp="1" noChangeArrowheads="1"/>
          </p:cNvSpPr>
          <p:nvPr>
            <p:ph type="title"/>
          </p:nvPr>
        </p:nvSpPr>
        <p:spPr/>
        <p:txBody>
          <a:bodyPr/>
          <a:lstStyle/>
          <a:p>
            <a:r>
              <a:rPr lang="en-US" sz="4000" b="1">
                <a:latin typeface="Arial" charset="0"/>
              </a:rPr>
              <a:t>Principles of cloning, vectors and cloning strategies</a:t>
            </a:r>
            <a:endParaRPr lang="en-GB" sz="4000" b="1">
              <a:latin typeface="Arial" charset="0"/>
            </a:endParaRPr>
          </a:p>
        </p:txBody>
      </p:sp>
      <p:sp>
        <p:nvSpPr>
          <p:cNvPr id="185349" name="Rectangle 5"/>
          <p:cNvSpPr>
            <a:spLocks noGrp="1" noChangeArrowheads="1"/>
          </p:cNvSpPr>
          <p:nvPr>
            <p:ph type="subTitle" idx="4294967295"/>
          </p:nvPr>
        </p:nvSpPr>
        <p:spPr>
          <a:xfrm>
            <a:off x="-6400800" y="3644900"/>
            <a:ext cx="6400800" cy="1752600"/>
          </a:xfrm>
        </p:spPr>
        <p:txBody>
          <a:bodyPr/>
          <a:lstStyle/>
          <a:p>
            <a:pPr marL="0" indent="0" algn="ctr">
              <a:buFont typeface="Wingdings" pitchFamily="2" charset="2"/>
              <a:buNone/>
            </a:pPr>
            <a:endParaRPr lang="en-GB">
              <a:latin typeface="Arial" charset="0"/>
            </a:endParaRPr>
          </a:p>
        </p:txBody>
      </p:sp>
      <p:pic>
        <p:nvPicPr>
          <p:cNvPr id="185352" name="Picture 8" descr="DNA STRUCTURE"/>
          <p:cNvPicPr>
            <a:picLocks noChangeAspect="1" noChangeArrowheads="1"/>
          </p:cNvPicPr>
          <p:nvPr>
            <p:ph idx="1"/>
          </p:nvPr>
        </p:nvPicPr>
        <p:blipFill>
          <a:blip r:embed="rId2"/>
          <a:srcRect/>
          <a:stretch>
            <a:fillRect/>
          </a:stretch>
        </p:blipFill>
        <p:spPr>
          <a:xfrm>
            <a:off x="1042988" y="2017713"/>
            <a:ext cx="7273925" cy="4506912"/>
          </a:xfrm>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ZA" b="1">
                <a:latin typeface="Arial" charset="0"/>
              </a:rPr>
              <a:t>STEP 4. TRANSFORMATION OF LIGATION PRODUCTS</a:t>
            </a:r>
            <a:endParaRPr lang="en-GB" b="1">
              <a:latin typeface="Arial" charset="0"/>
            </a:endParaRPr>
          </a:p>
        </p:txBody>
      </p:sp>
      <p:sp>
        <p:nvSpPr>
          <p:cNvPr id="283651" name="Rectangle 3"/>
          <p:cNvSpPr>
            <a:spLocks noGrp="1" noChangeArrowheads="1"/>
          </p:cNvSpPr>
          <p:nvPr>
            <p:ph type="body" idx="1"/>
          </p:nvPr>
        </p:nvSpPr>
        <p:spPr>
          <a:xfrm>
            <a:off x="323850" y="1989138"/>
            <a:ext cx="8636000" cy="4868862"/>
          </a:xfrm>
        </p:spPr>
        <p:txBody>
          <a:bodyPr/>
          <a:lstStyle/>
          <a:p>
            <a:r>
              <a:rPr lang="en-ZA" sz="2800" b="1"/>
              <a:t>The process of transferring exogenous DNA into cells is call </a:t>
            </a:r>
            <a:r>
              <a:rPr lang="en-ZA" sz="2800" b="1">
                <a:solidFill>
                  <a:srgbClr val="FF3300"/>
                </a:solidFill>
              </a:rPr>
              <a:t>“transformation</a:t>
            </a:r>
            <a:r>
              <a:rPr lang="en-ZA" sz="2800" b="1"/>
              <a:t>” </a:t>
            </a:r>
          </a:p>
          <a:p>
            <a:r>
              <a:rPr lang="en-ZA" sz="2800" b="1"/>
              <a:t>There are basically two general methods for transforming bacteria. The first is a </a:t>
            </a:r>
            <a:r>
              <a:rPr lang="en-ZA" sz="2800" b="1">
                <a:solidFill>
                  <a:srgbClr val="FF3300"/>
                </a:solidFill>
              </a:rPr>
              <a:t>chemical method</a:t>
            </a:r>
            <a:r>
              <a:rPr lang="en-ZA" sz="2800" b="1"/>
              <a:t> </a:t>
            </a:r>
            <a:r>
              <a:rPr lang="en-ZA" sz="2800" b="1">
                <a:solidFill>
                  <a:srgbClr val="FF3300"/>
                </a:solidFill>
              </a:rPr>
              <a:t>utilizing CaCl2</a:t>
            </a:r>
            <a:r>
              <a:rPr lang="en-ZA" sz="2800" b="1"/>
              <a:t> and heat shock to promote DNA entry into cells.</a:t>
            </a:r>
          </a:p>
          <a:p>
            <a:r>
              <a:rPr lang="en-ZA" sz="2800" b="1"/>
              <a:t>A second method is called </a:t>
            </a:r>
            <a:r>
              <a:rPr lang="en-ZA" sz="2800" b="1">
                <a:solidFill>
                  <a:srgbClr val="FF3300"/>
                </a:solidFill>
              </a:rPr>
              <a:t>electroporation</a:t>
            </a:r>
            <a:r>
              <a:rPr lang="en-ZA" sz="2800" b="1"/>
              <a:t> based on a short pulse of electric charge to facilitate DNA uptake.</a:t>
            </a:r>
            <a:br>
              <a:rPr lang="en-ZA" sz="2800" b="1"/>
            </a:br>
            <a:endParaRPr lang="en-GB" sz="28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ZA" sz="4000">
                <a:latin typeface="Arial" charset="0"/>
              </a:rPr>
              <a:t>CHEMICAL TRANSFORMATION WITH CALCIUM CHLORIDE</a:t>
            </a:r>
            <a:r>
              <a:rPr lang="en-ZA">
                <a:latin typeface="Arial" charset="0"/>
              </a:rPr>
              <a:t> </a:t>
            </a:r>
            <a:endParaRPr lang="en-GB">
              <a:latin typeface="Arial" charset="0"/>
            </a:endParaRPr>
          </a:p>
        </p:txBody>
      </p:sp>
      <p:pic>
        <p:nvPicPr>
          <p:cNvPr id="284676" name="Picture 4" descr="cloning 6"/>
          <p:cNvPicPr>
            <a:picLocks noChangeAspect="1" noChangeArrowheads="1"/>
          </p:cNvPicPr>
          <p:nvPr>
            <p:ph type="body" idx="1"/>
          </p:nvPr>
        </p:nvPicPr>
        <p:blipFill>
          <a:blip r:embed="rId2"/>
          <a:srcRect/>
          <a:stretch>
            <a:fillRect/>
          </a:stretch>
        </p:blipFill>
        <p:spPr>
          <a:xfrm>
            <a:off x="179388" y="1844675"/>
            <a:ext cx="8785225" cy="4608513"/>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ZA" sz="4000" b="1"/>
              <a:t>TRANSFORMATION BY ELECTROPORATION</a:t>
            </a:r>
            <a:endParaRPr lang="en-GB" sz="4000" b="1"/>
          </a:p>
        </p:txBody>
      </p:sp>
      <p:pic>
        <p:nvPicPr>
          <p:cNvPr id="285700" name="Picture 4" descr="cloning7"/>
          <p:cNvPicPr>
            <a:picLocks noChangeAspect="1" noChangeArrowheads="1"/>
          </p:cNvPicPr>
          <p:nvPr>
            <p:ph type="body" idx="1"/>
          </p:nvPr>
        </p:nvPicPr>
        <p:blipFill>
          <a:blip r:embed="rId2"/>
          <a:srcRect/>
          <a:stretch>
            <a:fillRect/>
          </a:stretch>
        </p:blipFill>
        <p:spPr>
          <a:xfrm>
            <a:off x="179388" y="2060575"/>
            <a:ext cx="8785225" cy="4608513"/>
          </a:xfr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ZA" sz="4000" b="1">
                <a:latin typeface="Arial" charset="0"/>
              </a:rPr>
              <a:t>STEP 5. GROWTH ON AGAR PLATES</a:t>
            </a:r>
            <a:endParaRPr lang="en-GB" sz="4000" b="1">
              <a:latin typeface="Arial" charset="0"/>
            </a:endParaRPr>
          </a:p>
        </p:txBody>
      </p:sp>
      <p:pic>
        <p:nvPicPr>
          <p:cNvPr id="286724" name="Picture 4" descr="cloning8"/>
          <p:cNvPicPr>
            <a:picLocks noChangeAspect="1" noChangeArrowheads="1"/>
          </p:cNvPicPr>
          <p:nvPr>
            <p:ph type="body" idx="1"/>
          </p:nvPr>
        </p:nvPicPr>
        <p:blipFill>
          <a:blip r:embed="rId2"/>
          <a:srcRect/>
          <a:stretch>
            <a:fillRect/>
          </a:stretch>
        </p:blipFill>
        <p:spPr>
          <a:xfrm>
            <a:off x="395288" y="1989138"/>
            <a:ext cx="8748712" cy="4868862"/>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ZA" sz="4800" b="1">
                <a:latin typeface="Arial" charset="0"/>
              </a:rPr>
              <a:t>STEP 5</a:t>
            </a:r>
            <a:endParaRPr lang="en-GB" sz="4800" b="1">
              <a:latin typeface="Arial" charset="0"/>
            </a:endParaRPr>
          </a:p>
        </p:txBody>
      </p:sp>
      <p:sp>
        <p:nvSpPr>
          <p:cNvPr id="287747" name="Rectangle 3"/>
          <p:cNvSpPr>
            <a:spLocks noGrp="1" noChangeArrowheads="1"/>
          </p:cNvSpPr>
          <p:nvPr>
            <p:ph type="body" idx="1"/>
          </p:nvPr>
        </p:nvSpPr>
        <p:spPr/>
        <p:txBody>
          <a:bodyPr/>
          <a:lstStyle/>
          <a:p>
            <a:r>
              <a:rPr lang="en-ZA" sz="2800" b="1">
                <a:solidFill>
                  <a:schemeClr val="tx2"/>
                </a:solidFill>
                <a:latin typeface="Arial" charset="0"/>
              </a:rPr>
              <a:t>Blue colonies</a:t>
            </a:r>
            <a:r>
              <a:rPr lang="en-ZA" sz="2800">
                <a:latin typeface="Arial" charset="0"/>
              </a:rPr>
              <a:t> represent Ampicillin-resistant bacteria that contain pVector and express a functional </a:t>
            </a:r>
            <a:r>
              <a:rPr lang="en-ZA" sz="2800" b="1">
                <a:latin typeface="Arial" charset="0"/>
              </a:rPr>
              <a:t>alpha fragment</a:t>
            </a:r>
            <a:r>
              <a:rPr lang="en-ZA" sz="2800">
                <a:latin typeface="Arial" charset="0"/>
              </a:rPr>
              <a:t> from an intact LacZ alpha coding sequence.</a:t>
            </a:r>
            <a:br>
              <a:rPr lang="en-ZA" sz="2800">
                <a:latin typeface="Arial" charset="0"/>
              </a:rPr>
            </a:br>
            <a:r>
              <a:rPr lang="en-ZA" sz="2800">
                <a:latin typeface="Arial" charset="0"/>
              </a:rPr>
              <a:t/>
            </a:r>
            <a:br>
              <a:rPr lang="en-ZA" sz="2800">
                <a:latin typeface="Arial" charset="0"/>
              </a:rPr>
            </a:br>
            <a:r>
              <a:rPr lang="en-ZA" sz="2800" b="1">
                <a:solidFill>
                  <a:schemeClr val="bg2"/>
                </a:solidFill>
                <a:latin typeface="Arial" charset="0"/>
              </a:rPr>
              <a:t>White colonies</a:t>
            </a:r>
            <a:r>
              <a:rPr lang="en-ZA" sz="2800">
                <a:latin typeface="Arial" charset="0"/>
              </a:rPr>
              <a:t> represent Ampicillin-resistant bacteria that contain pInsert and do </a:t>
            </a:r>
            <a:r>
              <a:rPr lang="en-ZA" sz="2800" b="1">
                <a:latin typeface="Arial" charset="0"/>
              </a:rPr>
              <a:t>not </a:t>
            </a:r>
            <a:r>
              <a:rPr lang="en-ZA" sz="2800">
                <a:latin typeface="Arial" charset="0"/>
              </a:rPr>
              <a:t>produce LacZ alpha fragment</a:t>
            </a:r>
            <a:endParaRPr lang="en-GB" sz="280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8" name="Rectangle 6"/>
          <p:cNvSpPr>
            <a:spLocks noGrp="1" noChangeArrowheads="1"/>
          </p:cNvSpPr>
          <p:nvPr>
            <p:ph type="title"/>
          </p:nvPr>
        </p:nvSpPr>
        <p:spPr/>
        <p:txBody>
          <a:bodyPr/>
          <a:lstStyle/>
          <a:p>
            <a:r>
              <a:rPr lang="en-ZA" b="1">
                <a:latin typeface="Arial" charset="0"/>
              </a:rPr>
              <a:t>TERMS USED IN CLONING</a:t>
            </a:r>
            <a:endParaRPr lang="en-GB" b="1">
              <a:latin typeface="Arial" charset="0"/>
            </a:endParaRPr>
          </a:p>
        </p:txBody>
      </p:sp>
      <p:sp>
        <p:nvSpPr>
          <p:cNvPr id="223235" name="Rectangle 3"/>
          <p:cNvSpPr>
            <a:spLocks noGrp="1" noChangeArrowheads="1"/>
          </p:cNvSpPr>
          <p:nvPr>
            <p:ph type="body" idx="1"/>
          </p:nvPr>
        </p:nvSpPr>
        <p:spPr/>
        <p:txBody>
          <a:bodyPr/>
          <a:lstStyle/>
          <a:p>
            <a:pPr>
              <a:lnSpc>
                <a:spcPct val="80000"/>
              </a:lnSpc>
            </a:pPr>
            <a:r>
              <a:rPr lang="en-ZA" sz="2800" b="1">
                <a:latin typeface="Arial" charset="0"/>
              </a:rPr>
              <a:t>DNA recombination.</a:t>
            </a:r>
            <a:r>
              <a:rPr lang="en-ZA" sz="2800">
                <a:latin typeface="Arial" charset="0"/>
              </a:rPr>
              <a:t>  </a:t>
            </a:r>
          </a:p>
          <a:p>
            <a:pPr>
              <a:lnSpc>
                <a:spcPct val="80000"/>
              </a:lnSpc>
              <a:buFont typeface="Wingdings" pitchFamily="2" charset="2"/>
              <a:buNone/>
            </a:pPr>
            <a:r>
              <a:rPr lang="en-ZA" sz="2800">
                <a:latin typeface="Arial" charset="0"/>
              </a:rPr>
              <a:t>    The DNA fragment to be cloned is inserted into a vector.  </a:t>
            </a:r>
          </a:p>
          <a:p>
            <a:pPr>
              <a:lnSpc>
                <a:spcPct val="80000"/>
              </a:lnSpc>
            </a:pPr>
            <a:r>
              <a:rPr lang="en-ZA" sz="2800" b="1">
                <a:latin typeface="Arial" charset="0"/>
              </a:rPr>
              <a:t>Transformation.</a:t>
            </a:r>
            <a:r>
              <a:rPr lang="en-ZA" sz="2800">
                <a:latin typeface="Arial" charset="0"/>
              </a:rPr>
              <a:t>  </a:t>
            </a:r>
          </a:p>
          <a:p>
            <a:pPr>
              <a:lnSpc>
                <a:spcPct val="80000"/>
              </a:lnSpc>
              <a:buFont typeface="Wingdings" pitchFamily="2" charset="2"/>
              <a:buNone/>
            </a:pPr>
            <a:r>
              <a:rPr lang="en-ZA" sz="2800">
                <a:latin typeface="Arial" charset="0"/>
              </a:rPr>
              <a:t>    The recombinant DNA enters into the host cell and proliferates.</a:t>
            </a:r>
          </a:p>
          <a:p>
            <a:pPr>
              <a:lnSpc>
                <a:spcPct val="80000"/>
              </a:lnSpc>
            </a:pPr>
            <a:r>
              <a:rPr lang="en-ZA" sz="2800" b="1">
                <a:latin typeface="Arial" charset="0"/>
              </a:rPr>
              <a:t>Selective amplification.</a:t>
            </a:r>
            <a:r>
              <a:rPr lang="en-ZA" sz="2800">
                <a:latin typeface="Arial" charset="0"/>
              </a:rPr>
              <a:t>  </a:t>
            </a:r>
          </a:p>
          <a:p>
            <a:pPr>
              <a:lnSpc>
                <a:spcPct val="80000"/>
              </a:lnSpc>
              <a:buFont typeface="Wingdings" pitchFamily="2" charset="2"/>
              <a:buNone/>
            </a:pPr>
            <a:r>
              <a:rPr lang="en-ZA" sz="2800">
                <a:latin typeface="Arial" charset="0"/>
              </a:rPr>
              <a:t>    A specific antibiotic is added to kill </a:t>
            </a:r>
            <a:r>
              <a:rPr lang="en-ZA" sz="2800" i="1">
                <a:latin typeface="Arial" charset="0"/>
              </a:rPr>
              <a:t>E. coli</a:t>
            </a:r>
            <a:r>
              <a:rPr lang="en-ZA" sz="2800">
                <a:latin typeface="Arial" charset="0"/>
              </a:rPr>
              <a:t> without any protection.  The transformed </a:t>
            </a:r>
            <a:r>
              <a:rPr lang="en-ZA" sz="2800" i="1">
                <a:latin typeface="Arial" charset="0"/>
              </a:rPr>
              <a:t>E. coli</a:t>
            </a:r>
            <a:r>
              <a:rPr lang="en-ZA" sz="2800">
                <a:latin typeface="Arial" charset="0"/>
              </a:rPr>
              <a:t> is protected by the antibiotic-resistance gene</a:t>
            </a:r>
          </a:p>
          <a:p>
            <a:pPr>
              <a:lnSpc>
                <a:spcPct val="80000"/>
              </a:lnSpc>
            </a:pPr>
            <a:r>
              <a:rPr lang="en-ZA" sz="2800" b="1">
                <a:latin typeface="Arial" charset="0"/>
              </a:rPr>
              <a:t>Isolation of desired DNA clones</a:t>
            </a:r>
            <a:r>
              <a:rPr lang="en-ZA" sz="2800">
                <a:latin typeface="Arial" charset="0"/>
              </a:rPr>
              <a:t>  </a:t>
            </a:r>
          </a:p>
          <a:p>
            <a:pPr>
              <a:lnSpc>
                <a:spcPct val="80000"/>
              </a:lnSpc>
              <a:buFont typeface="Wingdings" pitchFamily="2" charset="2"/>
              <a:buNone/>
            </a:pPr>
            <a:endParaRPr lang="en-ZA" sz="2800">
              <a:latin typeface="Arial" charset="0"/>
            </a:endParaRPr>
          </a:p>
          <a:p>
            <a:pPr>
              <a:lnSpc>
                <a:spcPct val="80000"/>
              </a:lnSpc>
              <a:buFont typeface="Wingdings" pitchFamily="2" charset="2"/>
              <a:buNone/>
            </a:pPr>
            <a:endParaRPr lang="en-ZA" sz="2800">
              <a:latin typeface="Arial" charset="0"/>
            </a:endParaRPr>
          </a:p>
        </p:txBody>
      </p:sp>
      <p:sp>
        <p:nvSpPr>
          <p:cNvPr id="223237" name="Rectangle 5"/>
          <p:cNvSpPr>
            <a:spLocks noGrp="1" noChangeArrowheads="1"/>
          </p:cNvSpPr>
          <p:nvPr>
            <p:ph type="body" sz="half" idx="4294967295"/>
          </p:nvPr>
        </p:nvSpPr>
        <p:spPr>
          <a:xfrm flipH="1">
            <a:off x="9540875" y="1916113"/>
            <a:ext cx="144463" cy="4114800"/>
          </a:xfrm>
        </p:spPr>
        <p:txBody>
          <a:bodyPr/>
          <a:lstStyle/>
          <a:p>
            <a:pPr>
              <a:buFont typeface="Wingdings" pitchFamily="2" charset="2"/>
              <a:buNone/>
            </a:pPr>
            <a:r>
              <a:rPr lang="en-ZA" sz="2400">
                <a:latin typeface="Arial" charset="0"/>
              </a:rPr>
              <a:t>  </a:t>
            </a:r>
          </a:p>
          <a:p>
            <a:endParaRPr lang="en-ZA" sz="240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ZA" sz="5400" b="1">
                <a:latin typeface="Arial" charset="0"/>
              </a:rPr>
              <a:t>CLONING VECTORS</a:t>
            </a:r>
            <a:endParaRPr lang="en-GB" sz="5400" b="1">
              <a:latin typeface="Arial" charset="0"/>
            </a:endParaRPr>
          </a:p>
        </p:txBody>
      </p:sp>
      <p:sp>
        <p:nvSpPr>
          <p:cNvPr id="288771" name="Rectangle 3"/>
          <p:cNvSpPr>
            <a:spLocks noGrp="1" noChangeArrowheads="1"/>
          </p:cNvSpPr>
          <p:nvPr>
            <p:ph type="body" idx="1"/>
          </p:nvPr>
        </p:nvSpPr>
        <p:spPr>
          <a:xfrm>
            <a:off x="179388" y="1916113"/>
            <a:ext cx="8775700" cy="4941887"/>
          </a:xfrm>
        </p:spPr>
        <p:txBody>
          <a:bodyPr/>
          <a:lstStyle/>
          <a:p>
            <a:pPr>
              <a:lnSpc>
                <a:spcPct val="80000"/>
              </a:lnSpc>
            </a:pPr>
            <a:r>
              <a:rPr lang="en-ZA" sz="2400" b="1">
                <a:solidFill>
                  <a:schemeClr val="tx2"/>
                </a:solidFill>
                <a:latin typeface="Arial" charset="0"/>
              </a:rPr>
              <a:t>Cloning vectors</a:t>
            </a:r>
            <a:r>
              <a:rPr lang="en-ZA" sz="2400" b="1">
                <a:latin typeface="Arial" charset="0"/>
              </a:rPr>
              <a:t> are DNA molecules that are used to "transport" cloned sequences between biological hosts and the test tube.</a:t>
            </a:r>
          </a:p>
          <a:p>
            <a:pPr>
              <a:lnSpc>
                <a:spcPct val="80000"/>
              </a:lnSpc>
              <a:buFont typeface="Wingdings" pitchFamily="2" charset="2"/>
              <a:buNone/>
            </a:pPr>
            <a:r>
              <a:rPr lang="en-ZA" sz="2400" b="1">
                <a:latin typeface="Arial" charset="0"/>
              </a:rPr>
              <a:t>     </a:t>
            </a:r>
          </a:p>
          <a:p>
            <a:pPr>
              <a:lnSpc>
                <a:spcPct val="80000"/>
              </a:lnSpc>
              <a:buFont typeface="Wingdings" pitchFamily="2" charset="2"/>
              <a:buNone/>
            </a:pPr>
            <a:r>
              <a:rPr lang="en-ZA" sz="2400" b="1">
                <a:latin typeface="Arial" charset="0"/>
              </a:rPr>
              <a:t>     </a:t>
            </a:r>
            <a:r>
              <a:rPr lang="en-ZA" sz="2400" b="1">
                <a:solidFill>
                  <a:schemeClr val="tx2"/>
                </a:solidFill>
                <a:latin typeface="Arial" charset="0"/>
              </a:rPr>
              <a:t>Cloning vectors share four common properties</a:t>
            </a:r>
            <a:r>
              <a:rPr lang="en-ZA" sz="2400" b="1">
                <a:latin typeface="Arial" charset="0"/>
              </a:rPr>
              <a:t>:</a:t>
            </a:r>
            <a:br>
              <a:rPr lang="en-ZA" sz="2400" b="1">
                <a:latin typeface="Arial" charset="0"/>
              </a:rPr>
            </a:br>
            <a:endParaRPr lang="en-ZA" sz="2400" b="1">
              <a:latin typeface="Arial" charset="0"/>
            </a:endParaRPr>
          </a:p>
          <a:p>
            <a:pPr>
              <a:lnSpc>
                <a:spcPct val="80000"/>
              </a:lnSpc>
              <a:buFont typeface="Wingdings" pitchFamily="2" charset="2"/>
              <a:buNone/>
            </a:pPr>
            <a:r>
              <a:rPr lang="en-ZA" sz="2400" b="1">
                <a:latin typeface="Arial" charset="0"/>
              </a:rPr>
              <a:t>     1. Ability to promote autonomous replication.</a:t>
            </a:r>
            <a:br>
              <a:rPr lang="en-ZA" sz="2400" b="1">
                <a:latin typeface="Arial" charset="0"/>
              </a:rPr>
            </a:br>
            <a:r>
              <a:rPr lang="en-ZA" sz="2400" b="1">
                <a:latin typeface="Arial" charset="0"/>
              </a:rPr>
              <a:t/>
            </a:r>
            <a:br>
              <a:rPr lang="en-ZA" sz="2400" b="1">
                <a:latin typeface="Arial" charset="0"/>
              </a:rPr>
            </a:br>
            <a:r>
              <a:rPr lang="en-ZA" sz="2400" b="1">
                <a:latin typeface="Arial" charset="0"/>
              </a:rPr>
              <a:t>2. Contain a genetic marker (usually dominant) for selection.</a:t>
            </a:r>
            <a:br>
              <a:rPr lang="en-ZA" sz="2400" b="1">
                <a:latin typeface="Arial" charset="0"/>
              </a:rPr>
            </a:br>
            <a:r>
              <a:rPr lang="en-ZA" sz="2400" b="1">
                <a:latin typeface="Arial" charset="0"/>
              </a:rPr>
              <a:t/>
            </a:r>
            <a:br>
              <a:rPr lang="en-ZA" sz="2400" b="1">
                <a:latin typeface="Arial" charset="0"/>
              </a:rPr>
            </a:br>
            <a:r>
              <a:rPr lang="en-ZA" sz="2400" b="1">
                <a:latin typeface="Arial" charset="0"/>
              </a:rPr>
              <a:t>3. Unique restriction sites to facilitate cloning of insert DNA.</a:t>
            </a:r>
            <a:br>
              <a:rPr lang="en-ZA" sz="2400" b="1">
                <a:latin typeface="Arial" charset="0"/>
              </a:rPr>
            </a:br>
            <a:r>
              <a:rPr lang="en-ZA" sz="2400" b="1">
                <a:latin typeface="Arial" charset="0"/>
              </a:rPr>
              <a:t/>
            </a:r>
            <a:br>
              <a:rPr lang="en-ZA" sz="2400" b="1">
                <a:latin typeface="Arial" charset="0"/>
              </a:rPr>
            </a:br>
            <a:r>
              <a:rPr lang="en-ZA" sz="2400" b="1">
                <a:latin typeface="Arial" charset="0"/>
              </a:rPr>
              <a:t>4. Minimum amount of nonessential DNA to optimize cloning.</a:t>
            </a:r>
            <a:br>
              <a:rPr lang="en-ZA" sz="2400" b="1">
                <a:latin typeface="Arial" charset="0"/>
              </a:rPr>
            </a:br>
            <a:endParaRPr lang="en-GB" sz="2400" b="1">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Rectangle 8"/>
          <p:cNvSpPr>
            <a:spLocks noGrp="1" noChangeArrowheads="1"/>
          </p:cNvSpPr>
          <p:nvPr>
            <p:ph type="title"/>
          </p:nvPr>
        </p:nvSpPr>
        <p:spPr/>
        <p:txBody>
          <a:bodyPr/>
          <a:lstStyle/>
          <a:p>
            <a:r>
              <a:rPr lang="en-ZA" sz="5400">
                <a:latin typeface="Arial" charset="0"/>
              </a:rPr>
              <a:t>PLASMIDS</a:t>
            </a:r>
            <a:endParaRPr lang="en-GB" sz="5400">
              <a:latin typeface="Arial" charset="0"/>
            </a:endParaRPr>
          </a:p>
        </p:txBody>
      </p:sp>
      <p:sp>
        <p:nvSpPr>
          <p:cNvPr id="16394" name="Rectangle 10"/>
          <p:cNvSpPr>
            <a:spLocks noGrp="1" noChangeArrowheads="1"/>
          </p:cNvSpPr>
          <p:nvPr>
            <p:ph sz="quarter" idx="2"/>
          </p:nvPr>
        </p:nvSpPr>
        <p:spPr>
          <a:xfrm>
            <a:off x="5113338" y="2016125"/>
            <a:ext cx="3816350" cy="1944688"/>
          </a:xfrm>
        </p:spPr>
        <p:txBody>
          <a:bodyPr/>
          <a:lstStyle/>
          <a:p>
            <a:endParaRPr lang="en-GB" sz="2400"/>
          </a:p>
        </p:txBody>
      </p:sp>
      <p:sp>
        <p:nvSpPr>
          <p:cNvPr id="16395" name="Rectangle 11"/>
          <p:cNvSpPr>
            <a:spLocks noGrp="1" noChangeArrowheads="1"/>
          </p:cNvSpPr>
          <p:nvPr>
            <p:ph sz="quarter" idx="3"/>
          </p:nvPr>
        </p:nvSpPr>
        <p:spPr/>
        <p:txBody>
          <a:bodyPr/>
          <a:lstStyle/>
          <a:p>
            <a:endParaRPr lang="en-GB" sz="2400"/>
          </a:p>
        </p:txBody>
      </p:sp>
      <p:sp>
        <p:nvSpPr>
          <p:cNvPr id="16387" name="Rectangle 3"/>
          <p:cNvSpPr>
            <a:spLocks noGrp="1" noChangeArrowheads="1"/>
          </p:cNvSpPr>
          <p:nvPr>
            <p:ph type="body" sz="half" idx="4294967295"/>
          </p:nvPr>
        </p:nvSpPr>
        <p:spPr>
          <a:xfrm>
            <a:off x="684213" y="2060575"/>
            <a:ext cx="3810000" cy="4114800"/>
          </a:xfrm>
        </p:spPr>
        <p:txBody>
          <a:bodyPr/>
          <a:lstStyle/>
          <a:p>
            <a:pPr>
              <a:lnSpc>
                <a:spcPct val="90000"/>
              </a:lnSpc>
            </a:pPr>
            <a:r>
              <a:rPr lang="en-ZA" sz="2800"/>
              <a:t>Bacterial cells may contain extra-chromosomal DNA called plasmids.</a:t>
            </a:r>
          </a:p>
          <a:p>
            <a:pPr>
              <a:lnSpc>
                <a:spcPct val="90000"/>
              </a:lnSpc>
            </a:pPr>
            <a:r>
              <a:rPr lang="en-ZA" sz="2800"/>
              <a:t>Plasmids are usually represented by small, circular DNA.</a:t>
            </a:r>
          </a:p>
          <a:p>
            <a:pPr>
              <a:lnSpc>
                <a:spcPct val="90000"/>
              </a:lnSpc>
            </a:pPr>
            <a:r>
              <a:rPr lang="en-ZA" sz="2800"/>
              <a:t>Some plasmids are present in multiple copies in the cell </a:t>
            </a:r>
          </a:p>
        </p:txBody>
      </p:sp>
      <p:pic>
        <p:nvPicPr>
          <p:cNvPr id="16391" name="Picture 7" descr="image18"/>
          <p:cNvPicPr>
            <a:picLocks noChangeAspect="1" noChangeArrowheads="1"/>
          </p:cNvPicPr>
          <p:nvPr/>
        </p:nvPicPr>
        <p:blipFill>
          <a:blip r:embed="rId2"/>
          <a:srcRect/>
          <a:stretch>
            <a:fillRect/>
          </a:stretch>
        </p:blipFill>
        <p:spPr bwMode="auto">
          <a:xfrm>
            <a:off x="5219700" y="2060575"/>
            <a:ext cx="3714750" cy="1873250"/>
          </a:xfrm>
          <a:prstGeom prst="rect">
            <a:avLst/>
          </a:prstGeom>
          <a:noFill/>
        </p:spPr>
      </p:pic>
      <p:pic>
        <p:nvPicPr>
          <p:cNvPr id="16397" name="Picture 13" descr="image19"/>
          <p:cNvPicPr>
            <a:picLocks noGrp="1" noChangeAspect="1" noChangeArrowheads="1"/>
          </p:cNvPicPr>
          <p:nvPr>
            <p:ph sz="half" idx="1"/>
          </p:nvPr>
        </p:nvPicPr>
        <p:blipFill>
          <a:blip r:embed="rId3"/>
          <a:srcRect/>
          <a:stretch>
            <a:fillRect/>
          </a:stretch>
        </p:blipFill>
        <p:spPr>
          <a:xfrm>
            <a:off x="5148263" y="4221163"/>
            <a:ext cx="3810000" cy="1800225"/>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Rectangle 4"/>
          <p:cNvSpPr>
            <a:spLocks noGrp="1" noChangeArrowheads="1"/>
          </p:cNvSpPr>
          <p:nvPr>
            <p:ph type="title"/>
          </p:nvPr>
        </p:nvSpPr>
        <p:spPr/>
        <p:txBody>
          <a:bodyPr/>
          <a:lstStyle/>
          <a:p>
            <a:r>
              <a:rPr lang="en-ZA" sz="4800" b="1">
                <a:latin typeface="Arial" charset="0"/>
              </a:rPr>
              <a:t>PLASMID VECTORS</a:t>
            </a:r>
            <a:endParaRPr lang="en-GB" sz="4800" b="1">
              <a:latin typeface="Arial" charset="0"/>
            </a:endParaRPr>
          </a:p>
        </p:txBody>
      </p:sp>
      <p:sp>
        <p:nvSpPr>
          <p:cNvPr id="289797" name="Rectangle 5"/>
          <p:cNvSpPr>
            <a:spLocks noGrp="1" noChangeArrowheads="1"/>
          </p:cNvSpPr>
          <p:nvPr>
            <p:ph type="body" sz="half" idx="1"/>
          </p:nvPr>
        </p:nvSpPr>
        <p:spPr>
          <a:xfrm>
            <a:off x="323850" y="2017713"/>
            <a:ext cx="4668838" cy="4579937"/>
          </a:xfrm>
        </p:spPr>
        <p:txBody>
          <a:bodyPr/>
          <a:lstStyle/>
          <a:p>
            <a:pPr>
              <a:lnSpc>
                <a:spcPct val="90000"/>
              </a:lnSpc>
            </a:pPr>
            <a:r>
              <a:rPr lang="en-ZA" sz="2400" b="1">
                <a:latin typeface="Arial" charset="0"/>
              </a:rPr>
              <a:t>Plasmid vectors are ≈1.2–3kb  and contain: </a:t>
            </a:r>
          </a:p>
          <a:p>
            <a:pPr>
              <a:lnSpc>
                <a:spcPct val="90000"/>
              </a:lnSpc>
            </a:pPr>
            <a:r>
              <a:rPr lang="en-ZA" sz="2400" b="1">
                <a:latin typeface="Arial" charset="0"/>
              </a:rPr>
              <a:t>replication origin (ORI) sequence  </a:t>
            </a:r>
          </a:p>
          <a:p>
            <a:pPr>
              <a:lnSpc>
                <a:spcPct val="90000"/>
              </a:lnSpc>
            </a:pPr>
            <a:r>
              <a:rPr lang="en-ZA" sz="2400" b="1">
                <a:latin typeface="Arial" charset="0"/>
              </a:rPr>
              <a:t>a gene that permits selection, </a:t>
            </a:r>
          </a:p>
          <a:p>
            <a:pPr>
              <a:lnSpc>
                <a:spcPct val="90000"/>
              </a:lnSpc>
            </a:pPr>
            <a:r>
              <a:rPr lang="en-ZA" sz="2400" b="1">
                <a:latin typeface="Arial" charset="0"/>
              </a:rPr>
              <a:t>Here the selective gene is </a:t>
            </a:r>
            <a:r>
              <a:rPr lang="en-ZA" sz="2400" b="1" i="1">
                <a:latin typeface="Arial" charset="0"/>
              </a:rPr>
              <a:t>amp</a:t>
            </a:r>
            <a:r>
              <a:rPr lang="en-ZA" sz="2400" b="1">
                <a:latin typeface="Arial" charset="0"/>
              </a:rPr>
              <a:t>r; it encodes the enzyme b-lactamase, which inactivates ampicillin.</a:t>
            </a:r>
          </a:p>
          <a:p>
            <a:pPr>
              <a:lnSpc>
                <a:spcPct val="90000"/>
              </a:lnSpc>
            </a:pPr>
            <a:r>
              <a:rPr lang="en-ZA" sz="2400" b="1">
                <a:latin typeface="Arial" charset="0"/>
              </a:rPr>
              <a:t>Exogenous DNA can be inserted into the bracketed region .</a:t>
            </a:r>
            <a:endParaRPr lang="en-ZA" sz="2400"/>
          </a:p>
          <a:p>
            <a:pPr>
              <a:lnSpc>
                <a:spcPct val="90000"/>
              </a:lnSpc>
            </a:pPr>
            <a:endParaRPr lang="en-GB" sz="2400"/>
          </a:p>
        </p:txBody>
      </p:sp>
      <p:pic>
        <p:nvPicPr>
          <p:cNvPr id="289799" name="Picture 7" descr="plasmid vector"/>
          <p:cNvPicPr>
            <a:picLocks noChangeAspect="1" noChangeArrowheads="1"/>
          </p:cNvPicPr>
          <p:nvPr>
            <p:ph sz="half" idx="2"/>
          </p:nvPr>
        </p:nvPicPr>
        <p:blipFill>
          <a:blip r:embed="rId2"/>
          <a:srcRect/>
          <a:stretch>
            <a:fillRect/>
          </a:stretch>
        </p:blipFill>
        <p:spPr>
          <a:xfrm>
            <a:off x="5003800" y="2060575"/>
            <a:ext cx="3889375" cy="4032250"/>
          </a:xfr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ZA" sz="5400">
                <a:latin typeface="Arial" charset="0"/>
              </a:rPr>
              <a:t>SELECTIVE MARKER</a:t>
            </a:r>
            <a:endParaRPr lang="en-GB" sz="5400">
              <a:latin typeface="Arial" charset="0"/>
            </a:endParaRPr>
          </a:p>
        </p:txBody>
      </p:sp>
      <p:sp>
        <p:nvSpPr>
          <p:cNvPr id="22531" name="Rectangle 3"/>
          <p:cNvSpPr>
            <a:spLocks noGrp="1" noChangeArrowheads="1"/>
          </p:cNvSpPr>
          <p:nvPr>
            <p:ph type="body" sz="half" idx="1"/>
          </p:nvPr>
        </p:nvSpPr>
        <p:spPr>
          <a:xfrm>
            <a:off x="539750" y="2060575"/>
            <a:ext cx="4752975" cy="4067175"/>
          </a:xfrm>
        </p:spPr>
        <p:txBody>
          <a:bodyPr/>
          <a:lstStyle/>
          <a:p>
            <a:pPr>
              <a:lnSpc>
                <a:spcPct val="80000"/>
              </a:lnSpc>
            </a:pPr>
            <a:r>
              <a:rPr lang="en-ZA" sz="2000" b="1">
                <a:latin typeface="Arial" charset="0"/>
              </a:rPr>
              <a:t>Selective marker</a:t>
            </a:r>
            <a:r>
              <a:rPr lang="en-ZA" sz="2000">
                <a:latin typeface="Arial" charset="0"/>
              </a:rPr>
              <a:t> is required for maintenance of plasmid in the cell. </a:t>
            </a:r>
          </a:p>
          <a:p>
            <a:pPr>
              <a:lnSpc>
                <a:spcPct val="80000"/>
              </a:lnSpc>
            </a:pPr>
            <a:r>
              <a:rPr lang="en-ZA" sz="2000">
                <a:latin typeface="Arial" charset="0"/>
              </a:rPr>
              <a:t>Because of the presence of the selective marker the plasmid becomes useful for the cell. </a:t>
            </a:r>
          </a:p>
          <a:p>
            <a:pPr>
              <a:lnSpc>
                <a:spcPct val="80000"/>
              </a:lnSpc>
            </a:pPr>
            <a:r>
              <a:rPr lang="en-ZA" sz="2000">
                <a:latin typeface="Arial" charset="0"/>
              </a:rPr>
              <a:t>Under the selective conditions, only cells that contain plasmids with selectable marker can survive</a:t>
            </a:r>
          </a:p>
          <a:p>
            <a:pPr>
              <a:lnSpc>
                <a:spcPct val="80000"/>
              </a:lnSpc>
            </a:pPr>
            <a:r>
              <a:rPr lang="en-ZA" sz="2000">
                <a:latin typeface="Arial" charset="0"/>
              </a:rPr>
              <a:t>Genes that confer resistance to various antibiotics are used. </a:t>
            </a:r>
          </a:p>
          <a:p>
            <a:pPr>
              <a:lnSpc>
                <a:spcPct val="80000"/>
              </a:lnSpc>
            </a:pPr>
            <a:r>
              <a:rPr lang="en-ZA" sz="2000">
                <a:latin typeface="Arial" charset="0"/>
              </a:rPr>
              <a:t>Genes that make cells resistant to ampicillin, neomycin, or chloramphenicol are used</a:t>
            </a:r>
          </a:p>
        </p:txBody>
      </p:sp>
      <p:pic>
        <p:nvPicPr>
          <p:cNvPr id="22534" name="Picture 6" descr="selective"/>
          <p:cNvPicPr>
            <a:picLocks noChangeAspect="1" noChangeArrowheads="1"/>
          </p:cNvPicPr>
          <p:nvPr>
            <p:ph sz="half" idx="2"/>
          </p:nvPr>
        </p:nvPicPr>
        <p:blipFill>
          <a:blip r:embed="rId2"/>
          <a:srcRect/>
          <a:stretch>
            <a:fillRect/>
          </a:stretch>
        </p:blipFill>
        <p:spPr>
          <a:xfrm>
            <a:off x="5821363" y="2755900"/>
            <a:ext cx="2457450" cy="2638425"/>
          </a:xfr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ZA" sz="5400" b="1">
                <a:latin typeface="Arial" charset="0"/>
              </a:rPr>
              <a:t>DNA CLONING</a:t>
            </a:r>
            <a:endParaRPr lang="en-GB" sz="5400" b="1">
              <a:latin typeface="Arial" charset="0"/>
            </a:endParaRPr>
          </a:p>
        </p:txBody>
      </p:sp>
      <p:sp>
        <p:nvSpPr>
          <p:cNvPr id="221187" name="Rectangle 3"/>
          <p:cNvSpPr>
            <a:spLocks noGrp="1" noChangeArrowheads="1"/>
          </p:cNvSpPr>
          <p:nvPr>
            <p:ph type="body" idx="1"/>
          </p:nvPr>
        </p:nvSpPr>
        <p:spPr/>
        <p:txBody>
          <a:bodyPr/>
          <a:lstStyle/>
          <a:p>
            <a:r>
              <a:rPr lang="en-ZA" sz="2800" b="1">
                <a:latin typeface="Arial" charset="0"/>
              </a:rPr>
              <a:t>DNA cloning is a technique for reproducing DNA fragments. </a:t>
            </a:r>
          </a:p>
          <a:p>
            <a:r>
              <a:rPr lang="en-ZA" sz="2800" b="1">
                <a:latin typeface="Arial" charset="0"/>
              </a:rPr>
              <a:t>It can be achieved by two different approaches:  </a:t>
            </a:r>
          </a:p>
          <a:p>
            <a:pPr>
              <a:buFont typeface="Wingdings" pitchFamily="2" charset="2"/>
              <a:buNone/>
            </a:pPr>
            <a:r>
              <a:rPr lang="en-ZA" sz="2800" b="1">
                <a:latin typeface="Arial" charset="0"/>
              </a:rPr>
              <a:t>     </a:t>
            </a:r>
            <a:r>
              <a:rPr lang="en-ZA" sz="2800" b="1">
                <a:solidFill>
                  <a:schemeClr val="hlink"/>
                </a:solidFill>
                <a:latin typeface="Arial" charset="0"/>
                <a:cs typeface="Arial" charset="0"/>
              </a:rPr>
              <a:t>▪</a:t>
            </a:r>
            <a:r>
              <a:rPr lang="en-ZA" sz="2800" b="1">
                <a:latin typeface="Arial" charset="0"/>
              </a:rPr>
              <a:t> cell based</a:t>
            </a:r>
          </a:p>
          <a:p>
            <a:pPr>
              <a:buFont typeface="Wingdings" pitchFamily="2" charset="2"/>
              <a:buNone/>
            </a:pPr>
            <a:r>
              <a:rPr lang="en-ZA" sz="2800" b="1">
                <a:latin typeface="Arial" charset="0"/>
              </a:rPr>
              <a:t>     </a:t>
            </a:r>
            <a:r>
              <a:rPr lang="en-ZA" sz="2800" b="1">
                <a:solidFill>
                  <a:schemeClr val="hlink"/>
                </a:solidFill>
                <a:latin typeface="Arial" charset="0"/>
                <a:cs typeface="Arial" charset="0"/>
              </a:rPr>
              <a:t>▪</a:t>
            </a:r>
            <a:r>
              <a:rPr lang="en-ZA" sz="2800" b="1">
                <a:latin typeface="Arial" charset="0"/>
              </a:rPr>
              <a:t> using polymerase chain reaction (PCR).  </a:t>
            </a:r>
          </a:p>
          <a:p>
            <a:r>
              <a:rPr lang="en-ZA" sz="2800" b="1">
                <a:latin typeface="Arial" charset="0"/>
              </a:rPr>
              <a:t>a vector is required to carry the DNA fragment of interest into the host cell. </a:t>
            </a:r>
            <a:r>
              <a:rPr lang="en-ZA" sz="2800">
                <a:latin typeface="Arial"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ZA" sz="4800">
                <a:latin typeface="Arial" charset="0"/>
              </a:rPr>
              <a:t>ORIGIN OF REPLICATION</a:t>
            </a:r>
            <a:endParaRPr lang="en-GB" sz="4800">
              <a:latin typeface="Arial" charset="0"/>
            </a:endParaRPr>
          </a:p>
        </p:txBody>
      </p:sp>
      <p:sp>
        <p:nvSpPr>
          <p:cNvPr id="23555" name="Rectangle 3"/>
          <p:cNvSpPr>
            <a:spLocks noGrp="1" noChangeArrowheads="1"/>
          </p:cNvSpPr>
          <p:nvPr>
            <p:ph type="body" sz="half" idx="1"/>
          </p:nvPr>
        </p:nvSpPr>
        <p:spPr/>
        <p:txBody>
          <a:bodyPr/>
          <a:lstStyle/>
          <a:p>
            <a:r>
              <a:rPr lang="en-ZA" sz="2400" b="1"/>
              <a:t>Origin of replication</a:t>
            </a:r>
            <a:r>
              <a:rPr lang="en-ZA" sz="2400"/>
              <a:t> is a DNA segment recognized by the cellular DNA-replication enzymes. </a:t>
            </a:r>
          </a:p>
          <a:p>
            <a:r>
              <a:rPr lang="en-ZA" sz="2400"/>
              <a:t>Without replication origin, DNA cannot be replicated in the cell.</a:t>
            </a:r>
          </a:p>
        </p:txBody>
      </p:sp>
      <p:pic>
        <p:nvPicPr>
          <p:cNvPr id="23559" name="Picture 7" descr="ori"/>
          <p:cNvPicPr>
            <a:picLocks noChangeAspect="1" noChangeArrowheads="1"/>
          </p:cNvPicPr>
          <p:nvPr>
            <p:ph sz="half" idx="2"/>
          </p:nvPr>
        </p:nvPicPr>
        <p:blipFill>
          <a:blip r:embed="rId2"/>
          <a:srcRect/>
          <a:stretch>
            <a:fillRect/>
          </a:stretch>
        </p:blipFill>
        <p:spPr>
          <a:xfrm>
            <a:off x="5668963" y="2603500"/>
            <a:ext cx="2762250" cy="2943225"/>
          </a:xfrm>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ZA" sz="4800" b="1">
                <a:latin typeface="Arial" charset="0"/>
              </a:rPr>
              <a:t>MULTIPLE CLONING SITE</a:t>
            </a:r>
            <a:endParaRPr lang="en-GB" sz="4800" b="1">
              <a:latin typeface="Arial" charset="0"/>
            </a:endParaRPr>
          </a:p>
        </p:txBody>
      </p:sp>
      <p:sp>
        <p:nvSpPr>
          <p:cNvPr id="18437" name="Rectangle 5"/>
          <p:cNvSpPr>
            <a:spLocks noGrp="1" noChangeArrowheads="1"/>
          </p:cNvSpPr>
          <p:nvPr>
            <p:ph type="body" sz="half" idx="1"/>
          </p:nvPr>
        </p:nvSpPr>
        <p:spPr>
          <a:xfrm>
            <a:off x="0" y="2060575"/>
            <a:ext cx="5003800" cy="4797425"/>
          </a:xfrm>
        </p:spPr>
        <p:txBody>
          <a:bodyPr/>
          <a:lstStyle/>
          <a:p>
            <a:pPr>
              <a:lnSpc>
                <a:spcPct val="90000"/>
              </a:lnSpc>
            </a:pPr>
            <a:r>
              <a:rPr lang="en-ZA" sz="2400">
                <a:latin typeface="Arial" charset="0"/>
              </a:rPr>
              <a:t>Many cloning vectors contain a </a:t>
            </a:r>
            <a:r>
              <a:rPr lang="en-ZA" sz="2400" b="1">
                <a:latin typeface="Arial" charset="0"/>
              </a:rPr>
              <a:t>multiple cloning site </a:t>
            </a:r>
            <a:r>
              <a:rPr lang="en-ZA" sz="2400">
                <a:latin typeface="Arial" charset="0"/>
              </a:rPr>
              <a:t>or </a:t>
            </a:r>
            <a:r>
              <a:rPr lang="en-ZA" sz="2400" b="1">
                <a:latin typeface="Arial" charset="0"/>
              </a:rPr>
              <a:t>polylinker</a:t>
            </a:r>
            <a:r>
              <a:rPr lang="en-ZA" sz="2400">
                <a:latin typeface="Arial" charset="0"/>
              </a:rPr>
              <a:t>: a DNA segment with several unique sites for restriction endo- nucleases located next to each other</a:t>
            </a:r>
          </a:p>
          <a:p>
            <a:pPr>
              <a:lnSpc>
                <a:spcPct val="90000"/>
              </a:lnSpc>
            </a:pPr>
            <a:r>
              <a:rPr lang="en-ZA" sz="2400">
                <a:latin typeface="Arial" charset="0"/>
              </a:rPr>
              <a:t>Restriction sites of the polylinker are not present anywhere else in the plasmid.</a:t>
            </a:r>
          </a:p>
          <a:p>
            <a:pPr>
              <a:lnSpc>
                <a:spcPct val="90000"/>
              </a:lnSpc>
            </a:pPr>
            <a:r>
              <a:rPr lang="en-ZA" sz="2400">
                <a:latin typeface="Arial" charset="0"/>
              </a:rPr>
              <a:t>Cutting plasmids with one of the restriction enzymes that recognize a site in the polylinker does not disrupt any of the essential features of the vector</a:t>
            </a:r>
          </a:p>
          <a:p>
            <a:pPr>
              <a:lnSpc>
                <a:spcPct val="90000"/>
              </a:lnSpc>
            </a:pPr>
            <a:endParaRPr lang="en-ZA" sz="2400">
              <a:latin typeface="Arial" charset="0"/>
            </a:endParaRPr>
          </a:p>
        </p:txBody>
      </p:sp>
      <p:pic>
        <p:nvPicPr>
          <p:cNvPr id="18439" name="Picture 7" descr="polylinker"/>
          <p:cNvPicPr>
            <a:picLocks noChangeAspect="1" noChangeArrowheads="1"/>
          </p:cNvPicPr>
          <p:nvPr>
            <p:ph sz="half" idx="2"/>
          </p:nvPr>
        </p:nvPicPr>
        <p:blipFill>
          <a:blip r:embed="rId2"/>
          <a:srcRect/>
          <a:stretch>
            <a:fillRect/>
          </a:stretch>
        </p:blipFill>
        <p:spPr>
          <a:xfrm>
            <a:off x="5145088" y="2820988"/>
            <a:ext cx="3810000" cy="2506662"/>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ZA" sz="4800" b="1">
                <a:latin typeface="Arial" charset="0"/>
              </a:rPr>
              <a:t>MULTIPLE CLONING SITE</a:t>
            </a:r>
            <a:endParaRPr lang="en-GB" sz="4800" b="1">
              <a:latin typeface="Arial" charset="0"/>
            </a:endParaRPr>
          </a:p>
        </p:txBody>
      </p:sp>
      <p:sp>
        <p:nvSpPr>
          <p:cNvPr id="30725" name="Rectangle 5"/>
          <p:cNvSpPr>
            <a:spLocks noGrp="1" noChangeArrowheads="1"/>
          </p:cNvSpPr>
          <p:nvPr>
            <p:ph type="body" sz="half" idx="1"/>
          </p:nvPr>
        </p:nvSpPr>
        <p:spPr>
          <a:xfrm>
            <a:off x="179388" y="2305050"/>
            <a:ext cx="4032250" cy="3740150"/>
          </a:xfrm>
        </p:spPr>
        <p:txBody>
          <a:bodyPr/>
          <a:lstStyle/>
          <a:p>
            <a:r>
              <a:rPr lang="en-ZA" sz="2800" b="1"/>
              <a:t>Gene to be cloned can be introduced into the cloning vector at one of the restriction sites present in the polylinker</a:t>
            </a:r>
          </a:p>
        </p:txBody>
      </p:sp>
      <p:pic>
        <p:nvPicPr>
          <p:cNvPr id="30727" name="Picture 7" descr="cloning 0012"/>
          <p:cNvPicPr>
            <a:picLocks noChangeAspect="1" noChangeArrowheads="1"/>
          </p:cNvPicPr>
          <p:nvPr>
            <p:ph sz="half" idx="2"/>
          </p:nvPr>
        </p:nvPicPr>
        <p:blipFill>
          <a:blip r:embed="rId2"/>
          <a:srcRect/>
          <a:stretch>
            <a:fillRect/>
          </a:stretch>
        </p:blipFill>
        <p:spPr>
          <a:xfrm>
            <a:off x="4473575" y="2565400"/>
            <a:ext cx="4670425" cy="3095625"/>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type="title"/>
          </p:nvPr>
        </p:nvSpPr>
        <p:spPr/>
        <p:txBody>
          <a:bodyPr/>
          <a:lstStyle/>
          <a:p>
            <a:endParaRPr lang="en-GB"/>
          </a:p>
        </p:txBody>
      </p:sp>
      <p:sp>
        <p:nvSpPr>
          <p:cNvPr id="291845" name="Rectangle 5"/>
          <p:cNvSpPr>
            <a:spLocks noGrp="1" noChangeArrowheads="1"/>
          </p:cNvSpPr>
          <p:nvPr>
            <p:ph idx="1"/>
          </p:nvPr>
        </p:nvSpPr>
        <p:spPr/>
        <p:txBody>
          <a:bodyPr/>
          <a:lstStyle/>
          <a:p>
            <a:endParaRPr lang="en-GB"/>
          </a:p>
        </p:txBody>
      </p:sp>
      <p:pic>
        <p:nvPicPr>
          <p:cNvPr id="291846" name="Picture 6" descr="cloning2"/>
          <p:cNvPicPr>
            <a:picLocks noChangeAspect="1" noChangeArrowheads="1"/>
          </p:cNvPicPr>
          <p:nvPr/>
        </p:nvPicPr>
        <p:blipFill>
          <a:blip r:embed="rId2"/>
          <a:srcRect/>
          <a:stretch>
            <a:fillRect/>
          </a:stretch>
        </p:blipFill>
        <p:spPr bwMode="auto">
          <a:xfrm>
            <a:off x="0" y="0"/>
            <a:ext cx="9144000" cy="65976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5"/>
          <p:cNvSpPr>
            <a:spLocks noChangeArrowheads="1"/>
          </p:cNvSpPr>
          <p:nvPr/>
        </p:nvSpPr>
        <p:spPr bwMode="auto">
          <a:xfrm>
            <a:off x="0" y="2924175"/>
            <a:ext cx="9488488" cy="914400"/>
          </a:xfrm>
          <a:prstGeom prst="rect">
            <a:avLst/>
          </a:prstGeom>
          <a:noFill/>
          <a:ln w="9525">
            <a:noFill/>
            <a:miter lim="800000"/>
            <a:headEnd/>
            <a:tailEnd/>
          </a:ln>
          <a:effectLst/>
        </p:spPr>
        <p:txBody>
          <a:bodyPr wrap="none" anchor="ctr">
            <a:spAutoFit/>
          </a:bodyPr>
          <a:lstStyle/>
          <a:p>
            <a:pPr eaLnBrk="1" hangingPunct="1"/>
            <a:r>
              <a:rPr lang="en-ZA" sz="4800" b="1"/>
              <a:t>TYPES OF CLONING VECTORS</a:t>
            </a:r>
            <a:r>
              <a:rPr lang="en-ZA" sz="540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ZA" sz="5400">
                <a:latin typeface="Arial" charset="0"/>
              </a:rPr>
              <a:t>CLONING VECTORS</a:t>
            </a:r>
            <a:endParaRPr lang="en-GB" sz="5400">
              <a:latin typeface="Arial" charset="0"/>
            </a:endParaRPr>
          </a:p>
        </p:txBody>
      </p:sp>
      <p:sp>
        <p:nvSpPr>
          <p:cNvPr id="32771" name="Rectangle 3"/>
          <p:cNvSpPr>
            <a:spLocks noGrp="1" noChangeArrowheads="1"/>
          </p:cNvSpPr>
          <p:nvPr>
            <p:ph type="body" idx="1"/>
          </p:nvPr>
        </p:nvSpPr>
        <p:spPr/>
        <p:txBody>
          <a:bodyPr/>
          <a:lstStyle/>
          <a:p>
            <a:r>
              <a:rPr lang="en-ZA"/>
              <a:t>Different types of cloning vectors are used for different types of cloning experiments. </a:t>
            </a:r>
          </a:p>
          <a:p>
            <a:r>
              <a:rPr lang="en-ZA"/>
              <a:t>The vector is chosen according to the size and type of DNA to be cloned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ZA" sz="5400">
                <a:latin typeface="Arial" charset="0"/>
              </a:rPr>
              <a:t>PLASMID VECTORS</a:t>
            </a:r>
            <a:endParaRPr lang="en-GB" sz="5400">
              <a:latin typeface="Arial" charset="0"/>
            </a:endParaRPr>
          </a:p>
        </p:txBody>
      </p:sp>
      <p:sp>
        <p:nvSpPr>
          <p:cNvPr id="33795" name="Rectangle 3"/>
          <p:cNvSpPr>
            <a:spLocks noGrp="1" noChangeArrowheads="1"/>
          </p:cNvSpPr>
          <p:nvPr>
            <p:ph type="body" sz="half" idx="1"/>
          </p:nvPr>
        </p:nvSpPr>
        <p:spPr>
          <a:xfrm>
            <a:off x="611188" y="2017713"/>
            <a:ext cx="4381500" cy="4114800"/>
          </a:xfrm>
        </p:spPr>
        <p:txBody>
          <a:bodyPr/>
          <a:lstStyle/>
          <a:p>
            <a:r>
              <a:rPr lang="en-ZA" sz="2400">
                <a:latin typeface="Arial" charset="0"/>
              </a:rPr>
              <a:t>Plasmid vectors are used to clone DNA ranging in size from several base pairs to several thousands of base pairs (100bp -10kb).</a:t>
            </a:r>
          </a:p>
          <a:p>
            <a:r>
              <a:rPr lang="en-ZA" sz="2400">
                <a:latin typeface="Arial" charset="0"/>
              </a:rPr>
              <a:t>ColE1 based, pUC vehicles </a:t>
            </a:r>
            <a:br>
              <a:rPr lang="en-ZA" sz="2400">
                <a:latin typeface="Arial" charset="0"/>
              </a:rPr>
            </a:br>
            <a:r>
              <a:rPr lang="en-ZA" sz="2400">
                <a:latin typeface="Arial" charset="0"/>
              </a:rPr>
              <a:t>commercially available ones, eg pGEM3, pBlueScript</a:t>
            </a:r>
          </a:p>
          <a:p>
            <a:endParaRPr lang="en-ZA" sz="2400">
              <a:latin typeface="Arial" charset="0"/>
            </a:endParaRPr>
          </a:p>
        </p:txBody>
      </p:sp>
      <p:pic>
        <p:nvPicPr>
          <p:cNvPr id="33798" name="Picture 6" descr="puc 18"/>
          <p:cNvPicPr>
            <a:picLocks noChangeAspect="1" noChangeArrowheads="1"/>
          </p:cNvPicPr>
          <p:nvPr>
            <p:ph sz="half" idx="2"/>
          </p:nvPr>
        </p:nvPicPr>
        <p:blipFill>
          <a:blip r:embed="rId2"/>
          <a:srcRect/>
          <a:stretch>
            <a:fillRect/>
          </a:stretch>
        </p:blipFill>
        <p:spPr>
          <a:xfrm>
            <a:off x="5145088" y="2060575"/>
            <a:ext cx="3810000" cy="3960813"/>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ZA" b="1">
                <a:latin typeface="Arial" charset="0"/>
              </a:rPr>
              <a:t>Disadvantages using plasmids</a:t>
            </a:r>
            <a:endParaRPr lang="en-GB" b="1">
              <a:latin typeface="Arial" charset="0"/>
            </a:endParaRPr>
          </a:p>
        </p:txBody>
      </p:sp>
      <p:sp>
        <p:nvSpPr>
          <p:cNvPr id="187395" name="Rectangle 3"/>
          <p:cNvSpPr>
            <a:spLocks noGrp="1" noChangeArrowheads="1"/>
          </p:cNvSpPr>
          <p:nvPr>
            <p:ph type="body" idx="1"/>
          </p:nvPr>
        </p:nvSpPr>
        <p:spPr/>
        <p:txBody>
          <a:bodyPr/>
          <a:lstStyle/>
          <a:p>
            <a:r>
              <a:rPr lang="en-ZA" sz="3600">
                <a:latin typeface="Arial" charset="0"/>
              </a:rPr>
              <a:t>Cannot accept large fragments</a:t>
            </a:r>
          </a:p>
          <a:p>
            <a:r>
              <a:rPr lang="en-ZA" sz="3600">
                <a:latin typeface="Arial" charset="0"/>
              </a:rPr>
              <a:t>Sizes range from 0- 10 kb</a:t>
            </a:r>
          </a:p>
          <a:p>
            <a:r>
              <a:rPr lang="en-ZA" sz="3600">
                <a:latin typeface="Arial" charset="0"/>
              </a:rPr>
              <a:t>Standard methods of transformation are inefficient</a:t>
            </a:r>
          </a:p>
          <a:p>
            <a:endParaRPr lang="en-ZA" sz="3600">
              <a:latin typeface="Arial" charset="0"/>
            </a:endParaRPr>
          </a:p>
          <a:p>
            <a:pPr>
              <a:buFont typeface="Wingdings" pitchFamily="2" charset="2"/>
              <a:buNone/>
            </a:pP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ZA" b="1">
                <a:latin typeface="Arial" charset="0"/>
              </a:rPr>
              <a:t>BACTERIOPHAGE LAMBDA</a:t>
            </a:r>
            <a:endParaRPr lang="en-GB" b="1">
              <a:latin typeface="Arial" charset="0"/>
            </a:endParaRPr>
          </a:p>
        </p:txBody>
      </p:sp>
      <p:sp>
        <p:nvSpPr>
          <p:cNvPr id="46083" name="Rectangle 3"/>
          <p:cNvSpPr>
            <a:spLocks noGrp="1" noChangeArrowheads="1"/>
          </p:cNvSpPr>
          <p:nvPr>
            <p:ph type="body" idx="1"/>
          </p:nvPr>
        </p:nvSpPr>
        <p:spPr/>
        <p:txBody>
          <a:bodyPr/>
          <a:lstStyle/>
          <a:p>
            <a:pPr>
              <a:lnSpc>
                <a:spcPct val="80000"/>
              </a:lnSpc>
            </a:pPr>
            <a:r>
              <a:rPr lang="en-ZA" sz="2400" b="1"/>
              <a:t>Phage lambda</a:t>
            </a:r>
            <a:r>
              <a:rPr lang="en-ZA" sz="2400"/>
              <a:t> is a </a:t>
            </a:r>
            <a:r>
              <a:rPr lang="en-ZA" sz="2400" b="1"/>
              <a:t>bacteriophage </a:t>
            </a:r>
            <a:r>
              <a:rPr lang="en-ZA" sz="2400"/>
              <a:t>or </a:t>
            </a:r>
            <a:r>
              <a:rPr lang="en-ZA" sz="2400" b="1"/>
              <a:t>phage</a:t>
            </a:r>
            <a:r>
              <a:rPr lang="en-ZA" sz="2400"/>
              <a:t>, i.e. bacterial virus, that uses </a:t>
            </a:r>
            <a:r>
              <a:rPr lang="en-ZA" sz="2400" i="1"/>
              <a:t>E. coli</a:t>
            </a:r>
            <a:r>
              <a:rPr lang="en-ZA" sz="2400"/>
              <a:t> as host.</a:t>
            </a:r>
          </a:p>
          <a:p>
            <a:pPr>
              <a:lnSpc>
                <a:spcPct val="80000"/>
              </a:lnSpc>
            </a:pPr>
            <a:r>
              <a:rPr lang="en-ZA" sz="2400"/>
              <a:t>Its structure is that of a typical phage: </a:t>
            </a:r>
            <a:r>
              <a:rPr lang="en-ZA" sz="2400" b="1"/>
              <a:t>head, tail, tail fibres.</a:t>
            </a:r>
          </a:p>
          <a:p>
            <a:pPr>
              <a:lnSpc>
                <a:spcPct val="80000"/>
              </a:lnSpc>
            </a:pPr>
            <a:r>
              <a:rPr lang="en-ZA" sz="2400" b="1"/>
              <a:t>Lambda viral genome: </a:t>
            </a:r>
            <a:r>
              <a:rPr lang="en-ZA" sz="2400"/>
              <a:t>48.5 kb linear DNA with a 12 base ssDNA "sticky end" at both ends; these ends are complementary in sequence and can hybridize to each other (this is the </a:t>
            </a:r>
            <a:r>
              <a:rPr lang="en-ZA" sz="2400" b="1"/>
              <a:t>cos </a:t>
            </a:r>
            <a:r>
              <a:rPr lang="en-ZA" sz="2400"/>
              <a:t>site: </a:t>
            </a:r>
            <a:r>
              <a:rPr lang="en-ZA" sz="2400" b="1"/>
              <a:t>co</a:t>
            </a:r>
            <a:r>
              <a:rPr lang="en-ZA" sz="2400"/>
              <a:t>he</a:t>
            </a:r>
            <a:r>
              <a:rPr lang="en-ZA" sz="2400" b="1"/>
              <a:t>s</a:t>
            </a:r>
            <a:r>
              <a:rPr lang="en-ZA" sz="2400"/>
              <a:t>ive ends).</a:t>
            </a:r>
            <a:endParaRPr lang="en-ZA" sz="2400" b="1"/>
          </a:p>
          <a:p>
            <a:pPr>
              <a:lnSpc>
                <a:spcPct val="80000"/>
              </a:lnSpc>
            </a:pPr>
            <a:r>
              <a:rPr lang="en-ZA" sz="2400" b="1"/>
              <a:t>Infection:</a:t>
            </a:r>
            <a:r>
              <a:rPr lang="en-ZA" sz="2400"/>
              <a:t> lambda tail fibres adsorb to a cell surface receptor, the tail contracts, and the DNA is injected.</a:t>
            </a:r>
          </a:p>
          <a:p>
            <a:pPr>
              <a:lnSpc>
                <a:spcPct val="80000"/>
              </a:lnSpc>
            </a:pPr>
            <a:r>
              <a:rPr lang="en-ZA" sz="2400"/>
              <a:t>The DNA circularizes at the </a:t>
            </a:r>
            <a:r>
              <a:rPr lang="en-ZA" sz="2400" b="1"/>
              <a:t>cos</a:t>
            </a:r>
            <a:r>
              <a:rPr lang="en-ZA" sz="2400"/>
              <a:t> site, and lambda begins its life cycle in the </a:t>
            </a:r>
            <a:r>
              <a:rPr lang="en-ZA" sz="2400" i="1"/>
              <a:t>E. coli</a:t>
            </a:r>
            <a:r>
              <a:rPr lang="en-ZA" sz="2400"/>
              <a:t> host.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5" name="Rectangle 15"/>
          <p:cNvSpPr>
            <a:spLocks noGrp="1" noChangeArrowheads="1"/>
          </p:cNvSpPr>
          <p:nvPr>
            <p:ph type="title"/>
          </p:nvPr>
        </p:nvSpPr>
        <p:spPr/>
        <p:txBody>
          <a:bodyPr/>
          <a:lstStyle/>
          <a:p>
            <a:r>
              <a:rPr lang="en-ZA" b="1">
                <a:latin typeface="Arial" charset="0"/>
              </a:rPr>
              <a:t>BACTERIOPHAGE LAMBDA</a:t>
            </a:r>
            <a:endParaRPr lang="en-ZA" b="1"/>
          </a:p>
        </p:txBody>
      </p:sp>
      <p:pic>
        <p:nvPicPr>
          <p:cNvPr id="35858" name="Picture 18" descr="phage1"/>
          <p:cNvPicPr>
            <a:picLocks noChangeAspect="1" noChangeArrowheads="1"/>
          </p:cNvPicPr>
          <p:nvPr>
            <p:ph sz="half" idx="1"/>
          </p:nvPr>
        </p:nvPicPr>
        <p:blipFill>
          <a:blip r:embed="rId2"/>
          <a:srcRect/>
          <a:stretch>
            <a:fillRect/>
          </a:stretch>
        </p:blipFill>
        <p:spPr>
          <a:xfrm>
            <a:off x="1193800" y="2371725"/>
            <a:ext cx="4271963" cy="3665538"/>
          </a:xfrm>
          <a:noFill/>
          <a:ln/>
        </p:spPr>
      </p:pic>
      <p:pic>
        <p:nvPicPr>
          <p:cNvPr id="35859" name="Picture 19" descr="phage"/>
          <p:cNvPicPr>
            <a:picLocks noChangeAspect="1" noChangeArrowheads="1"/>
          </p:cNvPicPr>
          <p:nvPr>
            <p:ph sz="half" idx="2"/>
          </p:nvPr>
        </p:nvPicPr>
        <p:blipFill>
          <a:blip r:embed="rId3"/>
          <a:srcRect/>
          <a:stretch>
            <a:fillRect/>
          </a:stretch>
        </p:blipFill>
        <p:spPr>
          <a:xfrm>
            <a:off x="5145088" y="1916113"/>
            <a:ext cx="3998912" cy="3889375"/>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ZA" sz="5400" b="1">
                <a:latin typeface="Arial" charset="0"/>
              </a:rPr>
              <a:t>DNA CLONING</a:t>
            </a:r>
            <a:endParaRPr lang="en-GB" sz="5400" b="1">
              <a:latin typeface="Arial" charset="0"/>
            </a:endParaRPr>
          </a:p>
        </p:txBody>
      </p:sp>
      <p:sp>
        <p:nvSpPr>
          <p:cNvPr id="64515" name="Rectangle 3"/>
          <p:cNvSpPr>
            <a:spLocks noGrp="1" noChangeArrowheads="1"/>
          </p:cNvSpPr>
          <p:nvPr>
            <p:ph type="body" idx="1"/>
          </p:nvPr>
        </p:nvSpPr>
        <p:spPr/>
        <p:txBody>
          <a:bodyPr/>
          <a:lstStyle/>
          <a:p>
            <a:pPr>
              <a:lnSpc>
                <a:spcPct val="80000"/>
              </a:lnSpc>
            </a:pPr>
            <a:r>
              <a:rPr lang="en-ZA" sz="2800" b="1"/>
              <a:t>DNA cloning allows a copy of any specific part of a DNA (or RNA) sequence to be selected among many others and produced in an unlimited amount. </a:t>
            </a:r>
          </a:p>
          <a:p>
            <a:pPr>
              <a:lnSpc>
                <a:spcPct val="80000"/>
              </a:lnSpc>
            </a:pPr>
            <a:r>
              <a:rPr lang="en-ZA" sz="2800" b="1"/>
              <a:t>This technique is the first stage of most of the genetic engineering experiments:</a:t>
            </a:r>
          </a:p>
          <a:p>
            <a:pPr>
              <a:lnSpc>
                <a:spcPct val="80000"/>
              </a:lnSpc>
              <a:buFont typeface="Wingdings" pitchFamily="2" charset="2"/>
              <a:buNone/>
            </a:pPr>
            <a:r>
              <a:rPr lang="en-ZA" sz="2800" b="1"/>
              <a:t>    </a:t>
            </a:r>
            <a:r>
              <a:rPr lang="en-ZA" sz="2800" b="1">
                <a:solidFill>
                  <a:schemeClr val="hlink"/>
                </a:solidFill>
              </a:rPr>
              <a:t>▪</a:t>
            </a:r>
            <a:r>
              <a:rPr lang="en-ZA" sz="2800" b="1"/>
              <a:t> production of DNA libraries </a:t>
            </a:r>
          </a:p>
          <a:p>
            <a:pPr>
              <a:lnSpc>
                <a:spcPct val="80000"/>
              </a:lnSpc>
              <a:buFont typeface="Wingdings" pitchFamily="2" charset="2"/>
              <a:buNone/>
            </a:pPr>
            <a:r>
              <a:rPr lang="en-ZA" sz="2800" b="1"/>
              <a:t>    </a:t>
            </a:r>
            <a:r>
              <a:rPr lang="en-ZA" sz="2800" b="1">
                <a:solidFill>
                  <a:schemeClr val="hlink"/>
                </a:solidFill>
              </a:rPr>
              <a:t>▪ </a:t>
            </a:r>
            <a:r>
              <a:rPr lang="en-ZA" sz="2800" b="1"/>
              <a:t>PCR </a:t>
            </a:r>
          </a:p>
          <a:p>
            <a:pPr>
              <a:lnSpc>
                <a:spcPct val="80000"/>
              </a:lnSpc>
              <a:buFont typeface="Wingdings" pitchFamily="2" charset="2"/>
              <a:buNone/>
            </a:pPr>
            <a:r>
              <a:rPr lang="en-ZA" sz="2800" b="1"/>
              <a:t>    </a:t>
            </a:r>
            <a:r>
              <a:rPr lang="en-ZA" sz="2800" b="1">
                <a:solidFill>
                  <a:schemeClr val="hlink"/>
                </a:solidFill>
              </a:rPr>
              <a:t>▪</a:t>
            </a:r>
            <a:r>
              <a:rPr lang="en-ZA" sz="2800" b="1"/>
              <a:t> DNA sequencing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7" name="Rectangle 7"/>
          <p:cNvSpPr>
            <a:spLocks noGrp="1" noChangeArrowheads="1"/>
          </p:cNvSpPr>
          <p:nvPr>
            <p:ph type="title"/>
          </p:nvPr>
        </p:nvSpPr>
        <p:spPr/>
        <p:txBody>
          <a:bodyPr/>
          <a:lstStyle/>
          <a:p>
            <a:r>
              <a:rPr lang="en-ZA" sz="5400" b="1">
                <a:latin typeface="Arial" charset="0"/>
              </a:rPr>
              <a:t>COSMID VECTOR</a:t>
            </a:r>
            <a:endParaRPr lang="en-GB" sz="5400" b="1">
              <a:latin typeface="Arial" charset="0"/>
            </a:endParaRPr>
          </a:p>
        </p:txBody>
      </p:sp>
      <p:sp>
        <p:nvSpPr>
          <p:cNvPr id="102408" name="Rectangle 8"/>
          <p:cNvSpPr>
            <a:spLocks noGrp="1" noChangeArrowheads="1"/>
          </p:cNvSpPr>
          <p:nvPr>
            <p:ph type="body" sz="half" idx="1"/>
          </p:nvPr>
        </p:nvSpPr>
        <p:spPr/>
        <p:txBody>
          <a:bodyPr/>
          <a:lstStyle/>
          <a:p>
            <a:pPr>
              <a:lnSpc>
                <a:spcPct val="80000"/>
              </a:lnSpc>
            </a:pPr>
            <a:r>
              <a:rPr lang="en-ZA" sz="2400" b="1"/>
              <a:t>Purpose:</a:t>
            </a:r>
            <a:br>
              <a:rPr lang="en-ZA" sz="2400" b="1"/>
            </a:br>
            <a:r>
              <a:rPr lang="en-ZA" sz="2400"/>
              <a:t>1. Clone large inserts of DNA: size ~ 45 kb</a:t>
            </a:r>
            <a:endParaRPr lang="en-ZA" sz="2400" b="1"/>
          </a:p>
          <a:p>
            <a:pPr>
              <a:lnSpc>
                <a:spcPct val="80000"/>
              </a:lnSpc>
            </a:pPr>
            <a:r>
              <a:rPr lang="en-ZA" sz="2400" b="1"/>
              <a:t>Features:</a:t>
            </a:r>
            <a:br>
              <a:rPr lang="en-ZA" sz="2400" b="1"/>
            </a:br>
            <a:r>
              <a:rPr lang="en-ZA" sz="2400"/>
              <a:t>Cosmids are Plasmids with one or two Lambda Cos sites.</a:t>
            </a:r>
          </a:p>
          <a:p>
            <a:pPr>
              <a:lnSpc>
                <a:spcPct val="80000"/>
              </a:lnSpc>
            </a:pPr>
            <a:r>
              <a:rPr lang="en-ZA" sz="2400"/>
              <a:t>Presence of the Cos site permits </a:t>
            </a:r>
            <a:r>
              <a:rPr lang="en-ZA" sz="2400" i="1"/>
              <a:t>in vitro</a:t>
            </a:r>
            <a:r>
              <a:rPr lang="en-ZA" sz="2400"/>
              <a:t> packaging of cosmid DNA into Lambda particles </a:t>
            </a:r>
          </a:p>
          <a:p>
            <a:pPr>
              <a:lnSpc>
                <a:spcPct val="80000"/>
              </a:lnSpc>
            </a:pPr>
            <a:endParaRPr lang="en-GB" sz="2000">
              <a:latin typeface="Arial" charset="0"/>
            </a:endParaRPr>
          </a:p>
        </p:txBody>
      </p:sp>
      <p:pic>
        <p:nvPicPr>
          <p:cNvPr id="102404" name="Picture 4"/>
          <p:cNvPicPr>
            <a:picLocks noChangeAspect="1" noChangeArrowheads="1"/>
          </p:cNvPicPr>
          <p:nvPr>
            <p:ph sz="half" idx="2"/>
          </p:nvPr>
        </p:nvPicPr>
        <p:blipFill>
          <a:blip r:embed="rId2"/>
          <a:srcRect/>
          <a:stretch>
            <a:fillRect/>
          </a:stretch>
        </p:blipFill>
        <p:spPr>
          <a:xfrm>
            <a:off x="5210175" y="2640013"/>
            <a:ext cx="3678238" cy="2868612"/>
          </a:xfrm>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ZA" sz="5400" b="1">
                <a:latin typeface="Arial" charset="0"/>
              </a:rPr>
              <a:t>COSMID VECTOR</a:t>
            </a:r>
            <a:endParaRPr lang="en-GB" sz="5400" b="1">
              <a:latin typeface="Arial" charset="0"/>
            </a:endParaRPr>
          </a:p>
        </p:txBody>
      </p:sp>
      <p:sp>
        <p:nvSpPr>
          <p:cNvPr id="48131" name="Rectangle 3"/>
          <p:cNvSpPr>
            <a:spLocks noGrp="1" noChangeArrowheads="1"/>
          </p:cNvSpPr>
          <p:nvPr>
            <p:ph type="body" idx="1"/>
          </p:nvPr>
        </p:nvSpPr>
        <p:spPr/>
        <p:txBody>
          <a:bodyPr/>
          <a:lstStyle/>
          <a:p>
            <a:pPr>
              <a:lnSpc>
                <a:spcPct val="80000"/>
              </a:lnSpc>
            </a:pPr>
            <a:r>
              <a:rPr lang="en-ZA" sz="2800">
                <a:latin typeface="Arial" charset="0"/>
              </a:rPr>
              <a:t>Thus, have some advantages of Lambda as Cloning Vehicle:</a:t>
            </a:r>
          </a:p>
          <a:p>
            <a:pPr>
              <a:lnSpc>
                <a:spcPct val="80000"/>
              </a:lnSpc>
            </a:pPr>
            <a:r>
              <a:rPr lang="en-ZA" sz="2800">
                <a:latin typeface="Arial" charset="0"/>
              </a:rPr>
              <a:t>Strong selection for cloning of large inserts</a:t>
            </a:r>
          </a:p>
          <a:p>
            <a:pPr>
              <a:lnSpc>
                <a:spcPct val="80000"/>
              </a:lnSpc>
            </a:pPr>
            <a:r>
              <a:rPr lang="en-ZA" sz="2800">
                <a:latin typeface="Arial" charset="0"/>
              </a:rPr>
              <a:t>Infection process rather than transformation for entry of chimeric DNA into </a:t>
            </a:r>
            <a:r>
              <a:rPr lang="en-ZA" sz="2800" i="1">
                <a:latin typeface="Arial" charset="0"/>
              </a:rPr>
              <a:t>E. coli</a:t>
            </a:r>
            <a:r>
              <a:rPr lang="en-ZA" sz="2800">
                <a:latin typeface="Arial" charset="0"/>
              </a:rPr>
              <a:t> host</a:t>
            </a:r>
          </a:p>
          <a:p>
            <a:pPr>
              <a:lnSpc>
                <a:spcPct val="80000"/>
              </a:lnSpc>
            </a:pPr>
            <a:r>
              <a:rPr lang="en-ZA" sz="2800">
                <a:latin typeface="Arial" charset="0"/>
              </a:rPr>
              <a:t>Maintain Cosmids as phage particles in solution</a:t>
            </a:r>
            <a:endParaRPr lang="en-ZA" sz="2800" b="1">
              <a:latin typeface="Arial" charset="0"/>
            </a:endParaRPr>
          </a:p>
          <a:p>
            <a:pPr>
              <a:lnSpc>
                <a:spcPct val="80000"/>
              </a:lnSpc>
            </a:pPr>
            <a:r>
              <a:rPr lang="en-ZA" sz="2800" b="1">
                <a:latin typeface="Arial" charset="0"/>
              </a:rPr>
              <a:t>But</a:t>
            </a:r>
            <a:r>
              <a:rPr lang="en-ZA" sz="2800">
                <a:latin typeface="Arial" charset="0"/>
              </a:rPr>
              <a:t> Cosmids are Plasmids:</a:t>
            </a:r>
            <a:br>
              <a:rPr lang="en-ZA" sz="2800">
                <a:latin typeface="Arial" charset="0"/>
              </a:rPr>
            </a:br>
            <a:r>
              <a:rPr lang="en-ZA" sz="2800">
                <a:latin typeface="Arial" charset="0"/>
              </a:rPr>
              <a:t>Thus do NOT form plaques but rather cloning proceeds via </a:t>
            </a:r>
            <a:r>
              <a:rPr lang="en-ZA" sz="2800" i="1">
                <a:latin typeface="Arial" charset="0"/>
              </a:rPr>
              <a:t>E. coli</a:t>
            </a:r>
            <a:r>
              <a:rPr lang="en-ZA" sz="2800">
                <a:latin typeface="Arial" charset="0"/>
              </a:rPr>
              <a:t> colony formation</a:t>
            </a:r>
            <a:br>
              <a:rPr lang="en-ZA" sz="2800">
                <a:latin typeface="Arial" charset="0"/>
              </a:rPr>
            </a:br>
            <a:endParaRPr lang="en-ZA" sz="1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ZA" sz="4000" b="1"/>
              <a:t>Yeast Artificial Chromosomes</a:t>
            </a:r>
            <a:r>
              <a:rPr lang="en-ZA"/>
              <a:t> </a:t>
            </a:r>
          </a:p>
        </p:txBody>
      </p:sp>
      <p:pic>
        <p:nvPicPr>
          <p:cNvPr id="43014" name="Picture 6" descr="yacs"/>
          <p:cNvPicPr>
            <a:picLocks noChangeAspect="1" noChangeArrowheads="1"/>
          </p:cNvPicPr>
          <p:nvPr>
            <p:ph idx="1"/>
          </p:nvPr>
        </p:nvPicPr>
        <p:blipFill>
          <a:blip r:embed="rId2"/>
          <a:srcRect/>
          <a:stretch>
            <a:fillRect/>
          </a:stretch>
        </p:blipFill>
        <p:spPr>
          <a:xfrm>
            <a:off x="1735138" y="2060575"/>
            <a:ext cx="6667500" cy="4032250"/>
          </a:xfrm>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ZA" sz="4000" b="1">
                <a:latin typeface="Arial" charset="0"/>
              </a:rPr>
              <a:t>Yeast Artificial Chromosomes</a:t>
            </a:r>
            <a:r>
              <a:rPr lang="en-ZA"/>
              <a:t> </a:t>
            </a:r>
          </a:p>
        </p:txBody>
      </p:sp>
      <p:sp>
        <p:nvSpPr>
          <p:cNvPr id="51203" name="Rectangle 3"/>
          <p:cNvSpPr>
            <a:spLocks noGrp="1" noChangeArrowheads="1"/>
          </p:cNvSpPr>
          <p:nvPr>
            <p:ph type="body" idx="1"/>
          </p:nvPr>
        </p:nvSpPr>
        <p:spPr/>
        <p:txBody>
          <a:bodyPr/>
          <a:lstStyle/>
          <a:p>
            <a:pPr>
              <a:lnSpc>
                <a:spcPct val="80000"/>
              </a:lnSpc>
            </a:pPr>
            <a:r>
              <a:rPr lang="en-ZA" sz="2800" b="1"/>
              <a:t>Purpose:</a:t>
            </a:r>
          </a:p>
          <a:p>
            <a:pPr>
              <a:lnSpc>
                <a:spcPct val="80000"/>
              </a:lnSpc>
            </a:pPr>
            <a:r>
              <a:rPr lang="en-ZA" sz="2800"/>
              <a:t>Cloning vehicles that propogate in eukaryotic cell hosts as eukaryotic Chromosomes</a:t>
            </a:r>
          </a:p>
          <a:p>
            <a:pPr>
              <a:lnSpc>
                <a:spcPct val="80000"/>
              </a:lnSpc>
            </a:pPr>
            <a:r>
              <a:rPr lang="en-ZA" sz="2800"/>
              <a:t>Clone </a:t>
            </a:r>
            <a:r>
              <a:rPr lang="en-ZA" sz="2800" b="1"/>
              <a:t>very</a:t>
            </a:r>
            <a:r>
              <a:rPr lang="en-ZA" sz="2800"/>
              <a:t> large inserts of DNA: 100 kb - 10 Mb</a:t>
            </a:r>
            <a:endParaRPr lang="en-ZA" sz="2800" b="1"/>
          </a:p>
          <a:p>
            <a:pPr>
              <a:lnSpc>
                <a:spcPct val="80000"/>
              </a:lnSpc>
            </a:pPr>
            <a:r>
              <a:rPr lang="en-ZA" sz="2800" b="1"/>
              <a:t>Features:</a:t>
            </a:r>
            <a:br>
              <a:rPr lang="en-ZA" sz="2800" b="1"/>
            </a:br>
            <a:r>
              <a:rPr lang="en-ZA" sz="2800"/>
              <a:t>YAC cloning vehicles are plasmids </a:t>
            </a:r>
            <a:br>
              <a:rPr lang="en-ZA" sz="2800"/>
            </a:br>
            <a:r>
              <a:rPr lang="en-ZA" sz="2800"/>
              <a:t>Final chimeric DNA is a linear DNA molecule with telomeric ends: </a:t>
            </a:r>
            <a:r>
              <a:rPr lang="en-ZA" sz="2800" b="1"/>
              <a:t>Artificial Chromosome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GB"/>
          </a:p>
        </p:txBody>
      </p:sp>
      <p:sp>
        <p:nvSpPr>
          <p:cNvPr id="52227" name="Rectangle 3"/>
          <p:cNvSpPr>
            <a:spLocks noGrp="1" noChangeArrowheads="1"/>
          </p:cNvSpPr>
          <p:nvPr>
            <p:ph type="body" idx="1"/>
          </p:nvPr>
        </p:nvSpPr>
        <p:spPr/>
        <p:txBody>
          <a:bodyPr/>
          <a:lstStyle/>
          <a:p>
            <a:pPr>
              <a:lnSpc>
                <a:spcPct val="90000"/>
              </a:lnSpc>
            </a:pPr>
            <a:r>
              <a:rPr lang="en-ZA" b="1"/>
              <a:t>Additional features:</a:t>
            </a:r>
          </a:p>
          <a:p>
            <a:pPr>
              <a:lnSpc>
                <a:spcPct val="90000"/>
              </a:lnSpc>
            </a:pPr>
            <a:r>
              <a:rPr lang="en-ZA"/>
              <a:t>Often have a selection for an insert</a:t>
            </a:r>
          </a:p>
          <a:p>
            <a:pPr>
              <a:lnSpc>
                <a:spcPct val="90000"/>
              </a:lnSpc>
            </a:pPr>
            <a:r>
              <a:rPr lang="en-ZA"/>
              <a:t>YAC cloning vehicles often have a bacterial origin of DNA replication (</a:t>
            </a:r>
            <a:r>
              <a:rPr lang="en-ZA" b="1"/>
              <a:t>ori</a:t>
            </a:r>
            <a:r>
              <a:rPr lang="en-ZA"/>
              <a:t>) and a selection marker for propogation of the YAC through bacteria.</a:t>
            </a:r>
          </a:p>
          <a:p>
            <a:pPr>
              <a:lnSpc>
                <a:spcPct val="90000"/>
              </a:lnSpc>
            </a:pPr>
            <a:r>
              <a:rPr lang="en-ZA"/>
              <a:t>The YAC can use both yeast and bacteria as a host</a:t>
            </a:r>
          </a:p>
          <a:p>
            <a:pPr>
              <a:lnSpc>
                <a:spcPct val="90000"/>
              </a:lnSpc>
            </a:pPr>
            <a:endParaRPr lang="en-Z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ZA" sz="5400" b="1">
                <a:latin typeface="Arial" charset="0"/>
              </a:rPr>
              <a:t>PACs and BACs</a:t>
            </a:r>
            <a:r>
              <a:rPr lang="en-ZA"/>
              <a:t> </a:t>
            </a:r>
          </a:p>
        </p:txBody>
      </p:sp>
      <p:sp>
        <p:nvSpPr>
          <p:cNvPr id="49155" name="Rectangle 3"/>
          <p:cNvSpPr>
            <a:spLocks noGrp="1" noChangeArrowheads="1"/>
          </p:cNvSpPr>
          <p:nvPr>
            <p:ph type="body" sz="half" idx="1"/>
          </p:nvPr>
        </p:nvSpPr>
        <p:spPr>
          <a:xfrm>
            <a:off x="539750" y="2017713"/>
            <a:ext cx="4452938" cy="4435475"/>
          </a:xfrm>
        </p:spPr>
        <p:txBody>
          <a:bodyPr/>
          <a:lstStyle/>
          <a:p>
            <a:pPr>
              <a:lnSpc>
                <a:spcPct val="80000"/>
              </a:lnSpc>
            </a:pPr>
            <a:r>
              <a:rPr lang="en-ZA" sz="2000" b="1">
                <a:latin typeface="Arial" charset="0"/>
              </a:rPr>
              <a:t>PACs - P1-derived Artificial Chromosomes</a:t>
            </a:r>
          </a:p>
          <a:p>
            <a:pPr>
              <a:lnSpc>
                <a:spcPct val="80000"/>
              </a:lnSpc>
            </a:pPr>
            <a:r>
              <a:rPr lang="en-ZA" sz="2000" b="1" i="1">
                <a:latin typeface="Arial" charset="0"/>
              </a:rPr>
              <a:t>E. coli</a:t>
            </a:r>
            <a:r>
              <a:rPr lang="en-ZA" sz="2000" b="1">
                <a:latin typeface="Arial" charset="0"/>
              </a:rPr>
              <a:t> bacteriophage P1 is similar to phage lambda in that it can exist in </a:t>
            </a:r>
            <a:r>
              <a:rPr lang="en-ZA" sz="2000" b="1" i="1">
                <a:latin typeface="Arial" charset="0"/>
              </a:rPr>
              <a:t>E. coli</a:t>
            </a:r>
            <a:r>
              <a:rPr lang="en-ZA" sz="2000" b="1">
                <a:latin typeface="Arial" charset="0"/>
              </a:rPr>
              <a:t> in a prophage state.</a:t>
            </a:r>
          </a:p>
          <a:p>
            <a:pPr>
              <a:lnSpc>
                <a:spcPct val="80000"/>
              </a:lnSpc>
            </a:pPr>
            <a:r>
              <a:rPr lang="en-ZA" sz="2000" b="1">
                <a:latin typeface="Arial" charset="0"/>
              </a:rPr>
              <a:t>Exists in the </a:t>
            </a:r>
            <a:r>
              <a:rPr lang="en-ZA" sz="2000" b="1" i="1">
                <a:latin typeface="Arial" charset="0"/>
              </a:rPr>
              <a:t>E. coli</a:t>
            </a:r>
            <a:r>
              <a:rPr lang="en-ZA" sz="2000" b="1">
                <a:latin typeface="Arial" charset="0"/>
              </a:rPr>
              <a:t> cell as a plasmid, NOT integrated into the </a:t>
            </a:r>
            <a:r>
              <a:rPr lang="en-ZA" sz="2000" b="1" i="1">
                <a:latin typeface="Arial" charset="0"/>
              </a:rPr>
              <a:t>E. coli</a:t>
            </a:r>
            <a:r>
              <a:rPr lang="en-ZA" sz="2000" b="1">
                <a:latin typeface="Arial" charset="0"/>
              </a:rPr>
              <a:t> chromosome. </a:t>
            </a:r>
          </a:p>
          <a:p>
            <a:pPr>
              <a:lnSpc>
                <a:spcPct val="80000"/>
              </a:lnSpc>
            </a:pPr>
            <a:r>
              <a:rPr lang="en-ZA" sz="2000" b="1">
                <a:latin typeface="Arial" charset="0"/>
              </a:rPr>
              <a:t> P1 cloning vehicles have been constructed that permit cloning of large DNA fragments- few hundred kb of DNA</a:t>
            </a:r>
          </a:p>
          <a:p>
            <a:pPr>
              <a:lnSpc>
                <a:spcPct val="80000"/>
              </a:lnSpc>
            </a:pPr>
            <a:r>
              <a:rPr lang="en-ZA" sz="2000" b="1">
                <a:latin typeface="Arial" charset="0"/>
              </a:rPr>
              <a:t>Cloning and propogation of the chimeric DNA as a P1 plasmid inside </a:t>
            </a:r>
            <a:r>
              <a:rPr lang="en-ZA" sz="2000" b="1" i="1">
                <a:latin typeface="Arial" charset="0"/>
              </a:rPr>
              <a:t>E. coli</a:t>
            </a:r>
            <a:r>
              <a:rPr lang="en-ZA" sz="2000" b="1">
                <a:latin typeface="Arial" charset="0"/>
              </a:rPr>
              <a:t> cells</a:t>
            </a:r>
          </a:p>
        </p:txBody>
      </p:sp>
      <p:sp>
        <p:nvSpPr>
          <p:cNvPr id="49156" name="Rectangle 4"/>
          <p:cNvSpPr>
            <a:spLocks noGrp="1" noChangeArrowheads="1"/>
          </p:cNvSpPr>
          <p:nvPr>
            <p:ph type="body" sz="half" idx="2"/>
          </p:nvPr>
        </p:nvSpPr>
        <p:spPr>
          <a:xfrm>
            <a:off x="5003800" y="2017713"/>
            <a:ext cx="3951288" cy="4579937"/>
          </a:xfrm>
        </p:spPr>
        <p:txBody>
          <a:bodyPr/>
          <a:lstStyle/>
          <a:p>
            <a:pPr>
              <a:lnSpc>
                <a:spcPct val="90000"/>
              </a:lnSpc>
            </a:pPr>
            <a:r>
              <a:rPr lang="en-ZA" sz="2000" b="1">
                <a:latin typeface="Arial" charset="0"/>
              </a:rPr>
              <a:t>BACs - Bacterial Artificial Chromosomes</a:t>
            </a:r>
          </a:p>
          <a:p>
            <a:pPr>
              <a:lnSpc>
                <a:spcPct val="90000"/>
              </a:lnSpc>
            </a:pPr>
            <a:r>
              <a:rPr lang="en-ZA" sz="2000" b="1">
                <a:latin typeface="Arial" charset="0"/>
              </a:rPr>
              <a:t>These chimeric DNA molecules use a naturally-occurring low-copy number bacterial plasmid origin of replication, such as that of F-plasmid in </a:t>
            </a:r>
            <a:r>
              <a:rPr lang="en-ZA" sz="2000" b="1" i="1">
                <a:latin typeface="Arial" charset="0"/>
              </a:rPr>
              <a:t>E. coli</a:t>
            </a:r>
            <a:r>
              <a:rPr lang="en-ZA" sz="2000" b="1">
                <a:latin typeface="Arial" charset="0"/>
              </a:rPr>
              <a:t>. </a:t>
            </a:r>
          </a:p>
          <a:p>
            <a:pPr>
              <a:lnSpc>
                <a:spcPct val="90000"/>
              </a:lnSpc>
            </a:pPr>
            <a:r>
              <a:rPr lang="en-ZA" sz="2000" b="1">
                <a:latin typeface="Arial" charset="0"/>
              </a:rPr>
              <a:t>Can be cloned as a plasmid in a bacterial host, and its natural stability generally permits cloning of large pieces of insert DNA, i.e. up to a few hundred kb of DNA.</a:t>
            </a:r>
          </a:p>
          <a:p>
            <a:pPr>
              <a:lnSpc>
                <a:spcPct val="90000"/>
              </a:lnSpc>
            </a:pPr>
            <a:endParaRPr lang="en-GB" sz="2000" b="1">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ZA" sz="4800" b="1">
                <a:latin typeface="Arial" charset="0"/>
              </a:rPr>
              <a:t>RETROVIRAL VECTORS</a:t>
            </a:r>
            <a:endParaRPr lang="en-GB" sz="4800" b="1">
              <a:latin typeface="Arial" charset="0"/>
            </a:endParaRPr>
          </a:p>
        </p:txBody>
      </p:sp>
      <p:sp>
        <p:nvSpPr>
          <p:cNvPr id="45059" name="Rectangle 3"/>
          <p:cNvSpPr>
            <a:spLocks noGrp="1" noChangeArrowheads="1"/>
          </p:cNvSpPr>
          <p:nvPr>
            <p:ph type="body" idx="1"/>
          </p:nvPr>
        </p:nvSpPr>
        <p:spPr/>
        <p:txBody>
          <a:bodyPr/>
          <a:lstStyle/>
          <a:p>
            <a:pPr>
              <a:lnSpc>
                <a:spcPct val="80000"/>
              </a:lnSpc>
            </a:pPr>
            <a:r>
              <a:rPr lang="en-ZA" sz="2400">
                <a:latin typeface="Arial" charset="0"/>
              </a:rPr>
              <a:t>Retroviral vectors are used to introduce new or altered genes into the genomes of human and animal cells.</a:t>
            </a:r>
          </a:p>
          <a:p>
            <a:pPr>
              <a:lnSpc>
                <a:spcPct val="80000"/>
              </a:lnSpc>
            </a:pPr>
            <a:r>
              <a:rPr lang="en-ZA" sz="2400">
                <a:latin typeface="Arial" charset="0"/>
              </a:rPr>
              <a:t>Retroviruses are RNA viruses. </a:t>
            </a:r>
          </a:p>
          <a:p>
            <a:pPr>
              <a:lnSpc>
                <a:spcPct val="80000"/>
              </a:lnSpc>
            </a:pPr>
            <a:r>
              <a:rPr lang="en-ZA" sz="2400">
                <a:latin typeface="Arial" charset="0"/>
              </a:rPr>
              <a:t>The viral RNA is converted into DNA by the viral reverse transcriptase and then is efficiently integrated into the host genome</a:t>
            </a:r>
          </a:p>
          <a:p>
            <a:pPr>
              <a:lnSpc>
                <a:spcPct val="80000"/>
              </a:lnSpc>
            </a:pPr>
            <a:r>
              <a:rPr lang="en-ZA" sz="2400">
                <a:latin typeface="Arial" charset="0"/>
              </a:rPr>
              <a:t>Any foreign or mutated host gene introduced into the retroviral genome will be integrated into the host chromosome and can reside there practically indefinitely. </a:t>
            </a:r>
          </a:p>
          <a:p>
            <a:pPr>
              <a:lnSpc>
                <a:spcPct val="80000"/>
              </a:lnSpc>
            </a:pPr>
            <a:r>
              <a:rPr lang="en-ZA" sz="2400">
                <a:latin typeface="Arial" charset="0"/>
              </a:rPr>
              <a:t>Retroviral vectors are widely used to study oncogenes and other human genes.</a:t>
            </a:r>
          </a:p>
          <a:p>
            <a:pPr>
              <a:lnSpc>
                <a:spcPct val="80000"/>
              </a:lnSpc>
            </a:pPr>
            <a:endParaRPr lang="en-ZA" sz="2400">
              <a:latin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ZA" sz="4800" b="1">
                <a:latin typeface="Arial" charset="0"/>
              </a:rPr>
              <a:t>Types of expression systems</a:t>
            </a:r>
          </a:p>
        </p:txBody>
      </p:sp>
      <p:sp>
        <p:nvSpPr>
          <p:cNvPr id="12291" name="Rectangle 3"/>
          <p:cNvSpPr>
            <a:spLocks noGrp="1" noChangeArrowheads="1"/>
          </p:cNvSpPr>
          <p:nvPr>
            <p:ph type="body" idx="1"/>
          </p:nvPr>
        </p:nvSpPr>
        <p:spPr/>
        <p:txBody>
          <a:bodyPr/>
          <a:lstStyle/>
          <a:p>
            <a:pPr>
              <a:lnSpc>
                <a:spcPct val="80000"/>
              </a:lnSpc>
              <a:buFont typeface="Wingdings" pitchFamily="2" charset="2"/>
              <a:buNone/>
            </a:pPr>
            <a:endParaRPr lang="en-ZA" sz="2400" b="1"/>
          </a:p>
          <a:p>
            <a:pPr>
              <a:lnSpc>
                <a:spcPct val="80000"/>
              </a:lnSpc>
            </a:pPr>
            <a:r>
              <a:rPr lang="en-ZA" sz="2400"/>
              <a:t>Bacterial:  plasmids, phages </a:t>
            </a:r>
          </a:p>
          <a:p>
            <a:pPr>
              <a:lnSpc>
                <a:spcPct val="80000"/>
              </a:lnSpc>
            </a:pPr>
            <a:r>
              <a:rPr lang="en-ZA" sz="2400"/>
              <a:t>Yeast:  expression vectors:  plasmids, yeast artifical chromosomes (YACs) </a:t>
            </a:r>
          </a:p>
          <a:p>
            <a:pPr>
              <a:lnSpc>
                <a:spcPct val="80000"/>
              </a:lnSpc>
            </a:pPr>
            <a:r>
              <a:rPr lang="en-ZA" sz="2400"/>
              <a:t>Insect cells:  baculovirus, plasmids </a:t>
            </a:r>
          </a:p>
          <a:p>
            <a:pPr>
              <a:lnSpc>
                <a:spcPct val="80000"/>
              </a:lnSpc>
            </a:pPr>
            <a:r>
              <a:rPr lang="en-ZA" sz="2400"/>
              <a:t>Mammalian: </a:t>
            </a:r>
          </a:p>
          <a:p>
            <a:pPr lvl="1">
              <a:lnSpc>
                <a:spcPct val="80000"/>
              </a:lnSpc>
            </a:pPr>
            <a:r>
              <a:rPr lang="en-ZA" sz="2000"/>
              <a:t>viral expression vectors (gene therapy): </a:t>
            </a:r>
          </a:p>
          <a:p>
            <a:pPr lvl="2">
              <a:lnSpc>
                <a:spcPct val="80000"/>
              </a:lnSpc>
            </a:pPr>
            <a:r>
              <a:rPr lang="en-ZA" sz="1800"/>
              <a:t>SV40 </a:t>
            </a:r>
          </a:p>
          <a:p>
            <a:pPr lvl="2">
              <a:lnSpc>
                <a:spcPct val="80000"/>
              </a:lnSpc>
            </a:pPr>
            <a:r>
              <a:rPr lang="en-ZA" sz="1800"/>
              <a:t>vaccinia virus </a:t>
            </a:r>
          </a:p>
          <a:p>
            <a:pPr lvl="2">
              <a:lnSpc>
                <a:spcPct val="80000"/>
              </a:lnSpc>
            </a:pPr>
            <a:r>
              <a:rPr lang="en-ZA" sz="1800"/>
              <a:t>adenovirus </a:t>
            </a:r>
          </a:p>
          <a:p>
            <a:pPr lvl="2">
              <a:lnSpc>
                <a:spcPct val="80000"/>
              </a:lnSpc>
            </a:pPr>
            <a:r>
              <a:rPr lang="en-ZA" sz="1800"/>
              <a:t>retrovirus </a:t>
            </a:r>
          </a:p>
          <a:p>
            <a:pPr lvl="1">
              <a:lnSpc>
                <a:spcPct val="80000"/>
              </a:lnSpc>
            </a:pPr>
            <a:r>
              <a:rPr lang="en-ZA" sz="2000"/>
              <a:t>Stable cell lines (CHO, HEK293) </a:t>
            </a:r>
          </a:p>
          <a:p>
            <a:pPr>
              <a:lnSpc>
                <a:spcPct val="80000"/>
              </a:lnSpc>
            </a:pPr>
            <a:endParaRPr lang="en-ZA" sz="1800">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ZA" sz="4800" b="1">
                <a:latin typeface="Arial" charset="0"/>
              </a:rPr>
              <a:t>EXPRESSION VECTORS</a:t>
            </a:r>
            <a:endParaRPr lang="en-GB" sz="4800" b="1">
              <a:latin typeface="Arial" charset="0"/>
            </a:endParaRPr>
          </a:p>
        </p:txBody>
      </p:sp>
      <p:sp>
        <p:nvSpPr>
          <p:cNvPr id="189443" name="Rectangle 3"/>
          <p:cNvSpPr>
            <a:spLocks noGrp="1" noChangeArrowheads="1"/>
          </p:cNvSpPr>
          <p:nvPr>
            <p:ph type="body" idx="1"/>
          </p:nvPr>
        </p:nvSpPr>
        <p:spPr>
          <a:xfrm>
            <a:off x="395288" y="2017713"/>
            <a:ext cx="8559800" cy="4114800"/>
          </a:xfrm>
        </p:spPr>
        <p:txBody>
          <a:bodyPr/>
          <a:lstStyle/>
          <a:p>
            <a:r>
              <a:rPr lang="en-ZA" b="1">
                <a:latin typeface="Arial" charset="0"/>
              </a:rPr>
              <a:t>Allows a cloned segment of DNA to be translated into protein inside a bacterial or eukaryotic cell.</a:t>
            </a:r>
          </a:p>
          <a:p>
            <a:r>
              <a:rPr lang="en-ZA" b="1">
                <a:latin typeface="Arial" charset="0"/>
              </a:rPr>
              <a:t>Vectors will contain the ff:</a:t>
            </a:r>
          </a:p>
          <a:p>
            <a:r>
              <a:rPr lang="en-ZA" b="1" i="1">
                <a:latin typeface="Arial" charset="0"/>
              </a:rPr>
              <a:t>(a) in vivo</a:t>
            </a:r>
            <a:r>
              <a:rPr lang="en-ZA" b="1">
                <a:latin typeface="Arial" charset="0"/>
              </a:rPr>
              <a:t> promoter</a:t>
            </a:r>
          </a:p>
          <a:p>
            <a:r>
              <a:rPr lang="en-ZA" b="1">
                <a:latin typeface="Arial" charset="0"/>
              </a:rPr>
              <a:t>(b) Ampicillin selection</a:t>
            </a:r>
          </a:p>
          <a:p>
            <a:r>
              <a:rPr lang="en-ZA" b="1">
                <a:latin typeface="Arial" charset="0"/>
              </a:rPr>
              <a:t>(c) Sequencing primers</a:t>
            </a:r>
            <a:endParaRPr lang="en-ZA" b="1" i="1">
              <a:latin typeface="Arial" charset="0"/>
            </a:endParaRPr>
          </a:p>
          <a:p>
            <a:endParaRPr lang="en-GB">
              <a:latin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ZA" sz="4800" b="1">
                <a:latin typeface="Arial" charset="0"/>
              </a:rPr>
              <a:t>EXPRESSION VECTORS</a:t>
            </a:r>
            <a:endParaRPr lang="en-GB" sz="4800" b="1">
              <a:latin typeface="Arial" charset="0"/>
            </a:endParaRPr>
          </a:p>
        </p:txBody>
      </p:sp>
      <p:sp>
        <p:nvSpPr>
          <p:cNvPr id="190467" name="Rectangle 3"/>
          <p:cNvSpPr>
            <a:spLocks noGrp="1" noChangeArrowheads="1"/>
          </p:cNvSpPr>
          <p:nvPr>
            <p:ph type="body" idx="1"/>
          </p:nvPr>
        </p:nvSpPr>
        <p:spPr>
          <a:xfrm>
            <a:off x="539750" y="2017713"/>
            <a:ext cx="8415338" cy="4114800"/>
          </a:xfrm>
        </p:spPr>
        <p:txBody>
          <a:bodyPr/>
          <a:lstStyle/>
          <a:p>
            <a:r>
              <a:rPr lang="en-US" sz="3600"/>
              <a:t>Produces large amounts of a specific protein</a:t>
            </a:r>
          </a:p>
          <a:p>
            <a:r>
              <a:rPr lang="en-US" sz="3600"/>
              <a:t>Permits studies of the structure and function of proteins</a:t>
            </a:r>
          </a:p>
          <a:p>
            <a:r>
              <a:rPr lang="en-US" sz="3600"/>
              <a:t>Can be useful when proteins are rare cellular components or difficult to isolate</a:t>
            </a:r>
          </a:p>
          <a:p>
            <a:endParaRPr lang="en-GB"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ZA" sz="5400" b="1">
                <a:latin typeface="Arial" charset="0"/>
              </a:rPr>
              <a:t>DNA CLONING</a:t>
            </a:r>
            <a:endParaRPr lang="en-GB" sz="5400" b="1">
              <a:latin typeface="Arial" charset="0"/>
            </a:endParaRPr>
          </a:p>
        </p:txBody>
      </p:sp>
      <p:sp>
        <p:nvSpPr>
          <p:cNvPr id="65539" name="Rectangle 3"/>
          <p:cNvSpPr>
            <a:spLocks noGrp="1" noChangeArrowheads="1"/>
          </p:cNvSpPr>
          <p:nvPr>
            <p:ph type="body" idx="1"/>
          </p:nvPr>
        </p:nvSpPr>
        <p:spPr>
          <a:xfrm>
            <a:off x="468313" y="1844675"/>
            <a:ext cx="8486775" cy="4503738"/>
          </a:xfrm>
        </p:spPr>
        <p:txBody>
          <a:bodyPr/>
          <a:lstStyle/>
          <a:p>
            <a:pPr>
              <a:lnSpc>
                <a:spcPct val="80000"/>
              </a:lnSpc>
              <a:buFont typeface="Wingdings" pitchFamily="2" charset="2"/>
              <a:buNone/>
            </a:pPr>
            <a:endParaRPr lang="en-ZA" sz="2400"/>
          </a:p>
          <a:p>
            <a:pPr>
              <a:lnSpc>
                <a:spcPct val="80000"/>
              </a:lnSpc>
            </a:pPr>
            <a:r>
              <a:rPr lang="en-ZA" b="1"/>
              <a:t>Massive amplification of DNA sequences</a:t>
            </a:r>
          </a:p>
          <a:p>
            <a:pPr>
              <a:lnSpc>
                <a:spcPct val="80000"/>
              </a:lnSpc>
            </a:pPr>
            <a:r>
              <a:rPr lang="en-ZA" b="1"/>
              <a:t>Stable propagation of DNA sequences</a:t>
            </a:r>
          </a:p>
          <a:p>
            <a:pPr>
              <a:lnSpc>
                <a:spcPct val="80000"/>
              </a:lnSpc>
            </a:pPr>
            <a:r>
              <a:rPr lang="en-ZA" b="1"/>
              <a:t>A single DNA molecule can be amplified allowing it to be:</a:t>
            </a:r>
          </a:p>
          <a:p>
            <a:pPr>
              <a:lnSpc>
                <a:spcPct val="80000"/>
              </a:lnSpc>
              <a:buFont typeface="Wingdings" pitchFamily="2" charset="2"/>
              <a:buNone/>
            </a:pPr>
            <a:r>
              <a:rPr lang="en-ZA" b="1"/>
              <a:t>   </a:t>
            </a:r>
            <a:r>
              <a:rPr lang="en-ZA" b="1">
                <a:solidFill>
                  <a:schemeClr val="hlink"/>
                </a:solidFill>
              </a:rPr>
              <a:t>▪ </a:t>
            </a:r>
            <a:r>
              <a:rPr lang="en-ZA" b="1"/>
              <a:t> Studied - Sequenced</a:t>
            </a:r>
          </a:p>
          <a:p>
            <a:pPr>
              <a:lnSpc>
                <a:spcPct val="80000"/>
              </a:lnSpc>
              <a:buFont typeface="Wingdings" pitchFamily="2" charset="2"/>
              <a:buNone/>
            </a:pPr>
            <a:r>
              <a:rPr lang="en-ZA" b="1"/>
              <a:t>   </a:t>
            </a:r>
            <a:r>
              <a:rPr lang="en-ZA" b="1">
                <a:solidFill>
                  <a:schemeClr val="hlink"/>
                </a:solidFill>
              </a:rPr>
              <a:t>▪</a:t>
            </a:r>
            <a:r>
              <a:rPr lang="en-ZA" b="1"/>
              <a:t>  Manipulated - Mutagenised or Engineered</a:t>
            </a:r>
          </a:p>
          <a:p>
            <a:pPr>
              <a:lnSpc>
                <a:spcPct val="80000"/>
              </a:lnSpc>
              <a:buFont typeface="Wingdings" pitchFamily="2" charset="2"/>
              <a:buNone/>
            </a:pPr>
            <a:r>
              <a:rPr lang="en-ZA" b="1">
                <a:solidFill>
                  <a:schemeClr val="hlink"/>
                </a:solidFill>
              </a:rPr>
              <a:t>   ▪</a:t>
            </a:r>
            <a:r>
              <a:rPr lang="en-ZA" b="1"/>
              <a:t>   Expressed - Generation of Protein</a:t>
            </a:r>
          </a:p>
          <a:p>
            <a:pPr>
              <a:lnSpc>
                <a:spcPct val="80000"/>
              </a:lnSpc>
            </a:pPr>
            <a:endParaRPr lang="en-ZA" sz="2000">
              <a:latin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ZA" sz="4000" b="1">
                <a:latin typeface="Arial" charset="0"/>
              </a:rPr>
              <a:t>Common problems with bacterial expression systems</a:t>
            </a:r>
            <a:r>
              <a:rPr lang="en-ZA" sz="4000"/>
              <a:t> </a:t>
            </a:r>
          </a:p>
        </p:txBody>
      </p:sp>
      <p:sp>
        <p:nvSpPr>
          <p:cNvPr id="13315" name="Rectangle 3"/>
          <p:cNvSpPr>
            <a:spLocks noGrp="1" noChangeArrowheads="1"/>
          </p:cNvSpPr>
          <p:nvPr>
            <p:ph type="body" idx="1"/>
          </p:nvPr>
        </p:nvSpPr>
        <p:spPr/>
        <p:txBody>
          <a:bodyPr/>
          <a:lstStyle/>
          <a:p>
            <a:pPr>
              <a:lnSpc>
                <a:spcPct val="80000"/>
              </a:lnSpc>
            </a:pPr>
            <a:r>
              <a:rPr lang="en-ZA" sz="2000">
                <a:latin typeface="Arial" charset="0"/>
              </a:rPr>
              <a:t>Low expression levels: </a:t>
            </a:r>
          </a:p>
          <a:p>
            <a:pPr>
              <a:lnSpc>
                <a:spcPct val="80000"/>
              </a:lnSpc>
              <a:buFont typeface="Wingdings" pitchFamily="2" charset="2"/>
              <a:buNone/>
            </a:pPr>
            <a:r>
              <a:rPr lang="en-ZA" sz="2000">
                <a:latin typeface="Arial" charset="0"/>
              </a:rPr>
              <a:t>	 </a:t>
            </a:r>
            <a:r>
              <a:rPr lang="en-ZA" sz="2000">
                <a:solidFill>
                  <a:schemeClr val="hlink"/>
                </a:solidFill>
                <a:latin typeface="Arial" charset="0"/>
                <a:cs typeface="Arial" charset="0"/>
              </a:rPr>
              <a:t>▪</a:t>
            </a:r>
            <a:r>
              <a:rPr lang="en-ZA" sz="2000">
                <a:latin typeface="Arial" charset="0"/>
                <a:cs typeface="Arial" charset="0"/>
              </a:rPr>
              <a:t>  </a:t>
            </a:r>
            <a:r>
              <a:rPr lang="en-ZA" sz="2000">
                <a:latin typeface="Arial" charset="0"/>
              </a:rPr>
              <a:t>change promoter </a:t>
            </a:r>
          </a:p>
          <a:p>
            <a:pPr>
              <a:lnSpc>
                <a:spcPct val="80000"/>
              </a:lnSpc>
              <a:buFont typeface="Wingdings" pitchFamily="2" charset="2"/>
              <a:buNone/>
            </a:pPr>
            <a:r>
              <a:rPr lang="en-ZA" sz="2000">
                <a:solidFill>
                  <a:schemeClr val="hlink"/>
                </a:solidFill>
                <a:latin typeface="Arial" charset="0"/>
              </a:rPr>
              <a:t>	 </a:t>
            </a:r>
            <a:r>
              <a:rPr lang="en-ZA" sz="2000">
                <a:solidFill>
                  <a:schemeClr val="hlink"/>
                </a:solidFill>
                <a:latin typeface="Arial" charset="0"/>
                <a:cs typeface="Arial" charset="0"/>
              </a:rPr>
              <a:t>▪</a:t>
            </a:r>
            <a:r>
              <a:rPr lang="en-ZA" sz="2000">
                <a:latin typeface="Arial" charset="0"/>
                <a:cs typeface="Arial" charset="0"/>
              </a:rPr>
              <a:t>  </a:t>
            </a:r>
            <a:r>
              <a:rPr lang="en-ZA" sz="2000">
                <a:latin typeface="Arial" charset="0"/>
              </a:rPr>
              <a:t>change plasmid </a:t>
            </a:r>
          </a:p>
          <a:p>
            <a:pPr>
              <a:lnSpc>
                <a:spcPct val="80000"/>
              </a:lnSpc>
              <a:buFont typeface="Wingdings" pitchFamily="2" charset="2"/>
              <a:buNone/>
            </a:pPr>
            <a:r>
              <a:rPr lang="en-ZA" sz="2000">
                <a:latin typeface="Arial" charset="0"/>
              </a:rPr>
              <a:t>	 </a:t>
            </a:r>
            <a:r>
              <a:rPr lang="en-ZA" sz="2000">
                <a:solidFill>
                  <a:schemeClr val="hlink"/>
                </a:solidFill>
                <a:latin typeface="Arial" charset="0"/>
                <a:cs typeface="Arial" charset="0"/>
              </a:rPr>
              <a:t>▪ </a:t>
            </a:r>
            <a:r>
              <a:rPr lang="en-ZA" sz="2000">
                <a:latin typeface="Arial" charset="0"/>
                <a:cs typeface="Arial" charset="0"/>
              </a:rPr>
              <a:t> </a:t>
            </a:r>
            <a:r>
              <a:rPr lang="en-ZA" sz="2000">
                <a:latin typeface="Arial" charset="0"/>
              </a:rPr>
              <a:t>change cell type </a:t>
            </a:r>
          </a:p>
          <a:p>
            <a:pPr>
              <a:lnSpc>
                <a:spcPct val="80000"/>
              </a:lnSpc>
              <a:buFont typeface="Wingdings" pitchFamily="2" charset="2"/>
              <a:buNone/>
            </a:pPr>
            <a:r>
              <a:rPr lang="en-ZA" sz="2000">
                <a:latin typeface="Arial" charset="0"/>
              </a:rPr>
              <a:t>	 </a:t>
            </a:r>
            <a:r>
              <a:rPr lang="en-ZA" sz="2000">
                <a:solidFill>
                  <a:schemeClr val="hlink"/>
                </a:solidFill>
                <a:latin typeface="Arial" charset="0"/>
                <a:cs typeface="Arial" charset="0"/>
              </a:rPr>
              <a:t>▪ </a:t>
            </a:r>
            <a:r>
              <a:rPr lang="en-ZA" sz="2000">
                <a:latin typeface="Arial" charset="0"/>
                <a:cs typeface="Arial" charset="0"/>
              </a:rPr>
              <a:t> </a:t>
            </a:r>
            <a:r>
              <a:rPr lang="en-ZA" sz="2000">
                <a:latin typeface="Arial" charset="0"/>
              </a:rPr>
              <a:t>add rare tRNAs for rare codons on second plasmid </a:t>
            </a:r>
          </a:p>
          <a:p>
            <a:pPr>
              <a:lnSpc>
                <a:spcPct val="80000"/>
              </a:lnSpc>
            </a:pPr>
            <a:r>
              <a:rPr lang="en-ZA" sz="2000">
                <a:latin typeface="Arial" charset="0"/>
              </a:rPr>
              <a:t>Severe protein degradation: </a:t>
            </a:r>
          </a:p>
          <a:p>
            <a:pPr lvl="1">
              <a:lnSpc>
                <a:spcPct val="80000"/>
              </a:lnSpc>
            </a:pPr>
            <a:r>
              <a:rPr lang="en-ZA" sz="2000">
                <a:latin typeface="Arial" charset="0"/>
              </a:rPr>
              <a:t>use proteasome inhibitors and other protease inhibitors </a:t>
            </a:r>
          </a:p>
          <a:p>
            <a:pPr lvl="1">
              <a:lnSpc>
                <a:spcPct val="80000"/>
              </a:lnSpc>
            </a:pPr>
            <a:r>
              <a:rPr lang="en-ZA" sz="2000">
                <a:latin typeface="Arial" charset="0"/>
              </a:rPr>
              <a:t>try induction at lower temperature </a:t>
            </a:r>
          </a:p>
          <a:p>
            <a:pPr>
              <a:lnSpc>
                <a:spcPct val="80000"/>
              </a:lnSpc>
            </a:pPr>
            <a:r>
              <a:rPr lang="en-ZA" sz="2000">
                <a:latin typeface="Arial" charset="0"/>
              </a:rPr>
              <a:t>Missing post-translational modification:  co-express with kinases etc. </a:t>
            </a:r>
          </a:p>
          <a:p>
            <a:pPr>
              <a:lnSpc>
                <a:spcPct val="80000"/>
              </a:lnSpc>
            </a:pPr>
            <a:r>
              <a:rPr lang="en-ZA" sz="2000">
                <a:latin typeface="Arial" charset="0"/>
              </a:rPr>
              <a:t>Glycosylation will not be carried out: </a:t>
            </a:r>
          </a:p>
          <a:p>
            <a:pPr lvl="1">
              <a:lnSpc>
                <a:spcPct val="80000"/>
              </a:lnSpc>
            </a:pPr>
            <a:r>
              <a:rPr lang="en-ZA" sz="2000">
                <a:latin typeface="Arial" charset="0"/>
              </a:rPr>
              <a:t>use yeast or mammalian expression system </a:t>
            </a:r>
          </a:p>
          <a:p>
            <a:pPr>
              <a:lnSpc>
                <a:spcPct val="80000"/>
              </a:lnSpc>
            </a:pPr>
            <a:r>
              <a:rPr lang="en-ZA" sz="2000">
                <a:latin typeface="Arial" charset="0"/>
              </a:rPr>
              <a:t>Misfolded protein (inclusion bodies): </a:t>
            </a:r>
          </a:p>
          <a:p>
            <a:pPr lvl="1">
              <a:lnSpc>
                <a:spcPct val="80000"/>
              </a:lnSpc>
            </a:pPr>
            <a:r>
              <a:rPr lang="en-ZA" sz="2000">
                <a:latin typeface="Arial" charset="0"/>
              </a:rPr>
              <a:t>co-express with GroEL, a chaperone </a:t>
            </a:r>
          </a:p>
          <a:p>
            <a:pPr lvl="1">
              <a:lnSpc>
                <a:spcPct val="80000"/>
              </a:lnSpc>
            </a:pPr>
            <a:r>
              <a:rPr lang="en-ZA" sz="2000">
                <a:latin typeface="Arial" charset="0"/>
              </a:rPr>
              <a:t>try refolding buffers </a:t>
            </a:r>
          </a:p>
          <a:p>
            <a:pPr>
              <a:lnSpc>
                <a:spcPct val="80000"/>
              </a:lnSpc>
              <a:buFont typeface="Wingdings" pitchFamily="2" charset="2"/>
              <a:buNone/>
            </a:pPr>
            <a:endParaRPr lang="en-ZA" sz="2000">
              <a:latin typeface="Arial" charset="0"/>
            </a:endParaRPr>
          </a:p>
          <a:p>
            <a:pPr>
              <a:lnSpc>
                <a:spcPct val="80000"/>
              </a:lnSpc>
            </a:pPr>
            <a:endParaRPr lang="en-ZA" sz="1600">
              <a:latin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ZA" sz="4000" b="1">
                <a:latin typeface="Arial" charset="0"/>
              </a:rPr>
              <a:t>REPORTER GENE VECTORS</a:t>
            </a:r>
            <a:endParaRPr lang="en-GB" sz="4000" b="1">
              <a:latin typeface="Arial" charset="0"/>
            </a:endParaRPr>
          </a:p>
        </p:txBody>
      </p:sp>
      <p:sp>
        <p:nvSpPr>
          <p:cNvPr id="192515" name="Rectangle 3"/>
          <p:cNvSpPr>
            <a:spLocks noGrp="1" noChangeArrowheads="1"/>
          </p:cNvSpPr>
          <p:nvPr>
            <p:ph type="body" idx="1"/>
          </p:nvPr>
        </p:nvSpPr>
        <p:spPr>
          <a:xfrm>
            <a:off x="684213" y="2017713"/>
            <a:ext cx="8270875" cy="4114800"/>
          </a:xfrm>
        </p:spPr>
        <p:txBody>
          <a:bodyPr/>
          <a:lstStyle/>
          <a:p>
            <a:r>
              <a:rPr lang="en-ZA" sz="2800" b="1">
                <a:latin typeface="Arial" charset="0"/>
              </a:rPr>
              <a:t>A gene that encodes a protein whose activity can be easily assayed in a cell in which it is not normally expressed</a:t>
            </a:r>
          </a:p>
          <a:p>
            <a:r>
              <a:rPr lang="en-ZA" sz="2800" b="1">
                <a:latin typeface="Arial" charset="0"/>
              </a:rPr>
              <a:t>These genes are linked to regulatory sequences whose function is being tested</a:t>
            </a:r>
          </a:p>
          <a:p>
            <a:r>
              <a:rPr lang="en-ZA" sz="2800" b="1">
                <a:latin typeface="Arial" charset="0"/>
              </a:rPr>
              <a:t>Changes in transcriptional activity from the regulatory sequences are detected by changes in the level of reporter gene expression</a:t>
            </a:r>
          </a:p>
          <a:p>
            <a:endParaRPr lang="en-GB" sz="280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ZA" sz="5400" b="1">
                <a:latin typeface="Arial" charset="0"/>
              </a:rPr>
              <a:t>SHUTTLE VECTORS</a:t>
            </a:r>
            <a:endParaRPr lang="en-GB" sz="5400" b="1">
              <a:latin typeface="Arial" charset="0"/>
            </a:endParaRPr>
          </a:p>
        </p:txBody>
      </p:sp>
      <p:sp>
        <p:nvSpPr>
          <p:cNvPr id="220163" name="Rectangle 3"/>
          <p:cNvSpPr>
            <a:spLocks noGrp="1" noChangeArrowheads="1"/>
          </p:cNvSpPr>
          <p:nvPr>
            <p:ph type="body" idx="1"/>
          </p:nvPr>
        </p:nvSpPr>
        <p:spPr>
          <a:xfrm>
            <a:off x="539750" y="2017713"/>
            <a:ext cx="8415338" cy="4114800"/>
          </a:xfrm>
        </p:spPr>
        <p:txBody>
          <a:bodyPr/>
          <a:lstStyle/>
          <a:p>
            <a:pPr>
              <a:lnSpc>
                <a:spcPct val="80000"/>
              </a:lnSpc>
            </a:pPr>
            <a:r>
              <a:rPr lang="en-ZA" sz="2800" b="1"/>
              <a:t>Shuttle vectors can replicate in two different organisms, e.g. bacteria and yeast, or mammalian cells and bacteria.  </a:t>
            </a:r>
          </a:p>
          <a:p>
            <a:pPr>
              <a:lnSpc>
                <a:spcPct val="80000"/>
              </a:lnSpc>
            </a:pPr>
            <a:r>
              <a:rPr lang="en-ZA" sz="2800" b="1"/>
              <a:t>They have the appropriate origins of replication.  </a:t>
            </a:r>
          </a:p>
          <a:p>
            <a:pPr>
              <a:lnSpc>
                <a:spcPct val="80000"/>
              </a:lnSpc>
            </a:pPr>
            <a:r>
              <a:rPr lang="en-ZA" sz="2800" b="1"/>
              <a:t>Hence one can clone a gene in bacteria, maybe modify it or mutate it in bacteria, and test its function by introducing it into yeast or animal cells.</a:t>
            </a:r>
          </a:p>
          <a:p>
            <a:pPr>
              <a:lnSpc>
                <a:spcPct val="80000"/>
              </a:lnSpc>
              <a:buFont typeface="Wingdings" pitchFamily="2" charset="2"/>
              <a:buNone/>
            </a:pPr>
            <a:r>
              <a:rPr lang="en-ZA" sz="280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ZA" sz="5400" b="1">
                <a:latin typeface="Arial" charset="0"/>
              </a:rPr>
              <a:t>CLONING STRATEGY</a:t>
            </a:r>
            <a:endParaRPr lang="en-GB" sz="5400" b="1">
              <a:latin typeface="Arial" charset="0"/>
            </a:endParaRPr>
          </a:p>
        </p:txBody>
      </p:sp>
      <p:sp>
        <p:nvSpPr>
          <p:cNvPr id="66563" name="Rectangle 3"/>
          <p:cNvSpPr>
            <a:spLocks noGrp="1" noChangeArrowheads="1"/>
          </p:cNvSpPr>
          <p:nvPr>
            <p:ph type="body" idx="1"/>
          </p:nvPr>
        </p:nvSpPr>
        <p:spPr/>
        <p:txBody>
          <a:bodyPr/>
          <a:lstStyle/>
          <a:p>
            <a:pPr>
              <a:lnSpc>
                <a:spcPct val="90000"/>
              </a:lnSpc>
            </a:pPr>
            <a:r>
              <a:rPr lang="en-ZA" sz="2400" b="1"/>
              <a:t>Strategy </a:t>
            </a:r>
            <a:r>
              <a:rPr lang="en-ZA" sz="2400"/>
              <a:t>depends on the starting information and desired endpoint.</a:t>
            </a:r>
          </a:p>
          <a:p>
            <a:pPr>
              <a:lnSpc>
                <a:spcPct val="90000"/>
              </a:lnSpc>
            </a:pPr>
            <a:r>
              <a:rPr lang="en-ZA" sz="2400" b="1"/>
              <a:t>Starting Information or Resources:</a:t>
            </a:r>
          </a:p>
          <a:p>
            <a:pPr>
              <a:lnSpc>
                <a:spcPct val="90000"/>
              </a:lnSpc>
              <a:buFont typeface="Wingdings" pitchFamily="2" charset="2"/>
              <a:buNone/>
            </a:pPr>
            <a:r>
              <a:rPr lang="en-ZA" sz="2400"/>
              <a:t>    </a:t>
            </a:r>
            <a:r>
              <a:rPr lang="en-ZA" sz="2400">
                <a:solidFill>
                  <a:schemeClr val="hlink"/>
                </a:solidFill>
              </a:rPr>
              <a:t>▪</a:t>
            </a:r>
            <a:r>
              <a:rPr lang="en-ZA" sz="2400"/>
              <a:t>	Protein sequence</a:t>
            </a:r>
          </a:p>
          <a:p>
            <a:pPr>
              <a:lnSpc>
                <a:spcPct val="90000"/>
              </a:lnSpc>
              <a:buFont typeface="Wingdings" pitchFamily="2" charset="2"/>
              <a:buNone/>
            </a:pPr>
            <a:r>
              <a:rPr lang="en-ZA" sz="2400"/>
              <a:t>	 </a:t>
            </a:r>
            <a:r>
              <a:rPr lang="en-ZA" sz="2400">
                <a:solidFill>
                  <a:schemeClr val="hlink"/>
                </a:solidFill>
              </a:rPr>
              <a:t>▪	</a:t>
            </a:r>
            <a:r>
              <a:rPr lang="en-ZA" sz="2400"/>
              <a:t>Positional cloning information</a:t>
            </a:r>
          </a:p>
          <a:p>
            <a:pPr>
              <a:lnSpc>
                <a:spcPct val="90000"/>
              </a:lnSpc>
              <a:buFont typeface="Wingdings" pitchFamily="2" charset="2"/>
              <a:buNone/>
            </a:pPr>
            <a:r>
              <a:rPr lang="en-ZA" sz="2400"/>
              <a:t>    </a:t>
            </a:r>
            <a:r>
              <a:rPr lang="en-ZA" sz="2400">
                <a:solidFill>
                  <a:schemeClr val="hlink"/>
                </a:solidFill>
              </a:rPr>
              <a:t>▪</a:t>
            </a:r>
            <a:r>
              <a:rPr lang="en-ZA" sz="2400"/>
              <a:t>	mRNA species / sequence</a:t>
            </a:r>
          </a:p>
          <a:p>
            <a:pPr>
              <a:lnSpc>
                <a:spcPct val="90000"/>
              </a:lnSpc>
              <a:buFont typeface="Wingdings" pitchFamily="2" charset="2"/>
              <a:buNone/>
            </a:pPr>
            <a:r>
              <a:rPr lang="en-ZA" sz="2400">
                <a:solidFill>
                  <a:schemeClr val="hlink"/>
                </a:solidFill>
              </a:rPr>
              <a:t>    ▪</a:t>
            </a:r>
            <a:r>
              <a:rPr lang="en-ZA" sz="2400"/>
              <a:t>	cDNA libraries</a:t>
            </a:r>
          </a:p>
          <a:p>
            <a:pPr>
              <a:lnSpc>
                <a:spcPct val="90000"/>
              </a:lnSpc>
              <a:buFont typeface="Wingdings" pitchFamily="2" charset="2"/>
              <a:buNone/>
            </a:pPr>
            <a:r>
              <a:rPr lang="en-ZA" sz="2400"/>
              <a:t>    </a:t>
            </a:r>
            <a:r>
              <a:rPr lang="en-ZA" sz="2400">
                <a:solidFill>
                  <a:schemeClr val="hlink"/>
                </a:solidFill>
              </a:rPr>
              <a:t>▪</a:t>
            </a:r>
            <a:r>
              <a:rPr lang="en-ZA" sz="2400"/>
              <a:t>	DNA sequence known or unknown</a:t>
            </a:r>
          </a:p>
          <a:p>
            <a:pPr>
              <a:lnSpc>
                <a:spcPct val="90000"/>
              </a:lnSpc>
              <a:buFont typeface="Wingdings" pitchFamily="2" charset="2"/>
              <a:buNone/>
            </a:pPr>
            <a:r>
              <a:rPr lang="en-ZA" sz="2400">
                <a:solidFill>
                  <a:schemeClr val="hlink"/>
                </a:solidFill>
              </a:rPr>
              <a:t>    ▪</a:t>
            </a:r>
            <a:r>
              <a:rPr lang="en-ZA" sz="2400"/>
              <a:t>	genomic DNA libraries</a:t>
            </a:r>
          </a:p>
          <a:p>
            <a:pPr>
              <a:lnSpc>
                <a:spcPct val="90000"/>
              </a:lnSpc>
              <a:buFont typeface="Wingdings" pitchFamily="2" charset="2"/>
              <a:buNone/>
            </a:pPr>
            <a:r>
              <a:rPr lang="en-ZA" sz="2400">
                <a:solidFill>
                  <a:schemeClr val="hlink"/>
                </a:solidFill>
              </a:rPr>
              <a:t>    ▪</a:t>
            </a:r>
            <a:r>
              <a:rPr lang="en-ZA" sz="2400"/>
              <a:t>	PCR product</a:t>
            </a:r>
          </a:p>
          <a:p>
            <a:pPr>
              <a:lnSpc>
                <a:spcPct val="90000"/>
              </a:lnSpc>
            </a:pPr>
            <a:endParaRPr lang="en-ZA" sz="2000">
              <a:latin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ZA" b="1" i="1" u="sng"/>
              <a:t>How Are Genes Cloned Using Plasmids?</a:t>
            </a:r>
          </a:p>
        </p:txBody>
      </p:sp>
      <p:sp>
        <p:nvSpPr>
          <p:cNvPr id="62467" name="Rectangle 3"/>
          <p:cNvSpPr>
            <a:spLocks noGrp="1" noChangeArrowheads="1"/>
          </p:cNvSpPr>
          <p:nvPr>
            <p:ph type="body" idx="1"/>
          </p:nvPr>
        </p:nvSpPr>
        <p:spPr/>
        <p:txBody>
          <a:bodyPr/>
          <a:lstStyle/>
          <a:p>
            <a:r>
              <a:rPr lang="en-ZA" sz="2800"/>
              <a:t>To understand how genes are cloned, we need introduce three terms.</a:t>
            </a:r>
          </a:p>
          <a:p>
            <a:r>
              <a:rPr lang="en-ZA" sz="2800"/>
              <a:t>Recombinant DNA- </a:t>
            </a:r>
            <a:r>
              <a:rPr lang="en-ZA"/>
              <a:t>is mixed DNA </a:t>
            </a:r>
            <a:endParaRPr lang="en-ZA" sz="2800"/>
          </a:p>
          <a:p>
            <a:r>
              <a:rPr lang="en-ZA" sz="2800"/>
              <a:t>Vector -</a:t>
            </a:r>
            <a:r>
              <a:rPr lang="en-ZA"/>
              <a:t>it carries recombinant DNA into cells. </a:t>
            </a:r>
            <a:endParaRPr lang="en-ZA" sz="2800"/>
          </a:p>
          <a:p>
            <a:r>
              <a:rPr lang="en-ZA" sz="2800"/>
              <a:t>Plasmids </a:t>
            </a:r>
            <a:r>
              <a:rPr lang="en-ZA"/>
              <a:t>- are tiny circular pieces of DNA that are commonly found in bacteria.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ZA" sz="4800" b="1">
                <a:latin typeface="Arial" charset="0"/>
              </a:rPr>
              <a:t>Why Plasmids are Good Cloning Vectors</a:t>
            </a:r>
            <a:endParaRPr lang="en-GB" sz="4800" b="1">
              <a:latin typeface="Arial" charset="0"/>
            </a:endParaRPr>
          </a:p>
        </p:txBody>
      </p:sp>
      <p:sp>
        <p:nvSpPr>
          <p:cNvPr id="9219" name="Rectangle 3"/>
          <p:cNvSpPr>
            <a:spLocks noGrp="1" noChangeArrowheads="1"/>
          </p:cNvSpPr>
          <p:nvPr>
            <p:ph type="body" idx="1"/>
          </p:nvPr>
        </p:nvSpPr>
        <p:spPr/>
        <p:txBody>
          <a:bodyPr/>
          <a:lstStyle/>
          <a:p>
            <a:r>
              <a:rPr lang="en-ZA">
                <a:latin typeface="Arial" charset="0"/>
              </a:rPr>
              <a:t>small size (easy to manipulate and isolate)</a:t>
            </a:r>
            <a:endParaRPr lang="en-ZA" b="1">
              <a:latin typeface="Arial" charset="0"/>
            </a:endParaRPr>
          </a:p>
          <a:p>
            <a:r>
              <a:rPr lang="en-ZA">
                <a:latin typeface="Arial" charset="0"/>
              </a:rPr>
              <a:t>circular (more stable) </a:t>
            </a:r>
          </a:p>
          <a:p>
            <a:r>
              <a:rPr lang="en-ZA">
                <a:latin typeface="Arial" charset="0"/>
              </a:rPr>
              <a:t>replication independent of host cell </a:t>
            </a:r>
          </a:p>
          <a:p>
            <a:r>
              <a:rPr lang="en-ZA">
                <a:latin typeface="Arial" charset="0"/>
              </a:rPr>
              <a:t>several copies may be present (facilitates replication) </a:t>
            </a:r>
          </a:p>
          <a:p>
            <a:r>
              <a:rPr lang="en-ZA">
                <a:latin typeface="Arial" charset="0"/>
              </a:rPr>
              <a:t>frequently have antibody resistance (detection easy)</a:t>
            </a:r>
          </a:p>
          <a:p>
            <a:endParaRPr lang="en-ZA">
              <a:latin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42988" y="333375"/>
            <a:ext cx="7793037" cy="1462088"/>
          </a:xfrm>
        </p:spPr>
        <p:txBody>
          <a:bodyPr/>
          <a:lstStyle/>
          <a:p>
            <a:r>
              <a:rPr lang="en-ZA" b="1"/>
              <a:t>How is foreign DNA Inserted into a Plasmid?</a:t>
            </a:r>
            <a:r>
              <a:rPr lang="en-ZA"/>
              <a:t> </a:t>
            </a:r>
          </a:p>
        </p:txBody>
      </p:sp>
      <p:sp>
        <p:nvSpPr>
          <p:cNvPr id="63491" name="Rectangle 3"/>
          <p:cNvSpPr>
            <a:spLocks noGrp="1" noChangeArrowheads="1"/>
          </p:cNvSpPr>
          <p:nvPr>
            <p:ph type="body" idx="1"/>
          </p:nvPr>
        </p:nvSpPr>
        <p:spPr/>
        <p:txBody>
          <a:bodyPr/>
          <a:lstStyle/>
          <a:p>
            <a:pPr>
              <a:lnSpc>
                <a:spcPct val="90000"/>
              </a:lnSpc>
            </a:pPr>
            <a:r>
              <a:rPr lang="en-ZA" sz="2400">
                <a:latin typeface="Arial" charset="0"/>
              </a:rPr>
              <a:t>To open up the DNA a </a:t>
            </a:r>
            <a:r>
              <a:rPr lang="en-ZA" sz="2400" b="1">
                <a:latin typeface="Arial" charset="0"/>
              </a:rPr>
              <a:t>restriction enzyme</a:t>
            </a:r>
            <a:r>
              <a:rPr lang="en-ZA" sz="2400">
                <a:latin typeface="Arial" charset="0"/>
              </a:rPr>
              <a:t> is used. </a:t>
            </a:r>
          </a:p>
          <a:p>
            <a:pPr>
              <a:lnSpc>
                <a:spcPct val="90000"/>
              </a:lnSpc>
            </a:pPr>
            <a:r>
              <a:rPr lang="en-ZA" sz="2400">
                <a:latin typeface="Arial" charset="0"/>
              </a:rPr>
              <a:t>Cut the DNA at a specific place called a restriction site. </a:t>
            </a:r>
          </a:p>
          <a:p>
            <a:pPr>
              <a:lnSpc>
                <a:spcPct val="90000"/>
              </a:lnSpc>
            </a:pPr>
            <a:r>
              <a:rPr lang="en-ZA" sz="2400">
                <a:latin typeface="Arial" charset="0"/>
              </a:rPr>
              <a:t>The result is a set of double-stranded DNA pieces with single-stranded ends </a:t>
            </a:r>
          </a:p>
          <a:p>
            <a:pPr>
              <a:lnSpc>
                <a:spcPct val="90000"/>
              </a:lnSpc>
            </a:pPr>
            <a:r>
              <a:rPr lang="en-ZA" sz="2400">
                <a:latin typeface="Arial" charset="0"/>
              </a:rPr>
              <a:t>These ends that jut out are not only "sticky" but they have gaps that can be now be filled with a piece of foreign DNA </a:t>
            </a:r>
          </a:p>
          <a:p>
            <a:pPr>
              <a:lnSpc>
                <a:spcPct val="90000"/>
              </a:lnSpc>
            </a:pPr>
            <a:r>
              <a:rPr lang="en-ZA" sz="2400">
                <a:latin typeface="Arial" charset="0"/>
              </a:rPr>
              <a:t>For DNA from an outside source to bond with an original fragment, one more enzyme is needed</a:t>
            </a:r>
          </a:p>
          <a:p>
            <a:pPr>
              <a:lnSpc>
                <a:spcPct val="90000"/>
              </a:lnSpc>
            </a:pPr>
            <a:r>
              <a:rPr lang="en-ZA" sz="2400" b="1">
                <a:latin typeface="Arial" charset="0"/>
              </a:rPr>
              <a:t>DNA ligase</a:t>
            </a:r>
            <a:r>
              <a:rPr lang="en-ZA" sz="2400">
                <a:latin typeface="Arial" charset="0"/>
              </a:rPr>
              <a:t> seals any breaks in the DNA molecule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ZA" sz="4800" b="1">
                <a:latin typeface="Arial" charset="0"/>
              </a:rPr>
              <a:t>RESTRICTION ENZYMES</a:t>
            </a:r>
            <a:endParaRPr lang="en-GB" sz="4800" b="1">
              <a:latin typeface="Arial" charset="0"/>
            </a:endParaRPr>
          </a:p>
        </p:txBody>
      </p:sp>
      <p:sp>
        <p:nvSpPr>
          <p:cNvPr id="8195" name="Rectangle 3"/>
          <p:cNvSpPr>
            <a:spLocks noGrp="1" noChangeArrowheads="1"/>
          </p:cNvSpPr>
          <p:nvPr>
            <p:ph type="body" sz="half" idx="1"/>
          </p:nvPr>
        </p:nvSpPr>
        <p:spPr>
          <a:xfrm>
            <a:off x="684213" y="2017713"/>
            <a:ext cx="4175125" cy="4114800"/>
          </a:xfrm>
        </p:spPr>
        <p:txBody>
          <a:bodyPr/>
          <a:lstStyle/>
          <a:p>
            <a:pPr>
              <a:lnSpc>
                <a:spcPct val="90000"/>
              </a:lnSpc>
            </a:pPr>
            <a:r>
              <a:rPr lang="en-ZA" sz="2000" b="1"/>
              <a:t>Restriction enzymes: enzymes that cut DNA in specific places function: </a:t>
            </a:r>
          </a:p>
          <a:p>
            <a:pPr>
              <a:lnSpc>
                <a:spcPct val="90000"/>
              </a:lnSpc>
            </a:pPr>
            <a:r>
              <a:rPr lang="en-ZA" sz="2000" b="1"/>
              <a:t>Inactivate foreign DNA</a:t>
            </a:r>
          </a:p>
          <a:p>
            <a:pPr>
              <a:lnSpc>
                <a:spcPct val="90000"/>
              </a:lnSpc>
            </a:pPr>
            <a:r>
              <a:rPr lang="en-ZA" sz="2000" b="1"/>
              <a:t>Breaks only palindrome sequences, i.e. those exhibiting two-fold symmetry</a:t>
            </a:r>
          </a:p>
          <a:p>
            <a:pPr>
              <a:lnSpc>
                <a:spcPct val="90000"/>
              </a:lnSpc>
            </a:pPr>
            <a:r>
              <a:rPr lang="en-ZA" sz="2000" b="1"/>
              <a:t>Important in DNA research, i.e. sequencing, hybridization </a:t>
            </a:r>
          </a:p>
          <a:p>
            <a:pPr>
              <a:lnSpc>
                <a:spcPct val="90000"/>
              </a:lnSpc>
            </a:pPr>
            <a:r>
              <a:rPr lang="en-ZA" sz="2000" b="1"/>
              <a:t>Companies purify and market restriction enzymes</a:t>
            </a:r>
          </a:p>
        </p:txBody>
      </p:sp>
      <p:pic>
        <p:nvPicPr>
          <p:cNvPr id="8198" name="Picture 6" descr="restrictmech"/>
          <p:cNvPicPr>
            <a:picLocks noChangeAspect="1" noChangeArrowheads="1"/>
          </p:cNvPicPr>
          <p:nvPr>
            <p:ph sz="half" idx="2"/>
          </p:nvPr>
        </p:nvPicPr>
        <p:blipFill>
          <a:blip r:embed="rId2"/>
          <a:srcRect/>
          <a:stretch>
            <a:fillRect/>
          </a:stretch>
        </p:blipFill>
        <p:spPr>
          <a:xfrm>
            <a:off x="4859338" y="2060575"/>
            <a:ext cx="3871912" cy="3816350"/>
          </a:xfrm>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lstStyle/>
          <a:p>
            <a:r>
              <a:rPr lang="en-ZA" sz="4800" b="1">
                <a:latin typeface="Arial" charset="0"/>
              </a:rPr>
              <a:t>RESTRICTION ENZYMES</a:t>
            </a:r>
            <a:endParaRPr lang="en-GB" sz="4800" b="1">
              <a:latin typeface="Arial" charset="0"/>
            </a:endParaRPr>
          </a:p>
        </p:txBody>
      </p:sp>
      <p:pic>
        <p:nvPicPr>
          <p:cNvPr id="71686" name="Picture 6" descr="cloning 003"/>
          <p:cNvPicPr>
            <a:picLocks noChangeAspect="1" noChangeArrowheads="1"/>
          </p:cNvPicPr>
          <p:nvPr>
            <p:ph idx="1"/>
          </p:nvPr>
        </p:nvPicPr>
        <p:blipFill>
          <a:blip r:embed="rId2"/>
          <a:srcRect/>
          <a:stretch>
            <a:fillRect/>
          </a:stretch>
        </p:blipFill>
        <p:spPr>
          <a:xfrm>
            <a:off x="1403350" y="1844675"/>
            <a:ext cx="7200900" cy="5013325"/>
          </a:xfrm>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ZA" b="1">
                <a:latin typeface="Arial" charset="0"/>
              </a:rPr>
              <a:t>CLONING METHODOLOGY</a:t>
            </a:r>
            <a:endParaRPr lang="en-ZA" b="1"/>
          </a:p>
        </p:txBody>
      </p:sp>
      <p:sp>
        <p:nvSpPr>
          <p:cNvPr id="57347" name="Rectangle 3"/>
          <p:cNvSpPr>
            <a:spLocks noGrp="1" noChangeArrowheads="1"/>
          </p:cNvSpPr>
          <p:nvPr>
            <p:ph type="body" idx="1"/>
          </p:nvPr>
        </p:nvSpPr>
        <p:spPr/>
        <p:txBody>
          <a:bodyPr/>
          <a:lstStyle/>
          <a:p>
            <a:pPr>
              <a:lnSpc>
                <a:spcPct val="90000"/>
              </a:lnSpc>
            </a:pPr>
            <a:r>
              <a:rPr lang="en-ZA" sz="2400" b="1"/>
              <a:t>Cut</a:t>
            </a:r>
            <a:r>
              <a:rPr lang="en-ZA" sz="2400"/>
              <a:t> the cloning vector with R.E. of choice, eg </a:t>
            </a:r>
            <a:r>
              <a:rPr lang="en-ZA" sz="2400" i="1"/>
              <a:t>Eco</a:t>
            </a:r>
            <a:r>
              <a:rPr lang="en-ZA" sz="2400"/>
              <a:t> RI</a:t>
            </a:r>
          </a:p>
          <a:p>
            <a:pPr>
              <a:lnSpc>
                <a:spcPct val="90000"/>
              </a:lnSpc>
            </a:pPr>
            <a:r>
              <a:rPr lang="en-ZA" sz="2400" b="1"/>
              <a:t>Cut </a:t>
            </a:r>
            <a:r>
              <a:rPr lang="en-ZA" sz="2400"/>
              <a:t>DNA of interest with same R.E. or R.E. yielding same sticky ends, e.g. </a:t>
            </a:r>
            <a:r>
              <a:rPr lang="en-ZA" sz="2400" i="1"/>
              <a:t>Bam </a:t>
            </a:r>
            <a:r>
              <a:rPr lang="en-ZA" sz="2400"/>
              <a:t>HI and </a:t>
            </a:r>
            <a:r>
              <a:rPr lang="en-ZA" sz="2400" i="1"/>
              <a:t>Sau </a:t>
            </a:r>
            <a:r>
              <a:rPr lang="en-ZA" sz="2400"/>
              <a:t>3A </a:t>
            </a:r>
          </a:p>
          <a:p>
            <a:pPr>
              <a:lnSpc>
                <a:spcPct val="90000"/>
              </a:lnSpc>
            </a:pPr>
            <a:r>
              <a:rPr lang="en-ZA" sz="2400" b="1"/>
              <a:t>Mix</a:t>
            </a:r>
            <a:r>
              <a:rPr lang="en-ZA" sz="2400"/>
              <a:t> the restricted cloning vector and DNA of interest together.</a:t>
            </a:r>
          </a:p>
          <a:p>
            <a:pPr>
              <a:lnSpc>
                <a:spcPct val="90000"/>
              </a:lnSpc>
            </a:pPr>
            <a:r>
              <a:rPr lang="en-ZA" sz="2400" b="1"/>
              <a:t>Ligate</a:t>
            </a:r>
            <a:r>
              <a:rPr lang="en-ZA" sz="2400"/>
              <a:t> fragments together using </a:t>
            </a:r>
            <a:r>
              <a:rPr lang="en-ZA" sz="2400" b="1"/>
              <a:t>DNA ligase</a:t>
            </a:r>
          </a:p>
          <a:p>
            <a:pPr>
              <a:lnSpc>
                <a:spcPct val="90000"/>
              </a:lnSpc>
            </a:pPr>
            <a:r>
              <a:rPr lang="en-ZA" sz="2400">
                <a:latin typeface="Arial" charset="0"/>
              </a:rPr>
              <a:t>Insert ligated DNA into host of choice - </a:t>
            </a:r>
            <a:r>
              <a:rPr lang="en-ZA" sz="2400" b="1">
                <a:latin typeface="Arial" charset="0"/>
              </a:rPr>
              <a:t>transformation</a:t>
            </a:r>
            <a:r>
              <a:rPr lang="en-ZA" sz="2400">
                <a:latin typeface="Arial" charset="0"/>
              </a:rPr>
              <a:t> of </a:t>
            </a:r>
            <a:r>
              <a:rPr lang="en-ZA" sz="2400" i="1">
                <a:latin typeface="Arial" charset="0"/>
              </a:rPr>
              <a:t>E. coli</a:t>
            </a:r>
          </a:p>
          <a:p>
            <a:pPr>
              <a:lnSpc>
                <a:spcPct val="90000"/>
              </a:lnSpc>
            </a:pPr>
            <a:r>
              <a:rPr lang="en-ZA" sz="2400">
                <a:latin typeface="Arial" charset="0"/>
              </a:rPr>
              <a:t>Grow host cells under </a:t>
            </a:r>
            <a:r>
              <a:rPr lang="en-ZA" sz="2400" b="1">
                <a:latin typeface="Arial" charset="0"/>
              </a:rPr>
              <a:t>restrictive conditions</a:t>
            </a:r>
            <a:r>
              <a:rPr lang="en-ZA" sz="2400">
                <a:latin typeface="Arial" charset="0"/>
              </a:rPr>
              <a:t>,</a:t>
            </a:r>
            <a:br>
              <a:rPr lang="en-ZA" sz="2400">
                <a:latin typeface="Arial" charset="0"/>
              </a:rPr>
            </a:br>
            <a:r>
              <a:rPr lang="en-ZA" sz="2400">
                <a:latin typeface="Arial" charset="0"/>
              </a:rPr>
              <a:t>grow on plates containing an antibiotic</a:t>
            </a:r>
            <a:r>
              <a:rPr lang="en-ZA" sz="24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8" name="Rectangle 4"/>
          <p:cNvSpPr>
            <a:spLocks noGrp="1" noChangeArrowheads="1"/>
          </p:cNvSpPr>
          <p:nvPr>
            <p:ph type="title"/>
          </p:nvPr>
        </p:nvSpPr>
        <p:spPr/>
        <p:txBody>
          <a:bodyPr/>
          <a:lstStyle/>
          <a:p>
            <a:r>
              <a:rPr lang="en-ZA" sz="5400" b="1">
                <a:latin typeface="Arial" charset="0"/>
              </a:rPr>
              <a:t>CLONING PROCESS</a:t>
            </a:r>
            <a:endParaRPr lang="en-GB" sz="5400" b="1">
              <a:latin typeface="Arial" charset="0"/>
            </a:endParaRPr>
          </a:p>
        </p:txBody>
      </p:sp>
      <p:sp>
        <p:nvSpPr>
          <p:cNvPr id="297989" name="Rectangle 5"/>
          <p:cNvSpPr>
            <a:spLocks noGrp="1" noChangeArrowheads="1"/>
          </p:cNvSpPr>
          <p:nvPr>
            <p:ph type="body" sz="half" idx="1"/>
          </p:nvPr>
        </p:nvSpPr>
        <p:spPr>
          <a:xfrm>
            <a:off x="250825" y="2017713"/>
            <a:ext cx="4321175" cy="4506912"/>
          </a:xfrm>
        </p:spPr>
        <p:txBody>
          <a:bodyPr/>
          <a:lstStyle/>
          <a:p>
            <a:pPr eaLnBrk="0" hangingPunct="0">
              <a:lnSpc>
                <a:spcPct val="90000"/>
              </a:lnSpc>
              <a:buClr>
                <a:srgbClr val="FF0000"/>
              </a:buClr>
            </a:pPr>
            <a:r>
              <a:rPr lang="en-ZA" sz="2800" b="1">
                <a:latin typeface="Arial" charset="0"/>
                <a:cs typeface="Arial" charset="0"/>
              </a:rPr>
              <a:t>Gene of interest is cut out with RE </a:t>
            </a:r>
          </a:p>
          <a:p>
            <a:pPr eaLnBrk="0" hangingPunct="0">
              <a:lnSpc>
                <a:spcPct val="90000"/>
              </a:lnSpc>
              <a:buClr>
                <a:srgbClr val="FF0000"/>
              </a:buClr>
            </a:pPr>
            <a:r>
              <a:rPr lang="en-ZA" sz="2800" b="1">
                <a:latin typeface="Arial" charset="0"/>
                <a:cs typeface="Arial" charset="0"/>
              </a:rPr>
              <a:t>Host plasmid is cut with same RE</a:t>
            </a:r>
          </a:p>
          <a:p>
            <a:pPr eaLnBrk="0" hangingPunct="0">
              <a:lnSpc>
                <a:spcPct val="90000"/>
              </a:lnSpc>
              <a:buClr>
                <a:srgbClr val="FF0000"/>
              </a:buClr>
            </a:pPr>
            <a:r>
              <a:rPr lang="en-ZA" sz="2800" b="1">
                <a:latin typeface="Arial" charset="0"/>
                <a:cs typeface="Arial" charset="0"/>
              </a:rPr>
              <a:t>Gene is inserted into plasmid and ligated with ligase </a:t>
            </a:r>
          </a:p>
          <a:p>
            <a:pPr eaLnBrk="0" hangingPunct="0">
              <a:lnSpc>
                <a:spcPct val="90000"/>
              </a:lnSpc>
              <a:buClr>
                <a:srgbClr val="FF0000"/>
              </a:buClr>
            </a:pPr>
            <a:r>
              <a:rPr lang="en-ZA" sz="2800" b="1">
                <a:latin typeface="Arial" charset="0"/>
                <a:cs typeface="Arial" charset="0"/>
              </a:rPr>
              <a:t>New plasmid inserted into bacterium</a:t>
            </a:r>
            <a:r>
              <a:rPr lang="en-ZA" sz="2400" b="1">
                <a:latin typeface="Arial" charset="0"/>
                <a:cs typeface="Arial" charset="0"/>
              </a:rPr>
              <a:t> </a:t>
            </a:r>
            <a:r>
              <a:rPr lang="en-ZA" sz="2800" b="1">
                <a:latin typeface="Arial" charset="0"/>
                <a:cs typeface="Arial" charset="0"/>
              </a:rPr>
              <a:t>(transform)</a:t>
            </a:r>
            <a:endParaRPr lang="en-ZA" sz="2800">
              <a:latin typeface="Arial" charset="0"/>
            </a:endParaRPr>
          </a:p>
          <a:p>
            <a:pPr>
              <a:lnSpc>
                <a:spcPct val="90000"/>
              </a:lnSpc>
            </a:pPr>
            <a:endParaRPr lang="en-GB" sz="2800">
              <a:latin typeface="Arial" charset="0"/>
            </a:endParaRPr>
          </a:p>
        </p:txBody>
      </p:sp>
      <p:sp>
        <p:nvSpPr>
          <p:cNvPr id="297990" name="Rectangle 6"/>
          <p:cNvSpPr>
            <a:spLocks noGrp="1" noChangeArrowheads="1"/>
          </p:cNvSpPr>
          <p:nvPr>
            <p:ph sz="half" idx="2"/>
          </p:nvPr>
        </p:nvSpPr>
        <p:spPr/>
        <p:txBody>
          <a:bodyPr/>
          <a:lstStyle/>
          <a:p>
            <a:pPr>
              <a:lnSpc>
                <a:spcPct val="90000"/>
              </a:lnSpc>
            </a:pPr>
            <a:endParaRPr lang="en-GB" sz="2800"/>
          </a:p>
        </p:txBody>
      </p:sp>
      <p:pic>
        <p:nvPicPr>
          <p:cNvPr id="297991" name="Picture 7" descr="plasmids"/>
          <p:cNvPicPr>
            <a:picLocks noChangeAspect="1" noChangeArrowheads="1"/>
          </p:cNvPicPr>
          <p:nvPr/>
        </p:nvPicPr>
        <p:blipFill>
          <a:blip r:embed="rId2"/>
          <a:srcRect/>
          <a:stretch>
            <a:fillRect/>
          </a:stretch>
        </p:blipFill>
        <p:spPr bwMode="auto">
          <a:xfrm>
            <a:off x="4500563" y="1916113"/>
            <a:ext cx="4643437" cy="4941887"/>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4" name="Rectangle 4"/>
          <p:cNvSpPr>
            <a:spLocks noGrp="1" noChangeArrowheads="1"/>
          </p:cNvSpPr>
          <p:nvPr>
            <p:ph type="title"/>
          </p:nvPr>
        </p:nvSpPr>
        <p:spPr/>
        <p:txBody>
          <a:bodyPr/>
          <a:lstStyle/>
          <a:p>
            <a:endParaRPr lang="en-GB"/>
          </a:p>
        </p:txBody>
      </p:sp>
      <p:pic>
        <p:nvPicPr>
          <p:cNvPr id="209926" name="Picture 6" descr="subcloning"/>
          <p:cNvPicPr>
            <a:picLocks noChangeAspect="1" noChangeArrowheads="1"/>
          </p:cNvPicPr>
          <p:nvPr>
            <p:ph idx="1"/>
          </p:nvPr>
        </p:nvPicPr>
        <p:blipFill>
          <a:blip r:embed="rId2"/>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8" name="Picture 6" descr="cloning 002"/>
          <p:cNvPicPr>
            <a:picLocks noChangeAspect="1" noChangeArrowheads="1"/>
          </p:cNvPicPr>
          <p:nvPr>
            <p:ph idx="4294967295"/>
          </p:nvPr>
        </p:nvPicPr>
        <p:blipFill>
          <a:blip r:embed="rId2"/>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0" name="Picture 6" descr="cloning001"/>
          <p:cNvPicPr>
            <a:picLocks noChangeAspect="1" noChangeArrowheads="1"/>
          </p:cNvPicPr>
          <p:nvPr>
            <p:ph idx="4294967295"/>
          </p:nvPr>
        </p:nvPicPr>
        <p:blipFill>
          <a:blip r:embed="rId2"/>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8" name="Picture 6" descr="steps of cloning"/>
          <p:cNvPicPr>
            <a:picLocks noChangeAspect="1" noChangeArrowheads="1"/>
          </p:cNvPicPr>
          <p:nvPr>
            <p:ph idx="4294967295"/>
          </p:nvPr>
        </p:nvPicPr>
        <p:blipFill>
          <a:blip r:embed="rId2"/>
          <a:srcRect/>
          <a:stretch>
            <a:fillRect/>
          </a:stretch>
        </p:blipFill>
        <p:spPr>
          <a:xfrm>
            <a:off x="0" y="0"/>
            <a:ext cx="9144000" cy="6858000"/>
          </a:xfrm>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ZA" sz="4800" b="1">
                <a:latin typeface="Arial" charset="0"/>
              </a:rPr>
              <a:t>BLUE/WHITE SCREENING</a:t>
            </a:r>
            <a:endParaRPr lang="en-GB" sz="4800" b="1">
              <a:latin typeface="Arial" charset="0"/>
            </a:endParaRPr>
          </a:p>
        </p:txBody>
      </p:sp>
      <p:sp>
        <p:nvSpPr>
          <p:cNvPr id="111619" name="Rectangle 3"/>
          <p:cNvSpPr>
            <a:spLocks noGrp="1" noChangeArrowheads="1"/>
          </p:cNvSpPr>
          <p:nvPr>
            <p:ph type="body" idx="1"/>
          </p:nvPr>
        </p:nvSpPr>
        <p:spPr/>
        <p:txBody>
          <a:bodyPr/>
          <a:lstStyle/>
          <a:p>
            <a:pPr>
              <a:lnSpc>
                <a:spcPct val="80000"/>
              </a:lnSpc>
            </a:pPr>
            <a:r>
              <a:rPr lang="en-ZA" sz="2800" b="1">
                <a:latin typeface="Arial" charset="0"/>
              </a:rPr>
              <a:t>Colony Selection</a:t>
            </a:r>
            <a:r>
              <a:rPr lang="en-ZA" sz="2800">
                <a:latin typeface="Arial" charset="0"/>
              </a:rPr>
              <a:t>: finding the rare bacterium with </a:t>
            </a:r>
            <a:r>
              <a:rPr lang="en-ZA" sz="2800" b="1">
                <a:latin typeface="Arial" charset="0"/>
              </a:rPr>
              <a:t>recombinant DNA</a:t>
            </a:r>
            <a:r>
              <a:rPr lang="en-ZA" sz="2800">
                <a:latin typeface="Arial" charset="0"/>
              </a:rPr>
              <a:t> </a:t>
            </a:r>
          </a:p>
          <a:p>
            <a:pPr>
              <a:lnSpc>
                <a:spcPct val="80000"/>
              </a:lnSpc>
            </a:pPr>
            <a:r>
              <a:rPr lang="en-ZA" sz="2800">
                <a:latin typeface="Arial" charset="0"/>
              </a:rPr>
              <a:t>Only </a:t>
            </a:r>
            <a:r>
              <a:rPr lang="en-ZA" sz="2800" i="1">
                <a:latin typeface="Arial" charset="0"/>
              </a:rPr>
              <a:t>E. coli</a:t>
            </a:r>
            <a:r>
              <a:rPr lang="en-ZA" sz="2800">
                <a:latin typeface="Arial" charset="0"/>
              </a:rPr>
              <a:t> cells with resistant plasmids grow on antibiotic medium </a:t>
            </a:r>
          </a:p>
          <a:p>
            <a:pPr>
              <a:lnSpc>
                <a:spcPct val="80000"/>
              </a:lnSpc>
            </a:pPr>
            <a:r>
              <a:rPr lang="en-ZA" sz="2800">
                <a:latin typeface="Arial" charset="0"/>
              </a:rPr>
              <a:t>Only plasmids with functional </a:t>
            </a:r>
            <a:r>
              <a:rPr lang="en-ZA" sz="2800" b="1" i="1">
                <a:latin typeface="Arial" charset="0"/>
              </a:rPr>
              <a:t>lacZ</a:t>
            </a:r>
            <a:r>
              <a:rPr lang="en-ZA" sz="2800">
                <a:latin typeface="Arial" charset="0"/>
              </a:rPr>
              <a:t> gene can grow on </a:t>
            </a:r>
            <a:r>
              <a:rPr lang="en-ZA" sz="2800" b="1">
                <a:latin typeface="Arial" charset="0"/>
              </a:rPr>
              <a:t>Xgal</a:t>
            </a:r>
            <a:r>
              <a:rPr lang="en-ZA" sz="2800">
                <a:latin typeface="Arial" charset="0"/>
              </a:rPr>
              <a:t/>
            </a:r>
            <a:br>
              <a:rPr lang="en-ZA" sz="2800">
                <a:latin typeface="Arial" charset="0"/>
              </a:rPr>
            </a:br>
            <a:r>
              <a:rPr lang="en-ZA" sz="2800" i="1">
                <a:latin typeface="Arial" charset="0"/>
              </a:rPr>
              <a:t> </a:t>
            </a:r>
            <a:r>
              <a:rPr lang="en-ZA" sz="2800" b="1" i="1">
                <a:latin typeface="Arial" charset="0"/>
              </a:rPr>
              <a:t>lacZ</a:t>
            </a:r>
            <a:r>
              <a:rPr lang="en-ZA" sz="2800" i="1">
                <a:latin typeface="Arial" charset="0"/>
              </a:rPr>
              <a:t>(</a:t>
            </a:r>
            <a:r>
              <a:rPr lang="en-ZA" sz="2800" b="1" i="1">
                <a:latin typeface="Arial" charset="0"/>
              </a:rPr>
              <a:t>+</a:t>
            </a:r>
            <a:r>
              <a:rPr lang="en-ZA" sz="2800" i="1">
                <a:latin typeface="Arial" charset="0"/>
              </a:rPr>
              <a:t>)</a:t>
            </a:r>
            <a:r>
              <a:rPr lang="en-ZA" sz="2800">
                <a:latin typeface="Arial" charset="0"/>
              </a:rPr>
              <a:t> =&gt; </a:t>
            </a:r>
            <a:r>
              <a:rPr lang="en-ZA" sz="2800" b="1">
                <a:latin typeface="Arial" charset="0"/>
              </a:rPr>
              <a:t>blue</a:t>
            </a:r>
            <a:r>
              <a:rPr lang="en-ZA" sz="2800">
                <a:latin typeface="Arial" charset="0"/>
              </a:rPr>
              <a:t> colonies </a:t>
            </a:r>
            <a:br>
              <a:rPr lang="en-ZA" sz="2800">
                <a:latin typeface="Arial" charset="0"/>
              </a:rPr>
            </a:br>
            <a:r>
              <a:rPr lang="en-ZA" sz="2800" b="1" i="1">
                <a:latin typeface="Arial" charset="0"/>
              </a:rPr>
              <a:t>lacZ</a:t>
            </a:r>
            <a:r>
              <a:rPr lang="en-ZA" sz="2800">
                <a:latin typeface="Arial" charset="0"/>
              </a:rPr>
              <a:t> functional =&gt; polylinker intact =&gt; </a:t>
            </a:r>
            <a:r>
              <a:rPr lang="en-ZA" sz="2800" i="1">
                <a:latin typeface="Arial" charset="0"/>
              </a:rPr>
              <a:t>nothing inserted</a:t>
            </a:r>
            <a:r>
              <a:rPr lang="en-ZA" sz="2800" b="1" i="1">
                <a:latin typeface="Arial" charset="0"/>
              </a:rPr>
              <a:t>, no clone</a:t>
            </a:r>
            <a:r>
              <a:rPr lang="en-ZA" sz="2800">
                <a:latin typeface="Arial" charset="0"/>
              </a:rPr>
              <a:t> </a:t>
            </a:r>
            <a:br>
              <a:rPr lang="en-ZA" sz="2800">
                <a:latin typeface="Arial" charset="0"/>
              </a:rPr>
            </a:br>
            <a:r>
              <a:rPr lang="en-ZA" sz="2800" b="1" i="1">
                <a:latin typeface="Arial" charset="0"/>
              </a:rPr>
              <a:t>lacZ</a:t>
            </a:r>
            <a:r>
              <a:rPr lang="en-ZA" sz="2800" i="1">
                <a:latin typeface="Arial" charset="0"/>
              </a:rPr>
              <a:t>(</a:t>
            </a:r>
            <a:r>
              <a:rPr lang="en-ZA" sz="2800" b="1" i="1">
                <a:latin typeface="Arial" charset="0"/>
              </a:rPr>
              <a:t>-</a:t>
            </a:r>
            <a:r>
              <a:rPr lang="en-ZA" sz="2800" i="1">
                <a:latin typeface="Arial" charset="0"/>
              </a:rPr>
              <a:t>)</a:t>
            </a:r>
            <a:r>
              <a:rPr lang="en-ZA" sz="2800">
                <a:latin typeface="Arial" charset="0"/>
              </a:rPr>
              <a:t> =&gt; </a:t>
            </a:r>
            <a:r>
              <a:rPr lang="en-ZA" sz="2800" b="1">
                <a:latin typeface="Arial" charset="0"/>
              </a:rPr>
              <a:t>white</a:t>
            </a:r>
            <a:r>
              <a:rPr lang="en-ZA" sz="2800">
                <a:latin typeface="Arial" charset="0"/>
              </a:rPr>
              <a:t> colonies polylinker </a:t>
            </a:r>
            <a:r>
              <a:rPr lang="en-ZA" sz="2800" i="1">
                <a:latin typeface="Arial" charset="0"/>
              </a:rPr>
              <a:t>disrupted</a:t>
            </a:r>
            <a:r>
              <a:rPr lang="en-ZA" sz="2800">
                <a:latin typeface="Arial" charset="0"/>
              </a:rPr>
              <a:t> =&gt; </a:t>
            </a:r>
            <a:r>
              <a:rPr lang="en-ZA" sz="2800" i="1">
                <a:latin typeface="Arial" charset="0"/>
              </a:rPr>
              <a:t>successful insertion &amp;</a:t>
            </a:r>
            <a:r>
              <a:rPr lang="en-ZA" sz="2800" b="1" i="1">
                <a:latin typeface="Arial" charset="0"/>
              </a:rPr>
              <a:t> recombination</a:t>
            </a:r>
            <a:r>
              <a:rPr lang="en-ZA" sz="2800">
                <a:latin typeface="Arial" charset="0"/>
              </a:rPr>
              <a:t>! </a:t>
            </a:r>
            <a:br>
              <a:rPr lang="en-ZA" sz="2800">
                <a:latin typeface="Arial" charset="0"/>
              </a:rPr>
            </a:br>
            <a:endParaRPr lang="en-ZA" sz="2800">
              <a:latin typeface="Arial"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l-GR" sz="5400" b="1">
                <a:latin typeface="Arial" charset="0"/>
                <a:cs typeface="Arial" charset="0"/>
              </a:rPr>
              <a:t>α</a:t>
            </a:r>
            <a:r>
              <a:rPr lang="en-ZA" sz="5400" b="1">
                <a:latin typeface="Arial" charset="0"/>
              </a:rPr>
              <a:t> -complementation</a:t>
            </a:r>
            <a:endParaRPr lang="en-GB" sz="5400" b="1">
              <a:latin typeface="Arial" charset="0"/>
            </a:endParaRPr>
          </a:p>
        </p:txBody>
      </p:sp>
      <p:sp>
        <p:nvSpPr>
          <p:cNvPr id="197635" name="Rectangle 3"/>
          <p:cNvSpPr>
            <a:spLocks noGrp="1" noChangeArrowheads="1"/>
          </p:cNvSpPr>
          <p:nvPr>
            <p:ph type="body" idx="1"/>
          </p:nvPr>
        </p:nvSpPr>
        <p:spPr>
          <a:xfrm>
            <a:off x="611188" y="2017713"/>
            <a:ext cx="8343900" cy="4506912"/>
          </a:xfrm>
        </p:spPr>
        <p:txBody>
          <a:bodyPr/>
          <a:lstStyle/>
          <a:p>
            <a:pPr>
              <a:lnSpc>
                <a:spcPct val="80000"/>
              </a:lnSpc>
            </a:pPr>
            <a:r>
              <a:rPr lang="en-ZA" sz="2800" b="1">
                <a:latin typeface="Arial" charset="0"/>
              </a:rPr>
              <a:t>The portion of the </a:t>
            </a:r>
            <a:r>
              <a:rPr lang="en-ZA" sz="2800" b="1" i="1">
                <a:latin typeface="Arial" charset="0"/>
              </a:rPr>
              <a:t>lacZ</a:t>
            </a:r>
            <a:r>
              <a:rPr lang="en-ZA" sz="2800" b="1">
                <a:latin typeface="Arial" charset="0"/>
              </a:rPr>
              <a:t> gene encoding the first 146 amino acids (the </a:t>
            </a:r>
            <a:r>
              <a:rPr lang="el-GR" sz="2800" b="1">
                <a:cs typeface="Arial" charset="0"/>
              </a:rPr>
              <a:t>α</a:t>
            </a:r>
            <a:r>
              <a:rPr lang="en-ZA" sz="2800" b="1">
                <a:latin typeface="Arial" charset="0"/>
              </a:rPr>
              <a:t> -fragment) are on the plasmid</a:t>
            </a:r>
          </a:p>
          <a:p>
            <a:pPr>
              <a:lnSpc>
                <a:spcPct val="80000"/>
              </a:lnSpc>
            </a:pPr>
            <a:r>
              <a:rPr lang="en-ZA" sz="2800" b="1">
                <a:latin typeface="Arial" charset="0"/>
              </a:rPr>
              <a:t>The remainder of the </a:t>
            </a:r>
            <a:r>
              <a:rPr lang="en-ZA" sz="2800" b="1" i="1">
                <a:latin typeface="Arial" charset="0"/>
              </a:rPr>
              <a:t>lacZ</a:t>
            </a:r>
            <a:r>
              <a:rPr lang="en-ZA" sz="2800" b="1">
                <a:latin typeface="Arial" charset="0"/>
              </a:rPr>
              <a:t> gene is found on the chromosome of the host. </a:t>
            </a:r>
          </a:p>
          <a:p>
            <a:pPr>
              <a:lnSpc>
                <a:spcPct val="80000"/>
              </a:lnSpc>
            </a:pPr>
            <a:r>
              <a:rPr lang="en-ZA" sz="2800" b="1">
                <a:latin typeface="Arial" charset="0"/>
              </a:rPr>
              <a:t>If the </a:t>
            </a:r>
            <a:r>
              <a:rPr lang="el-GR" sz="2800" b="1">
                <a:cs typeface="Arial" charset="0"/>
              </a:rPr>
              <a:t>α</a:t>
            </a:r>
            <a:r>
              <a:rPr lang="en-ZA" sz="2800" b="1">
                <a:latin typeface="Arial" charset="0"/>
              </a:rPr>
              <a:t> -fragment of the </a:t>
            </a:r>
            <a:r>
              <a:rPr lang="en-ZA" sz="2800" b="1" i="1">
                <a:latin typeface="Arial" charset="0"/>
              </a:rPr>
              <a:t>lacZ</a:t>
            </a:r>
            <a:r>
              <a:rPr lang="en-ZA" sz="2800" b="1">
                <a:latin typeface="Arial" charset="0"/>
              </a:rPr>
              <a:t> gene on the plasmid is intact (that is, you have a non-recombinant plasmid), these two fragments of the </a:t>
            </a:r>
            <a:r>
              <a:rPr lang="en-ZA" sz="2800" b="1" i="1">
                <a:latin typeface="Arial" charset="0"/>
              </a:rPr>
              <a:t>lacZ</a:t>
            </a:r>
            <a:r>
              <a:rPr lang="en-ZA" sz="2800" b="1">
                <a:latin typeface="Arial" charset="0"/>
              </a:rPr>
              <a:t> gene (one on the plasmid and the other on the chromosome) complement each other and will produce a functional </a:t>
            </a:r>
            <a:r>
              <a:rPr lang="el-GR" sz="2800" b="1">
                <a:cs typeface="Arial" charset="0"/>
              </a:rPr>
              <a:t>β</a:t>
            </a:r>
            <a:r>
              <a:rPr lang="en-ZA" sz="2800" b="1">
                <a:latin typeface="Arial" charset="0"/>
              </a:rPr>
              <a:t> -galactosidase enzyme.</a:t>
            </a:r>
            <a:r>
              <a:rPr lang="en-ZA" sz="2400">
                <a:latin typeface="Arial" charset="0"/>
              </a:rPr>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p:txBody>
          <a:bodyPr/>
          <a:lstStyle/>
          <a:p>
            <a:r>
              <a:rPr lang="en-ZA" sz="4000" b="1">
                <a:latin typeface="Arial" charset="0"/>
              </a:rPr>
              <a:t>SCREENING RECOMBINANTS</a:t>
            </a:r>
            <a:endParaRPr lang="en-GB" sz="4000" b="1">
              <a:latin typeface="Arial" charset="0"/>
            </a:endParaRPr>
          </a:p>
        </p:txBody>
      </p:sp>
      <p:sp>
        <p:nvSpPr>
          <p:cNvPr id="218119" name="Rectangle 7"/>
          <p:cNvSpPr>
            <a:spLocks noGrp="1" noChangeArrowheads="1"/>
          </p:cNvSpPr>
          <p:nvPr>
            <p:ph type="body" sz="half" idx="3"/>
          </p:nvPr>
        </p:nvSpPr>
        <p:spPr>
          <a:xfrm>
            <a:off x="827088" y="4151313"/>
            <a:ext cx="8128000" cy="1981200"/>
          </a:xfrm>
        </p:spPr>
        <p:txBody>
          <a:bodyPr/>
          <a:lstStyle/>
          <a:p>
            <a:r>
              <a:rPr lang="en-ZA" sz="2400" b="1"/>
              <a:t>In the example shown above, the b-galactosidase gene is inactivated. The substrate "X-gal" turns blue if the gene is intact, ie. makes active enzyme. White colonies in X-gal imply the presence of recombinant DNA in the plasmid. </a:t>
            </a:r>
          </a:p>
        </p:txBody>
      </p:sp>
      <p:pic>
        <p:nvPicPr>
          <p:cNvPr id="218120" name="Picture 8" descr="selectionscreen"/>
          <p:cNvPicPr>
            <a:picLocks noChangeAspect="1" noChangeArrowheads="1"/>
          </p:cNvPicPr>
          <p:nvPr>
            <p:ph sz="quarter" idx="2"/>
          </p:nvPr>
        </p:nvPicPr>
        <p:blipFill>
          <a:blip r:embed="rId2"/>
          <a:srcRect/>
          <a:stretch>
            <a:fillRect/>
          </a:stretch>
        </p:blipFill>
        <p:spPr>
          <a:xfrm>
            <a:off x="5145088" y="2035175"/>
            <a:ext cx="3810000" cy="1946275"/>
          </a:xfrm>
          <a:noFill/>
          <a:ln/>
        </p:spPr>
      </p:pic>
      <p:pic>
        <p:nvPicPr>
          <p:cNvPr id="218121" name="Picture 9" descr="antibioticx-gal"/>
          <p:cNvPicPr>
            <a:picLocks noChangeAspect="1" noChangeArrowheads="1"/>
          </p:cNvPicPr>
          <p:nvPr>
            <p:ph sz="quarter" idx="1"/>
          </p:nvPr>
        </p:nvPicPr>
        <p:blipFill>
          <a:blip r:embed="rId3"/>
          <a:srcRect/>
          <a:stretch>
            <a:fillRect/>
          </a:stretch>
        </p:blipFill>
        <p:spPr>
          <a:xfrm>
            <a:off x="1249363" y="2017713"/>
            <a:ext cx="3676650" cy="1981200"/>
          </a:xfrm>
          <a:noFill/>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ZA" b="1">
                <a:latin typeface="Arial" charset="0"/>
              </a:rPr>
              <a:t>COMPLICATIONS</a:t>
            </a:r>
            <a:endParaRPr lang="en-GB" b="1">
              <a:latin typeface="Arial" charset="0"/>
            </a:endParaRPr>
          </a:p>
        </p:txBody>
      </p:sp>
      <p:sp>
        <p:nvSpPr>
          <p:cNvPr id="61443" name="Rectangle 3"/>
          <p:cNvSpPr>
            <a:spLocks noGrp="1" noChangeArrowheads="1"/>
          </p:cNvSpPr>
          <p:nvPr>
            <p:ph type="body" idx="1"/>
          </p:nvPr>
        </p:nvSpPr>
        <p:spPr>
          <a:xfrm>
            <a:off x="539750" y="2017713"/>
            <a:ext cx="8415338" cy="4114800"/>
          </a:xfrm>
        </p:spPr>
        <p:txBody>
          <a:bodyPr/>
          <a:lstStyle/>
          <a:p>
            <a:pPr>
              <a:lnSpc>
                <a:spcPct val="90000"/>
              </a:lnSpc>
            </a:pPr>
            <a:r>
              <a:rPr lang="en-ZA" sz="2800" b="1" i="1">
                <a:latin typeface="Arial" charset="0"/>
              </a:rPr>
              <a:t>lacZ</a:t>
            </a:r>
            <a:r>
              <a:rPr lang="en-ZA" sz="2800" b="1">
                <a:latin typeface="Arial" charset="0"/>
              </a:rPr>
              <a:t> gene not expressed constitutively </a:t>
            </a:r>
          </a:p>
          <a:p>
            <a:pPr>
              <a:lnSpc>
                <a:spcPct val="90000"/>
              </a:lnSpc>
            </a:pPr>
            <a:r>
              <a:rPr lang="en-ZA" sz="2800" b="1">
                <a:latin typeface="Arial" charset="0"/>
              </a:rPr>
              <a:t>X-gal does not activate gene expression</a:t>
            </a:r>
          </a:p>
          <a:p>
            <a:pPr>
              <a:lnSpc>
                <a:spcPct val="90000"/>
              </a:lnSpc>
            </a:pPr>
            <a:r>
              <a:rPr lang="en-ZA" sz="2800" b="1">
                <a:latin typeface="Arial" charset="0"/>
              </a:rPr>
              <a:t>must use IPTG as inducer </a:t>
            </a:r>
          </a:p>
          <a:p>
            <a:pPr>
              <a:lnSpc>
                <a:spcPct val="90000"/>
              </a:lnSpc>
            </a:pPr>
            <a:r>
              <a:rPr lang="en-ZA" sz="2800" b="1">
                <a:latin typeface="Arial" charset="0"/>
              </a:rPr>
              <a:t>(isopropyl-β-D-thio-galactoside)</a:t>
            </a:r>
          </a:p>
          <a:p>
            <a:pPr>
              <a:lnSpc>
                <a:spcPct val="90000"/>
              </a:lnSpc>
            </a:pPr>
            <a:r>
              <a:rPr lang="en-ZA" sz="2800" b="1">
                <a:latin typeface="Arial" charset="0"/>
              </a:rPr>
              <a:t>small inframe insertions may not inactivate α peptide </a:t>
            </a:r>
          </a:p>
          <a:p>
            <a:pPr>
              <a:lnSpc>
                <a:spcPct val="90000"/>
              </a:lnSpc>
            </a:pPr>
            <a:r>
              <a:rPr lang="en-ZA" sz="2800" b="1">
                <a:latin typeface="Arial" charset="0"/>
              </a:rPr>
              <a:t>still get blue colonies (often lighter – less activity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886" name="Group 102"/>
          <p:cNvGraphicFramePr>
            <a:graphicFrameLocks noGrp="1"/>
          </p:cNvGraphicFramePr>
          <p:nvPr>
            <p:ph idx="1"/>
          </p:nvPr>
        </p:nvGraphicFramePr>
        <p:xfrm>
          <a:off x="1182688" y="2017713"/>
          <a:ext cx="7772400" cy="4549775"/>
        </p:xfrm>
        <a:graphic>
          <a:graphicData uri="http://schemas.openxmlformats.org/drawingml/2006/table">
            <a:tbl>
              <a:tblPr/>
              <a:tblGrid>
                <a:gridCol w="3937000"/>
                <a:gridCol w="3835400"/>
              </a:tblGrid>
              <a:tr h="835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EF1F1D"/>
                          </a:solidFill>
                          <a:effectLst/>
                          <a:latin typeface="Arial" charset="0"/>
                          <a:hlinkClick r:id="rId2"/>
                        </a:rPr>
                        <a:t>Alkaline phosphatase</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Removes phosphate groups from 5' ends of DNA (prevents unwanted re-ligation of cut DNA)</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03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EF1F1D"/>
                          </a:solidFill>
                          <a:effectLst/>
                          <a:latin typeface="Arial" charset="0"/>
                          <a:hlinkClick r:id="rId2"/>
                        </a:rPr>
                        <a:t>DNA ligase</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Joins compatible ends of DNA fragments (blunt/blunt or complementary cohesive ends). Uses ATP</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03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EF1F1D"/>
                          </a:solidFill>
                          <a:effectLst/>
                          <a:latin typeface="Arial" charset="0"/>
                          <a:hlinkClick r:id="rId3"/>
                        </a:rPr>
                        <a:t>DNA polymerase I</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Synthesises DNA complementary to a DNA template in the 5'-to-3'direction. Starts from an oligonucleotide primer with a 3' OH end</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EF1F1D"/>
                          </a:solidFill>
                          <a:effectLst/>
                          <a:latin typeface="Arial" charset="0"/>
                        </a:rPr>
                        <a:t>Exonuclease III</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Digests nucleotides progressiviely from a DNA strand in the 3' -to-5' direction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44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EF1F1D"/>
                          </a:solidFill>
                          <a:effectLst/>
                          <a:latin typeface="Arial" charset="0"/>
                          <a:hlinkClick r:id="rId4"/>
                        </a:rPr>
                        <a:t>Polynucleotide kinase</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Adds a phosphate group to the 5' end of double- or single-stranded DNA or RNA. Uses ATP</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EF1F1D"/>
                          </a:solidFill>
                          <a:effectLst/>
                          <a:latin typeface="Arial" charset="0"/>
                        </a:rPr>
                        <a:t>RNase A</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Nuclease which digests RNA, not DNA</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1" u="none" strike="noStrike" cap="none" normalizeH="0" baseline="0" smtClean="0">
                          <a:ln>
                            <a:noFill/>
                          </a:ln>
                          <a:solidFill>
                            <a:srgbClr val="EF1F1D"/>
                          </a:solidFill>
                          <a:effectLst/>
                          <a:latin typeface="Arial" charset="0"/>
                          <a:hlinkClick r:id="rId3"/>
                        </a:rPr>
                        <a:t>Taq</a:t>
                      </a:r>
                      <a:r>
                        <a:rPr kumimoji="0" lang="en-ZA" sz="1400" b="0" i="0" u="none" strike="noStrike" cap="none" normalizeH="0" baseline="0" smtClean="0">
                          <a:ln>
                            <a:noFill/>
                          </a:ln>
                          <a:solidFill>
                            <a:srgbClr val="EF1F1D"/>
                          </a:solidFill>
                          <a:effectLst/>
                          <a:latin typeface="Arial" charset="0"/>
                          <a:hlinkClick r:id="rId3"/>
                        </a:rPr>
                        <a:t> DNA polymerase</a:t>
                      </a:r>
                      <a:endParaRPr kumimoji="0" lang="en-ZA" sz="1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chemeClr val="tx1"/>
                          </a:solidFill>
                          <a:effectLst/>
                          <a:latin typeface="Arial" charset="0"/>
                        </a:rPr>
                        <a:t>Heat-stable DNA polymerase isolated from a thermostable microbe (</a:t>
                      </a:r>
                      <a:r>
                        <a:rPr kumimoji="0" lang="en-ZA" sz="1400" b="0" i="1" u="none" strike="noStrike" cap="none" normalizeH="0" baseline="0" smtClean="0">
                          <a:ln>
                            <a:noFill/>
                          </a:ln>
                          <a:solidFill>
                            <a:schemeClr val="tx1"/>
                          </a:solidFill>
                          <a:effectLst/>
                          <a:latin typeface="Arial" charset="0"/>
                        </a:rPr>
                        <a:t>Thermus aquaticus</a:t>
                      </a:r>
                      <a:r>
                        <a:rPr kumimoji="0" lang="en-ZA" sz="1400" b="0" i="0" u="none" strike="noStrike" cap="none" normalizeH="0" baseline="0" smtClean="0">
                          <a:ln>
                            <a:noFill/>
                          </a:ln>
                          <a:solidFill>
                            <a:schemeClr val="tx1"/>
                          </a:solidFill>
                          <a:effectLst/>
                          <a:latin typeface="Arial" charset="0"/>
                        </a:rPr>
                        <a: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8884" name="Rectangle 100"/>
          <p:cNvSpPr>
            <a:spLocks noGrp="1" noChangeArrowheads="1"/>
          </p:cNvSpPr>
          <p:nvPr>
            <p:ph type="title"/>
          </p:nvPr>
        </p:nvSpPr>
        <p:spPr/>
        <p:txBody>
          <a:bodyPr/>
          <a:lstStyle/>
          <a:p>
            <a:r>
              <a:rPr lang="en-ZA" sz="4800">
                <a:latin typeface="Arial" charset="0"/>
              </a:rPr>
              <a:t>ENZYMES USED IN MOLECULAR BIOLOGY</a:t>
            </a:r>
            <a:endParaRPr lang="en-GB" sz="4800">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9" name="Rectangle 15"/>
          <p:cNvSpPr>
            <a:spLocks noGrp="1" noChangeArrowheads="1"/>
          </p:cNvSpPr>
          <p:nvPr>
            <p:ph type="title"/>
          </p:nvPr>
        </p:nvSpPr>
        <p:spPr/>
        <p:txBody>
          <a:bodyPr/>
          <a:lstStyle/>
          <a:p>
            <a:r>
              <a:rPr lang="en-ZA" b="1">
                <a:latin typeface="Arial" charset="0"/>
              </a:rPr>
              <a:t>ENZYMES USED IN MOLECULAR BIOLOGY</a:t>
            </a:r>
            <a:endParaRPr lang="en-GB" b="1">
              <a:latin typeface="Arial" charset="0"/>
            </a:endParaRPr>
          </a:p>
        </p:txBody>
      </p:sp>
      <p:pic>
        <p:nvPicPr>
          <p:cNvPr id="144390" name="Picture 6" descr="phospotase"/>
          <p:cNvPicPr>
            <a:picLocks noChangeAspect="1" noChangeArrowheads="1"/>
          </p:cNvPicPr>
          <p:nvPr>
            <p:ph sz="quarter" idx="1"/>
          </p:nvPr>
        </p:nvPicPr>
        <p:blipFill>
          <a:blip r:embed="rId2"/>
          <a:srcRect/>
          <a:stretch>
            <a:fillRect/>
          </a:stretch>
        </p:blipFill>
        <p:spPr>
          <a:xfrm>
            <a:off x="900113" y="2133600"/>
            <a:ext cx="4092575" cy="1871663"/>
          </a:xfrm>
          <a:noFill/>
          <a:ln/>
        </p:spPr>
      </p:pic>
      <p:pic>
        <p:nvPicPr>
          <p:cNvPr id="144395" name="Picture 11" descr="pol"/>
          <p:cNvPicPr>
            <a:picLocks noChangeAspect="1" noChangeArrowheads="1"/>
          </p:cNvPicPr>
          <p:nvPr>
            <p:ph sz="quarter" idx="2"/>
          </p:nvPr>
        </p:nvPicPr>
        <p:blipFill>
          <a:blip r:embed="rId3"/>
          <a:srcRect/>
          <a:stretch>
            <a:fillRect/>
          </a:stretch>
        </p:blipFill>
        <p:spPr>
          <a:xfrm>
            <a:off x="900113" y="4313238"/>
            <a:ext cx="4103687" cy="1995487"/>
          </a:xfrm>
          <a:noFill/>
          <a:ln/>
        </p:spPr>
      </p:pic>
      <p:pic>
        <p:nvPicPr>
          <p:cNvPr id="144396" name="Picture 12" descr="ligase 001"/>
          <p:cNvPicPr>
            <a:picLocks noChangeAspect="1" noChangeArrowheads="1"/>
          </p:cNvPicPr>
          <p:nvPr>
            <p:ph sz="half" idx="3"/>
          </p:nvPr>
        </p:nvPicPr>
        <p:blipFill>
          <a:blip r:embed="rId4"/>
          <a:srcRect/>
          <a:stretch>
            <a:fillRect/>
          </a:stretch>
        </p:blipFill>
        <p:spPr>
          <a:xfrm>
            <a:off x="5145088" y="2060575"/>
            <a:ext cx="3810000" cy="424815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ZA" sz="3600" b="1"/>
              <a:t>PLASMID CLONING STRATEGY</a:t>
            </a:r>
            <a:endParaRPr lang="en-GB" sz="3600" b="1"/>
          </a:p>
        </p:txBody>
      </p:sp>
      <p:sp>
        <p:nvSpPr>
          <p:cNvPr id="279555" name="Rectangle 3"/>
          <p:cNvSpPr>
            <a:spLocks noGrp="1" noChangeArrowheads="1"/>
          </p:cNvSpPr>
          <p:nvPr>
            <p:ph type="body" idx="1"/>
          </p:nvPr>
        </p:nvSpPr>
        <p:spPr>
          <a:xfrm>
            <a:off x="468313" y="2017713"/>
            <a:ext cx="8486775" cy="4114800"/>
          </a:xfrm>
        </p:spPr>
        <p:txBody>
          <a:bodyPr/>
          <a:lstStyle/>
          <a:p>
            <a:pPr>
              <a:lnSpc>
                <a:spcPct val="80000"/>
              </a:lnSpc>
            </a:pPr>
            <a:r>
              <a:rPr lang="en-ZA" sz="2800" b="1"/>
              <a:t>Involves five steps</a:t>
            </a:r>
            <a:r>
              <a:rPr lang="en-ZA" sz="2800"/>
              <a:t>:</a:t>
            </a:r>
            <a:br>
              <a:rPr lang="en-ZA" sz="2800"/>
            </a:br>
            <a:r>
              <a:rPr lang="en-ZA" sz="2800"/>
              <a:t/>
            </a:r>
            <a:br>
              <a:rPr lang="en-ZA" sz="2800"/>
            </a:br>
            <a:r>
              <a:rPr lang="en-ZA" sz="2800" b="1"/>
              <a:t>Enzyme restriction</a:t>
            </a:r>
            <a:r>
              <a:rPr lang="en-ZA" sz="2800"/>
              <a:t> digest of </a:t>
            </a:r>
            <a:r>
              <a:rPr lang="en-ZA" sz="2800" b="1"/>
              <a:t>DNA sample.</a:t>
            </a:r>
            <a:r>
              <a:rPr lang="en-ZA" sz="2800"/>
              <a:t/>
            </a:r>
            <a:br>
              <a:rPr lang="en-ZA" sz="2800"/>
            </a:br>
            <a:r>
              <a:rPr lang="en-ZA" sz="2800"/>
              <a:t/>
            </a:r>
            <a:br>
              <a:rPr lang="en-ZA" sz="2800"/>
            </a:br>
            <a:r>
              <a:rPr lang="en-ZA" sz="2800" b="1"/>
              <a:t>Enzyme restriction</a:t>
            </a:r>
            <a:r>
              <a:rPr lang="en-ZA" sz="2800"/>
              <a:t> digest of </a:t>
            </a:r>
            <a:r>
              <a:rPr lang="en-ZA" sz="2800" b="1"/>
              <a:t>DNA plasmid vector.</a:t>
            </a:r>
            <a:r>
              <a:rPr lang="en-ZA" sz="2800"/>
              <a:t/>
            </a:r>
            <a:br>
              <a:rPr lang="en-ZA" sz="2800"/>
            </a:br>
            <a:r>
              <a:rPr lang="en-ZA" sz="2800"/>
              <a:t/>
            </a:r>
            <a:br>
              <a:rPr lang="en-ZA" sz="2800"/>
            </a:br>
            <a:r>
              <a:rPr lang="en-ZA" sz="2800" b="1"/>
              <a:t>Ligation of DNA</a:t>
            </a:r>
            <a:r>
              <a:rPr lang="en-ZA" sz="2800"/>
              <a:t> sample products and plasmid vector.</a:t>
            </a:r>
            <a:br>
              <a:rPr lang="en-ZA" sz="2800"/>
            </a:br>
            <a:r>
              <a:rPr lang="en-ZA" sz="2800"/>
              <a:t/>
            </a:r>
            <a:br>
              <a:rPr lang="en-ZA" sz="2800"/>
            </a:br>
            <a:r>
              <a:rPr lang="en-ZA" sz="2800" b="1"/>
              <a:t>Transformation</a:t>
            </a:r>
            <a:r>
              <a:rPr lang="en-ZA" sz="2800"/>
              <a:t>  with the ligation products. </a:t>
            </a:r>
            <a:br>
              <a:rPr lang="en-ZA" sz="2800"/>
            </a:br>
            <a:r>
              <a:rPr lang="en-ZA" sz="2800"/>
              <a:t/>
            </a:r>
            <a:br>
              <a:rPr lang="en-ZA" sz="2800"/>
            </a:br>
            <a:r>
              <a:rPr lang="en-ZA" sz="2800" b="1"/>
              <a:t>Growth on agar</a:t>
            </a:r>
            <a:r>
              <a:rPr lang="en-ZA" sz="2800"/>
              <a:t> plates with selection for </a:t>
            </a:r>
            <a:r>
              <a:rPr lang="en-ZA" sz="2800" b="1"/>
              <a:t>antibiotic resistance</a:t>
            </a:r>
            <a:r>
              <a:rPr lang="en-ZA" sz="2800"/>
              <a:t>.</a:t>
            </a:r>
            <a:br>
              <a:rPr lang="en-ZA" sz="2800"/>
            </a:br>
            <a:endParaRPr lang="en-ZA" sz="2800"/>
          </a:p>
          <a:p>
            <a:pPr>
              <a:lnSpc>
                <a:spcPct val="80000"/>
              </a:lnSpc>
            </a:pPr>
            <a:endParaRPr lang="en-GB" sz="24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12" name="Rectangle 8"/>
          <p:cNvSpPr>
            <a:spLocks noGrp="1" noChangeArrowheads="1"/>
          </p:cNvSpPr>
          <p:nvPr>
            <p:ph type="title"/>
          </p:nvPr>
        </p:nvSpPr>
        <p:spPr/>
        <p:txBody>
          <a:bodyPr/>
          <a:lstStyle/>
          <a:p>
            <a:r>
              <a:rPr lang="en-ZA" sz="4800" b="1">
                <a:latin typeface="Arial" charset="0"/>
              </a:rPr>
              <a:t>RESTRICTION ENZYMES</a:t>
            </a:r>
            <a:endParaRPr lang="en-GB" sz="4800" b="1">
              <a:latin typeface="Arial" charset="0"/>
            </a:endParaRPr>
          </a:p>
        </p:txBody>
      </p:sp>
      <p:sp>
        <p:nvSpPr>
          <p:cNvPr id="123907" name="Rectangle 3"/>
          <p:cNvSpPr>
            <a:spLocks noGrp="1" noChangeArrowheads="1"/>
          </p:cNvSpPr>
          <p:nvPr>
            <p:ph type="body" idx="1"/>
          </p:nvPr>
        </p:nvSpPr>
        <p:spPr/>
        <p:txBody>
          <a:bodyPr/>
          <a:lstStyle/>
          <a:p>
            <a:r>
              <a:rPr lang="en-ZA" sz="3600" b="1">
                <a:latin typeface="Arial" charset="0"/>
              </a:rPr>
              <a:t>The restriction enzymes most used in molecular biology labs cut within their recognition sites and generate one of three different types of ends.</a:t>
            </a:r>
            <a:r>
              <a:rPr lang="en-ZA">
                <a:latin typeface="Arial" charset="0"/>
              </a:rPr>
              <a:t> </a:t>
            </a:r>
          </a:p>
          <a:p>
            <a:pPr>
              <a:buFont typeface="Wingdings" pitchFamily="2" charset="2"/>
              <a:buNone/>
            </a:pPr>
            <a:endParaRPr lang="en-ZA"/>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title"/>
          </p:nvPr>
        </p:nvSpPr>
        <p:spPr/>
        <p:txBody>
          <a:bodyPr/>
          <a:lstStyle/>
          <a:p>
            <a:r>
              <a:rPr lang="en-ZA" sz="4800" b="1">
                <a:latin typeface="Arial" charset="0"/>
              </a:rPr>
              <a:t>5’ OVERHANGS</a:t>
            </a:r>
            <a:endParaRPr lang="en-GB" sz="4800" b="1">
              <a:latin typeface="Arial" charset="0"/>
            </a:endParaRPr>
          </a:p>
        </p:txBody>
      </p:sp>
      <p:sp>
        <p:nvSpPr>
          <p:cNvPr id="128005" name="Rectangle 5"/>
          <p:cNvSpPr>
            <a:spLocks noGrp="1" noChangeArrowheads="1"/>
          </p:cNvSpPr>
          <p:nvPr>
            <p:ph type="body" sz="half" idx="1"/>
          </p:nvPr>
        </p:nvSpPr>
        <p:spPr/>
        <p:txBody>
          <a:bodyPr/>
          <a:lstStyle/>
          <a:p>
            <a:r>
              <a:rPr lang="en-ZA" sz="2400" b="1">
                <a:latin typeface="Arial" charset="0"/>
              </a:rPr>
              <a:t>5' overhangs:</a:t>
            </a:r>
            <a:r>
              <a:rPr lang="en-ZA" sz="2400">
                <a:latin typeface="Arial" charset="0"/>
              </a:rPr>
              <a:t> The enzyme cuts asymmetrically within the recognition site such that a short single-stranded segment extends from the 5' ends. </a:t>
            </a:r>
            <a:r>
              <a:rPr lang="en-ZA" sz="2400" i="1">
                <a:latin typeface="Arial" charset="0"/>
              </a:rPr>
              <a:t>Bam </a:t>
            </a:r>
            <a:r>
              <a:rPr lang="en-ZA" sz="2400">
                <a:latin typeface="Arial" charset="0"/>
              </a:rPr>
              <a:t>HI cuts in this manner.</a:t>
            </a:r>
          </a:p>
          <a:p>
            <a:endParaRPr lang="en-GB" sz="2400"/>
          </a:p>
        </p:txBody>
      </p:sp>
      <p:pic>
        <p:nvPicPr>
          <p:cNvPr id="128007" name="Picture 7" descr="bamcut"/>
          <p:cNvPicPr>
            <a:picLocks noChangeAspect="1" noChangeArrowheads="1"/>
          </p:cNvPicPr>
          <p:nvPr>
            <p:ph sz="half" idx="2"/>
          </p:nvPr>
        </p:nvPicPr>
        <p:blipFill>
          <a:blip r:embed="rId2"/>
          <a:srcRect/>
          <a:stretch>
            <a:fillRect/>
          </a:stretch>
        </p:blipFill>
        <p:spPr>
          <a:xfrm>
            <a:off x="1331913" y="3789363"/>
            <a:ext cx="6840537" cy="2735262"/>
          </a:xfrm>
          <a:noFill/>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Grp="1" noChangeArrowheads="1"/>
          </p:cNvSpPr>
          <p:nvPr>
            <p:ph type="title"/>
          </p:nvPr>
        </p:nvSpPr>
        <p:spPr/>
        <p:txBody>
          <a:bodyPr/>
          <a:lstStyle/>
          <a:p>
            <a:r>
              <a:rPr lang="en-ZA" sz="5400" b="1">
                <a:latin typeface="Arial" charset="0"/>
              </a:rPr>
              <a:t>3’ OVERHANGS</a:t>
            </a:r>
            <a:endParaRPr lang="en-GB" sz="5400" b="1">
              <a:latin typeface="Arial" charset="0"/>
            </a:endParaRPr>
          </a:p>
        </p:txBody>
      </p:sp>
      <p:sp>
        <p:nvSpPr>
          <p:cNvPr id="130053" name="Rectangle 5"/>
          <p:cNvSpPr>
            <a:spLocks noGrp="1" noChangeArrowheads="1"/>
          </p:cNvSpPr>
          <p:nvPr>
            <p:ph type="body" sz="half" idx="1"/>
          </p:nvPr>
        </p:nvSpPr>
        <p:spPr/>
        <p:txBody>
          <a:bodyPr/>
          <a:lstStyle/>
          <a:p>
            <a:r>
              <a:rPr lang="en-ZA" sz="2400" b="1">
                <a:latin typeface="Arial" charset="0"/>
              </a:rPr>
              <a:t>3' overhangs:</a:t>
            </a:r>
            <a:r>
              <a:rPr lang="en-ZA" sz="2400">
                <a:latin typeface="Arial" charset="0"/>
              </a:rPr>
              <a:t> Again, we see asymmetrical cutting within the recognition site, but the result is a single-stranded overhang from the two 3' ends. </a:t>
            </a:r>
            <a:r>
              <a:rPr lang="en-ZA" sz="2400" i="1">
                <a:latin typeface="Arial" charset="0"/>
              </a:rPr>
              <a:t>Kpn</a:t>
            </a:r>
            <a:r>
              <a:rPr lang="en-ZA" sz="2400">
                <a:latin typeface="Arial" charset="0"/>
              </a:rPr>
              <a:t>I cuts in this manner.</a:t>
            </a:r>
            <a:br>
              <a:rPr lang="en-ZA" sz="2400">
                <a:latin typeface="Arial" charset="0"/>
              </a:rPr>
            </a:br>
            <a:endParaRPr lang="en-GB" sz="2400">
              <a:latin typeface="Arial" charset="0"/>
            </a:endParaRPr>
          </a:p>
        </p:txBody>
      </p:sp>
      <p:pic>
        <p:nvPicPr>
          <p:cNvPr id="130055" name="Picture 7" descr="kpncut"/>
          <p:cNvPicPr>
            <a:picLocks noChangeAspect="1" noChangeArrowheads="1"/>
          </p:cNvPicPr>
          <p:nvPr>
            <p:ph sz="half" idx="2"/>
          </p:nvPr>
        </p:nvPicPr>
        <p:blipFill>
          <a:blip r:embed="rId2"/>
          <a:srcRect/>
          <a:stretch>
            <a:fillRect/>
          </a:stretch>
        </p:blipFill>
        <p:spPr>
          <a:xfrm>
            <a:off x="1403350" y="4076700"/>
            <a:ext cx="7272338" cy="2305050"/>
          </a:xfrm>
          <a:noFill/>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Grp="1" noChangeArrowheads="1"/>
          </p:cNvSpPr>
          <p:nvPr>
            <p:ph type="title"/>
          </p:nvPr>
        </p:nvSpPr>
        <p:spPr/>
        <p:txBody>
          <a:bodyPr/>
          <a:lstStyle/>
          <a:p>
            <a:r>
              <a:rPr lang="en-ZA" sz="5400" b="1">
                <a:latin typeface="Arial" charset="0"/>
              </a:rPr>
              <a:t>BLUNT ENDS</a:t>
            </a:r>
            <a:endParaRPr lang="en-GB" sz="5400" b="1">
              <a:latin typeface="Arial" charset="0"/>
            </a:endParaRPr>
          </a:p>
        </p:txBody>
      </p:sp>
      <p:sp>
        <p:nvSpPr>
          <p:cNvPr id="132101" name="Rectangle 5"/>
          <p:cNvSpPr>
            <a:spLocks noGrp="1" noChangeArrowheads="1"/>
          </p:cNvSpPr>
          <p:nvPr>
            <p:ph type="body" sz="half" idx="1"/>
          </p:nvPr>
        </p:nvSpPr>
        <p:spPr/>
        <p:txBody>
          <a:bodyPr/>
          <a:lstStyle/>
          <a:p>
            <a:pPr>
              <a:lnSpc>
                <a:spcPct val="80000"/>
              </a:lnSpc>
            </a:pPr>
            <a:r>
              <a:rPr lang="en-ZA" sz="2400" b="1">
                <a:latin typeface="Arial" charset="0"/>
              </a:rPr>
              <a:t>Blunts:</a:t>
            </a:r>
            <a:r>
              <a:rPr lang="en-ZA" sz="2400">
                <a:latin typeface="Arial" charset="0"/>
              </a:rPr>
              <a:t> Enzymes that cut at precisely opposite sites in the two strands of DNA generate blunt ends without overhangs. </a:t>
            </a:r>
            <a:r>
              <a:rPr lang="en-ZA" sz="2400" i="1">
                <a:latin typeface="Arial" charset="0"/>
              </a:rPr>
              <a:t>Sma</a:t>
            </a:r>
            <a:r>
              <a:rPr lang="en-ZA" sz="2400">
                <a:latin typeface="Arial" charset="0"/>
              </a:rPr>
              <a:t>I is an example of an enzyme that generates blunt ends.</a:t>
            </a:r>
            <a:br>
              <a:rPr lang="en-ZA" sz="2400">
                <a:latin typeface="Arial" charset="0"/>
              </a:rPr>
            </a:br>
            <a:r>
              <a:rPr lang="en-ZA" sz="2400">
                <a:latin typeface="Arial" charset="0"/>
              </a:rPr>
              <a:t/>
            </a:r>
            <a:br>
              <a:rPr lang="en-ZA" sz="2400">
                <a:latin typeface="Arial" charset="0"/>
              </a:rPr>
            </a:br>
            <a:endParaRPr lang="en-GB" sz="2400">
              <a:latin typeface="Arial" charset="0"/>
            </a:endParaRPr>
          </a:p>
        </p:txBody>
      </p:sp>
      <p:pic>
        <p:nvPicPr>
          <p:cNvPr id="132103" name="Picture 7" descr="smacut"/>
          <p:cNvPicPr>
            <a:picLocks noChangeAspect="1" noChangeArrowheads="1"/>
          </p:cNvPicPr>
          <p:nvPr>
            <p:ph sz="half" idx="2"/>
          </p:nvPr>
        </p:nvPicPr>
        <p:blipFill>
          <a:blip r:embed="rId2"/>
          <a:srcRect/>
          <a:stretch>
            <a:fillRect/>
          </a:stretch>
        </p:blipFill>
        <p:spPr>
          <a:xfrm>
            <a:off x="1187450" y="4005263"/>
            <a:ext cx="7777163" cy="2303462"/>
          </a:xfrm>
          <a:noFill/>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sz="4800" b="1">
                <a:latin typeface="Arial" charset="0"/>
              </a:rPr>
              <a:t>Converting a 5’ overhang to blunt end</a:t>
            </a:r>
            <a:endParaRPr lang="en-GB" sz="4800" b="1">
              <a:latin typeface="Arial" charset="0"/>
            </a:endParaRPr>
          </a:p>
        </p:txBody>
      </p:sp>
      <p:sp>
        <p:nvSpPr>
          <p:cNvPr id="181252" name="Rectangle 4"/>
          <p:cNvSpPr>
            <a:spLocks noGrp="1" noChangeArrowheads="1"/>
          </p:cNvSpPr>
          <p:nvPr>
            <p:ph type="body" sz="half" idx="1"/>
          </p:nvPr>
        </p:nvSpPr>
        <p:spPr>
          <a:xfrm>
            <a:off x="179388" y="2017713"/>
            <a:ext cx="4321175" cy="4114800"/>
          </a:xfrm>
        </p:spPr>
        <p:txBody>
          <a:bodyPr/>
          <a:lstStyle/>
          <a:p>
            <a:pPr>
              <a:lnSpc>
                <a:spcPct val="90000"/>
              </a:lnSpc>
            </a:pPr>
            <a:r>
              <a:rPr lang="en-US" sz="2800">
                <a:latin typeface="Arial" charset="0"/>
              </a:rPr>
              <a:t>Both Klenow and T4 DNA polymerase can be used to fill in 5’ protruding ends with dNTPs</a:t>
            </a:r>
          </a:p>
          <a:p>
            <a:pPr>
              <a:lnSpc>
                <a:spcPct val="90000"/>
              </a:lnSpc>
            </a:pPr>
            <a:r>
              <a:rPr lang="en-US" sz="2800">
                <a:latin typeface="Arial" charset="0"/>
              </a:rPr>
              <a:t>Used in joining DNA fragments with incompatible ends</a:t>
            </a:r>
          </a:p>
          <a:p>
            <a:pPr>
              <a:lnSpc>
                <a:spcPct val="90000"/>
              </a:lnSpc>
            </a:pPr>
            <a:r>
              <a:rPr lang="en-US" sz="2800">
                <a:latin typeface="Arial" charset="0"/>
              </a:rPr>
              <a:t>Once the ends have been blunted, ligation can proceed</a:t>
            </a:r>
          </a:p>
          <a:p>
            <a:pPr>
              <a:lnSpc>
                <a:spcPct val="90000"/>
              </a:lnSpc>
            </a:pPr>
            <a:endParaRPr lang="en-GB" sz="2800">
              <a:latin typeface="Arial" charset="0"/>
            </a:endParaRPr>
          </a:p>
        </p:txBody>
      </p:sp>
      <p:pic>
        <p:nvPicPr>
          <p:cNvPr id="181255" name="Picture 7" descr="IMG00005"/>
          <p:cNvPicPr>
            <a:picLocks noGrp="1" noChangeAspect="1" noChangeArrowheads="1"/>
          </p:cNvPicPr>
          <p:nvPr>
            <p:ph sz="half" idx="2"/>
          </p:nvPr>
        </p:nvPicPr>
        <p:blipFill>
          <a:blip r:embed="rId2"/>
          <a:srcRect/>
          <a:stretch>
            <a:fillRect/>
          </a:stretch>
        </p:blipFill>
        <p:spPr>
          <a:xfrm>
            <a:off x="4427538" y="2060575"/>
            <a:ext cx="4716462" cy="4608513"/>
          </a:xfrm>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b="1"/>
              <a:t>Converting a 3’ overhang to a blunt end</a:t>
            </a:r>
            <a:endParaRPr lang="en-GB" b="1"/>
          </a:p>
        </p:txBody>
      </p:sp>
      <p:sp>
        <p:nvSpPr>
          <p:cNvPr id="183300" name="Rectangle 4"/>
          <p:cNvSpPr>
            <a:spLocks noGrp="1" noChangeArrowheads="1"/>
          </p:cNvSpPr>
          <p:nvPr>
            <p:ph type="body" sz="half" idx="1"/>
          </p:nvPr>
        </p:nvSpPr>
        <p:spPr>
          <a:xfrm>
            <a:off x="179388" y="2017713"/>
            <a:ext cx="4105275" cy="4114800"/>
          </a:xfrm>
        </p:spPr>
        <p:txBody>
          <a:bodyPr/>
          <a:lstStyle/>
          <a:p>
            <a:r>
              <a:rPr lang="en-US" sz="2800">
                <a:latin typeface="Arial" charset="0"/>
              </a:rPr>
              <a:t>T4 DNA polymerase has a 3’-5’ exonuclease activity</a:t>
            </a:r>
          </a:p>
          <a:p>
            <a:r>
              <a:rPr lang="en-US" sz="2800">
                <a:latin typeface="Arial" charset="0"/>
              </a:rPr>
              <a:t>In the presence of excess dNTPs will convert a 3’ protruding end to a blunt end</a:t>
            </a:r>
          </a:p>
          <a:p>
            <a:r>
              <a:rPr lang="en-US" sz="2800">
                <a:latin typeface="Arial" charset="0"/>
              </a:rPr>
              <a:t>Ligation can know proceed</a:t>
            </a:r>
          </a:p>
          <a:p>
            <a:endParaRPr lang="en-GB" sz="2800">
              <a:latin typeface="Arial" charset="0"/>
            </a:endParaRPr>
          </a:p>
        </p:txBody>
      </p:sp>
      <p:pic>
        <p:nvPicPr>
          <p:cNvPr id="183304" name="Picture 8" descr="IMG00005"/>
          <p:cNvPicPr>
            <a:picLocks noGrp="1" noChangeAspect="1" noChangeArrowheads="1"/>
          </p:cNvPicPr>
          <p:nvPr>
            <p:ph sz="half" idx="2"/>
          </p:nvPr>
        </p:nvPicPr>
        <p:blipFill>
          <a:blip r:embed="rId2"/>
          <a:srcRect/>
          <a:stretch>
            <a:fillRect/>
          </a:stretch>
        </p:blipFill>
        <p:spPr>
          <a:xfrm>
            <a:off x="4427538" y="2205038"/>
            <a:ext cx="4527550" cy="4103687"/>
          </a:xfrm>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ZA" sz="4800" b="1">
                <a:latin typeface="Arial" charset="0"/>
              </a:rPr>
              <a:t>DIRECTIONAL CLONING</a:t>
            </a:r>
          </a:p>
        </p:txBody>
      </p:sp>
      <p:sp>
        <p:nvSpPr>
          <p:cNvPr id="110595" name="Rectangle 3"/>
          <p:cNvSpPr>
            <a:spLocks noGrp="1" noChangeArrowheads="1"/>
          </p:cNvSpPr>
          <p:nvPr>
            <p:ph type="body" idx="1"/>
          </p:nvPr>
        </p:nvSpPr>
        <p:spPr/>
        <p:txBody>
          <a:bodyPr/>
          <a:lstStyle/>
          <a:p>
            <a:r>
              <a:rPr lang="en-ZA" sz="2800">
                <a:latin typeface="Arial" charset="0"/>
              </a:rPr>
              <a:t>Often one desires to insert foreign DNA in a particular orientation </a:t>
            </a:r>
          </a:p>
          <a:p>
            <a:r>
              <a:rPr lang="en-ZA" sz="2800">
                <a:latin typeface="Arial" charset="0"/>
              </a:rPr>
              <a:t>This can be done by making two cleavages with two different </a:t>
            </a:r>
            <a:r>
              <a:rPr lang="en-ZA" sz="2800" b="1">
                <a:latin typeface="Arial" charset="0"/>
              </a:rPr>
              <a:t>restriction</a:t>
            </a:r>
            <a:r>
              <a:rPr lang="en-ZA" sz="2800">
                <a:latin typeface="Arial" charset="0"/>
              </a:rPr>
              <a:t> enzymes </a:t>
            </a:r>
          </a:p>
          <a:p>
            <a:r>
              <a:rPr lang="en-ZA" sz="2800">
                <a:latin typeface="Arial" charset="0"/>
              </a:rPr>
              <a:t>Construct foreign DNA with same two </a:t>
            </a:r>
            <a:r>
              <a:rPr lang="en-ZA" sz="2800" b="1">
                <a:latin typeface="Arial" charset="0"/>
              </a:rPr>
              <a:t>restriction</a:t>
            </a:r>
            <a:r>
              <a:rPr lang="en-ZA" sz="2800">
                <a:latin typeface="Arial" charset="0"/>
              </a:rPr>
              <a:t> enzymes </a:t>
            </a:r>
          </a:p>
          <a:p>
            <a:r>
              <a:rPr lang="en-ZA" sz="2800">
                <a:latin typeface="Arial" charset="0"/>
              </a:rPr>
              <a:t>Foreign DNA can only be inserted in one direction</a:t>
            </a:r>
          </a:p>
          <a:p>
            <a:endParaRPr lang="en-ZA" sz="2400">
              <a:latin typeface="Arial"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endParaRPr lang="en-GB"/>
          </a:p>
        </p:txBody>
      </p:sp>
      <p:sp>
        <p:nvSpPr>
          <p:cNvPr id="212995" name="Rectangle 3"/>
          <p:cNvSpPr>
            <a:spLocks noGrp="1" noChangeArrowheads="1"/>
          </p:cNvSpPr>
          <p:nvPr>
            <p:ph type="body" idx="1"/>
          </p:nvPr>
        </p:nvSpPr>
        <p:spPr/>
        <p:txBody>
          <a:bodyPr/>
          <a:lstStyle/>
          <a:p>
            <a:pPr>
              <a:lnSpc>
                <a:spcPct val="80000"/>
              </a:lnSpc>
            </a:pPr>
            <a:r>
              <a:rPr lang="en-ZA" sz="2400">
                <a:latin typeface="Arial" charset="0"/>
              </a:rPr>
              <a:t>Good efficiency of ligation of foreign DNA into a vector can be achieved if both the vector and the insert DNA are cut with 2 different restriction enzymes which leave single stranded ends (cohesive ends). </a:t>
            </a:r>
          </a:p>
          <a:p>
            <a:pPr>
              <a:lnSpc>
                <a:spcPct val="80000"/>
              </a:lnSpc>
            </a:pPr>
            <a:r>
              <a:rPr lang="en-ZA" sz="2400">
                <a:latin typeface="Arial" charset="0"/>
              </a:rPr>
              <a:t>The DNA is ligated in only one direction, and there is only a low background of non-recombinant plasmids. </a:t>
            </a:r>
          </a:p>
          <a:p>
            <a:pPr>
              <a:lnSpc>
                <a:spcPct val="80000"/>
              </a:lnSpc>
            </a:pPr>
            <a:r>
              <a:rPr lang="en-ZA" sz="2400">
                <a:latin typeface="Arial" charset="0"/>
              </a:rPr>
              <a:t>If only one restriction enzyme is used to cut the vector and insert, then efficiency of ligation is lower, DNA can be inserted in two directions and tandem copies of inserts may be found. </a:t>
            </a:r>
          </a:p>
          <a:p>
            <a:pPr>
              <a:lnSpc>
                <a:spcPct val="80000"/>
              </a:lnSpc>
            </a:pPr>
            <a:r>
              <a:rPr lang="en-ZA" sz="2400">
                <a:latin typeface="Arial" charset="0"/>
              </a:rPr>
              <a:t>To avoid high background of non-recombinants, </a:t>
            </a:r>
            <a:r>
              <a:rPr lang="en-ZA" sz="2400" b="1">
                <a:latin typeface="Arial" charset="0"/>
              </a:rPr>
              <a:t>alkaline phosphatase</a:t>
            </a:r>
            <a:r>
              <a:rPr lang="en-ZA" sz="2400">
                <a:latin typeface="Arial" charset="0"/>
              </a:rPr>
              <a:t> is used to remove 5' phosphate groups from the cut vector to prevent self-ligation. </a:t>
            </a:r>
          </a:p>
          <a:p>
            <a:pPr>
              <a:lnSpc>
                <a:spcPct val="80000"/>
              </a:lnSpc>
              <a:buFont typeface="Wingdings" pitchFamily="2" charset="2"/>
              <a:buNone/>
            </a:pPr>
            <a:r>
              <a:rPr lang="en-ZA" sz="2400">
                <a:latin typeface="Arial" charset="0"/>
              </a:rPr>
              <a:t>  </a:t>
            </a:r>
          </a:p>
          <a:p>
            <a:pPr>
              <a:lnSpc>
                <a:spcPct val="80000"/>
              </a:lnSpc>
            </a:pPr>
            <a:endParaRPr lang="en-ZA" sz="2400">
              <a:latin typeface="Arial"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14" name="Rectangle 10"/>
          <p:cNvSpPr>
            <a:spLocks noGrp="1" noChangeArrowheads="1"/>
          </p:cNvSpPr>
          <p:nvPr>
            <p:ph type="title"/>
          </p:nvPr>
        </p:nvSpPr>
        <p:spPr/>
        <p:txBody>
          <a:bodyPr/>
          <a:lstStyle/>
          <a:p>
            <a:r>
              <a:rPr lang="en-ZA" sz="4800" b="1">
                <a:latin typeface="Arial" charset="0"/>
              </a:rPr>
              <a:t>Alkaline phosphatase</a:t>
            </a:r>
            <a:endParaRPr lang="en-GB" sz="4800" b="1">
              <a:latin typeface="Arial" charset="0"/>
            </a:endParaRPr>
          </a:p>
        </p:txBody>
      </p:sp>
      <p:pic>
        <p:nvPicPr>
          <p:cNvPr id="251911" name="Picture 7" descr="IMG00011"/>
          <p:cNvPicPr>
            <a:picLocks noGrp="1" noChangeAspect="1" noChangeArrowheads="1"/>
          </p:cNvPicPr>
          <p:nvPr>
            <p:ph sz="half" idx="1"/>
          </p:nvPr>
        </p:nvPicPr>
        <p:blipFill>
          <a:blip r:embed="rId2"/>
          <a:srcRect/>
          <a:stretch>
            <a:fillRect/>
          </a:stretch>
        </p:blipFill>
        <p:spPr>
          <a:xfrm>
            <a:off x="684213" y="2205038"/>
            <a:ext cx="4308475" cy="3816350"/>
          </a:xfrm>
        </p:spPr>
      </p:pic>
      <p:sp>
        <p:nvSpPr>
          <p:cNvPr id="251915" name="Rectangle 11"/>
          <p:cNvSpPr>
            <a:spLocks noGrp="1" noChangeArrowheads="1"/>
          </p:cNvSpPr>
          <p:nvPr>
            <p:ph type="body" sz="half" idx="2"/>
          </p:nvPr>
        </p:nvSpPr>
        <p:spPr>
          <a:xfrm>
            <a:off x="5076825" y="2017713"/>
            <a:ext cx="3878263" cy="4114800"/>
          </a:xfrm>
        </p:spPr>
        <p:txBody>
          <a:bodyPr/>
          <a:lstStyle/>
          <a:p>
            <a:r>
              <a:rPr lang="en-ZA" sz="2400" b="1"/>
              <a:t>Alkaline phosphatase removes 5' phosphate groups from DNA and RNA. It will also remove phosphates from nucleotides and proteins. These enzymes are most active at alkaline pH</a:t>
            </a:r>
            <a:endParaRPr lang="en-GB" sz="2400" b="1"/>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ZA" sz="4800" b="1">
                <a:latin typeface="Arial" charset="0"/>
              </a:rPr>
              <a:t>Alkaline phosphatase</a:t>
            </a:r>
            <a:endParaRPr lang="en-GB" sz="4800" b="1">
              <a:latin typeface="Arial" charset="0"/>
            </a:endParaRPr>
          </a:p>
        </p:txBody>
      </p:sp>
      <p:sp>
        <p:nvSpPr>
          <p:cNvPr id="115715" name="Rectangle 3"/>
          <p:cNvSpPr>
            <a:spLocks noGrp="1" noChangeArrowheads="1"/>
          </p:cNvSpPr>
          <p:nvPr>
            <p:ph type="body" idx="1"/>
          </p:nvPr>
        </p:nvSpPr>
        <p:spPr/>
        <p:txBody>
          <a:bodyPr/>
          <a:lstStyle/>
          <a:p>
            <a:pPr>
              <a:lnSpc>
                <a:spcPct val="80000"/>
              </a:lnSpc>
            </a:pPr>
            <a:r>
              <a:rPr lang="en-ZA" sz="2000"/>
              <a:t>There are two primary uses for alkaline phosphatase in DNA manipulations: </a:t>
            </a:r>
          </a:p>
          <a:p>
            <a:pPr>
              <a:lnSpc>
                <a:spcPct val="80000"/>
              </a:lnSpc>
            </a:pPr>
            <a:endParaRPr lang="en-ZA" sz="2000"/>
          </a:p>
          <a:p>
            <a:pPr>
              <a:lnSpc>
                <a:spcPct val="80000"/>
              </a:lnSpc>
            </a:pPr>
            <a:r>
              <a:rPr lang="en-ZA" sz="2000" b="1"/>
              <a:t>Removing 5' phosphates from plasmid and bacteriophage vectors</a:t>
            </a:r>
            <a:r>
              <a:rPr lang="en-ZA" sz="2000"/>
              <a:t> that have been cut with a restriction enzyme. In subsequent ligation reactions, this treatment prevents self-ligation of the vector and thereby greatly facilitates ligation of other DNA fragments into the vector (e.g. subcloning).</a:t>
            </a:r>
            <a:br>
              <a:rPr lang="en-ZA" sz="2000"/>
            </a:br>
            <a:r>
              <a:rPr lang="en-ZA" sz="2000"/>
              <a:t/>
            </a:r>
            <a:br>
              <a:rPr lang="en-ZA" sz="2000"/>
            </a:br>
            <a:endParaRPr lang="en-ZA" sz="2000"/>
          </a:p>
          <a:p>
            <a:pPr>
              <a:lnSpc>
                <a:spcPct val="80000"/>
              </a:lnSpc>
            </a:pPr>
            <a:r>
              <a:rPr lang="en-ZA" sz="2000" b="1"/>
              <a:t>Removing 5' phosphates from fragments of DNA prior to labeling with radioactive phosphate</a:t>
            </a:r>
            <a:r>
              <a:rPr lang="en-ZA" sz="2000"/>
              <a:t>. Polynucleotide kinase is much more effective in phosphorylating DNA if the 5' phosphate has previously been removed</a:t>
            </a:r>
          </a:p>
          <a:p>
            <a:pPr>
              <a:lnSpc>
                <a:spcPct val="80000"/>
              </a:lnSpc>
            </a:pPr>
            <a:endParaRPr lang="en-ZA" sz="200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ZA" sz="4800" b="1">
                <a:latin typeface="Arial" charset="0"/>
              </a:rPr>
              <a:t>STEP 1. RE DIGESTION OF DNA SAMPLE</a:t>
            </a:r>
            <a:endParaRPr lang="en-GB" sz="4800" b="1">
              <a:latin typeface="Arial" charset="0"/>
            </a:endParaRPr>
          </a:p>
        </p:txBody>
      </p:sp>
      <p:pic>
        <p:nvPicPr>
          <p:cNvPr id="280580" name="Picture 4" descr="Ligation-1"/>
          <p:cNvPicPr>
            <a:picLocks noChangeAspect="1" noChangeArrowheads="1"/>
          </p:cNvPicPr>
          <p:nvPr>
            <p:ph type="body" idx="1"/>
          </p:nvPr>
        </p:nvPicPr>
        <p:blipFill>
          <a:blip r:embed="rId2"/>
          <a:srcRect/>
          <a:stretch>
            <a:fillRect/>
          </a:stretch>
        </p:blipFill>
        <p:spPr>
          <a:xfrm>
            <a:off x="323850" y="1989138"/>
            <a:ext cx="8820150" cy="4319587"/>
          </a:xfrm>
          <a:noFill/>
          <a:ln/>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8" name="Rectangle 6"/>
          <p:cNvSpPr>
            <a:spLocks noGrp="1" noChangeArrowheads="1"/>
          </p:cNvSpPr>
          <p:nvPr>
            <p:ph type="title"/>
          </p:nvPr>
        </p:nvSpPr>
        <p:spPr/>
        <p:txBody>
          <a:bodyPr/>
          <a:lstStyle/>
          <a:p>
            <a:r>
              <a:rPr lang="en-ZA" b="1">
                <a:latin typeface="Arial" charset="0"/>
              </a:rPr>
              <a:t>DEPHOSPORYLATED VECTOR</a:t>
            </a:r>
            <a:endParaRPr lang="en-GB" b="1">
              <a:latin typeface="Arial" charset="0"/>
            </a:endParaRPr>
          </a:p>
        </p:txBody>
      </p:sp>
      <p:pic>
        <p:nvPicPr>
          <p:cNvPr id="253961" name="Picture 9" descr="CIAP"/>
          <p:cNvPicPr>
            <a:picLocks noChangeAspect="1" noChangeArrowheads="1"/>
          </p:cNvPicPr>
          <p:nvPr>
            <p:ph idx="1"/>
          </p:nvPr>
        </p:nvPicPr>
        <p:blipFill>
          <a:blip r:embed="rId2"/>
          <a:srcRect/>
          <a:stretch>
            <a:fillRect/>
          </a:stretch>
        </p:blipFill>
        <p:spPr>
          <a:xfrm>
            <a:off x="3754438" y="3455988"/>
            <a:ext cx="2628900" cy="1238250"/>
          </a:xfrm>
          <a:noFill/>
          <a:ln/>
        </p:spPr>
      </p:pic>
      <p:pic>
        <p:nvPicPr>
          <p:cNvPr id="253962" name="Picture 10" descr="CIAPvector"/>
          <p:cNvPicPr>
            <a:picLocks noChangeAspect="1" noChangeArrowheads="1"/>
          </p:cNvPicPr>
          <p:nvPr>
            <p:ph sz="half" idx="4294967295"/>
          </p:nvPr>
        </p:nvPicPr>
        <p:blipFill>
          <a:blip r:embed="rId3"/>
          <a:srcRect/>
          <a:stretch>
            <a:fillRect/>
          </a:stretch>
        </p:blipFill>
        <p:spPr>
          <a:xfrm>
            <a:off x="755650" y="1989138"/>
            <a:ext cx="7777163" cy="4392612"/>
          </a:xfrm>
          <a:noFill/>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p:cNvSpPr>
            <a:spLocks noGrp="1" noChangeArrowheads="1"/>
          </p:cNvSpPr>
          <p:nvPr>
            <p:ph type="title"/>
          </p:nvPr>
        </p:nvSpPr>
        <p:spPr/>
        <p:txBody>
          <a:bodyPr/>
          <a:lstStyle/>
          <a:p>
            <a:r>
              <a:rPr lang="en-ZA" b="1">
                <a:latin typeface="Arial" charset="0"/>
              </a:rPr>
              <a:t>R.E.S WITH COMPATIBLE ENDS</a:t>
            </a:r>
            <a:endParaRPr lang="en-GB" b="1">
              <a:latin typeface="Arial" charset="0"/>
            </a:endParaRPr>
          </a:p>
        </p:txBody>
      </p:sp>
      <p:pic>
        <p:nvPicPr>
          <p:cNvPr id="257031" name="Picture 7" descr="Postligationa"/>
          <p:cNvPicPr>
            <a:picLocks noChangeAspect="1" noChangeArrowheads="1"/>
          </p:cNvPicPr>
          <p:nvPr>
            <p:ph idx="1"/>
          </p:nvPr>
        </p:nvPicPr>
        <p:blipFill>
          <a:blip r:embed="rId2"/>
          <a:srcRect/>
          <a:stretch>
            <a:fillRect/>
          </a:stretch>
        </p:blipFill>
        <p:spPr>
          <a:xfrm>
            <a:off x="1476375" y="2060575"/>
            <a:ext cx="6480175" cy="4248150"/>
          </a:xfrm>
          <a:noFill/>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sz="4800" b="1">
                <a:latin typeface="Arial" charset="0"/>
              </a:rPr>
              <a:t>Generating a new R.E. site at a blunt end</a:t>
            </a:r>
            <a:endParaRPr lang="en-GB" sz="4800" b="1">
              <a:latin typeface="Arial" charset="0"/>
            </a:endParaRPr>
          </a:p>
        </p:txBody>
      </p:sp>
      <p:sp>
        <p:nvSpPr>
          <p:cNvPr id="179203" name="Rectangle 3"/>
          <p:cNvSpPr>
            <a:spLocks noGrp="1" noChangeArrowheads="1"/>
          </p:cNvSpPr>
          <p:nvPr>
            <p:ph type="body" idx="1"/>
          </p:nvPr>
        </p:nvSpPr>
        <p:spPr>
          <a:xfrm>
            <a:off x="611188" y="2017713"/>
            <a:ext cx="8343900" cy="4114800"/>
          </a:xfrm>
        </p:spPr>
        <p:txBody>
          <a:bodyPr/>
          <a:lstStyle/>
          <a:p>
            <a:pPr>
              <a:lnSpc>
                <a:spcPct val="90000"/>
              </a:lnSpc>
            </a:pPr>
            <a:r>
              <a:rPr lang="en-US" sz="2800" b="1">
                <a:latin typeface="Arial" charset="0"/>
              </a:rPr>
              <a:t>Use linkers to generate a new R.E.</a:t>
            </a:r>
          </a:p>
          <a:p>
            <a:pPr>
              <a:lnSpc>
                <a:spcPct val="90000"/>
              </a:lnSpc>
            </a:pPr>
            <a:r>
              <a:rPr lang="en-ZA" sz="2800" b="1"/>
              <a:t>Linkers are used to place sticky ends on to a blunt-ended molecule </a:t>
            </a:r>
            <a:endParaRPr lang="en-US" sz="2800" b="1">
              <a:latin typeface="Arial" charset="0"/>
            </a:endParaRPr>
          </a:p>
          <a:p>
            <a:pPr>
              <a:lnSpc>
                <a:spcPct val="90000"/>
              </a:lnSpc>
            </a:pPr>
            <a:r>
              <a:rPr lang="en-US" sz="2800" b="1">
                <a:latin typeface="Arial" charset="0"/>
              </a:rPr>
              <a:t>Short blunt ended synthetic ds DNA containing a R.E. site</a:t>
            </a:r>
          </a:p>
          <a:p>
            <a:pPr>
              <a:lnSpc>
                <a:spcPct val="90000"/>
              </a:lnSpc>
            </a:pPr>
            <a:r>
              <a:rPr lang="en-US" sz="2800" b="1">
                <a:latin typeface="Arial" charset="0"/>
              </a:rPr>
              <a:t>Experimental design:</a:t>
            </a:r>
          </a:p>
          <a:p>
            <a:pPr>
              <a:lnSpc>
                <a:spcPct val="90000"/>
              </a:lnSpc>
              <a:buFont typeface="Wingdings" pitchFamily="2" charset="2"/>
              <a:buNone/>
            </a:pPr>
            <a:r>
              <a:rPr lang="en-US" sz="2800" b="1">
                <a:latin typeface="Arial" charset="0"/>
              </a:rPr>
              <a:t>   (i) Blunt ended DNA + linker (T4 ligase)</a:t>
            </a:r>
          </a:p>
          <a:p>
            <a:pPr>
              <a:lnSpc>
                <a:spcPct val="90000"/>
              </a:lnSpc>
              <a:buFont typeface="Wingdings" pitchFamily="2" charset="2"/>
              <a:buNone/>
            </a:pPr>
            <a:r>
              <a:rPr lang="en-US" sz="2800" b="1">
                <a:latin typeface="Arial" charset="0"/>
              </a:rPr>
              <a:t>   (ii) Digest with appropriate R.E.</a:t>
            </a:r>
          </a:p>
          <a:p>
            <a:pPr>
              <a:lnSpc>
                <a:spcPct val="90000"/>
              </a:lnSpc>
              <a:buFont typeface="Wingdings" pitchFamily="2" charset="2"/>
              <a:buNone/>
            </a:pPr>
            <a:r>
              <a:rPr lang="en-US" sz="2800" b="1">
                <a:latin typeface="Arial" charset="0"/>
              </a:rPr>
              <a:t>   (iii) Ligate to vector</a:t>
            </a:r>
          </a:p>
          <a:p>
            <a:pPr>
              <a:lnSpc>
                <a:spcPct val="90000"/>
              </a:lnSpc>
            </a:pPr>
            <a:endParaRPr lang="en-GB" sz="2800" b="1">
              <a:latin typeface="Arial"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50" name="Picture 6" descr="linker"/>
          <p:cNvPicPr>
            <a:picLocks noChangeAspect="1" noChangeArrowheads="1"/>
          </p:cNvPicPr>
          <p:nvPr>
            <p:ph idx="4294967295"/>
          </p:nvPr>
        </p:nvPicPr>
        <p:blipFill>
          <a:blip r:embed="rId2"/>
          <a:srcRect/>
          <a:stretch>
            <a:fillRect/>
          </a:stretch>
        </p:blipFill>
        <p:spPr>
          <a:xfrm>
            <a:off x="1042988" y="404813"/>
            <a:ext cx="7921625" cy="6192837"/>
          </a:xfrm>
          <a:noFill/>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p:txBody>
          <a:bodyPr/>
          <a:lstStyle/>
          <a:p>
            <a:r>
              <a:rPr lang="en-US" b="1">
                <a:latin typeface="Arial" charset="0"/>
              </a:rPr>
              <a:t>Introducing a R.E. site by PCR</a:t>
            </a:r>
            <a:endParaRPr lang="en-GB" b="1">
              <a:latin typeface="Arial" charset="0"/>
            </a:endParaRPr>
          </a:p>
        </p:txBody>
      </p:sp>
      <p:sp>
        <p:nvSpPr>
          <p:cNvPr id="146439" name="Rectangle 7"/>
          <p:cNvSpPr>
            <a:spLocks noGrp="1" noChangeArrowheads="1"/>
          </p:cNvSpPr>
          <p:nvPr>
            <p:ph type="body" sz="half" idx="1"/>
          </p:nvPr>
        </p:nvSpPr>
        <p:spPr>
          <a:xfrm>
            <a:off x="539750" y="2017713"/>
            <a:ext cx="3744913" cy="4114800"/>
          </a:xfrm>
        </p:spPr>
        <p:txBody>
          <a:bodyPr/>
          <a:lstStyle/>
          <a:p>
            <a:r>
              <a:rPr lang="en-US" sz="2800"/>
              <a:t>R.E. site is designed into the 5’ end of the PCR primer</a:t>
            </a:r>
          </a:p>
          <a:p>
            <a:r>
              <a:rPr lang="en-US" sz="2800"/>
              <a:t>PCR fragment is digested with appropriate R.E., purified and ligated into plasmid vector </a:t>
            </a:r>
          </a:p>
          <a:p>
            <a:endParaRPr lang="en-GB" sz="2800"/>
          </a:p>
        </p:txBody>
      </p:sp>
      <p:pic>
        <p:nvPicPr>
          <p:cNvPr id="146441" name="Picture 9" descr="figure"/>
          <p:cNvPicPr>
            <a:picLocks noGrp="1" noChangeAspect="1" noChangeArrowheads="1"/>
          </p:cNvPicPr>
          <p:nvPr>
            <p:ph sz="half" idx="2"/>
          </p:nvPr>
        </p:nvPicPr>
        <p:blipFill>
          <a:blip r:embed="rId2"/>
          <a:srcRect/>
          <a:stretch>
            <a:fillRect/>
          </a:stretch>
        </p:blipFill>
        <p:spPr>
          <a:xfrm>
            <a:off x="4356100" y="2060575"/>
            <a:ext cx="4598988" cy="3960813"/>
          </a:xfrm>
          <a:ln/>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8" name="Rectangle 8"/>
          <p:cNvSpPr>
            <a:spLocks noGrp="1" noChangeArrowheads="1"/>
          </p:cNvSpPr>
          <p:nvPr>
            <p:ph type="title"/>
          </p:nvPr>
        </p:nvSpPr>
        <p:spPr/>
        <p:txBody>
          <a:bodyPr/>
          <a:lstStyle/>
          <a:p>
            <a:r>
              <a:rPr lang="en-ZA" sz="4800" b="1">
                <a:latin typeface="Arial" charset="0"/>
              </a:rPr>
              <a:t>USING DIFFERENT R.E.s</a:t>
            </a:r>
            <a:endParaRPr lang="en-GB" sz="4800" b="1">
              <a:latin typeface="Arial" charset="0"/>
            </a:endParaRPr>
          </a:p>
        </p:txBody>
      </p:sp>
      <p:pic>
        <p:nvPicPr>
          <p:cNvPr id="240647" name="Picture 7" descr="siteadd"/>
          <p:cNvPicPr>
            <a:picLocks noGrp="1" noChangeAspect="1" noChangeArrowheads="1"/>
          </p:cNvPicPr>
          <p:nvPr>
            <p:ph sz="half" idx="1"/>
          </p:nvPr>
        </p:nvPicPr>
        <p:blipFill>
          <a:blip r:embed="rId2"/>
          <a:srcRect/>
          <a:stretch>
            <a:fillRect/>
          </a:stretch>
        </p:blipFill>
        <p:spPr>
          <a:xfrm>
            <a:off x="323850" y="2060575"/>
            <a:ext cx="4608513" cy="4176713"/>
          </a:xfrm>
        </p:spPr>
      </p:pic>
      <p:pic>
        <p:nvPicPr>
          <p:cNvPr id="240651" name="Picture 11" descr="veccut1"/>
          <p:cNvPicPr>
            <a:picLocks noGrp="1" noChangeAspect="1" noChangeArrowheads="1"/>
          </p:cNvPicPr>
          <p:nvPr>
            <p:ph sz="half" idx="2"/>
          </p:nvPr>
        </p:nvPicPr>
        <p:blipFill>
          <a:blip r:embed="rId3"/>
          <a:srcRect/>
          <a:stretch>
            <a:fillRect/>
          </a:stretch>
        </p:blipFill>
        <p:spPr>
          <a:xfrm>
            <a:off x="5292725" y="2060575"/>
            <a:ext cx="3600450" cy="4176713"/>
          </a:xfrm>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20" name="Picture 8" descr="cutend"/>
          <p:cNvPicPr>
            <a:picLocks noGrp="1" noChangeAspect="1" noChangeArrowheads="1"/>
          </p:cNvPicPr>
          <p:nvPr>
            <p:ph sz="half" idx="4294967295"/>
          </p:nvPr>
        </p:nvPicPr>
        <p:blipFill>
          <a:blip r:embed="rId2"/>
          <a:srcRect/>
          <a:stretch>
            <a:fillRect/>
          </a:stretch>
        </p:blipFill>
        <p:spPr>
          <a:xfrm>
            <a:off x="0" y="2276475"/>
            <a:ext cx="4608513" cy="3384550"/>
          </a:xfrm>
        </p:spPr>
      </p:pic>
      <p:sp>
        <p:nvSpPr>
          <p:cNvPr id="243717" name="Rectangle 5"/>
          <p:cNvSpPr>
            <a:spLocks noGrp="1" noChangeArrowheads="1"/>
          </p:cNvSpPr>
          <p:nvPr>
            <p:ph type="body" sz="half" idx="4294967295"/>
          </p:nvPr>
        </p:nvSpPr>
        <p:spPr>
          <a:xfrm>
            <a:off x="5334000" y="2017713"/>
            <a:ext cx="3810000" cy="4114800"/>
          </a:xfrm>
        </p:spPr>
        <p:txBody>
          <a:bodyPr/>
          <a:lstStyle/>
          <a:p>
            <a:pPr>
              <a:lnSpc>
                <a:spcPct val="80000"/>
              </a:lnSpc>
            </a:pPr>
            <a:r>
              <a:rPr lang="en-ZA" sz="2400">
                <a:latin typeface="Arial" charset="0"/>
              </a:rPr>
              <a:t>It depends on the enzyme </a:t>
            </a:r>
          </a:p>
          <a:p>
            <a:pPr>
              <a:lnSpc>
                <a:spcPct val="80000"/>
              </a:lnSpc>
            </a:pPr>
            <a:r>
              <a:rPr lang="en-ZA" sz="2400">
                <a:latin typeface="Arial" charset="0"/>
              </a:rPr>
              <a:t>Some catalogues of enzymes provide anecdotal data on the efficiency of enzymes trying to work at the ends of DNA molecules.</a:t>
            </a:r>
          </a:p>
          <a:p>
            <a:pPr>
              <a:lnSpc>
                <a:spcPct val="80000"/>
              </a:lnSpc>
            </a:pPr>
            <a:r>
              <a:rPr lang="en-ZA" sz="2400">
                <a:latin typeface="Arial" charset="0"/>
              </a:rPr>
              <a:t>Generally, enzymes work better if they have a couple of extra nucleotides at the end - they don't do very well if they are perched on the end of a molecule.</a:t>
            </a:r>
            <a:br>
              <a:rPr lang="en-ZA" sz="2400">
                <a:latin typeface="Arial" charset="0"/>
              </a:rPr>
            </a:br>
            <a:r>
              <a:rPr lang="en-ZA" sz="2400">
                <a:latin typeface="Arial" charset="0"/>
              </a:rPr>
              <a:t/>
            </a:r>
            <a:br>
              <a:rPr lang="en-ZA" sz="2400">
                <a:latin typeface="Arial" charset="0"/>
              </a:rPr>
            </a:br>
            <a:endParaRPr lang="en-ZA" sz="2400">
              <a:latin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Rectangle 4"/>
          <p:cNvSpPr>
            <a:spLocks noGrp="1" noChangeArrowheads="1"/>
          </p:cNvSpPr>
          <p:nvPr>
            <p:ph type="title"/>
          </p:nvPr>
        </p:nvSpPr>
        <p:spPr>
          <a:xfrm>
            <a:off x="1042988" y="333375"/>
            <a:ext cx="7793037" cy="1462088"/>
          </a:xfrm>
        </p:spPr>
        <p:txBody>
          <a:bodyPr/>
          <a:lstStyle/>
          <a:p>
            <a:r>
              <a:rPr lang="en-US" sz="4800" b="1">
                <a:latin typeface="Arial" charset="0"/>
              </a:rPr>
              <a:t>Ligation of foreign DNA to plasmid vectors</a:t>
            </a:r>
            <a:endParaRPr lang="en-GB" sz="4800" b="1">
              <a:latin typeface="Arial" charset="0"/>
            </a:endParaRPr>
          </a:p>
        </p:txBody>
      </p:sp>
      <p:graphicFrame>
        <p:nvGraphicFramePr>
          <p:cNvPr id="193606" name="Group 70"/>
          <p:cNvGraphicFramePr>
            <a:graphicFrameLocks noGrp="1"/>
          </p:cNvGraphicFramePr>
          <p:nvPr>
            <p:ph type="tbl" idx="1"/>
          </p:nvPr>
        </p:nvGraphicFramePr>
        <p:xfrm>
          <a:off x="1182688" y="2017713"/>
          <a:ext cx="7772400" cy="4206875"/>
        </p:xfrm>
        <a:graphic>
          <a:graphicData uri="http://schemas.openxmlformats.org/drawingml/2006/table">
            <a:tbl>
              <a:tblPr/>
              <a:tblGrid>
                <a:gridCol w="2590800"/>
                <a:gridCol w="2590800"/>
                <a:gridCol w="2590800"/>
              </a:tblGrid>
              <a:tr h="700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Termini on foreign DNA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Requirements for cloning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     Comments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17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Blunt -ended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High conc of DNAs and ligase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Large no. of non-recombinant clone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R.E. sites may be eliminated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Tandem copies of foreign DNA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6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Different protruding termini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Requires purification of plasmid after digestion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R.E. sites at junctions are conserved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Low no. of non-recombinants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Foreign DNA is inserted in only one orientation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6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Identical protruding termini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Phosphatase treatment of linear plasmid vector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R.E. sites at junctions are conserved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Foreign DNA is inserted in either orientation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Tandem copies of foreign DNA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ZA" b="1">
                <a:latin typeface="Arial" charset="0"/>
              </a:rPr>
              <a:t>IDENTIFICATION OF POSITIVE CLONES</a:t>
            </a:r>
            <a:endParaRPr lang="en-GB" b="1">
              <a:latin typeface="Arial" charset="0"/>
            </a:endParaRPr>
          </a:p>
        </p:txBody>
      </p:sp>
      <p:sp>
        <p:nvSpPr>
          <p:cNvPr id="216067" name="Rectangle 3"/>
          <p:cNvSpPr>
            <a:spLocks noGrp="1" noChangeArrowheads="1"/>
          </p:cNvSpPr>
          <p:nvPr>
            <p:ph type="body" idx="1"/>
          </p:nvPr>
        </p:nvSpPr>
        <p:spPr/>
        <p:txBody>
          <a:bodyPr/>
          <a:lstStyle/>
          <a:p>
            <a:pPr>
              <a:lnSpc>
                <a:spcPct val="80000"/>
              </a:lnSpc>
            </a:pPr>
            <a:r>
              <a:rPr lang="en-ZA" sz="2400">
                <a:latin typeface="Arial" charset="0"/>
              </a:rPr>
              <a:t>One of the first steps is to identify clones carrying the recombinant plasmid, with the desired DNA insert.</a:t>
            </a:r>
          </a:p>
          <a:p>
            <a:pPr>
              <a:lnSpc>
                <a:spcPct val="80000"/>
              </a:lnSpc>
            </a:pPr>
            <a:r>
              <a:rPr lang="en-ZA" sz="2400">
                <a:latin typeface="Arial" charset="0"/>
              </a:rPr>
              <a:t>This can be done by 'picking' clones - choosing individual bacterial colonies in order to isolate the plasmid DNA from each of them. </a:t>
            </a:r>
          </a:p>
          <a:p>
            <a:pPr>
              <a:lnSpc>
                <a:spcPct val="80000"/>
              </a:lnSpc>
            </a:pPr>
            <a:r>
              <a:rPr lang="en-ZA" sz="2400">
                <a:latin typeface="Arial" charset="0"/>
              </a:rPr>
              <a:t>Single bacterial colonies are grown in culture broth containing the selection antibiotic in order to maintain the plasmid. </a:t>
            </a:r>
          </a:p>
          <a:p>
            <a:pPr>
              <a:lnSpc>
                <a:spcPct val="80000"/>
              </a:lnSpc>
            </a:pPr>
            <a:r>
              <a:rPr lang="en-ZA" sz="2400">
                <a:latin typeface="Arial" charset="0"/>
              </a:rPr>
              <a:t>The plasmid DNA is extracted by the standard minipreparation technique and then analysed by restriction digest.</a:t>
            </a:r>
          </a:p>
          <a:p>
            <a:pPr>
              <a:lnSpc>
                <a:spcPct val="80000"/>
              </a:lnSpc>
            </a:pPr>
            <a:r>
              <a:rPr lang="en-ZA" sz="2400">
                <a:latin typeface="Arial" charset="0"/>
              </a:rPr>
              <a:t>After digesting the DNA, different sized fragments are separated by agarose gel electrophoresis and the sizes determined by comparison with known DNA molecular weight marke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2" name="Rectangle 4"/>
          <p:cNvSpPr>
            <a:spLocks noGrp="1" noChangeArrowheads="1"/>
          </p:cNvSpPr>
          <p:nvPr>
            <p:ph type="title"/>
          </p:nvPr>
        </p:nvSpPr>
        <p:spPr/>
        <p:txBody>
          <a:bodyPr/>
          <a:lstStyle/>
          <a:p>
            <a:r>
              <a:rPr lang="en-ZA" b="1">
                <a:latin typeface="Arial" charset="0"/>
              </a:rPr>
              <a:t>AGAROSE GEL ELECTROPHORESIS</a:t>
            </a:r>
            <a:endParaRPr lang="en-GB" b="1">
              <a:latin typeface="Arial" charset="0"/>
            </a:endParaRPr>
          </a:p>
        </p:txBody>
      </p:sp>
      <p:sp>
        <p:nvSpPr>
          <p:cNvPr id="293893" name="Rectangle 5"/>
          <p:cNvSpPr>
            <a:spLocks noGrp="1" noChangeArrowheads="1"/>
          </p:cNvSpPr>
          <p:nvPr>
            <p:ph idx="1"/>
          </p:nvPr>
        </p:nvSpPr>
        <p:spPr>
          <a:xfrm>
            <a:off x="179388" y="1989138"/>
            <a:ext cx="8964612" cy="4679950"/>
          </a:xfrm>
        </p:spPr>
        <p:txBody>
          <a:bodyPr/>
          <a:lstStyle/>
          <a:p>
            <a:endParaRPr lang="en-GB"/>
          </a:p>
        </p:txBody>
      </p:sp>
      <p:pic>
        <p:nvPicPr>
          <p:cNvPr id="293894" name="Picture 6" descr="electro4"/>
          <p:cNvPicPr>
            <a:picLocks noChangeAspect="1" noChangeArrowheads="1"/>
          </p:cNvPicPr>
          <p:nvPr/>
        </p:nvPicPr>
        <p:blipFill>
          <a:blip r:embed="rId2"/>
          <a:srcRect/>
          <a:stretch>
            <a:fillRect/>
          </a:stretch>
        </p:blipFill>
        <p:spPr bwMode="auto">
          <a:xfrm>
            <a:off x="971550" y="1773238"/>
            <a:ext cx="7056438" cy="489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ZA" b="1">
                <a:latin typeface="Arial" charset="0"/>
              </a:rPr>
              <a:t>STEP 2. RE DIGESTION OF PLASMID DNA</a:t>
            </a:r>
            <a:endParaRPr lang="en-GB" b="1">
              <a:latin typeface="Arial" charset="0"/>
            </a:endParaRPr>
          </a:p>
        </p:txBody>
      </p:sp>
      <p:pic>
        <p:nvPicPr>
          <p:cNvPr id="281604" name="Picture 4" descr="Ligation-2"/>
          <p:cNvPicPr>
            <a:picLocks noChangeAspect="1" noChangeArrowheads="1"/>
          </p:cNvPicPr>
          <p:nvPr>
            <p:ph type="body" idx="1"/>
          </p:nvPr>
        </p:nvPicPr>
        <p:blipFill>
          <a:blip r:embed="rId2"/>
          <a:srcRect/>
          <a:stretch>
            <a:fillRect/>
          </a:stretch>
        </p:blipFill>
        <p:spPr>
          <a:xfrm>
            <a:off x="1116013" y="1700213"/>
            <a:ext cx="7343775" cy="4897437"/>
          </a:xfrm>
          <a:noFill/>
          <a:ln/>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Rectangle 4"/>
          <p:cNvSpPr>
            <a:spLocks noGrp="1" noChangeArrowheads="1"/>
          </p:cNvSpPr>
          <p:nvPr>
            <p:ph type="title"/>
          </p:nvPr>
        </p:nvSpPr>
        <p:spPr/>
        <p:txBody>
          <a:bodyPr/>
          <a:lstStyle/>
          <a:p>
            <a:endParaRPr lang="en-GB"/>
          </a:p>
        </p:txBody>
      </p:sp>
      <p:pic>
        <p:nvPicPr>
          <p:cNvPr id="295943" name="Picture 7" descr="electro3"/>
          <p:cNvPicPr>
            <a:picLocks noChangeAspect="1" noChangeArrowheads="1"/>
          </p:cNvPicPr>
          <p:nvPr>
            <p:ph sz="half" idx="1"/>
          </p:nvPr>
        </p:nvPicPr>
        <p:blipFill>
          <a:blip r:embed="rId2"/>
          <a:srcRect/>
          <a:stretch>
            <a:fillRect/>
          </a:stretch>
        </p:blipFill>
        <p:spPr>
          <a:xfrm>
            <a:off x="468313" y="2133600"/>
            <a:ext cx="4391025" cy="4175125"/>
          </a:xfrm>
          <a:noFill/>
          <a:ln/>
        </p:spPr>
      </p:pic>
      <p:pic>
        <p:nvPicPr>
          <p:cNvPr id="295944" name="Picture 8" descr="electro2"/>
          <p:cNvPicPr>
            <a:picLocks noChangeAspect="1" noChangeArrowheads="1"/>
          </p:cNvPicPr>
          <p:nvPr>
            <p:ph sz="half" idx="2"/>
          </p:nvPr>
        </p:nvPicPr>
        <p:blipFill>
          <a:blip r:embed="rId3"/>
          <a:srcRect/>
          <a:stretch>
            <a:fillRect/>
          </a:stretch>
        </p:blipFill>
        <p:spPr>
          <a:xfrm>
            <a:off x="5076825" y="2349500"/>
            <a:ext cx="3887788" cy="4319588"/>
          </a:xfrm>
          <a:noFill/>
          <a:ln/>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ZA" sz="4800" b="1">
                <a:latin typeface="Arial" charset="0"/>
              </a:rPr>
              <a:t>RECOMBINANT DNA</a:t>
            </a:r>
            <a:endParaRPr lang="en-GB" sz="4800" b="1">
              <a:latin typeface="Arial" charset="0"/>
            </a:endParaRPr>
          </a:p>
        </p:txBody>
      </p:sp>
      <p:sp>
        <p:nvSpPr>
          <p:cNvPr id="217091" name="Rectangle 3"/>
          <p:cNvSpPr>
            <a:spLocks noGrp="1" noChangeArrowheads="1"/>
          </p:cNvSpPr>
          <p:nvPr>
            <p:ph type="body" idx="1"/>
          </p:nvPr>
        </p:nvSpPr>
        <p:spPr>
          <a:xfrm>
            <a:off x="900113" y="2017713"/>
            <a:ext cx="8054975" cy="4114800"/>
          </a:xfrm>
        </p:spPr>
        <p:txBody>
          <a:bodyPr/>
          <a:lstStyle/>
          <a:p>
            <a:pPr>
              <a:lnSpc>
                <a:spcPct val="90000"/>
              </a:lnSpc>
            </a:pPr>
            <a:r>
              <a:rPr lang="en-ZA" sz="2400">
                <a:latin typeface="Arial" charset="0"/>
              </a:rPr>
              <a:t>R.E. are a useful tool for analysing Recombinant DNA</a:t>
            </a:r>
          </a:p>
          <a:p>
            <a:pPr>
              <a:lnSpc>
                <a:spcPct val="90000"/>
              </a:lnSpc>
              <a:buFont typeface="Wingdings" pitchFamily="2" charset="2"/>
              <a:buNone/>
            </a:pPr>
            <a:r>
              <a:rPr lang="en-ZA" sz="2400">
                <a:latin typeface="Arial" charset="0"/>
              </a:rPr>
              <a:t>     </a:t>
            </a:r>
            <a:r>
              <a:rPr lang="en-ZA" sz="2400">
                <a:solidFill>
                  <a:schemeClr val="hlink"/>
                </a:solidFill>
                <a:latin typeface="Arial" charset="0"/>
              </a:rPr>
              <a:t>▪</a:t>
            </a:r>
            <a:r>
              <a:rPr lang="en-ZA" sz="2400">
                <a:latin typeface="Arial" charset="0"/>
              </a:rPr>
              <a:t> checking the size of the insert </a:t>
            </a:r>
          </a:p>
          <a:p>
            <a:pPr>
              <a:lnSpc>
                <a:spcPct val="90000"/>
              </a:lnSpc>
              <a:buFont typeface="Wingdings" pitchFamily="2" charset="2"/>
              <a:buNone/>
            </a:pPr>
            <a:r>
              <a:rPr lang="en-ZA" sz="2400">
                <a:solidFill>
                  <a:schemeClr val="hlink"/>
                </a:solidFill>
                <a:latin typeface="Arial" charset="0"/>
              </a:rPr>
              <a:t>     ▪</a:t>
            </a:r>
            <a:r>
              <a:rPr lang="en-ZA" sz="2400">
                <a:latin typeface="Arial" charset="0"/>
              </a:rPr>
              <a:t> checking the orientation of the insert </a:t>
            </a:r>
          </a:p>
          <a:p>
            <a:pPr>
              <a:lnSpc>
                <a:spcPct val="90000"/>
              </a:lnSpc>
              <a:buFont typeface="Wingdings" pitchFamily="2" charset="2"/>
              <a:buNone/>
            </a:pPr>
            <a:r>
              <a:rPr lang="en-ZA" sz="2400">
                <a:latin typeface="Arial" charset="0"/>
              </a:rPr>
              <a:t>     </a:t>
            </a:r>
            <a:r>
              <a:rPr lang="en-ZA" sz="2400">
                <a:solidFill>
                  <a:schemeClr val="hlink"/>
                </a:solidFill>
                <a:latin typeface="Arial" charset="0"/>
              </a:rPr>
              <a:t>▪ </a:t>
            </a:r>
            <a:r>
              <a:rPr lang="en-ZA" sz="2400">
                <a:latin typeface="Arial" charset="0"/>
              </a:rPr>
              <a:t>determining pattern of restriction sites within insert </a:t>
            </a:r>
          </a:p>
          <a:p>
            <a:pPr>
              <a:lnSpc>
                <a:spcPct val="90000"/>
              </a:lnSpc>
            </a:pPr>
            <a:r>
              <a:rPr lang="en-ZA" sz="2400">
                <a:latin typeface="Arial" charset="0"/>
              </a:rPr>
              <a:t>Sometimes it is important to determine the </a:t>
            </a:r>
            <a:r>
              <a:rPr lang="en-ZA" sz="2400" b="1">
                <a:latin typeface="Arial" charset="0"/>
              </a:rPr>
              <a:t>orientation</a:t>
            </a:r>
            <a:r>
              <a:rPr lang="en-ZA" sz="2400">
                <a:latin typeface="Arial" charset="0"/>
              </a:rPr>
              <a:t> of the DNA insert in relation to the vector sequence. </a:t>
            </a:r>
          </a:p>
          <a:p>
            <a:pPr>
              <a:lnSpc>
                <a:spcPct val="90000"/>
              </a:lnSpc>
            </a:pPr>
            <a:r>
              <a:rPr lang="en-ZA" sz="2400">
                <a:latin typeface="Arial" charset="0"/>
              </a:rPr>
              <a:t>This can be done simply by restriction digest using enzyme(s) which cut the vector sequence near to the insert and cut within the insert sequence (asymmetrically).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ZA" sz="5400" b="1">
                <a:latin typeface="Arial" charset="0"/>
              </a:rPr>
              <a:t>APPLICATIONS</a:t>
            </a:r>
            <a:endParaRPr lang="en-GB" sz="5400" b="1">
              <a:latin typeface="Arial" charset="0"/>
            </a:endParaRPr>
          </a:p>
        </p:txBody>
      </p:sp>
      <p:sp>
        <p:nvSpPr>
          <p:cNvPr id="104451" name="Rectangle 3"/>
          <p:cNvSpPr>
            <a:spLocks noGrp="1" noChangeArrowheads="1"/>
          </p:cNvSpPr>
          <p:nvPr>
            <p:ph type="body" idx="1"/>
          </p:nvPr>
        </p:nvSpPr>
        <p:spPr/>
        <p:txBody>
          <a:bodyPr/>
          <a:lstStyle/>
          <a:p>
            <a:r>
              <a:rPr lang="en-ZA"/>
              <a:t>Cloning DNA fragments </a:t>
            </a:r>
          </a:p>
          <a:p>
            <a:r>
              <a:rPr lang="en-ZA"/>
              <a:t>Generating Libraries: essential step for genome mapping</a:t>
            </a:r>
          </a:p>
          <a:p>
            <a:r>
              <a:rPr lang="en-ZA"/>
              <a:t>Positional cloning – discovering disease genes</a:t>
            </a:r>
          </a:p>
          <a:p>
            <a:r>
              <a:rPr lang="en-ZA"/>
              <a:t>Discovering genes from e.g. Protein sequence</a:t>
            </a:r>
          </a:p>
          <a:p>
            <a:pPr>
              <a:buFont typeface="Wingdings" pitchFamily="2" charset="2"/>
              <a:buNone/>
            </a:pPr>
            <a:endParaRPr lang="en-ZA"/>
          </a:p>
          <a:p>
            <a:endParaRPr lang="en-ZA" sz="2800">
              <a:latin typeface="Arial"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b="1"/>
              <a:t>PCR cloning strategies</a:t>
            </a:r>
            <a:endParaRPr lang="en-ZA" b="1"/>
          </a:p>
        </p:txBody>
      </p:sp>
      <p:sp>
        <p:nvSpPr>
          <p:cNvPr id="228355" name="Rectangle 3"/>
          <p:cNvSpPr>
            <a:spLocks noGrp="1" noChangeArrowheads="1"/>
          </p:cNvSpPr>
          <p:nvPr>
            <p:ph type="body" idx="1"/>
          </p:nvPr>
        </p:nvSpPr>
        <p:spPr/>
        <p:txBody>
          <a:bodyPr/>
          <a:lstStyle/>
          <a:p>
            <a:r>
              <a:rPr lang="en-US"/>
              <a:t>Cloning methods for PCR products are divided into three types:</a:t>
            </a:r>
          </a:p>
          <a:p>
            <a:pPr>
              <a:buFont typeface="Wingdings" pitchFamily="2" charset="2"/>
              <a:buNone/>
            </a:pPr>
            <a:r>
              <a:rPr lang="en-US"/>
              <a:t>  (i)  blunt-end cloning</a:t>
            </a:r>
          </a:p>
          <a:p>
            <a:pPr>
              <a:buFont typeface="Wingdings" pitchFamily="2" charset="2"/>
              <a:buNone/>
            </a:pPr>
            <a:r>
              <a:rPr lang="en-US"/>
              <a:t>  (ii) sticky-end cloning</a:t>
            </a:r>
          </a:p>
          <a:p>
            <a:pPr>
              <a:buFont typeface="Wingdings" pitchFamily="2" charset="2"/>
              <a:buNone/>
            </a:pPr>
            <a:r>
              <a:rPr lang="en-US"/>
              <a:t>  (iii) T-A cloning</a:t>
            </a:r>
          </a:p>
          <a:p>
            <a:endParaRPr lang="en-ZA"/>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ZA" sz="4000" b="1"/>
              <a:t>PCR Cloning Considerations</a:t>
            </a:r>
            <a:r>
              <a:rPr lang="en-ZA" sz="4000"/>
              <a:t/>
            </a:r>
            <a:br>
              <a:rPr lang="en-ZA" sz="4000"/>
            </a:br>
            <a:endParaRPr lang="en-ZA" sz="4000"/>
          </a:p>
        </p:txBody>
      </p:sp>
      <p:sp>
        <p:nvSpPr>
          <p:cNvPr id="116739" name="Rectangle 3"/>
          <p:cNvSpPr>
            <a:spLocks noGrp="1" noChangeArrowheads="1"/>
          </p:cNvSpPr>
          <p:nvPr>
            <p:ph type="body" idx="1"/>
          </p:nvPr>
        </p:nvSpPr>
        <p:spPr/>
        <p:txBody>
          <a:bodyPr/>
          <a:lstStyle/>
          <a:p>
            <a:r>
              <a:rPr lang="en-ZA" sz="2400" b="1">
                <a:latin typeface="Arial" charset="0"/>
              </a:rPr>
              <a:t>Nature of the Insert: </a:t>
            </a:r>
            <a:r>
              <a:rPr lang="en-ZA" sz="2400">
                <a:latin typeface="Arial" charset="0"/>
              </a:rPr>
              <a:t>not all PCR fragments will clone with the same efficiency into the same vector.</a:t>
            </a:r>
          </a:p>
          <a:p>
            <a:r>
              <a:rPr lang="en-ZA" sz="2400" b="1">
                <a:latin typeface="Arial" charset="0"/>
              </a:rPr>
              <a:t>Insert Size:</a:t>
            </a:r>
            <a:r>
              <a:rPr lang="en-ZA" sz="2400">
                <a:latin typeface="Arial" charset="0"/>
              </a:rPr>
              <a:t>The size of the fragment being cloned is a primary contributor to the overall cloning efficiency. Large fragments of DNA (≥ 5 kb) are amenable to cloning in high-copy number vectors, yet at a much lower efficiency.</a:t>
            </a:r>
          </a:p>
          <a:p>
            <a:r>
              <a:rPr lang="en-ZA" sz="2400" b="1">
                <a:latin typeface="Arial" charset="0"/>
              </a:rPr>
              <a:t>Vector-to-Insert Ratio:</a:t>
            </a:r>
            <a:r>
              <a:rPr lang="en-ZA" sz="2400">
                <a:latin typeface="Arial" charset="0"/>
              </a:rPr>
              <a:t>Optimization of molar concentration ratios of the vector to insert is critical to ensure efficient cloning</a:t>
            </a:r>
            <a:r>
              <a:rPr lang="en-ZA" sz="2800">
                <a:latin typeface="Arial" charset="0"/>
              </a:rPr>
              <a:t>. </a:t>
            </a:r>
            <a:r>
              <a:rPr lang="en-ZA" sz="2400">
                <a:latin typeface="Arial" charset="0"/>
              </a:rPr>
              <a:t>insert ratios: 1:1, 1:3,</a:t>
            </a:r>
          </a:p>
          <a:p>
            <a:endParaRPr lang="en-ZA" sz="2400">
              <a:latin typeface="Arial" charset="0"/>
            </a:endParaRPr>
          </a:p>
          <a:p>
            <a:endParaRPr lang="en-ZA" sz="2800">
              <a:latin typeface="Arial" charset="0"/>
            </a:endParaRPr>
          </a:p>
          <a:p>
            <a:endParaRPr lang="en-ZA" sz="2400">
              <a:latin typeface="Arial" charset="0"/>
            </a:endParaRPr>
          </a:p>
          <a:p>
            <a:endParaRPr lang="en-ZA" sz="2400">
              <a:latin typeface="Arial" charset="0"/>
            </a:endParaRPr>
          </a:p>
          <a:p>
            <a:endParaRPr lang="en-ZA" sz="2400">
              <a:latin typeface="Arial" charset="0"/>
            </a:endParaRPr>
          </a:p>
          <a:p>
            <a:endParaRPr lang="en-ZA" sz="2800">
              <a:latin typeface="Arial"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3" name="Rectangle 7"/>
          <p:cNvSpPr>
            <a:spLocks noGrp="1" noChangeArrowheads="1"/>
          </p:cNvSpPr>
          <p:nvPr>
            <p:ph type="title"/>
          </p:nvPr>
        </p:nvSpPr>
        <p:spPr/>
        <p:txBody>
          <a:bodyPr/>
          <a:lstStyle/>
          <a:p>
            <a:r>
              <a:rPr lang="en-US" b="1"/>
              <a:t>T-A Cloning</a:t>
            </a:r>
            <a:endParaRPr lang="en-ZA" b="1"/>
          </a:p>
        </p:txBody>
      </p:sp>
      <p:sp>
        <p:nvSpPr>
          <p:cNvPr id="229384" name="Rectangle 8"/>
          <p:cNvSpPr>
            <a:spLocks noGrp="1" noChangeArrowheads="1"/>
          </p:cNvSpPr>
          <p:nvPr>
            <p:ph type="body" sz="half" idx="1"/>
          </p:nvPr>
        </p:nvSpPr>
        <p:spPr>
          <a:xfrm>
            <a:off x="250825" y="1844675"/>
            <a:ext cx="4033838" cy="5013325"/>
          </a:xfrm>
        </p:spPr>
        <p:txBody>
          <a:bodyPr/>
          <a:lstStyle/>
          <a:p>
            <a:r>
              <a:rPr lang="en-US" sz="2400"/>
              <a:t>When DNA fragments are generated </a:t>
            </a:r>
            <a:r>
              <a:rPr lang="en-US" sz="2400" i="1"/>
              <a:t>Taq </a:t>
            </a:r>
            <a:r>
              <a:rPr lang="en-US" sz="2400"/>
              <a:t>polymerase adds</a:t>
            </a:r>
            <a:r>
              <a:rPr lang="en-US" sz="2400" i="1"/>
              <a:t> </a:t>
            </a:r>
            <a:r>
              <a:rPr lang="en-US" sz="2400"/>
              <a:t>1 or 2 extra adenines onto the end of 3’ end of blunt ds DNA</a:t>
            </a:r>
          </a:p>
          <a:p>
            <a:r>
              <a:rPr lang="en-US" sz="2400"/>
              <a:t>Several commercially available kits take advantage of this ability</a:t>
            </a:r>
          </a:p>
          <a:p>
            <a:r>
              <a:rPr lang="en-US" sz="2400"/>
              <a:t>Use a plasmid vector with thymidine residues linked onto the 3’ ends of linearised plasmid DNA</a:t>
            </a:r>
            <a:endParaRPr lang="en-US" sz="2400" i="1"/>
          </a:p>
          <a:p>
            <a:endParaRPr lang="en-ZA" sz="2000">
              <a:latin typeface="Arial" charset="0"/>
            </a:endParaRPr>
          </a:p>
        </p:txBody>
      </p:sp>
      <p:pic>
        <p:nvPicPr>
          <p:cNvPr id="229386" name="Picture 10" descr="taclone"/>
          <p:cNvPicPr>
            <a:picLocks noChangeAspect="1" noChangeArrowheads="1"/>
          </p:cNvPicPr>
          <p:nvPr>
            <p:ph sz="half" idx="2"/>
          </p:nvPr>
        </p:nvPicPr>
        <p:blipFill>
          <a:blip r:embed="rId2"/>
          <a:srcRect/>
          <a:stretch>
            <a:fillRect/>
          </a:stretch>
        </p:blipFill>
        <p:spPr>
          <a:xfrm>
            <a:off x="4284663" y="1916113"/>
            <a:ext cx="4670425" cy="4681537"/>
          </a:xfrm>
          <a:noFill/>
          <a:ln/>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p:txBody>
          <a:bodyPr/>
          <a:lstStyle/>
          <a:p>
            <a:r>
              <a:rPr lang="en-ZA" sz="4800" b="1">
                <a:latin typeface="Arial" charset="0"/>
              </a:rPr>
              <a:t>TA CLONING VECTOR</a:t>
            </a:r>
            <a:endParaRPr lang="en-GB" sz="4800" b="1">
              <a:latin typeface="Arial" charset="0"/>
            </a:endParaRPr>
          </a:p>
        </p:txBody>
      </p:sp>
      <p:pic>
        <p:nvPicPr>
          <p:cNvPr id="232454" name="Picture 6" descr="TA_cloning_A"/>
          <p:cNvPicPr>
            <a:picLocks noGrp="1" noChangeAspect="1" noChangeArrowheads="1"/>
          </p:cNvPicPr>
          <p:nvPr>
            <p:ph idx="1"/>
          </p:nvPr>
        </p:nvPicPr>
        <p:blipFill>
          <a:blip r:embed="rId2"/>
          <a:srcRect/>
          <a:stretch>
            <a:fillRect/>
          </a:stretch>
        </p:blipFill>
        <p:spPr>
          <a:xfrm>
            <a:off x="1042988" y="2060575"/>
            <a:ext cx="7705725" cy="3889375"/>
          </a:xfrm>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p:txBody>
          <a:bodyPr/>
          <a:lstStyle/>
          <a:p>
            <a:r>
              <a:rPr lang="en-ZA" b="1">
                <a:latin typeface="Arial" charset="0"/>
              </a:rPr>
              <a:t>TA RECOMBINANT VECTOR</a:t>
            </a:r>
            <a:endParaRPr lang="en-GB" b="1">
              <a:latin typeface="Arial" charset="0"/>
            </a:endParaRPr>
          </a:p>
        </p:txBody>
      </p:sp>
      <p:pic>
        <p:nvPicPr>
          <p:cNvPr id="234502" name="Picture 6" descr="TA_cloning_C"/>
          <p:cNvPicPr>
            <a:picLocks noGrp="1" noChangeAspect="1" noChangeArrowheads="1"/>
          </p:cNvPicPr>
          <p:nvPr>
            <p:ph idx="1"/>
          </p:nvPr>
        </p:nvPicPr>
        <p:blipFill>
          <a:blip r:embed="rId2"/>
          <a:srcRect/>
          <a:stretch>
            <a:fillRect/>
          </a:stretch>
        </p:blipFill>
        <p:spPr>
          <a:xfrm>
            <a:off x="1116013" y="2060575"/>
            <a:ext cx="7559675" cy="4176713"/>
          </a:xfrm>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ZA" sz="4800" b="1">
                <a:latin typeface="Arial" charset="0"/>
              </a:rPr>
              <a:t>ANALYSIS OF CLONED DNA</a:t>
            </a:r>
            <a:endParaRPr lang="en-GB" sz="4800" b="1">
              <a:latin typeface="Arial" charset="0"/>
            </a:endParaRPr>
          </a:p>
        </p:txBody>
      </p:sp>
      <p:sp>
        <p:nvSpPr>
          <p:cNvPr id="112643" name="Rectangle 3"/>
          <p:cNvSpPr>
            <a:spLocks noGrp="1" noChangeArrowheads="1"/>
          </p:cNvSpPr>
          <p:nvPr>
            <p:ph type="body" idx="1"/>
          </p:nvPr>
        </p:nvSpPr>
        <p:spPr/>
        <p:txBody>
          <a:bodyPr/>
          <a:lstStyle/>
          <a:p>
            <a:pPr>
              <a:buFont typeface="Wingdings" pitchFamily="2" charset="2"/>
              <a:buNone/>
            </a:pPr>
            <a:endParaRPr lang="en-ZA"/>
          </a:p>
          <a:p>
            <a:r>
              <a:rPr lang="en-ZA"/>
              <a:t> Is it the one you wanted?</a:t>
            </a:r>
          </a:p>
          <a:p>
            <a:r>
              <a:rPr lang="en-ZA"/>
              <a:t> What are its molecular characteristics? </a:t>
            </a:r>
            <a:br>
              <a:rPr lang="en-ZA"/>
            </a:br>
            <a:r>
              <a:rPr lang="en-ZA"/>
              <a:t/>
            </a:r>
            <a:br>
              <a:rPr lang="en-ZA"/>
            </a:br>
            <a:endParaRPr lang="en-ZA"/>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4294967295"/>
          </p:nvPr>
        </p:nvSpPr>
        <p:spPr>
          <a:xfrm>
            <a:off x="1371600" y="2017713"/>
            <a:ext cx="7772400" cy="4114800"/>
          </a:xfrm>
        </p:spPr>
        <p:txBody>
          <a:bodyPr/>
          <a:lstStyle/>
          <a:p>
            <a:pPr>
              <a:lnSpc>
                <a:spcPct val="80000"/>
              </a:lnSpc>
            </a:pPr>
            <a:r>
              <a:rPr lang="en-ZA" sz="2800" b="1">
                <a:latin typeface="Arial" charset="0"/>
              </a:rPr>
              <a:t>Restriction mapping:</a:t>
            </a:r>
            <a:r>
              <a:rPr lang="en-ZA" sz="2800">
                <a:latin typeface="Arial" charset="0"/>
              </a:rPr>
              <a:t> determining the order of restriction sites in a cloned fragment: </a:t>
            </a:r>
          </a:p>
          <a:p>
            <a:pPr>
              <a:lnSpc>
                <a:spcPct val="80000"/>
              </a:lnSpc>
            </a:pPr>
            <a:r>
              <a:rPr lang="en-ZA" sz="2800" b="1">
                <a:latin typeface="Arial" charset="0"/>
              </a:rPr>
              <a:t>Gel electrophoresis:</a:t>
            </a:r>
            <a:r>
              <a:rPr lang="en-ZA" sz="2800">
                <a:latin typeface="Arial" charset="0"/>
              </a:rPr>
              <a:t> separates DNA fragments by molecular weight </a:t>
            </a:r>
          </a:p>
          <a:p>
            <a:pPr>
              <a:lnSpc>
                <a:spcPct val="80000"/>
              </a:lnSpc>
            </a:pPr>
            <a:r>
              <a:rPr lang="en-ZA" sz="2800" b="1">
                <a:latin typeface="Arial" charset="0"/>
              </a:rPr>
              <a:t>Southern Blot analysis: </a:t>
            </a:r>
            <a:r>
              <a:rPr lang="en-ZA" sz="2800">
                <a:latin typeface="Arial" charset="0"/>
              </a:rPr>
              <a:t>DNA</a:t>
            </a:r>
            <a:r>
              <a:rPr lang="en-ZA" sz="2800" b="1">
                <a:latin typeface="Arial" charset="0"/>
              </a:rPr>
              <a:t> </a:t>
            </a:r>
            <a:r>
              <a:rPr lang="en-ZA" sz="2800">
                <a:latin typeface="Arial" charset="0"/>
              </a:rPr>
              <a:t>is transferred ("</a:t>
            </a:r>
            <a:r>
              <a:rPr lang="en-ZA" sz="2800" i="1">
                <a:latin typeface="Arial" charset="0"/>
              </a:rPr>
              <a:t>blotted</a:t>
            </a:r>
            <a:r>
              <a:rPr lang="en-ZA" sz="2800">
                <a:latin typeface="Arial" charset="0"/>
              </a:rPr>
              <a:t>") to filter paper.Filter is exposed to a DNA probe.</a:t>
            </a:r>
            <a:r>
              <a:rPr lang="en-ZA" sz="2800" b="1">
                <a:latin typeface="Arial" charset="0"/>
              </a:rPr>
              <a:t> </a:t>
            </a:r>
            <a:r>
              <a:rPr lang="en-ZA" sz="2800">
                <a:latin typeface="Arial" charset="0"/>
              </a:rPr>
              <a:t>Binds specifically to target DNA immobilized on filter </a:t>
            </a:r>
          </a:p>
          <a:p>
            <a:pPr>
              <a:lnSpc>
                <a:spcPct val="80000"/>
              </a:lnSpc>
            </a:pPr>
            <a:r>
              <a:rPr lang="en-ZA" sz="2800" b="1">
                <a:latin typeface="Arial" charset="0"/>
              </a:rPr>
              <a:t>DNA sequencing:</a:t>
            </a:r>
            <a:r>
              <a:rPr lang="en-ZA" sz="2800">
                <a:latin typeface="Arial" charset="0"/>
              </a:rPr>
              <a:t> provides </a:t>
            </a:r>
            <a:r>
              <a:rPr lang="en-ZA" sz="2800" i="1">
                <a:latin typeface="Arial" charset="0"/>
              </a:rPr>
              <a:t>complete order of bases</a:t>
            </a:r>
            <a:r>
              <a:rPr lang="en-ZA" sz="2800">
                <a:latin typeface="Arial" charset="0"/>
              </a:rPr>
              <a:t> in a DNA fragment </a:t>
            </a:r>
            <a:br>
              <a:rPr lang="en-ZA" sz="2800">
                <a:latin typeface="Arial" charset="0"/>
              </a:rPr>
            </a:br>
            <a:r>
              <a:rPr lang="en-ZA" sz="28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ZA" sz="4000" b="1">
                <a:latin typeface="Arial" charset="0"/>
              </a:rPr>
              <a:t>STEP 3. LIGATION OF DNA SAMPLE AND PLASMID DNA</a:t>
            </a:r>
            <a:endParaRPr lang="en-GB" sz="4000" b="1">
              <a:latin typeface="Arial" charset="0"/>
            </a:endParaRPr>
          </a:p>
        </p:txBody>
      </p:sp>
      <p:pic>
        <p:nvPicPr>
          <p:cNvPr id="282628" name="Picture 4" descr="Ligation"/>
          <p:cNvPicPr>
            <a:picLocks noChangeAspect="1" noChangeArrowheads="1"/>
          </p:cNvPicPr>
          <p:nvPr>
            <p:ph type="body" idx="1"/>
          </p:nvPr>
        </p:nvPicPr>
        <p:blipFill>
          <a:blip r:embed="rId2"/>
          <a:srcRect/>
          <a:stretch>
            <a:fillRect/>
          </a:stretch>
        </p:blipFill>
        <p:spPr>
          <a:xfrm>
            <a:off x="611188" y="1916113"/>
            <a:ext cx="8137525" cy="4752975"/>
          </a:xfrm>
          <a:noFill/>
          <a:ln/>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1" name="Picture 21" descr="blot"/>
          <p:cNvPicPr>
            <a:picLocks noGrp="1" noChangeAspect="1" noChangeArrowheads="1"/>
          </p:cNvPicPr>
          <p:nvPr>
            <p:ph sz="quarter" idx="4294967295"/>
          </p:nvPr>
        </p:nvPicPr>
        <p:blipFill>
          <a:blip r:embed="rId2"/>
          <a:srcRect/>
          <a:stretch>
            <a:fillRect/>
          </a:stretch>
        </p:blipFill>
        <p:spPr>
          <a:xfrm>
            <a:off x="3779838" y="260350"/>
            <a:ext cx="5364162" cy="6192838"/>
          </a:xfrm>
        </p:spPr>
      </p:pic>
      <p:pic>
        <p:nvPicPr>
          <p:cNvPr id="245783" name="Picture 23" descr="Plasmid2"/>
          <p:cNvPicPr>
            <a:picLocks noGrp="1" noChangeAspect="1" noChangeArrowheads="1"/>
          </p:cNvPicPr>
          <p:nvPr>
            <p:ph sz="quarter" idx="4294967295"/>
          </p:nvPr>
        </p:nvPicPr>
        <p:blipFill>
          <a:blip r:embed="rId3"/>
          <a:srcRect/>
          <a:stretch>
            <a:fillRect/>
          </a:stretch>
        </p:blipFill>
        <p:spPr>
          <a:xfrm>
            <a:off x="0" y="3429000"/>
            <a:ext cx="4067175" cy="3429000"/>
          </a:xfrm>
        </p:spPr>
      </p:pic>
      <p:pic>
        <p:nvPicPr>
          <p:cNvPr id="245785" name="Picture 25" descr="Plasmid1"/>
          <p:cNvPicPr>
            <a:picLocks noGrp="1" noChangeAspect="1" noChangeArrowheads="1"/>
          </p:cNvPicPr>
          <p:nvPr>
            <p:ph sz="half" idx="4294967295"/>
          </p:nvPr>
        </p:nvPicPr>
        <p:blipFill>
          <a:blip r:embed="rId4"/>
          <a:srcRect/>
          <a:stretch>
            <a:fillRect/>
          </a:stretch>
        </p:blipFill>
        <p:spPr>
          <a:xfrm>
            <a:off x="0" y="0"/>
            <a:ext cx="4500563" cy="3644900"/>
          </a:xfrm>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9" name="Rectangle 7"/>
          <p:cNvSpPr>
            <a:spLocks noGrp="1" noChangeArrowheads="1"/>
          </p:cNvSpPr>
          <p:nvPr>
            <p:ph type="title"/>
          </p:nvPr>
        </p:nvSpPr>
        <p:spPr/>
        <p:txBody>
          <a:bodyPr/>
          <a:lstStyle/>
          <a:p>
            <a:r>
              <a:rPr lang="en-ZA" b="1">
                <a:latin typeface="Arial" charset="0"/>
              </a:rPr>
              <a:t>DNA FORMS OF A PLASMID</a:t>
            </a:r>
            <a:endParaRPr lang="en-GB" b="1">
              <a:latin typeface="Arial" charset="0"/>
            </a:endParaRPr>
          </a:p>
        </p:txBody>
      </p:sp>
      <p:sp>
        <p:nvSpPr>
          <p:cNvPr id="259080" name="Rectangle 8"/>
          <p:cNvSpPr>
            <a:spLocks noGrp="1" noChangeArrowheads="1"/>
          </p:cNvSpPr>
          <p:nvPr>
            <p:ph type="body" sz="half" idx="1"/>
          </p:nvPr>
        </p:nvSpPr>
        <p:spPr>
          <a:xfrm>
            <a:off x="395288" y="1989138"/>
            <a:ext cx="4464050" cy="4868862"/>
          </a:xfrm>
        </p:spPr>
        <p:txBody>
          <a:bodyPr/>
          <a:lstStyle/>
          <a:p>
            <a:pPr>
              <a:lnSpc>
                <a:spcPct val="80000"/>
              </a:lnSpc>
            </a:pPr>
            <a:r>
              <a:rPr lang="en-ZA" sz="2000" b="1">
                <a:latin typeface="Arial" charset="0"/>
              </a:rPr>
              <a:t>Uncut plasmid DNA can be in any of five forms:</a:t>
            </a:r>
          </a:p>
          <a:p>
            <a:pPr>
              <a:lnSpc>
                <a:spcPct val="80000"/>
              </a:lnSpc>
              <a:buFont typeface="Wingdings" pitchFamily="2" charset="2"/>
              <a:buNone/>
            </a:pPr>
            <a:r>
              <a:rPr lang="en-ZA" sz="2000" b="1">
                <a:latin typeface="Arial" charset="0"/>
              </a:rPr>
              <a:t>       </a:t>
            </a: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nicked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circular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linear covalently closed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supercoiled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circular single-stranded.</a:t>
            </a:r>
          </a:p>
          <a:p>
            <a:pPr>
              <a:lnSpc>
                <a:spcPct val="80000"/>
              </a:lnSpc>
            </a:pPr>
            <a:r>
              <a:rPr lang="en-ZA" sz="2000" b="1">
                <a:latin typeface="Arial" charset="0"/>
              </a:rPr>
              <a:t>The exact distances between the bands of these different forms is influenced by: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percentage of agarose</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time of electrophoresis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degree of supercoiling </a:t>
            </a:r>
          </a:p>
          <a:p>
            <a:pPr>
              <a:lnSpc>
                <a:spcPct val="80000"/>
              </a:lnSpc>
              <a:buFont typeface="Wingdings" pitchFamily="2" charset="2"/>
              <a:buNone/>
            </a:pPr>
            <a:r>
              <a:rPr lang="en-ZA" sz="2000" b="1">
                <a:solidFill>
                  <a:schemeClr val="hlink"/>
                </a:solidFill>
                <a:latin typeface="Arial" charset="0"/>
              </a:rPr>
              <a:t>        </a:t>
            </a:r>
            <a:r>
              <a:rPr lang="en-ZA" sz="2000" b="1">
                <a:solidFill>
                  <a:schemeClr val="hlink"/>
                </a:solidFill>
                <a:latin typeface="Arial" charset="0"/>
                <a:cs typeface="Arial" charset="0"/>
              </a:rPr>
              <a:t>▪</a:t>
            </a:r>
            <a:r>
              <a:rPr lang="en-ZA" sz="2000" b="1">
                <a:latin typeface="Arial" charset="0"/>
              </a:rPr>
              <a:t>    the size of the DNA. </a:t>
            </a:r>
          </a:p>
          <a:p>
            <a:pPr>
              <a:lnSpc>
                <a:spcPct val="80000"/>
              </a:lnSpc>
            </a:pPr>
            <a:r>
              <a:rPr lang="en-ZA" sz="2000" b="1">
                <a:latin typeface="Arial" charset="0"/>
              </a:rPr>
              <a:t>Linear band = linear size of plasmid</a:t>
            </a:r>
            <a:endParaRPr lang="en-GB" sz="2000" b="1">
              <a:latin typeface="Arial" charset="0"/>
            </a:endParaRPr>
          </a:p>
          <a:p>
            <a:pPr>
              <a:lnSpc>
                <a:spcPct val="80000"/>
              </a:lnSpc>
            </a:pPr>
            <a:endParaRPr lang="en-GB" sz="1600" b="1">
              <a:latin typeface="Arial" charset="0"/>
            </a:endParaRPr>
          </a:p>
        </p:txBody>
      </p:sp>
      <p:pic>
        <p:nvPicPr>
          <p:cNvPr id="259078" name="Picture 6" descr="plsmid4"/>
          <p:cNvPicPr>
            <a:picLocks noChangeAspect="1" noChangeArrowheads="1"/>
          </p:cNvPicPr>
          <p:nvPr>
            <p:ph sz="half" idx="2"/>
          </p:nvPr>
        </p:nvPicPr>
        <p:blipFill>
          <a:blip r:embed="rId2"/>
          <a:srcRect/>
          <a:stretch>
            <a:fillRect/>
          </a:stretch>
        </p:blipFill>
        <p:spPr>
          <a:xfrm>
            <a:off x="4716463" y="1916113"/>
            <a:ext cx="4427537" cy="4752975"/>
          </a:xfrm>
          <a:noFill/>
          <a:ln/>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ZA" b="1">
                <a:latin typeface="Arial" charset="0"/>
              </a:rPr>
              <a:t>CLONING INTO A PLASMID</a:t>
            </a:r>
            <a:endParaRPr lang="en-GB" b="1">
              <a:latin typeface="Arial" charset="0"/>
            </a:endParaRPr>
          </a:p>
        </p:txBody>
      </p:sp>
      <p:pic>
        <p:nvPicPr>
          <p:cNvPr id="83974" name="Picture 6" descr="PLASMID"/>
          <p:cNvPicPr>
            <a:picLocks noChangeAspect="1" noChangeArrowheads="1"/>
          </p:cNvPicPr>
          <p:nvPr>
            <p:ph idx="1"/>
          </p:nvPr>
        </p:nvPicPr>
        <p:blipFill>
          <a:blip r:embed="rId2"/>
          <a:srcRect/>
          <a:stretch>
            <a:fillRect/>
          </a:stretch>
        </p:blipFill>
        <p:spPr>
          <a:xfrm>
            <a:off x="1763713" y="1844675"/>
            <a:ext cx="6553200" cy="5013325"/>
          </a:xfrm>
          <a:noFill/>
          <a:ln/>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6" name="Picture 4" descr="cloning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1977</TotalTime>
  <Words>3380</Words>
  <Application>Microsoft PowerPoint</Application>
  <PresentationFormat>On-screen Show (4:3)</PresentationFormat>
  <Paragraphs>382</Paragraphs>
  <Slides>93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93</vt:i4>
      </vt:variant>
    </vt:vector>
  </HeadingPairs>
  <TitlesOfParts>
    <vt:vector size="97" baseType="lpstr">
      <vt:lpstr>Arial</vt:lpstr>
      <vt:lpstr>Tahoma</vt:lpstr>
      <vt:lpstr>Wingdings</vt:lpstr>
      <vt:lpstr>Blends</vt:lpstr>
      <vt:lpstr>Principles of cloning, vectors and cloning strategies</vt:lpstr>
      <vt:lpstr>DNA CLONING</vt:lpstr>
      <vt:lpstr>DNA CLONING</vt:lpstr>
      <vt:lpstr>DNA CLONING</vt:lpstr>
      <vt:lpstr>CLONING PROCESS</vt:lpstr>
      <vt:lpstr>PLASMID CLONING STRATEGY</vt:lpstr>
      <vt:lpstr>STEP 1. RE DIGESTION OF DNA SAMPLE</vt:lpstr>
      <vt:lpstr>STEP 2. RE DIGESTION OF PLASMID DNA</vt:lpstr>
      <vt:lpstr>STEP 3. LIGATION OF DNA SAMPLE AND PLASMID DNA</vt:lpstr>
      <vt:lpstr>STEP 4. TRANSFORMATION OF LIGATION PRODUCTS</vt:lpstr>
      <vt:lpstr>CHEMICAL TRANSFORMATION WITH CALCIUM CHLORIDE </vt:lpstr>
      <vt:lpstr>TRANSFORMATION BY ELECTROPORATION</vt:lpstr>
      <vt:lpstr>STEP 5. GROWTH ON AGAR PLATES</vt:lpstr>
      <vt:lpstr>STEP 5</vt:lpstr>
      <vt:lpstr>TERMS USED IN CLONING</vt:lpstr>
      <vt:lpstr>CLONING VECTORS</vt:lpstr>
      <vt:lpstr>PLASMIDS</vt:lpstr>
      <vt:lpstr>PLASMID VECTORS</vt:lpstr>
      <vt:lpstr>SELECTIVE MARKER</vt:lpstr>
      <vt:lpstr>ORIGIN OF REPLICATION</vt:lpstr>
      <vt:lpstr>MULTIPLE CLONING SITE</vt:lpstr>
      <vt:lpstr>MULTIPLE CLONING SITE</vt:lpstr>
      <vt:lpstr>Slide 23</vt:lpstr>
      <vt:lpstr>Slide 24</vt:lpstr>
      <vt:lpstr>CLONING VECTORS</vt:lpstr>
      <vt:lpstr>PLASMID VECTORS</vt:lpstr>
      <vt:lpstr>Disadvantages using plasmids</vt:lpstr>
      <vt:lpstr>BACTERIOPHAGE LAMBDA</vt:lpstr>
      <vt:lpstr>BACTERIOPHAGE LAMBDA</vt:lpstr>
      <vt:lpstr>COSMID VECTOR</vt:lpstr>
      <vt:lpstr>COSMID VECTOR</vt:lpstr>
      <vt:lpstr>Yeast Artificial Chromosomes </vt:lpstr>
      <vt:lpstr>Yeast Artificial Chromosomes </vt:lpstr>
      <vt:lpstr>Slide 34</vt:lpstr>
      <vt:lpstr>PACs and BACs </vt:lpstr>
      <vt:lpstr>RETROVIRAL VECTORS</vt:lpstr>
      <vt:lpstr>Types of expression systems</vt:lpstr>
      <vt:lpstr>EXPRESSION VECTORS</vt:lpstr>
      <vt:lpstr>EXPRESSION VECTORS</vt:lpstr>
      <vt:lpstr>Common problems with bacterial expression systems </vt:lpstr>
      <vt:lpstr>REPORTER GENE VECTORS</vt:lpstr>
      <vt:lpstr>SHUTTLE VECTORS</vt:lpstr>
      <vt:lpstr>CLONING STRATEGY</vt:lpstr>
      <vt:lpstr>How Are Genes Cloned Using Plasmids?</vt:lpstr>
      <vt:lpstr>Why Plasmids are Good Cloning Vectors</vt:lpstr>
      <vt:lpstr>How is foreign DNA Inserted into a Plasmid? </vt:lpstr>
      <vt:lpstr>RESTRICTION ENZYMES</vt:lpstr>
      <vt:lpstr>RESTRICTION ENZYMES</vt:lpstr>
      <vt:lpstr>CLONING METHODOLOGY</vt:lpstr>
      <vt:lpstr>Slide 50</vt:lpstr>
      <vt:lpstr>Slide 51</vt:lpstr>
      <vt:lpstr>Slide 52</vt:lpstr>
      <vt:lpstr>Slide 53</vt:lpstr>
      <vt:lpstr>BLUE/WHITE SCREENING</vt:lpstr>
      <vt:lpstr>α -complementation</vt:lpstr>
      <vt:lpstr>SCREENING RECOMBINANTS</vt:lpstr>
      <vt:lpstr>COMPLICATIONS</vt:lpstr>
      <vt:lpstr>ENZYMES USED IN MOLECULAR BIOLOGY</vt:lpstr>
      <vt:lpstr>ENZYMES USED IN MOLECULAR BIOLOGY</vt:lpstr>
      <vt:lpstr>RESTRICTION ENZYMES</vt:lpstr>
      <vt:lpstr>5’ OVERHANGS</vt:lpstr>
      <vt:lpstr>3’ OVERHANGS</vt:lpstr>
      <vt:lpstr>BLUNT ENDS</vt:lpstr>
      <vt:lpstr>Converting a 5’ overhang to blunt end</vt:lpstr>
      <vt:lpstr>Converting a 3’ overhang to a blunt end</vt:lpstr>
      <vt:lpstr>DIRECTIONAL CLONING</vt:lpstr>
      <vt:lpstr>Slide 67</vt:lpstr>
      <vt:lpstr>Alkaline phosphatase</vt:lpstr>
      <vt:lpstr>Alkaline phosphatase</vt:lpstr>
      <vt:lpstr>DEPHOSPORYLATED VECTOR</vt:lpstr>
      <vt:lpstr>R.E.S WITH COMPATIBLE ENDS</vt:lpstr>
      <vt:lpstr>Generating a new R.E. site at a blunt end</vt:lpstr>
      <vt:lpstr>Slide 73</vt:lpstr>
      <vt:lpstr>Introducing a R.E. site by PCR</vt:lpstr>
      <vt:lpstr>USING DIFFERENT R.E.s</vt:lpstr>
      <vt:lpstr>Slide 76</vt:lpstr>
      <vt:lpstr>Ligation of foreign DNA to plasmid vectors</vt:lpstr>
      <vt:lpstr>IDENTIFICATION OF POSITIVE CLONES</vt:lpstr>
      <vt:lpstr>AGAROSE GEL ELECTROPHORESIS</vt:lpstr>
      <vt:lpstr>Slide 80</vt:lpstr>
      <vt:lpstr>RECOMBINANT DNA</vt:lpstr>
      <vt:lpstr>APPLICATIONS</vt:lpstr>
      <vt:lpstr>PCR cloning strategies</vt:lpstr>
      <vt:lpstr>PCR Cloning Considerations </vt:lpstr>
      <vt:lpstr>T-A Cloning</vt:lpstr>
      <vt:lpstr>TA CLONING VECTOR</vt:lpstr>
      <vt:lpstr>TA RECOMBINANT VECTOR</vt:lpstr>
      <vt:lpstr>ANALYSIS OF CLONED DNA</vt:lpstr>
      <vt:lpstr>Slide 89</vt:lpstr>
      <vt:lpstr>Slide 90</vt:lpstr>
      <vt:lpstr>DNA FORMS OF A PLASMID</vt:lpstr>
      <vt:lpstr>CLONING INTO A PLASMID</vt:lpstr>
      <vt:lpstr>Slide 93</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dc:creator>
  <cp:lastModifiedBy>Acer</cp:lastModifiedBy>
  <cp:revision>50</cp:revision>
  <dcterms:created xsi:type="dcterms:W3CDTF">2006-02-08T10:43:40Z</dcterms:created>
  <dcterms:modified xsi:type="dcterms:W3CDTF">2015-12-02T05:32:51Z</dcterms:modified>
</cp:coreProperties>
</file>