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3" r:id="rId3"/>
    <p:sldId id="275" r:id="rId4"/>
    <p:sldId id="257" r:id="rId5"/>
    <p:sldId id="289" r:id="rId6"/>
    <p:sldId id="291" r:id="rId7"/>
    <p:sldId id="292" r:id="rId8"/>
    <p:sldId id="258" r:id="rId9"/>
    <p:sldId id="269" r:id="rId10"/>
    <p:sldId id="290" r:id="rId11"/>
    <p:sldId id="267" r:id="rId12"/>
    <p:sldId id="279" r:id="rId13"/>
    <p:sldId id="287" r:id="rId14"/>
    <p:sldId id="294" r:id="rId15"/>
    <p:sldId id="295" r:id="rId16"/>
    <p:sldId id="296" r:id="rId17"/>
    <p:sldId id="297" r:id="rId18"/>
    <p:sldId id="298" r:id="rId19"/>
    <p:sldId id="300" r:id="rId20"/>
    <p:sldId id="301" r:id="rId21"/>
    <p:sldId id="302" r:id="rId22"/>
    <p:sldId id="313" r:id="rId23"/>
    <p:sldId id="314" r:id="rId24"/>
    <p:sldId id="315" r:id="rId25"/>
    <p:sldId id="316" r:id="rId26"/>
    <p:sldId id="317" r:id="rId27"/>
    <p:sldId id="318" r:id="rId28"/>
    <p:sldId id="303" r:id="rId29"/>
    <p:sldId id="305" r:id="rId30"/>
    <p:sldId id="312" r:id="rId31"/>
    <p:sldId id="280" r:id="rId32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00"/>
    <a:srgbClr val="00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80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FF093B-A91D-4663-8601-F61A4E3560A9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E8D478-B87F-41D5-95E6-5873768F4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1EF10C-CE14-4905-AC19-1FE558198E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US" sz="1200">
                <a:latin typeface="Calibri" pitchFamily="34" charset="0"/>
              </a:rPr>
              <a:t>10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4583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8163"/>
            <a:ext cx="5026025" cy="3844925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C2C95-C341-4FF5-B453-204D73C6BE6B}" type="slidenum">
              <a:rPr lang="en-GB"/>
              <a:pPr/>
              <a:t>14</a:t>
            </a:fld>
            <a:endParaRPr lang="en-GB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Schematic representation of the mitochondrion with details of the inner membrane and its respiratory complexes (I–IV). </a:t>
            </a:r>
            <a:r>
              <a:rPr lang="en-GB" b="1" dirty="0"/>
              <a:t>Mitochondria</a:t>
            </a:r>
            <a:r>
              <a:rPr lang="en-GB" dirty="0"/>
              <a:t> are formed by two membranes, an outer membrane having mainly permeability properties and an inner membrane where electron transport and oxidative </a:t>
            </a:r>
            <a:r>
              <a:rPr lang="en-GB" dirty="0" err="1"/>
              <a:t>phosphorylation</a:t>
            </a:r>
            <a:r>
              <a:rPr lang="en-GB" dirty="0"/>
              <a:t> occur. The inner space, called matrix, contains metabolic enzymes, the </a:t>
            </a:r>
            <a:r>
              <a:rPr lang="en-GB" b="1" dirty="0"/>
              <a:t>mitochondria</a:t>
            </a:r>
            <a:r>
              <a:rPr lang="en-GB" dirty="0"/>
              <a:t>l deoxyribonucleic </a:t>
            </a:r>
            <a:r>
              <a:rPr lang="en-GB" dirty="0" err="1"/>
              <a:t>aci</a:t>
            </a:r>
            <a:r>
              <a:rPr lang="en-GB" dirty="0"/>
              <a:t> ...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29BA5-25FF-403E-8F2F-0B6DC0455883}" type="slidenum">
              <a:rPr lang="en-GB"/>
              <a:pPr/>
              <a:t>15</a:t>
            </a:fld>
            <a:endParaRPr lang="en-GB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~2-10 genomes / nucleoid)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1695E-5678-44C7-8FA2-1DD4ABA753AB}" type="slidenum">
              <a:rPr lang="en-GB"/>
              <a:pPr/>
              <a:t>16</a:t>
            </a:fld>
            <a:endParaRPr lang="en-GB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Figure 2</a:t>
            </a:r>
            <a:r>
              <a:rPr lang="en-GB" dirty="0"/>
              <a:t>  Organization of human mitochondrial DNA. The two strands are called heavy (H) and light (L) according to their </a:t>
            </a:r>
            <a:r>
              <a:rPr lang="en-GB" dirty="0" err="1"/>
              <a:t>isopycnic</a:t>
            </a:r>
            <a:r>
              <a:rPr lang="en-GB" dirty="0"/>
              <a:t> sedimentation in a </a:t>
            </a:r>
            <a:r>
              <a:rPr lang="en-GB" dirty="0" err="1"/>
              <a:t>cesium</a:t>
            </a:r>
            <a:r>
              <a:rPr lang="en-GB" dirty="0"/>
              <a:t> chloride gradient. Gene distribution between the two strands and the main regulatory regions is indicated. The protein-coding genes are: ATP6, ATP8: </a:t>
            </a:r>
            <a:r>
              <a:rPr lang="en-GB" dirty="0" err="1"/>
              <a:t>ATPase</a:t>
            </a:r>
            <a:r>
              <a:rPr lang="en-GB" dirty="0"/>
              <a:t> subunits; CO I, II, III: </a:t>
            </a:r>
            <a:r>
              <a:rPr lang="en-GB" dirty="0" err="1"/>
              <a:t>cytochrome</a:t>
            </a:r>
            <a:r>
              <a:rPr lang="en-GB" dirty="0"/>
              <a:t> </a:t>
            </a:r>
            <a:r>
              <a:rPr lang="en-GB" i="1" dirty="0"/>
              <a:t>c</a:t>
            </a:r>
            <a:r>
              <a:rPr lang="en-GB" dirty="0"/>
              <a:t> </a:t>
            </a:r>
            <a:r>
              <a:rPr lang="en-GB" dirty="0" err="1"/>
              <a:t>oxidase</a:t>
            </a:r>
            <a:r>
              <a:rPr lang="en-GB" dirty="0"/>
              <a:t> subunits; </a:t>
            </a:r>
            <a:r>
              <a:rPr lang="en-GB" dirty="0" err="1"/>
              <a:t>Cytb</a:t>
            </a:r>
            <a:r>
              <a:rPr lang="en-GB" dirty="0"/>
              <a:t>: </a:t>
            </a:r>
            <a:r>
              <a:rPr lang="en-GB" dirty="0" err="1"/>
              <a:t>cytochrome</a:t>
            </a:r>
            <a:r>
              <a:rPr lang="en-GB" dirty="0"/>
              <a:t> </a:t>
            </a:r>
            <a:r>
              <a:rPr lang="en-GB" i="1" dirty="0"/>
              <a:t>b</a:t>
            </a:r>
            <a:r>
              <a:rPr lang="en-GB" dirty="0"/>
              <a:t>; 1, 2, 3, 4, 4L, 5, 6: NADH </a:t>
            </a:r>
            <a:r>
              <a:rPr lang="en-GB" dirty="0" err="1"/>
              <a:t>dehydrogenase</a:t>
            </a:r>
            <a:r>
              <a:rPr lang="en-GB" dirty="0"/>
              <a:t> subunits; 12S, 16S </a:t>
            </a:r>
            <a:r>
              <a:rPr lang="en-GB" dirty="0" err="1"/>
              <a:t>rRNAs</a:t>
            </a:r>
            <a:r>
              <a:rPr lang="en-GB" dirty="0"/>
              <a:t>: small and large ribosomal subunits RNA; A: </a:t>
            </a:r>
            <a:r>
              <a:rPr lang="en-GB" dirty="0" err="1"/>
              <a:t>alanine</a:t>
            </a:r>
            <a:r>
              <a:rPr lang="en-GB" dirty="0"/>
              <a:t>; C: </a:t>
            </a:r>
            <a:r>
              <a:rPr lang="en-GB" dirty="0" err="1"/>
              <a:t>cysteine</a:t>
            </a:r>
            <a:r>
              <a:rPr lang="en-GB" dirty="0"/>
              <a:t>; D: aspartic acid; E: </a:t>
            </a:r>
            <a:r>
              <a:rPr lang="en-GB" dirty="0" err="1"/>
              <a:t>glutamic</a:t>
            </a:r>
            <a:r>
              <a:rPr lang="en-GB" dirty="0"/>
              <a:t> acid; F: phenylalanine; G: </a:t>
            </a:r>
            <a:r>
              <a:rPr lang="en-GB" dirty="0" err="1"/>
              <a:t>glycine</a:t>
            </a:r>
            <a:r>
              <a:rPr lang="en-GB" dirty="0"/>
              <a:t>; H: </a:t>
            </a:r>
            <a:r>
              <a:rPr lang="en-GB" dirty="0" err="1"/>
              <a:t>histidine</a:t>
            </a:r>
            <a:r>
              <a:rPr lang="en-GB" dirty="0"/>
              <a:t>; I: </a:t>
            </a:r>
            <a:r>
              <a:rPr lang="en-GB" dirty="0" err="1"/>
              <a:t>isoleucine</a:t>
            </a:r>
            <a:r>
              <a:rPr lang="en-GB" dirty="0"/>
              <a:t>; K: lysine; L: </a:t>
            </a:r>
            <a:r>
              <a:rPr lang="en-GB" dirty="0" err="1"/>
              <a:t>leucine</a:t>
            </a:r>
            <a:r>
              <a:rPr lang="en-GB" dirty="0"/>
              <a:t>; M: </a:t>
            </a:r>
            <a:r>
              <a:rPr lang="en-GB" dirty="0" err="1"/>
              <a:t>methionine</a:t>
            </a:r>
            <a:r>
              <a:rPr lang="en-GB" dirty="0"/>
              <a:t>; N: </a:t>
            </a:r>
            <a:r>
              <a:rPr lang="en-GB" dirty="0" err="1"/>
              <a:t>asparagine</a:t>
            </a:r>
            <a:r>
              <a:rPr lang="en-GB" dirty="0"/>
              <a:t>; P: </a:t>
            </a:r>
            <a:r>
              <a:rPr lang="en-GB" dirty="0" err="1"/>
              <a:t>proline</a:t>
            </a:r>
            <a:r>
              <a:rPr lang="en-GB" dirty="0"/>
              <a:t>; Q: glutamine; R: </a:t>
            </a:r>
            <a:r>
              <a:rPr lang="en-GB" dirty="0" err="1"/>
              <a:t>arginine</a:t>
            </a:r>
            <a:r>
              <a:rPr lang="en-GB" dirty="0"/>
              <a:t>; S: serine; T: </a:t>
            </a:r>
            <a:r>
              <a:rPr lang="en-GB" dirty="0" err="1"/>
              <a:t>threonine</a:t>
            </a:r>
            <a:r>
              <a:rPr lang="en-GB" dirty="0"/>
              <a:t>; V: </a:t>
            </a:r>
            <a:r>
              <a:rPr lang="en-GB" dirty="0" err="1"/>
              <a:t>valine</a:t>
            </a:r>
            <a:r>
              <a:rPr lang="en-GB" dirty="0"/>
              <a:t>; W: tryptophan; Y: tyrosine transfer RNA genes; OL: L strand replication origin; OH: H strand replication origin. In the expanded D-loop region – HSP: H strand promoter; LSP: L strand promoter; CSB: conserved sequence box; ETAS: extended termination associated sequences; LR and SR: short and long repeats; the conserved central domain (black bar), the RNA primer (gray) and the RNA/DNA transition are indicated.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26C90-7973-4879-8D0E-6F0C270076FD}" type="slidenum">
              <a:rPr lang="en-GB"/>
              <a:pPr/>
              <a:t>18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The sequential development of ageing mechanisms.</a:t>
            </a:r>
            <a:r>
              <a:rPr lang="en-GB"/>
              <a:t>   Modelling can reveal how the mechanisms responsible for cellular ageing can develop sequentially as the process advances6. In simulations, it is found that a long period of gradual accumulation of mitochondrial (mt)DNA mutations results in a progressive increase in intracellular stress and a decline in energy production that eventually precipitates a more pronounced breakdown of cellular homeostasis.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8D478-B87F-41D5-95E6-5873768F4CF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97400-565D-4ECD-BDD0-F591B52127A4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41B0-D06E-425B-B0F4-744A912D1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C69ED-C2BD-4824-BA92-C58969799002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96346-F34D-4B4F-A3DD-ABC362BAC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D64D2-D9D5-4AAA-BA7A-4132FD15CCF4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DF8C-410A-4B20-8520-314BD0310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3B0982-4883-4A62-B0DE-38A1C94FB09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1DF549-8211-4C41-B059-BAF9983580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76701-792F-4801-95A9-67306DA11E0D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37FF3-FC63-41A0-A142-9E0CFD30D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22F3-41F7-4053-93D3-44C3A8E15813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FC17-4177-45EC-AE43-461A2B640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1840-6CDB-4C5E-9D1B-1D3B63B36C8B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561D-E9BA-4189-B59F-3BD94BEBF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9D201-6F1F-41B3-862A-009C46E78E0B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F92D2-51FD-4449-BBDE-E5CF8EC6B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D8D8-B7C0-4C95-AD62-8F7DB1F946AC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007B5-9C3D-4351-A709-750824115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A12-7B4E-4B14-A6DA-A1E1864B3738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AD34B-38AA-430A-A7B6-ECF9B49EA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4E66-4AB6-491E-A0F1-CF763F597C9C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76434-EBDD-4DDA-8F4B-9C4EE93E6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6E9B4-852D-4585-859F-FF1C62822602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60B6A-B88A-4E45-BA12-E6228535A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7F19B2-7CE2-4666-BDEB-DAC06518ABD7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87EAE6-AF42-4357-9830-A8B65BA92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2609850"/>
          </a:xfrm>
        </p:spPr>
        <p:txBody>
          <a:bodyPr rtlCol="0">
            <a:normAutofit/>
          </a:bodyPr>
          <a:lstStyle/>
          <a:p>
            <a:pPr rtl="1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pitchFamily="34" charset="0"/>
              </a:rPr>
              <a:t>The genome of prokaryotes and eukaryotes- nuclear and extranuclear genetic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Continue…</a:t>
            </a:r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Cambria" pitchFamily="18" charset="0"/>
              </a:rPr>
              <a:t>Prior to 1950's it was believed that humans had 48 chromosomes but in 1956 it was confirmed that each human cell has </a:t>
            </a:r>
            <a:r>
              <a:rPr lang="en-US" sz="2200" i="1" dirty="0">
                <a:latin typeface="Cambria" pitchFamily="18" charset="0"/>
              </a:rPr>
              <a:t>46 chromosomes</a:t>
            </a:r>
            <a:r>
              <a:rPr lang="en-US" sz="2200" dirty="0">
                <a:latin typeface="Cambria" pitchFamily="18" charset="0"/>
              </a:rPr>
              <a:t> (</a:t>
            </a:r>
            <a:r>
              <a:rPr lang="en-US" sz="2200" dirty="0" err="1">
                <a:latin typeface="Cambria" pitchFamily="18" charset="0"/>
              </a:rPr>
              <a:t>Tjio</a:t>
            </a:r>
            <a:r>
              <a:rPr lang="en-US" sz="2200" dirty="0">
                <a:latin typeface="Cambria" pitchFamily="18" charset="0"/>
              </a:rPr>
              <a:t> and </a:t>
            </a:r>
            <a:r>
              <a:rPr lang="en-US" sz="2200" dirty="0" err="1">
                <a:latin typeface="Cambria" pitchFamily="18" charset="0"/>
              </a:rPr>
              <a:t>Levan</a:t>
            </a:r>
            <a:r>
              <a:rPr lang="en-US" sz="2200" dirty="0">
                <a:latin typeface="Cambria" pitchFamily="18" charset="0"/>
              </a:rPr>
              <a:t>, 1956</a:t>
            </a:r>
            <a:r>
              <a:rPr lang="en-US" sz="2200" dirty="0" smtClean="0">
                <a:latin typeface="Cambria" pitchFamily="18" charset="0"/>
              </a:rPr>
              <a:t>).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en-US" sz="2200" dirty="0">
              <a:latin typeface="Cambria" pitchFamily="18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Cambria" pitchFamily="18" charset="0"/>
              </a:rPr>
              <a:t>On the chromosomes the genes are situated in a linear order. </a:t>
            </a:r>
            <a:endParaRPr lang="en-US" sz="2200" dirty="0" smtClean="0">
              <a:latin typeface="Cambria" pitchFamily="18" charset="0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en-US" sz="2200" dirty="0" smtClean="0">
              <a:latin typeface="Cambria" pitchFamily="18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2200" dirty="0" smtClean="0">
                <a:latin typeface="Cambria" pitchFamily="18" charset="0"/>
              </a:rPr>
              <a:t>Each </a:t>
            </a:r>
            <a:r>
              <a:rPr lang="en-US" sz="2200" dirty="0">
                <a:latin typeface="Cambria" pitchFamily="18" charset="0"/>
              </a:rPr>
              <a:t>gene has a precise position or </a:t>
            </a:r>
            <a:r>
              <a:rPr lang="en-US" sz="2200" i="1" dirty="0">
                <a:solidFill>
                  <a:srgbClr val="0070C0"/>
                </a:solidFill>
                <a:latin typeface="Cambria" pitchFamily="18" charset="0"/>
              </a:rPr>
              <a:t>locus</a:t>
            </a:r>
            <a:r>
              <a:rPr lang="en-US" sz="2200" dirty="0" smtClean="0">
                <a:solidFill>
                  <a:srgbClr val="0070C0"/>
                </a:solidFill>
                <a:latin typeface="Cambria" pitchFamily="18" charset="0"/>
              </a:rPr>
              <a:t>.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en-US" sz="2200" dirty="0" smtClean="0">
              <a:latin typeface="Cambria" pitchFamily="18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Cambria" pitchFamily="18" charset="0"/>
                <a:cs typeface="Arial" pitchFamily="34" charset="0"/>
              </a:rPr>
              <a:t>The size of </a:t>
            </a:r>
            <a:r>
              <a:rPr lang="en-US" sz="2200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bacterial</a:t>
            </a:r>
            <a:r>
              <a:rPr lang="en-US" sz="2200" dirty="0">
                <a:latin typeface="Cambria" pitchFamily="18" charset="0"/>
                <a:cs typeface="Arial" pitchFamily="34" charset="0"/>
              </a:rPr>
              <a:t> chromosomes ranges from </a:t>
            </a:r>
            <a:r>
              <a:rPr lang="en-US" sz="2200" dirty="0">
                <a:solidFill>
                  <a:srgbClr val="009900"/>
                </a:solidFill>
                <a:latin typeface="Cambria" pitchFamily="18" charset="0"/>
                <a:cs typeface="Arial" pitchFamily="34" charset="0"/>
              </a:rPr>
              <a:t>0.6 </a:t>
            </a:r>
            <a:r>
              <a:rPr lang="en-US" sz="2200" dirty="0" smtClean="0">
                <a:solidFill>
                  <a:srgbClr val="009900"/>
                </a:solidFill>
                <a:latin typeface="Cambria" pitchFamily="18" charset="0"/>
                <a:cs typeface="Arial" pitchFamily="34" charset="0"/>
              </a:rPr>
              <a:t>-10 </a:t>
            </a:r>
            <a:r>
              <a:rPr lang="en-US" sz="2200" dirty="0" err="1">
                <a:solidFill>
                  <a:srgbClr val="009900"/>
                </a:solidFill>
                <a:latin typeface="Cambria" pitchFamily="18" charset="0"/>
                <a:cs typeface="Arial" pitchFamily="34" charset="0"/>
              </a:rPr>
              <a:t>Mbp</a:t>
            </a:r>
            <a:r>
              <a:rPr lang="en-US" sz="2200" dirty="0">
                <a:latin typeface="Cambria" pitchFamily="18" charset="0"/>
                <a:cs typeface="Arial" pitchFamily="34" charset="0"/>
              </a:rPr>
              <a:t>, and the size of </a:t>
            </a:r>
            <a:r>
              <a:rPr lang="en-US" sz="2200" dirty="0" err="1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Archael</a:t>
            </a:r>
            <a:r>
              <a:rPr lang="en-US" sz="2200" dirty="0">
                <a:latin typeface="Cambria" pitchFamily="18" charset="0"/>
                <a:cs typeface="Arial" pitchFamily="34" charset="0"/>
              </a:rPr>
              <a:t> range from </a:t>
            </a:r>
            <a:r>
              <a:rPr lang="en-US" sz="2200" dirty="0">
                <a:solidFill>
                  <a:srgbClr val="009900"/>
                </a:solidFill>
                <a:latin typeface="Cambria" pitchFamily="18" charset="0"/>
                <a:cs typeface="Arial" pitchFamily="34" charset="0"/>
              </a:rPr>
              <a:t>0.5 </a:t>
            </a:r>
            <a:r>
              <a:rPr lang="en-US" sz="2200" dirty="0" smtClean="0">
                <a:solidFill>
                  <a:srgbClr val="009900"/>
                </a:solidFill>
                <a:latin typeface="Cambria" pitchFamily="18" charset="0"/>
                <a:cs typeface="Arial" pitchFamily="34" charset="0"/>
              </a:rPr>
              <a:t>- </a:t>
            </a:r>
            <a:r>
              <a:rPr lang="en-US" sz="2200" dirty="0">
                <a:solidFill>
                  <a:srgbClr val="009900"/>
                </a:solidFill>
                <a:latin typeface="Cambria" pitchFamily="18" charset="0"/>
                <a:cs typeface="Arial" pitchFamily="34" charset="0"/>
              </a:rPr>
              <a:t>5.8 </a:t>
            </a:r>
            <a:r>
              <a:rPr lang="en-US" sz="2200" dirty="0" err="1">
                <a:solidFill>
                  <a:srgbClr val="009900"/>
                </a:solidFill>
                <a:latin typeface="Cambria" pitchFamily="18" charset="0"/>
                <a:cs typeface="Arial" pitchFamily="34" charset="0"/>
              </a:rPr>
              <a:t>Mbp</a:t>
            </a:r>
            <a:r>
              <a:rPr lang="en-US" sz="2200" dirty="0">
                <a:latin typeface="Cambria" pitchFamily="18" charset="0"/>
                <a:cs typeface="Arial" pitchFamily="34" charset="0"/>
              </a:rPr>
              <a:t>, whereas </a:t>
            </a:r>
            <a:r>
              <a:rPr lang="en-US" sz="2200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Eukaryotic</a:t>
            </a:r>
            <a:r>
              <a:rPr lang="en-US" sz="2200" dirty="0">
                <a:latin typeface="Cambria" pitchFamily="18" charset="0"/>
                <a:cs typeface="Arial" pitchFamily="34" charset="0"/>
              </a:rPr>
              <a:t> chromosomes range from </a:t>
            </a:r>
            <a:r>
              <a:rPr lang="en-US" sz="2200" dirty="0">
                <a:solidFill>
                  <a:srgbClr val="009900"/>
                </a:solidFill>
                <a:latin typeface="Cambria" pitchFamily="18" charset="0"/>
                <a:cs typeface="Arial" pitchFamily="34" charset="0"/>
              </a:rPr>
              <a:t>2.9 </a:t>
            </a:r>
            <a:r>
              <a:rPr lang="en-US" sz="2200" dirty="0" smtClean="0">
                <a:solidFill>
                  <a:srgbClr val="009900"/>
                </a:solidFill>
                <a:latin typeface="Cambria" pitchFamily="18" charset="0"/>
                <a:cs typeface="Arial" pitchFamily="34" charset="0"/>
              </a:rPr>
              <a:t>- 4,000 </a:t>
            </a:r>
            <a:r>
              <a:rPr lang="en-US" sz="2200" dirty="0" err="1" smtClean="0">
                <a:solidFill>
                  <a:srgbClr val="009900"/>
                </a:solidFill>
                <a:latin typeface="Cambria" pitchFamily="18" charset="0"/>
                <a:cs typeface="Arial" pitchFamily="34" charset="0"/>
              </a:rPr>
              <a:t>Mbp</a:t>
            </a:r>
            <a:r>
              <a:rPr lang="en-US" sz="2200" dirty="0" smtClean="0">
                <a:solidFill>
                  <a:srgbClr val="009900"/>
                </a:solidFill>
                <a:latin typeface="Cambria" pitchFamily="18" charset="0"/>
                <a:cs typeface="Arial" pitchFamily="34" charset="0"/>
              </a:rPr>
              <a:t>. </a:t>
            </a:r>
            <a:endParaRPr lang="en-US" sz="2200" dirty="0">
              <a:solidFill>
                <a:srgbClr val="009900"/>
              </a:solidFill>
              <a:latin typeface="Cambria" pitchFamily="18" charset="0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Courier New" pitchFamily="49" charset="0"/>
              <a:buChar char="o"/>
              <a:defRPr/>
            </a:pPr>
            <a:endParaRPr lang="en-US" sz="2200" dirty="0"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Cambria" pitchFamily="18" charset="0"/>
              </a:rPr>
              <a:t>Eukaryotic Genome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16764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Cambria" pitchFamily="18" charset="0"/>
              </a:rPr>
              <a:t>Nuclear</a:t>
            </a:r>
          </a:p>
          <a:p>
            <a:pPr eaLnBrk="1" hangingPunct="1"/>
            <a:r>
              <a:rPr lang="en-US" sz="2400" smtClean="0">
                <a:latin typeface="Cambria" pitchFamily="18" charset="0"/>
              </a:rPr>
              <a:t>Mitochondrial</a:t>
            </a:r>
          </a:p>
          <a:p>
            <a:pPr eaLnBrk="1" hangingPunct="1"/>
            <a:r>
              <a:rPr lang="en-US" sz="2400" smtClean="0">
                <a:latin typeface="Cambria" pitchFamily="18" charset="0"/>
              </a:rPr>
              <a:t>Plasmids (in yeast and plant chloroplasts)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533400" y="0"/>
            <a:ext cx="83820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ar-SA" b="1"/>
          </a:p>
        </p:txBody>
      </p:sp>
      <p:pic>
        <p:nvPicPr>
          <p:cNvPr id="48130" name="Picture 2" descr="http://t0.gstatic.com/images?q=tbn:ANd9GcRuzoNGep5xbIS-DcFm61QJiVTgAiLd8E-uNS3D0_C00YaOkLO_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657600"/>
            <a:ext cx="339725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2" name="Picture 4" descr="http://www2.le.ac.uk/departments/emfpu/genetics/explained/images/Cell_p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657600"/>
            <a:ext cx="3687763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 bwMode="auto">
          <a:xfrm>
            <a:off x="3962400" y="4343400"/>
            <a:ext cx="236220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8134" name="Picture 6" descr="http://t0.gstatic.com/images?q=tbn:ANd9GcTqa2usk66lCpLPYD7c8r0E6oFprTdKDaEE7W7kFH6zvdOcFS2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914400"/>
            <a:ext cx="2481263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360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60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Mitochondrial DNA</a:t>
            </a:r>
            <a:br>
              <a:rPr lang="en-US" sz="360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</a:br>
            <a:endParaRPr lang="ar-SA" sz="360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400" smtClean="0">
                <a:latin typeface="Perpetua" pitchFamily="18" charset="0"/>
                <a:cs typeface="Arial" charset="0"/>
              </a:rPr>
              <a:t>Mitochondrial DNA is a single double stranded circular molecule.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400" smtClean="0">
                <a:latin typeface="Perpetua" pitchFamily="18" charset="0"/>
                <a:cs typeface="Arial" charset="0"/>
              </a:rPr>
              <a:t>There are several copies in each mitochondrion and there are many mitochondria in each of your cells. 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400" smtClean="0">
                <a:latin typeface="Perpetua" pitchFamily="18" charset="0"/>
                <a:cs typeface="Arial" charset="0"/>
              </a:rPr>
              <a:t>Mitochondrial DNA is similar to prokaryotic DNA. There are no histones or any other protein associated with mt DNA. </a:t>
            </a:r>
          </a:p>
          <a:p>
            <a:pPr marL="342900" lvl="1" indent="-342900" algn="just" eaLnBrk="1" fontAlgn="auto" hangingPunct="1">
              <a:spcAft>
                <a:spcPts val="0"/>
              </a:spcAft>
              <a:buClr>
                <a:srgbClr val="0070C0"/>
              </a:buClr>
              <a:buFont typeface="Arial" charset="0"/>
              <a:buChar char="•"/>
              <a:defRPr/>
            </a:pPr>
            <a:r>
              <a:rPr lang="en-US" sz="2400" smtClean="0">
                <a:latin typeface="Perpetua" pitchFamily="18" charset="0"/>
                <a:cs typeface="Arial" charset="0"/>
              </a:rPr>
              <a:t>The genes contain no introns. Maternal inheritance.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400" smtClean="0">
                <a:latin typeface="Perpetua" pitchFamily="18" charset="0"/>
                <a:cs typeface="Arial" charset="0"/>
              </a:rPr>
              <a:t>Because it is in a highly oxidizing environment it has a much higher rate of mutations than nuclear DNA. 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400" smtClean="0">
                <a:latin typeface="Perpetua" pitchFamily="18" charset="0"/>
                <a:cs typeface="Arial" charset="0"/>
              </a:rPr>
              <a:t>The genes in mt DNA code for mitochondrial ribosomes and transfer RNAs. 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400" smtClean="0">
                <a:latin typeface="Perpetua" pitchFamily="18" charset="0"/>
                <a:cs typeface="Arial" charset="0"/>
              </a:rPr>
              <a:t>Some genes code for polypeptide subunits of the electron transport chain common to all mitochondria.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90600"/>
            <a:ext cx="6877050" cy="52451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381000"/>
            <a:ext cx="4648200" cy="563563"/>
          </a:xfrm>
        </p:spPr>
        <p:txBody>
          <a:bodyPr/>
          <a:lstStyle/>
          <a:p>
            <a:r>
              <a:rPr lang="en-GB" sz="4000">
                <a:solidFill>
                  <a:srgbClr val="FFFF00"/>
                </a:solidFill>
                <a:latin typeface="Arial Rounded MT Bold" pitchFamily="34" charset="0"/>
              </a:rPr>
              <a:t>Mitochondria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4104" name="Picture 8" descr="A05069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00250"/>
            <a:ext cx="7305675" cy="4857750"/>
          </a:xfrm>
          <a:prstGeom prst="rect">
            <a:avLst/>
          </a:prstGeom>
          <a:noFill/>
        </p:spPr>
      </p:pic>
      <p:pic>
        <p:nvPicPr>
          <p:cNvPr id="410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381000"/>
            <a:ext cx="3581400" cy="190182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GB" dirty="0" smtClean="0">
                <a:latin typeface="Arial Rounded MT Bold" pitchFamily="34" charset="0"/>
              </a:rPr>
              <a:t>Human Mitochondrial </a:t>
            </a:r>
            <a:r>
              <a:rPr lang="en-GB" dirty="0">
                <a:latin typeface="Arial Rounded MT Bold" pitchFamily="34" charset="0"/>
              </a:rPr>
              <a:t>DNA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5029200"/>
          </a:xfrm>
        </p:spPr>
        <p:txBody>
          <a:bodyPr/>
          <a:lstStyle/>
          <a:p>
            <a:r>
              <a:rPr lang="en-GB" dirty="0" err="1">
                <a:latin typeface="Arial Rounded MT Bold" pitchFamily="34" charset="0"/>
              </a:rPr>
              <a:t>Multicopy</a:t>
            </a:r>
            <a:r>
              <a:rPr lang="en-GB" dirty="0">
                <a:latin typeface="Arial Rounded MT Bold" pitchFamily="34" charset="0"/>
              </a:rPr>
              <a:t> (466-806 </a:t>
            </a:r>
            <a:r>
              <a:rPr lang="en-GB" dirty="0" err="1">
                <a:latin typeface="Arial Rounded MT Bold" pitchFamily="34" charset="0"/>
              </a:rPr>
              <a:t>nucleoids</a:t>
            </a:r>
            <a:r>
              <a:rPr lang="en-GB" dirty="0">
                <a:latin typeface="Arial Rounded MT Bold" pitchFamily="34" charset="0"/>
              </a:rPr>
              <a:t> /cell)</a:t>
            </a:r>
          </a:p>
          <a:p>
            <a:r>
              <a:rPr lang="en-GB" dirty="0">
                <a:latin typeface="Arial Rounded MT Bold" pitchFamily="34" charset="0"/>
              </a:rPr>
              <a:t>16,569 </a:t>
            </a:r>
            <a:r>
              <a:rPr lang="en-GB" dirty="0" err="1">
                <a:latin typeface="Arial Rounded MT Bold" pitchFamily="34" charset="0"/>
              </a:rPr>
              <a:t>bp</a:t>
            </a:r>
            <a:r>
              <a:rPr lang="en-GB" dirty="0">
                <a:latin typeface="Arial Rounded MT Bold" pitchFamily="34" charset="0"/>
              </a:rPr>
              <a:t> length and 0.68</a:t>
            </a:r>
            <a:r>
              <a:rPr lang="en-GB" dirty="0">
                <a:latin typeface="Symbol" pitchFamily="18" charset="2"/>
              </a:rPr>
              <a:t>m</a:t>
            </a:r>
            <a:r>
              <a:rPr lang="en-GB" dirty="0">
                <a:latin typeface="Arial Rounded MT Bold" pitchFamily="34" charset="0"/>
              </a:rPr>
              <a:t>M diameter</a:t>
            </a:r>
          </a:p>
          <a:p>
            <a:r>
              <a:rPr lang="en-GB" dirty="0">
                <a:latin typeface="Arial Rounded MT Bold" pitchFamily="34" charset="0"/>
              </a:rPr>
              <a:t>Genes lack </a:t>
            </a:r>
            <a:r>
              <a:rPr lang="en-GB" dirty="0" err="1">
                <a:latin typeface="Arial Rounded MT Bold" pitchFamily="34" charset="0"/>
              </a:rPr>
              <a:t>introns</a:t>
            </a:r>
            <a:endParaRPr lang="en-GB" dirty="0">
              <a:latin typeface="Arial Rounded MT Bold" pitchFamily="34" charset="0"/>
            </a:endParaRPr>
          </a:p>
          <a:p>
            <a:r>
              <a:rPr lang="en-GB" dirty="0">
                <a:latin typeface="Arial Rounded MT Bold" pitchFamily="34" charset="0"/>
              </a:rPr>
              <a:t>Maternally inherited</a:t>
            </a:r>
          </a:p>
          <a:p>
            <a:r>
              <a:rPr lang="en-GB" dirty="0">
                <a:latin typeface="Arial Rounded MT Bold" pitchFamily="34" charset="0"/>
              </a:rPr>
              <a:t>Sequenced in 1981 (</a:t>
            </a:r>
            <a:r>
              <a:rPr lang="en-GB" sz="2000" dirty="0">
                <a:latin typeface="Arial Rounded MT Bold" pitchFamily="34" charset="0"/>
              </a:rPr>
              <a:t>Nature,1981, 290:457-65</a:t>
            </a:r>
            <a:r>
              <a:rPr lang="en-GB" dirty="0">
                <a:latin typeface="Arial Rounded MT Bold" pitchFamily="34" charset="0"/>
              </a:rPr>
              <a:t>)</a:t>
            </a:r>
          </a:p>
          <a:p>
            <a:r>
              <a:rPr lang="en-GB" dirty="0">
                <a:latin typeface="Arial Rounded MT Bold" pitchFamily="34" charset="0"/>
              </a:rPr>
              <a:t>Mutation rate ~1/33 generations</a:t>
            </a:r>
          </a:p>
          <a:p>
            <a:r>
              <a:rPr lang="en-GB" dirty="0" err="1">
                <a:latin typeface="Arial Rounded MT Bold" pitchFamily="34" charset="0"/>
              </a:rPr>
              <a:t>Heteroplasmy</a:t>
            </a:r>
            <a:r>
              <a:rPr lang="en-GB" dirty="0">
                <a:latin typeface="Arial Rounded MT Bold" pitchFamily="34" charset="0"/>
              </a:rPr>
              <a:t> (original and mutated forms co-exist</a:t>
            </a:r>
            <a:r>
              <a:rPr lang="en-GB" dirty="0" smtClean="0">
                <a:latin typeface="Arial Rounded MT Bold" pitchFamily="34" charset="0"/>
              </a:rPr>
              <a:t>)</a:t>
            </a:r>
            <a:endParaRPr lang="en-GB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72000" cy="1935162"/>
          </a:xfrm>
        </p:spPr>
        <p:txBody>
          <a:bodyPr/>
          <a:lstStyle/>
          <a:p>
            <a:pPr algn="l"/>
            <a:r>
              <a:rPr lang="en-GB" sz="3600" dirty="0">
                <a:latin typeface="Arial Rounded MT Bold" pitchFamily="34" charset="0"/>
              </a:rPr>
              <a:t>Organization of human mitochondrial DNA.</a:t>
            </a:r>
          </a:p>
        </p:txBody>
      </p:sp>
      <p:pic>
        <p:nvPicPr>
          <p:cNvPr id="8197" name="Picture 5" descr="A05069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4170363" cy="6629400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46125" y="2627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52400" y="2513013"/>
            <a:ext cx="5105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44% GC </a:t>
            </a:r>
            <a:endParaRPr lang="en-GB" sz="2400" dirty="0"/>
          </a:p>
          <a:p>
            <a:r>
              <a:rPr lang="en-GB" sz="2400" dirty="0"/>
              <a:t>heavy (H) – G-rich and </a:t>
            </a:r>
          </a:p>
          <a:p>
            <a:r>
              <a:rPr lang="en-GB" sz="2400" dirty="0"/>
              <a:t>light (L) strand – C rich</a:t>
            </a:r>
          </a:p>
          <a:p>
            <a:endParaRPr lang="en-GB" sz="2400" dirty="0"/>
          </a:p>
          <a:p>
            <a:r>
              <a:rPr lang="en-GB" sz="2400" dirty="0"/>
              <a:t>37 genes distributed, of which </a:t>
            </a:r>
          </a:p>
          <a:p>
            <a:r>
              <a:rPr lang="en-GB" sz="2400" dirty="0"/>
              <a:t>28 genes have H as sense strand </a:t>
            </a:r>
          </a:p>
          <a:p>
            <a:r>
              <a:rPr lang="en-GB" sz="2400" dirty="0"/>
              <a:t>9 genes have L as sense strand </a:t>
            </a:r>
          </a:p>
          <a:p>
            <a:endParaRPr lang="en-GB" sz="2400" dirty="0"/>
          </a:p>
          <a:p>
            <a:r>
              <a:rPr lang="en-GB" sz="2400" dirty="0"/>
              <a:t>24 genes encode mature RNA </a:t>
            </a:r>
          </a:p>
          <a:p>
            <a:r>
              <a:rPr lang="en-GB" sz="2400" dirty="0"/>
              <a:t>13 encode enzymes involved in oxidative </a:t>
            </a:r>
            <a:r>
              <a:rPr lang="en-GB" sz="2400" dirty="0" err="1"/>
              <a:t>phospho</a:t>
            </a:r>
            <a:r>
              <a:rPr lang="en-GB" sz="2400" dirty="0" err="1">
                <a:solidFill>
                  <a:schemeClr val="bg1"/>
                </a:solidFill>
              </a:rPr>
              <a:t>rylation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Mitochondrial genetic code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en-GB" b="1" dirty="0"/>
              <a:t>vertebrates</a:t>
            </a:r>
            <a:br>
              <a:rPr lang="en-GB" b="1" dirty="0"/>
            </a:br>
            <a:r>
              <a:rPr lang="en-GB" dirty="0" err="1"/>
              <a:t>Codon</a:t>
            </a:r>
            <a:r>
              <a:rPr lang="en-GB" dirty="0"/>
              <a:t>		Mitochondrial   	Universal 		</a:t>
            </a:r>
            <a:r>
              <a:rPr lang="en-GB" dirty="0" smtClean="0"/>
              <a:t> UGA 		Tryptophan</a:t>
            </a:r>
            <a:r>
              <a:rPr lang="en-GB" dirty="0"/>
              <a:t>		</a:t>
            </a:r>
            <a:r>
              <a:rPr lang="en-GB" dirty="0" smtClean="0"/>
              <a:t> Stop</a:t>
            </a:r>
            <a:endParaRPr lang="en-GB" dirty="0"/>
          </a:p>
          <a:p>
            <a:pPr algn="just">
              <a:buFontTx/>
              <a:buNone/>
            </a:pPr>
            <a:r>
              <a:rPr lang="en-GB" dirty="0"/>
              <a:t>	AUA		</a:t>
            </a:r>
            <a:r>
              <a:rPr lang="en-GB" dirty="0" err="1"/>
              <a:t>Methionine</a:t>
            </a:r>
            <a:r>
              <a:rPr lang="en-GB" dirty="0"/>
              <a:t>		</a:t>
            </a:r>
            <a:r>
              <a:rPr lang="en-GB" dirty="0" err="1"/>
              <a:t>Isoleucine</a:t>
            </a:r>
            <a:endParaRPr lang="en-GB" dirty="0"/>
          </a:p>
          <a:p>
            <a:pPr algn="just">
              <a:buFontTx/>
              <a:buNone/>
            </a:pPr>
            <a:r>
              <a:rPr lang="en-GB" dirty="0"/>
              <a:t>	AGA		Stop				</a:t>
            </a:r>
            <a:r>
              <a:rPr lang="en-GB" dirty="0" err="1"/>
              <a:t>Arginine</a:t>
            </a:r>
            <a:endParaRPr lang="en-GB" dirty="0"/>
          </a:p>
          <a:p>
            <a:pPr algn="just">
              <a:buFontTx/>
              <a:buNone/>
            </a:pPr>
            <a:r>
              <a:rPr lang="en-GB" dirty="0"/>
              <a:t>	AGG		Stop				</a:t>
            </a:r>
            <a:r>
              <a:rPr lang="en-GB" dirty="0" err="1"/>
              <a:t>Arginine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FFFF00"/>
                </a:solidFill>
              </a:rPr>
              <a:t>sequential development of ageing mechanisms</a:t>
            </a:r>
          </a:p>
        </p:txBody>
      </p:sp>
      <p:pic>
        <p:nvPicPr>
          <p:cNvPr id="36869" name="Picture 5" descr="nrm1051-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600"/>
            <a:ext cx="8077200" cy="262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609600"/>
            <a:ext cx="7340600" cy="1143000"/>
          </a:xfrm>
        </p:spPr>
        <p:txBody>
          <a:bodyPr/>
          <a:lstStyle/>
          <a:p>
            <a:r>
              <a:rPr lang="en-US" dirty="0"/>
              <a:t>Four </a:t>
            </a:r>
            <a:r>
              <a:rPr lang="en-US" dirty="0" err="1"/>
              <a:t>O‘Clocks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37894" name="Picture 6" descr="The image “file:///C:/Documents%20and%20Settings/Benjamin/Desktop/Course%20Material/Genetics%20lectures/From%20Publisher/Chapter_09/Present/Figures/09_01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086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Genomes and Genomics</a:t>
            </a:r>
            <a:endParaRPr lang="ar-SA" sz="400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Clr>
                <a:srgbClr val="0070C0"/>
              </a:buClr>
              <a:buSzPct val="85000"/>
            </a:pPr>
            <a:r>
              <a:rPr lang="en-US" sz="2400" dirty="0" smtClean="0">
                <a:latin typeface="Perpetua" pitchFamily="18" charset="0"/>
                <a:cs typeface="Arial" charset="0"/>
              </a:rPr>
              <a:t>The word “genome,” coined by German botanist Hans Winkler in 1920, was derived simply by combining </a:t>
            </a:r>
            <a:r>
              <a:rPr lang="en-US" sz="2400" b="1" i="1" dirty="0" smtClean="0">
                <a:solidFill>
                  <a:srgbClr val="00B050"/>
                </a:solidFill>
                <a:latin typeface="Perpetua" pitchFamily="18" charset="0"/>
                <a:cs typeface="Arial" charset="0"/>
              </a:rPr>
              <a:t>gene</a:t>
            </a:r>
            <a:r>
              <a:rPr lang="en-US" sz="2400" dirty="0" smtClean="0">
                <a:latin typeface="Perpetua" pitchFamily="18" charset="0"/>
                <a:cs typeface="Arial" charset="0"/>
              </a:rPr>
              <a:t> and </a:t>
            </a:r>
            <a:r>
              <a:rPr lang="en-US" sz="2400" b="1" i="1" dirty="0" smtClean="0">
                <a:solidFill>
                  <a:srgbClr val="00B050"/>
                </a:solidFill>
                <a:latin typeface="Perpetua" pitchFamily="18" charset="0"/>
                <a:cs typeface="Arial" charset="0"/>
              </a:rPr>
              <a:t>chromos-</a:t>
            </a:r>
            <a:r>
              <a:rPr lang="en-US" sz="2400" b="1" i="1" dirty="0" err="1" smtClean="0">
                <a:solidFill>
                  <a:srgbClr val="00B050"/>
                </a:solidFill>
                <a:latin typeface="Perpetua" pitchFamily="18" charset="0"/>
                <a:cs typeface="Arial" charset="0"/>
              </a:rPr>
              <a:t>ome</a:t>
            </a:r>
            <a:r>
              <a:rPr lang="en-US" sz="2400" b="1" dirty="0" smtClean="0">
                <a:solidFill>
                  <a:srgbClr val="00B050"/>
                </a:solidFill>
                <a:latin typeface="Perpetua" pitchFamily="18" charset="0"/>
                <a:cs typeface="Arial" charset="0"/>
              </a:rPr>
              <a:t>.</a:t>
            </a:r>
            <a:r>
              <a:rPr lang="en-US" sz="2400" dirty="0" smtClean="0">
                <a:latin typeface="Perpetua" pitchFamily="18" charset="0"/>
                <a:cs typeface="Arial" charset="0"/>
              </a:rPr>
              <a:t> </a:t>
            </a:r>
          </a:p>
          <a:p>
            <a:pPr algn="just" eaLnBrk="1" hangingPunct="1">
              <a:buClr>
                <a:srgbClr val="0070C0"/>
              </a:buClr>
              <a:buSzPct val="85000"/>
            </a:pPr>
            <a:r>
              <a:rPr lang="en-US" sz="2400" dirty="0" smtClean="0">
                <a:latin typeface="Perpetua" pitchFamily="18" charset="0"/>
                <a:cs typeface="Arial" charset="0"/>
              </a:rPr>
              <a:t> </a:t>
            </a:r>
            <a:r>
              <a:rPr lang="en-US" altLang="en-US" sz="2400" dirty="0" smtClean="0">
                <a:latin typeface="Perpetua" pitchFamily="18" charset="0"/>
                <a:cs typeface="Arial" charset="0"/>
              </a:rPr>
              <a:t>If not specified, “genome” usually refers to the </a:t>
            </a:r>
            <a:r>
              <a:rPr lang="en-US" altLang="en-US" sz="2400" dirty="0" smtClean="0">
                <a:solidFill>
                  <a:srgbClr val="0070C0"/>
                </a:solidFill>
                <a:latin typeface="Perpetua" pitchFamily="18" charset="0"/>
                <a:cs typeface="Arial" charset="0"/>
              </a:rPr>
              <a:t>nuclear genome!</a:t>
            </a:r>
            <a:endParaRPr lang="en-US" sz="2400" dirty="0" smtClean="0">
              <a:solidFill>
                <a:srgbClr val="0070C0"/>
              </a:solidFill>
              <a:latin typeface="Perpetua" pitchFamily="18" charset="0"/>
              <a:cs typeface="Arial" charset="0"/>
            </a:endParaRPr>
          </a:p>
          <a:p>
            <a:pPr algn="just" eaLnBrk="1" hangingPunct="1">
              <a:buClr>
                <a:srgbClr val="0070C0"/>
              </a:buClr>
              <a:buSzPct val="85000"/>
            </a:pPr>
            <a:r>
              <a:rPr lang="en-US" sz="2400" dirty="0" smtClean="0">
                <a:latin typeface="Perpetua" pitchFamily="18" charset="0"/>
                <a:cs typeface="Arial" charset="0"/>
              </a:rPr>
              <a:t>An organism’s </a:t>
            </a:r>
            <a:r>
              <a:rPr lang="en-US" sz="2400" b="1" dirty="0" smtClean="0">
                <a:solidFill>
                  <a:srgbClr val="0000FF"/>
                </a:solidFill>
                <a:latin typeface="Perpetua" pitchFamily="18" charset="0"/>
                <a:cs typeface="Arial" charset="0"/>
              </a:rPr>
              <a:t>genome</a:t>
            </a:r>
            <a:r>
              <a:rPr lang="en-US" sz="2400" dirty="0" smtClean="0">
                <a:latin typeface="Perpetua" pitchFamily="18" charset="0"/>
                <a:cs typeface="Arial" charset="0"/>
              </a:rPr>
              <a:t> is defined as the complete </a:t>
            </a:r>
            <a:r>
              <a:rPr lang="en-US" sz="2400" dirty="0" smtClean="0">
                <a:solidFill>
                  <a:srgbClr val="C00000"/>
                </a:solidFill>
                <a:latin typeface="Perpetua" pitchFamily="18" charset="0"/>
                <a:cs typeface="Arial" charset="0"/>
              </a:rPr>
              <a:t>haploid genetic complement</a:t>
            </a:r>
            <a:r>
              <a:rPr lang="en-US" sz="2400" dirty="0" smtClean="0">
                <a:latin typeface="Perpetua" pitchFamily="18" charset="0"/>
                <a:cs typeface="Arial" charset="0"/>
              </a:rPr>
              <a:t> of a typical cell.</a:t>
            </a:r>
          </a:p>
          <a:p>
            <a:pPr algn="just" eaLnBrk="1" hangingPunct="1">
              <a:buClr>
                <a:srgbClr val="0070C0"/>
              </a:buClr>
              <a:buSzPct val="85000"/>
            </a:pPr>
            <a:r>
              <a:rPr lang="en-US" sz="2400" dirty="0" smtClean="0">
                <a:latin typeface="Perpetua" pitchFamily="18" charset="0"/>
                <a:cs typeface="Arial" charset="0"/>
              </a:rPr>
              <a:t> The genetic content of the organelles in the cell,  is not considered part of the nuclear genome. </a:t>
            </a:r>
          </a:p>
          <a:p>
            <a:pPr algn="just" eaLnBrk="1" hangingPunct="1">
              <a:buClr>
                <a:srgbClr val="0070C0"/>
              </a:buClr>
              <a:buSzPct val="85000"/>
            </a:pPr>
            <a:r>
              <a:rPr lang="en-US" sz="2400" dirty="0" smtClean="0">
                <a:latin typeface="Perpetua" pitchFamily="18" charset="0"/>
                <a:cs typeface="Arial" charset="0"/>
              </a:rPr>
              <a:t> In diploid organisms, sequence variations exist between the two copies of each chromosome present in a cell.</a:t>
            </a:r>
          </a:p>
          <a:p>
            <a:pPr algn="just" eaLnBrk="1" hangingPunct="1">
              <a:buClr>
                <a:srgbClr val="0070C0"/>
              </a:buClr>
              <a:buSzPct val="85000"/>
            </a:pPr>
            <a:r>
              <a:rPr lang="en-US" sz="2400" dirty="0" smtClean="0">
                <a:latin typeface="Perpetua" pitchFamily="18" charset="0"/>
                <a:cs typeface="Arial" charset="0"/>
              </a:rPr>
              <a:t> The genome is the </a:t>
            </a:r>
            <a:r>
              <a:rPr lang="en-US" sz="2400" dirty="0" smtClean="0">
                <a:solidFill>
                  <a:srgbClr val="C00000"/>
                </a:solidFill>
                <a:latin typeface="Perpetua" pitchFamily="18" charset="0"/>
                <a:cs typeface="Arial" charset="0"/>
              </a:rPr>
              <a:t>ultimate source of information </a:t>
            </a:r>
            <a:r>
              <a:rPr lang="en-US" sz="2400" dirty="0" smtClean="0">
                <a:latin typeface="Perpetua" pitchFamily="18" charset="0"/>
                <a:cs typeface="Arial" charset="0"/>
              </a:rPr>
              <a:t>about an organism. </a:t>
            </a:r>
          </a:p>
          <a:p>
            <a:pPr algn="just" eaLnBrk="1" hangingPunct="1">
              <a:buClr>
                <a:srgbClr val="0070C0"/>
              </a:buClr>
              <a:buSzPct val="85000"/>
              <a:buFont typeface="Arial" charset="0"/>
              <a:buNone/>
            </a:pPr>
            <a:endParaRPr lang="ar-SA" sz="2400" dirty="0" smtClean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r>
              <a:rPr lang="en-US"/>
              <a:t>Mitochondrial/Chloroplast Evolution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91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Endosymbiont</a:t>
            </a:r>
            <a:r>
              <a:rPr lang="en-US" dirty="0"/>
              <a:t> theory </a:t>
            </a:r>
          </a:p>
          <a:p>
            <a:pPr>
              <a:lnSpc>
                <a:spcPct val="90000"/>
              </a:lnSpc>
            </a:pPr>
            <a:r>
              <a:rPr lang="en-US" dirty="0"/>
              <a:t>Mitochondria and chloroplasts arose independently about 2 billion years ago as free-living prokaryotes</a:t>
            </a:r>
          </a:p>
          <a:p>
            <a:pPr>
              <a:lnSpc>
                <a:spcPct val="90000"/>
              </a:lnSpc>
            </a:pPr>
            <a:r>
              <a:rPr lang="en-US" dirty="0"/>
              <a:t>Primitive eukaryotes without these abilities engulfed the prokaryotes as </a:t>
            </a:r>
            <a:r>
              <a:rPr lang="en-US" dirty="0" err="1"/>
              <a:t>endosymbionts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Relationship ultimately changed to that of an organelle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Organelles have circular DNA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Most genes moved to “nucleus” (&lt;10% remain)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Targeting peptides added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Organelle genes/expression still “prokaryotic”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Chloroplast Genes/Expression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8991600" cy="5334000"/>
          </a:xfrm>
        </p:spPr>
        <p:txBody>
          <a:bodyPr/>
          <a:lstStyle/>
          <a:p>
            <a:r>
              <a:rPr lang="en-US" dirty="0"/>
              <a:t>Chloroplasts have circular DNA and a complete gene expression system</a:t>
            </a:r>
          </a:p>
          <a:p>
            <a:pPr lvl="1"/>
            <a:r>
              <a:rPr lang="en-US" dirty="0"/>
              <a:t>Components derived from </a:t>
            </a:r>
            <a:r>
              <a:rPr lang="en-US" dirty="0" err="1"/>
              <a:t>cpDNA</a:t>
            </a:r>
            <a:r>
              <a:rPr lang="en-US" dirty="0"/>
              <a:t> and nuclear DNA encoded genes</a:t>
            </a:r>
          </a:p>
          <a:p>
            <a:pPr lvl="1"/>
            <a:r>
              <a:rPr lang="en-US" dirty="0" err="1"/>
              <a:t>cpDNA</a:t>
            </a:r>
            <a:r>
              <a:rPr lang="en-US" dirty="0"/>
              <a:t> commonly 100-225 </a:t>
            </a:r>
            <a:r>
              <a:rPr lang="en-US" dirty="0" err="1"/>
              <a:t>kbp</a:t>
            </a:r>
            <a:r>
              <a:rPr lang="en-US" dirty="0"/>
              <a:t> in size</a:t>
            </a:r>
          </a:p>
          <a:p>
            <a:pPr lvl="2"/>
            <a:r>
              <a:rPr lang="en-US" dirty="0"/>
              <a:t>No </a:t>
            </a:r>
            <a:r>
              <a:rPr lang="en-US" dirty="0" err="1"/>
              <a:t>nucleosomes</a:t>
            </a:r>
            <a:r>
              <a:rPr lang="en-US" dirty="0"/>
              <a:t>, but has </a:t>
            </a:r>
            <a:r>
              <a:rPr lang="en-US" dirty="0" err="1"/>
              <a:t>introns</a:t>
            </a:r>
            <a:r>
              <a:rPr lang="en-US" dirty="0"/>
              <a:t> and large </a:t>
            </a:r>
            <a:r>
              <a:rPr lang="en-US" dirty="0" err="1"/>
              <a:t>intergenic</a:t>
            </a:r>
            <a:r>
              <a:rPr lang="en-US" dirty="0"/>
              <a:t> regions</a:t>
            </a:r>
          </a:p>
          <a:p>
            <a:pPr lvl="2"/>
            <a:r>
              <a:rPr lang="en-US" dirty="0"/>
              <a:t>Multiple copies/organelle (75 in </a:t>
            </a:r>
            <a:r>
              <a:rPr lang="en-US" i="1" dirty="0" err="1"/>
              <a:t>Chlamydomonas</a:t>
            </a:r>
            <a:r>
              <a:rPr lang="en-US" dirty="0"/>
              <a:t>) and recombination can occur</a:t>
            </a:r>
          </a:p>
          <a:p>
            <a:pPr lvl="2"/>
            <a:r>
              <a:rPr lang="en-US" dirty="0"/>
              <a:t>Encode </a:t>
            </a:r>
            <a:r>
              <a:rPr lang="en-US" dirty="0" err="1"/>
              <a:t>rRNAs</a:t>
            </a:r>
            <a:r>
              <a:rPr lang="en-US" dirty="0"/>
              <a:t>, </a:t>
            </a:r>
            <a:r>
              <a:rPr lang="en-US" dirty="0" err="1"/>
              <a:t>tRNAs</a:t>
            </a:r>
            <a:r>
              <a:rPr lang="en-US" dirty="0"/>
              <a:t>, </a:t>
            </a:r>
            <a:r>
              <a:rPr lang="en-US" dirty="0" err="1"/>
              <a:t>rproteins</a:t>
            </a:r>
            <a:r>
              <a:rPr lang="en-US" dirty="0"/>
              <a:t> (~70S ribosome) and other proteins/enzymes (92 encode </a:t>
            </a:r>
            <a:r>
              <a:rPr lang="en-US" dirty="0" err="1"/>
              <a:t>thylakoid</a:t>
            </a:r>
            <a:r>
              <a:rPr lang="en-US" dirty="0"/>
              <a:t> proteins in the liverwort)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Mitochondrial Genes/Expression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4724400"/>
          </a:xfrm>
        </p:spPr>
        <p:txBody>
          <a:bodyPr/>
          <a:lstStyle/>
          <a:p>
            <a:r>
              <a:rPr lang="en-US" sz="2800" dirty="0" err="1"/>
              <a:t>mtDNA</a:t>
            </a:r>
            <a:r>
              <a:rPr lang="en-US" sz="2800" dirty="0"/>
              <a:t> is circular, generally relatively small</a:t>
            </a:r>
          </a:p>
          <a:p>
            <a:pPr lvl="1"/>
            <a:r>
              <a:rPr lang="en-US" sz="2400" dirty="0"/>
              <a:t>16-18 </a:t>
            </a:r>
            <a:r>
              <a:rPr lang="en-US" sz="2400" dirty="0" err="1"/>
              <a:t>kbp</a:t>
            </a:r>
            <a:r>
              <a:rPr lang="en-US" sz="2400" dirty="0"/>
              <a:t> in mammals, 75 </a:t>
            </a:r>
            <a:r>
              <a:rPr lang="en-US" sz="2400" dirty="0" err="1"/>
              <a:t>kbp</a:t>
            </a:r>
            <a:r>
              <a:rPr lang="en-US" sz="2400" dirty="0"/>
              <a:t> in yeast, but 367 </a:t>
            </a:r>
            <a:r>
              <a:rPr lang="en-US" sz="2400" dirty="0" err="1"/>
              <a:t>kbp</a:t>
            </a:r>
            <a:r>
              <a:rPr lang="en-US" sz="2400" dirty="0"/>
              <a:t> in </a:t>
            </a:r>
            <a:r>
              <a:rPr lang="en-US" sz="2400" i="1" dirty="0"/>
              <a:t>Arabidopsis </a:t>
            </a:r>
            <a:r>
              <a:rPr lang="en-US" sz="2400" dirty="0"/>
              <a:t>(a mustard plant)</a:t>
            </a:r>
          </a:p>
          <a:p>
            <a:r>
              <a:rPr lang="en-US" sz="2800" dirty="0"/>
              <a:t>5-10 copies/organelle in vertebrates, 20-40 in plants</a:t>
            </a:r>
          </a:p>
          <a:p>
            <a:r>
              <a:rPr lang="en-US" sz="2800" dirty="0" err="1"/>
              <a:t>Introns</a:t>
            </a:r>
            <a:r>
              <a:rPr lang="en-US" sz="2800" dirty="0"/>
              <a:t> generally absent, small </a:t>
            </a:r>
            <a:r>
              <a:rPr lang="en-US" sz="2800" dirty="0" err="1"/>
              <a:t>intergenic</a:t>
            </a:r>
            <a:r>
              <a:rPr lang="en-US" sz="2800" dirty="0"/>
              <a:t> spaces in small </a:t>
            </a:r>
            <a:r>
              <a:rPr lang="en-US" sz="2800" dirty="0" err="1"/>
              <a:t>mtDNAs</a:t>
            </a:r>
            <a:r>
              <a:rPr lang="en-US" sz="2800" dirty="0"/>
              <a:t>, reverse in larger ones such as yeast</a:t>
            </a:r>
          </a:p>
          <a:p>
            <a:r>
              <a:rPr lang="en-US" sz="2800" dirty="0"/>
              <a:t>Genetic code similar but modified</a:t>
            </a:r>
          </a:p>
          <a:p>
            <a:r>
              <a:rPr lang="en-US" sz="2800" dirty="0"/>
              <a:t>Encodes </a:t>
            </a:r>
            <a:r>
              <a:rPr lang="en-US" sz="2800" dirty="0" err="1"/>
              <a:t>rRNAs</a:t>
            </a:r>
            <a:r>
              <a:rPr lang="en-US" sz="2800" dirty="0"/>
              <a:t>, </a:t>
            </a:r>
            <a:r>
              <a:rPr lang="en-US" sz="2800" dirty="0" err="1"/>
              <a:t>tRNAs</a:t>
            </a:r>
            <a:r>
              <a:rPr lang="en-US" sz="2800" dirty="0"/>
              <a:t> and 13 polypeptides in humans (portions of electron transport chain)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43012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43014" name="Picture 6" descr="The image “file:///C:/Documents%20and%20Settings/Benjamin/Desktop/Course%20Material/Genetics%20lectures/From%20Publisher/Chapter_09/Present/Figures/09_08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34400" cy="6858000"/>
          </a:xfrm>
          <a:prstGeom prst="rect">
            <a:avLst/>
          </a:prstGeom>
          <a:noFill/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04800" y="4689475"/>
            <a:ext cx="26543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Many proteins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encoded by nuclear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genes have products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transported to 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mitochondria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794125" y="5146675"/>
            <a:ext cx="192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and RNAs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Continue…</a:t>
            </a:r>
            <a:endParaRPr lang="ar-SA" sz="360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525962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600" dirty="0" smtClean="0">
                <a:latin typeface="Perpetua" pitchFamily="18" charset="0"/>
                <a:cs typeface="Arial" charset="0"/>
              </a:rPr>
              <a:t>The number of genomes sequenced in their entirety is now in the thousands and includes organisms ranging from bacteria to mammals.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600" dirty="0" smtClean="0">
                <a:latin typeface="Perpetua" pitchFamily="18" charset="0"/>
                <a:cs typeface="Arial" charset="0"/>
              </a:rPr>
              <a:t>The first complete genome to be sequenced was that of the bacterium </a:t>
            </a:r>
            <a:r>
              <a:rPr lang="en-US" sz="2600" i="1" dirty="0" err="1" smtClean="0">
                <a:latin typeface="Perpetua" pitchFamily="18" charset="0"/>
                <a:cs typeface="Arial" charset="0"/>
              </a:rPr>
              <a:t>Haemophilus</a:t>
            </a:r>
            <a:r>
              <a:rPr lang="en-US" sz="2600" i="1" dirty="0" smtClean="0">
                <a:latin typeface="Perpetua" pitchFamily="18" charset="0"/>
                <a:cs typeface="Arial" charset="0"/>
              </a:rPr>
              <a:t> </a:t>
            </a:r>
            <a:r>
              <a:rPr lang="en-US" sz="2600" i="1" dirty="0" err="1" smtClean="0">
                <a:latin typeface="Perpetua" pitchFamily="18" charset="0"/>
                <a:cs typeface="Arial" charset="0"/>
              </a:rPr>
              <a:t>influenzae</a:t>
            </a:r>
            <a:r>
              <a:rPr lang="en-US" sz="2600" dirty="0" smtClean="0">
                <a:latin typeface="Perpetua" pitchFamily="18" charset="0"/>
                <a:cs typeface="Arial" charset="0"/>
              </a:rPr>
              <a:t>, in 1995.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600" dirty="0" smtClean="0">
                <a:latin typeface="Perpetua" pitchFamily="18" charset="0"/>
                <a:cs typeface="Arial" charset="0"/>
              </a:rPr>
              <a:t>The first eukaryotic genome sequence, that of the yeast </a:t>
            </a:r>
            <a:r>
              <a:rPr lang="en-US" sz="2600" i="1" dirty="0" smtClean="0">
                <a:latin typeface="Perpetua" pitchFamily="18" charset="0"/>
                <a:cs typeface="Arial" charset="0"/>
              </a:rPr>
              <a:t>Saccharomyces </a:t>
            </a:r>
            <a:r>
              <a:rPr lang="en-US" sz="2600" i="1" dirty="0" err="1" smtClean="0">
                <a:latin typeface="Perpetua" pitchFamily="18" charset="0"/>
                <a:cs typeface="Arial" charset="0"/>
              </a:rPr>
              <a:t>cerevisiae</a:t>
            </a:r>
            <a:r>
              <a:rPr lang="en-US" sz="2600" dirty="0" smtClean="0">
                <a:latin typeface="Perpetua" pitchFamily="18" charset="0"/>
                <a:cs typeface="Arial" charset="0"/>
              </a:rPr>
              <a:t>, followed in 1996.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600" dirty="0" smtClean="0">
                <a:latin typeface="Perpetua" pitchFamily="18" charset="0"/>
                <a:cs typeface="Arial" charset="0"/>
              </a:rPr>
              <a:t> The genome sequence for the bacterium </a:t>
            </a:r>
            <a:r>
              <a:rPr lang="en-US" sz="2600" i="1" dirty="0" smtClean="0">
                <a:latin typeface="Perpetua" pitchFamily="18" charset="0"/>
                <a:cs typeface="Arial" charset="0"/>
              </a:rPr>
              <a:t>Escherichia coli</a:t>
            </a:r>
            <a:r>
              <a:rPr lang="en-US" sz="2600" dirty="0" smtClean="0">
                <a:latin typeface="Perpetua" pitchFamily="18" charset="0"/>
                <a:cs typeface="Arial" charset="0"/>
              </a:rPr>
              <a:t> became available in 1997 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600" dirty="0" smtClean="0">
                <a:latin typeface="Perpetua" pitchFamily="18" charset="0"/>
                <a:cs typeface="Arial" charset="0"/>
              </a:rPr>
              <a:t>The much larger effort directed at the human genome was also accelerating. </a:t>
            </a:r>
            <a:endParaRPr lang="ar-SA" sz="2600" dirty="0" smtClean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Maternal Effect/Maternal Influence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Offspring phenotype under control of nuclear gene product present in the egg</a:t>
            </a:r>
          </a:p>
          <a:p>
            <a:pPr lvl="1"/>
            <a:r>
              <a:rPr lang="en-US" dirty="0"/>
              <a:t>Genetic information of  mother used to produce products present in the egg cytoplasm</a:t>
            </a:r>
          </a:p>
          <a:p>
            <a:pPr lvl="1"/>
            <a:r>
              <a:rPr lang="en-US" dirty="0"/>
              <a:t>Snail </a:t>
            </a:r>
            <a:r>
              <a:rPr lang="en-US" i="1" dirty="0" err="1"/>
              <a:t>Limnaea</a:t>
            </a:r>
            <a:r>
              <a:rPr lang="en-US" i="1" dirty="0"/>
              <a:t> </a:t>
            </a:r>
            <a:r>
              <a:rPr lang="en-US" i="1" dirty="0" err="1"/>
              <a:t>peregra</a:t>
            </a:r>
            <a:r>
              <a:rPr lang="en-US" dirty="0"/>
              <a:t> shell coiling is an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360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60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Genes: Genetic Information on Chromosomes</a:t>
            </a:r>
            <a:br>
              <a:rPr lang="en-US" sz="360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</a:br>
            <a:endParaRPr lang="ar-SA" sz="360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133600"/>
            <a:ext cx="3779837" cy="343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250825" y="1989138"/>
            <a:ext cx="47529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buClr>
                <a:srgbClr val="FF0000"/>
              </a:buClr>
              <a:buFont typeface="Arial" charset="0"/>
              <a:buChar char="•"/>
            </a:pPr>
            <a:r>
              <a:rPr lang="en-US" sz="2400">
                <a:solidFill>
                  <a:srgbClr val="0033CC"/>
                </a:solidFill>
                <a:latin typeface="Perpetua" pitchFamily="18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Perpetua" pitchFamily="18" charset="0"/>
              </a:rPr>
              <a:t>One gene : one enzyme hypothesis: </a:t>
            </a:r>
            <a:r>
              <a:rPr lang="en-US" sz="2400">
                <a:latin typeface="Perpetua" pitchFamily="18" charset="0"/>
              </a:rPr>
              <a:t>summarizes that a gene is a stretch of DNA coding for one or more isoforms of a single enzyme.</a:t>
            </a:r>
          </a:p>
          <a:p>
            <a:pPr algn="just" rtl="0">
              <a:buClr>
                <a:srgbClr val="FF0000"/>
              </a:buClr>
              <a:buFont typeface="Arial" charset="0"/>
              <a:buChar char="•"/>
            </a:pPr>
            <a:r>
              <a:rPr lang="en-US" sz="2400">
                <a:solidFill>
                  <a:srgbClr val="0033CC"/>
                </a:solidFill>
                <a:latin typeface="Perpetua" pitchFamily="18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Perpetua" pitchFamily="18" charset="0"/>
              </a:rPr>
              <a:t>One gene : one polypeptide hypothesis: </a:t>
            </a:r>
            <a:r>
              <a:rPr lang="en-US" sz="2400">
                <a:latin typeface="Perpetua" pitchFamily="18" charset="0"/>
              </a:rPr>
              <a:t>a gene is responsible for the production of a single polypeptide.</a:t>
            </a:r>
          </a:p>
          <a:p>
            <a:pPr algn="just" rtl="0">
              <a:buClr>
                <a:srgbClr val="FF0000"/>
              </a:buClr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latin typeface="Perpetua" pitchFamily="18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Perpetua" pitchFamily="18" charset="0"/>
              </a:rPr>
              <a:t>Many genes: one protein:</a:t>
            </a:r>
          </a:p>
          <a:p>
            <a:pPr algn="just" rtl="0">
              <a:buClr>
                <a:srgbClr val="FF0000"/>
              </a:buClr>
            </a:pPr>
            <a:r>
              <a:rPr lang="en-US" sz="2400">
                <a:solidFill>
                  <a:srgbClr val="0000FF"/>
                </a:solidFill>
                <a:latin typeface="Perpetua" pitchFamily="18" charset="0"/>
              </a:rPr>
              <a:t> </a:t>
            </a:r>
            <a:r>
              <a:rPr lang="en-US" sz="2400">
                <a:latin typeface="Perpetua" pitchFamily="18" charset="0"/>
              </a:rPr>
              <a:t>e.g. Hemoglobin requires different globin genes.</a:t>
            </a:r>
          </a:p>
          <a:p>
            <a:pPr algn="just" rtl="0"/>
            <a:endParaRPr lang="ar-SA" sz="240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  <a:latin typeface="Cambria" pitchFamily="18" charset="0"/>
              </a:rPr>
              <a:t>Prokaryotes and Eukaryotes genome</a:t>
            </a:r>
          </a:p>
        </p:txBody>
      </p:sp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457200" y="1828800"/>
          <a:ext cx="8229600" cy="3633789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Prokaryotes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Eukaryotes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Single cell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Single or multi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No nucleus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Nucleus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One piece of circular DNA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Chromosomes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No mRNA post transcriptional modification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Exons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Introns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 splicing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rtl="0"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0000"/>
                </a:solidFill>
                <a:latin typeface="Cambria" pitchFamily="18" charset="0"/>
                <a:ea typeface="+mj-ea"/>
                <a:cs typeface="+mj-cs"/>
              </a:rPr>
              <a:t>Prokaryotic and Eukaryotic Cells</a:t>
            </a:r>
            <a:br>
              <a:rPr lang="en-US" altLang="en-US" sz="2800" dirty="0">
                <a:solidFill>
                  <a:srgbClr val="FF0000"/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en-US" altLang="en-US" sz="2800" dirty="0">
                <a:solidFill>
                  <a:srgbClr val="FF0000"/>
                </a:solidFill>
                <a:latin typeface="Cambria" pitchFamily="18" charset="0"/>
                <a:ea typeface="+mj-ea"/>
                <a:cs typeface="+mj-cs"/>
              </a:rPr>
              <a:t>Chromosomal differences</a:t>
            </a: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228600" y="1828800"/>
            <a:ext cx="52578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rgbClr val="0000FF"/>
              </a:buClr>
            </a:pPr>
            <a:r>
              <a:rPr lang="en-US" altLang="en-US" sz="2400" b="1">
                <a:solidFill>
                  <a:srgbClr val="0000FF"/>
                </a:solidFill>
                <a:latin typeface="Perpetua" pitchFamily="18" charset="0"/>
              </a:rPr>
              <a:t>Prokaryotes</a:t>
            </a:r>
          </a:p>
          <a:p>
            <a:pPr marL="342900" indent="-342900" algn="l" rtl="0">
              <a:spcBef>
                <a:spcPct val="20000"/>
              </a:spcBef>
              <a:buClr>
                <a:srgbClr val="0000FF"/>
              </a:buClr>
            </a:pPr>
            <a:endParaRPr lang="en-US" altLang="en-US" sz="2400" b="1">
              <a:solidFill>
                <a:srgbClr val="0000FF"/>
              </a:solidFill>
              <a:latin typeface="Perpetua" pitchFamily="18" charset="0"/>
            </a:endParaRPr>
          </a:p>
          <a:p>
            <a:pPr marL="342900" indent="-342900" algn="just" rtl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en-US" sz="2200">
                <a:latin typeface="Perpetua" pitchFamily="18" charset="0"/>
              </a:rPr>
              <a:t>The genome of E.coli contains amount of 4X10</a:t>
            </a:r>
            <a:r>
              <a:rPr lang="en-US" altLang="en-US" sz="2200" baseline="30000">
                <a:latin typeface="Perpetua" pitchFamily="18" charset="0"/>
              </a:rPr>
              <a:t>6</a:t>
            </a:r>
            <a:r>
              <a:rPr lang="en-US" altLang="en-US" sz="2200">
                <a:latin typeface="Perpetua" pitchFamily="18" charset="0"/>
              </a:rPr>
              <a:t> base pairs</a:t>
            </a:r>
          </a:p>
          <a:p>
            <a:pPr marL="342900" indent="-342900" algn="just" rtl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en-US" sz="2200">
                <a:latin typeface="Perpetua" pitchFamily="18" charset="0"/>
              </a:rPr>
              <a:t>&gt; 90% of DNA encode protein</a:t>
            </a:r>
          </a:p>
          <a:p>
            <a:pPr marL="342900" indent="-342900" algn="just" rtl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en-US" sz="2200">
                <a:latin typeface="Perpetua" pitchFamily="18" charset="0"/>
              </a:rPr>
              <a:t>Lacks a membrane-bound nucleus. </a:t>
            </a:r>
          </a:p>
          <a:p>
            <a:pPr marL="742950" lvl="1" indent="-285750" algn="l" rtl="0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§"/>
            </a:pPr>
            <a:r>
              <a:rPr lang="en-US" altLang="en-US" sz="2000">
                <a:solidFill>
                  <a:srgbClr val="00B050"/>
                </a:solidFill>
                <a:latin typeface="Perpetua" pitchFamily="18" charset="0"/>
              </a:rPr>
              <a:t>Circular DNA and supercoiled domain</a:t>
            </a:r>
          </a:p>
          <a:p>
            <a:pPr marL="342900" indent="-342900" algn="l" rtl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en-US" sz="2200">
                <a:latin typeface="Perpetua" pitchFamily="18" charset="0"/>
              </a:rPr>
              <a:t>Histones not present</a:t>
            </a:r>
          </a:p>
          <a:p>
            <a:pPr marL="342900" indent="-342900" algn="l" rtl="0">
              <a:spcBef>
                <a:spcPct val="20000"/>
              </a:spcBef>
              <a:buClr>
                <a:srgbClr val="0000FF"/>
              </a:buClr>
            </a:pPr>
            <a:endParaRPr lang="en-US" altLang="en-US" sz="2400">
              <a:latin typeface="Perpetua" pitchFamily="18" charset="0"/>
            </a:endParaRPr>
          </a:p>
        </p:txBody>
      </p:sp>
      <p:pic>
        <p:nvPicPr>
          <p:cNvPr id="8196" name="Picture 4" descr="bact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75" y="1447800"/>
            <a:ext cx="2774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5_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887788"/>
            <a:ext cx="285432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381000" y="0"/>
            <a:ext cx="83820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ar-SA" b="1"/>
          </a:p>
        </p:txBody>
      </p:sp>
      <p:sp>
        <p:nvSpPr>
          <p:cNvPr id="9219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5410200" cy="4876800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en-US" sz="2400" smtClean="0">
                <a:latin typeface="Perpetua" pitchFamily="18" charset="0"/>
                <a:cs typeface="Arial" charset="0"/>
              </a:rPr>
              <a:t>Prokaryotic genomes generally contain one large circular piece of DNA referred to as a </a:t>
            </a:r>
            <a:r>
              <a:rPr lang="en-US" sz="2400" smtClean="0">
                <a:solidFill>
                  <a:srgbClr val="00B050"/>
                </a:solidFill>
                <a:latin typeface="Perpetua" pitchFamily="18" charset="0"/>
                <a:cs typeface="Arial" charset="0"/>
              </a:rPr>
              <a:t>"chromosome" </a:t>
            </a:r>
            <a:r>
              <a:rPr lang="en-US" sz="2400" smtClean="0">
                <a:latin typeface="Perpetua" pitchFamily="18" charset="0"/>
                <a:cs typeface="Arial" charset="0"/>
              </a:rPr>
              <a:t>(not a true chromosome in the eukaryotic sense). </a:t>
            </a:r>
          </a:p>
          <a:p>
            <a:pPr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en-US" sz="2400" smtClean="0">
                <a:latin typeface="Perpetua" pitchFamily="18" charset="0"/>
                <a:cs typeface="Arial" charset="0"/>
              </a:rPr>
              <a:t>Some bacteria have linear "chromosomes". </a:t>
            </a:r>
          </a:p>
          <a:p>
            <a:pPr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en-US" sz="2400" smtClean="0">
                <a:latin typeface="Perpetua" pitchFamily="18" charset="0"/>
                <a:cs typeface="Arial" charset="0"/>
              </a:rPr>
              <a:t>Many bacteria have small circular DNA structures called </a:t>
            </a:r>
            <a:r>
              <a:rPr lang="en-US" sz="2400" smtClean="0">
                <a:solidFill>
                  <a:srgbClr val="C00000"/>
                </a:solidFill>
                <a:latin typeface="Perpetua" pitchFamily="18" charset="0"/>
                <a:cs typeface="Arial" charset="0"/>
              </a:rPr>
              <a:t>plasmids </a:t>
            </a:r>
            <a:r>
              <a:rPr lang="en-US" sz="2400" smtClean="0">
                <a:latin typeface="Perpetua" pitchFamily="18" charset="0"/>
                <a:cs typeface="Arial" charset="0"/>
              </a:rPr>
              <a:t>which can be swapped between neighbors and across bacterial species. </a:t>
            </a:r>
          </a:p>
        </p:txBody>
      </p:sp>
      <p:sp>
        <p:nvSpPr>
          <p:cNvPr id="9220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15963"/>
          </a:xfrm>
        </p:spPr>
        <p:txBody>
          <a:bodyPr/>
          <a:lstStyle/>
          <a:p>
            <a:pPr algn="l" eaLnBrk="1" hangingPunct="1"/>
            <a:r>
              <a:rPr lang="en-US" sz="3600" smtClean="0">
                <a:solidFill>
                  <a:srgbClr val="0000FF"/>
                </a:solidFill>
                <a:latin typeface="Comic Sans MS" pitchFamily="66" charset="0"/>
              </a:rPr>
              <a:t>Continue…</a:t>
            </a:r>
          </a:p>
        </p:txBody>
      </p:sp>
      <p:pic>
        <p:nvPicPr>
          <p:cNvPr id="38914" name="Picture 2" descr="http://t3.gstatic.com/images?q=tbn:ANd9GcTFnTETSVeryCZX3XNSTCW8ImCqOZXUO4M7Dwhzh_qSA5_FlU1-"/>
          <p:cNvPicPr>
            <a:picLocks noChangeAspect="1" noChangeArrowheads="1"/>
          </p:cNvPicPr>
          <p:nvPr/>
        </p:nvPicPr>
        <p:blipFill>
          <a:blip r:embed="rId2"/>
          <a:srcRect b="20000"/>
          <a:stretch>
            <a:fillRect/>
          </a:stretch>
        </p:blipFill>
        <p:spPr bwMode="auto">
          <a:xfrm>
            <a:off x="5791200" y="3276600"/>
            <a:ext cx="3036888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 descr="http://t3.gstatic.com/images?q=tbn:ANd9GcSmaGwKwLFqbEoHZMK6A_qxsOfk8JIpHO3bxxqmm23gUttk3Z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2192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28600" y="0"/>
            <a:ext cx="4953000" cy="457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ar-SA" b="1"/>
          </a:p>
        </p:txBody>
      </p:sp>
      <p:sp>
        <p:nvSpPr>
          <p:cNvPr id="10243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5486400" cy="3505200"/>
          </a:xfrm>
        </p:spPr>
        <p:txBody>
          <a:bodyPr/>
          <a:lstStyle/>
          <a:p>
            <a:pPr algn="just" eaLnBrk="1" hangingPunct="1">
              <a:buClr>
                <a:srgbClr val="0000FF"/>
              </a:buClr>
              <a:buFont typeface="Courier New" pitchFamily="49" charset="0"/>
              <a:buChar char="o"/>
            </a:pPr>
            <a:r>
              <a:rPr lang="en-US" sz="2400" smtClean="0">
                <a:latin typeface="Perpetua" pitchFamily="18" charset="0"/>
                <a:cs typeface="Arial" charset="0"/>
              </a:rPr>
              <a:t>The term </a:t>
            </a:r>
            <a:r>
              <a:rPr lang="en-US" sz="2400" i="1" smtClean="0">
                <a:latin typeface="Perpetua" pitchFamily="18" charset="0"/>
                <a:cs typeface="Arial" charset="0"/>
              </a:rPr>
              <a:t>plasmid</a:t>
            </a:r>
            <a:r>
              <a:rPr lang="en-US" sz="2400" smtClean="0">
                <a:latin typeface="Perpetua" pitchFamily="18" charset="0"/>
                <a:cs typeface="Arial" charset="0"/>
              </a:rPr>
              <a:t> was first introduced by the American molecular biologist Joshua Lederberg in 1952.</a:t>
            </a:r>
          </a:p>
          <a:p>
            <a:pPr algn="just" eaLnBrk="1" hangingPunct="1">
              <a:buClr>
                <a:srgbClr val="0000FF"/>
              </a:buClr>
              <a:buFont typeface="Courier New" pitchFamily="49" charset="0"/>
              <a:buChar char="o"/>
            </a:pPr>
            <a:r>
              <a:rPr lang="en-US" sz="2400" smtClean="0">
                <a:latin typeface="Perpetua" pitchFamily="18" charset="0"/>
                <a:cs typeface="Arial" charset="0"/>
              </a:rPr>
              <a:t>A </a:t>
            </a:r>
            <a:r>
              <a:rPr lang="en-US" sz="2400" b="1" smtClean="0">
                <a:solidFill>
                  <a:srgbClr val="00B050"/>
                </a:solidFill>
                <a:latin typeface="Perpetua" pitchFamily="18" charset="0"/>
                <a:cs typeface="Arial" charset="0"/>
              </a:rPr>
              <a:t>plasmid</a:t>
            </a:r>
            <a:r>
              <a:rPr lang="en-US" sz="2400" smtClean="0">
                <a:latin typeface="Perpetua" pitchFamily="18" charset="0"/>
                <a:cs typeface="Arial" charset="0"/>
              </a:rPr>
              <a:t> is separate from, and can replicate independently of, the chromosomal DNA.</a:t>
            </a:r>
            <a:endParaRPr lang="en-US" sz="2400" baseline="30000" smtClean="0">
              <a:latin typeface="Perpetua" pitchFamily="18" charset="0"/>
              <a:cs typeface="Arial" charset="0"/>
            </a:endParaRPr>
          </a:p>
          <a:p>
            <a:pPr algn="just" eaLnBrk="1" hangingPunct="1">
              <a:buClr>
                <a:srgbClr val="0000FF"/>
              </a:buClr>
              <a:buFont typeface="Courier New" pitchFamily="49" charset="0"/>
              <a:buChar char="o"/>
            </a:pPr>
            <a:r>
              <a:rPr lang="en-US" sz="2400" smtClean="0">
                <a:latin typeface="Perpetua" pitchFamily="18" charset="0"/>
                <a:cs typeface="Arial" charset="0"/>
              </a:rPr>
              <a:t>Plasmid size varies from 1 to over 1,000 (kbp). </a:t>
            </a:r>
          </a:p>
        </p:txBody>
      </p:sp>
      <p:sp>
        <p:nvSpPr>
          <p:cNvPr id="10244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  <a:latin typeface="Cambria" pitchFamily="18" charset="0"/>
              </a:rPr>
              <a:t>Plasmid</a:t>
            </a:r>
          </a:p>
        </p:txBody>
      </p:sp>
      <p:pic>
        <p:nvPicPr>
          <p:cNvPr id="6" name="Picture 4" descr="http://t0.gstatic.com/images?q=tbn:ANd9GcTbLys9nrycMdN6kKeIQZC0W9QusiJInqPuYDEPMPVN0fm7Vg-6GmZij98j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1" y="1905000"/>
            <a:ext cx="276083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685800"/>
          </a:xfrm>
          <a:prstGeom prst="rect">
            <a:avLst/>
          </a:prstGeom>
        </p:spPr>
        <p:txBody>
          <a:bodyPr/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Continue…</a:t>
            </a:r>
            <a:endParaRPr lang="en-US" altLang="en-US" sz="3600" b="1" dirty="0">
              <a:solidFill>
                <a:srgbClr val="FF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1267" name="Rectangle 4"/>
          <p:cNvSpPr txBox="1">
            <a:spLocks noChangeArrowheads="1"/>
          </p:cNvSpPr>
          <p:nvPr/>
        </p:nvSpPr>
        <p:spPr bwMode="auto">
          <a:xfrm>
            <a:off x="381000" y="1600200"/>
            <a:ext cx="5715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en-US" altLang="en-US" sz="2800" b="1">
                <a:solidFill>
                  <a:srgbClr val="0000FF"/>
                </a:solidFill>
                <a:latin typeface="Perpetua" pitchFamily="18" charset="0"/>
              </a:rPr>
              <a:t>Eukaryotes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</a:pPr>
            <a:endParaRPr lang="en-US" altLang="en-US" sz="2200" b="1">
              <a:solidFill>
                <a:srgbClr val="00B050"/>
              </a:solidFill>
              <a:latin typeface="Perpetua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en-US" sz="2200">
                <a:latin typeface="Perpetua" pitchFamily="18" charset="0"/>
              </a:rPr>
              <a:t>The genome of yeast cells contains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en-US" altLang="en-US" sz="2200">
                <a:latin typeface="Perpetua" pitchFamily="18" charset="0"/>
              </a:rPr>
              <a:t>       1.35x10</a:t>
            </a:r>
            <a:r>
              <a:rPr lang="en-US" altLang="en-US" sz="2200" baseline="30000">
                <a:latin typeface="Perpetua" pitchFamily="18" charset="0"/>
              </a:rPr>
              <a:t>7 </a:t>
            </a:r>
            <a:r>
              <a:rPr lang="en-US" altLang="en-US" sz="2200">
                <a:latin typeface="Perpetua" pitchFamily="18" charset="0"/>
              </a:rPr>
              <a:t>base pairs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en-US" sz="2200">
                <a:latin typeface="Perpetua" pitchFamily="18" charset="0"/>
              </a:rPr>
              <a:t>A small fraction of the total DNA encodes protein.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altLang="en-US" sz="2000">
                <a:solidFill>
                  <a:srgbClr val="009900"/>
                </a:solidFill>
                <a:latin typeface="Perpetua" pitchFamily="18" charset="0"/>
              </a:rPr>
              <a:t>Many repeats of non-coding sequences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en-US" sz="2200">
                <a:latin typeface="Perpetua" pitchFamily="18" charset="0"/>
              </a:rPr>
              <a:t>All chromosomes are contained in a membrane bound nucleus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altLang="en-US" sz="2000">
                <a:solidFill>
                  <a:srgbClr val="009900"/>
                </a:solidFill>
                <a:latin typeface="Perpetua" pitchFamily="18" charset="0"/>
              </a:rPr>
              <a:t>DNA is divided between two or more chromosomes	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en-US" sz="2200">
                <a:latin typeface="Perpetua" pitchFamily="18" charset="0"/>
              </a:rPr>
              <a:t>A set of five histones 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altLang="en-US" sz="2000">
                <a:solidFill>
                  <a:srgbClr val="009900"/>
                </a:solidFill>
                <a:latin typeface="Perpetua" pitchFamily="18" charset="0"/>
              </a:rPr>
              <a:t>DNA packaging and gene expression regulation</a:t>
            </a:r>
          </a:p>
        </p:txBody>
      </p:sp>
      <p:pic>
        <p:nvPicPr>
          <p:cNvPr id="11268" name="Picture 4" descr="bact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447800"/>
            <a:ext cx="28162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5_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657600"/>
            <a:ext cx="28590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077200" cy="4724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C00000"/>
              </a:buClr>
              <a:buFont typeface="Courier New" pitchFamily="49" charset="0"/>
              <a:buChar char="o"/>
            </a:pPr>
            <a:r>
              <a:rPr lang="en-US" sz="2600" smtClean="0">
                <a:latin typeface="Cambria" pitchFamily="18" charset="0"/>
              </a:rPr>
              <a:t>The study of chromosomes, their structure and their inheritance is known as </a:t>
            </a:r>
            <a:r>
              <a:rPr lang="en-US" sz="2600" i="1" smtClean="0">
                <a:solidFill>
                  <a:srgbClr val="00B050"/>
                </a:solidFill>
                <a:latin typeface="Cambria" pitchFamily="18" charset="0"/>
              </a:rPr>
              <a:t>Cytogenetics</a:t>
            </a:r>
            <a:r>
              <a:rPr lang="en-US" sz="2600" smtClean="0">
                <a:solidFill>
                  <a:srgbClr val="00B050"/>
                </a:solidFill>
                <a:latin typeface="Cambria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Clr>
                <a:srgbClr val="C00000"/>
              </a:buClr>
              <a:buFont typeface="Courier New" pitchFamily="49" charset="0"/>
              <a:buChar char="o"/>
            </a:pPr>
            <a:r>
              <a:rPr lang="en-US" sz="2600" smtClean="0">
                <a:latin typeface="Cambria" pitchFamily="18" charset="0"/>
              </a:rPr>
              <a:t>Each species has a characteristic number of chromosomes and this is known as </a:t>
            </a:r>
            <a:r>
              <a:rPr lang="en-US" sz="2600" i="1" smtClean="0">
                <a:solidFill>
                  <a:srgbClr val="00B050"/>
                </a:solidFill>
                <a:latin typeface="Cambria" pitchFamily="18" charset="0"/>
              </a:rPr>
              <a:t>karyotype.</a:t>
            </a:r>
          </a:p>
        </p:txBody>
      </p:sp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2514600" y="5334000"/>
            <a:ext cx="1905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2514600" y="53340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Title 1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4238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  <a:latin typeface="Cambria" pitchFamily="18" charset="0"/>
              </a:rPr>
              <a:t>Karyotype</a:t>
            </a:r>
          </a:p>
        </p:txBody>
      </p:sp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533400" y="3429000"/>
            <a:ext cx="3429000" cy="2438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latin typeface="Cambria" pitchFamily="18" charset="0"/>
              </a:rPr>
              <a:t>Bacteria		1</a:t>
            </a: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latin typeface="Cambria" pitchFamily="18" charset="0"/>
              </a:rPr>
              <a:t>Fruit fly		8</a:t>
            </a: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latin typeface="Cambria" pitchFamily="18" charset="0"/>
              </a:rPr>
              <a:t>Garden Pea	             14</a:t>
            </a: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latin typeface="Cambria" pitchFamily="18" charset="0"/>
              </a:rPr>
              <a:t>Yeast		16</a:t>
            </a: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latin typeface="Cambria" pitchFamily="18" charset="0"/>
              </a:rPr>
              <a:t>Frog	                       	26</a:t>
            </a:r>
          </a:p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latin typeface="Cambria" pitchFamily="18" charset="0"/>
              </a:rPr>
              <a:t>Cat			38</a:t>
            </a:r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4648200" y="3429000"/>
            <a:ext cx="3429000" cy="24923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latin typeface="Cambria" pitchFamily="18" charset="0"/>
              </a:rPr>
              <a:t>Fox		               34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latin typeface="Cambria" pitchFamily="18" charset="0"/>
              </a:rPr>
              <a:t>Mouse		 40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latin typeface="Cambria" pitchFamily="18" charset="0"/>
              </a:rPr>
              <a:t>Rat		                42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latin typeface="Cambria" pitchFamily="18" charset="0"/>
              </a:rPr>
              <a:t>Rabbit		 44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latin typeface="Cambria" pitchFamily="18" charset="0"/>
              </a:rPr>
              <a:t>Human		 46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latin typeface="Cambria" pitchFamily="18" charset="0"/>
              </a:rPr>
              <a:t>Chicken		 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1167</Words>
  <Application>Microsoft Office PowerPoint</Application>
  <PresentationFormat>On-screen Show (4:3)</PresentationFormat>
  <Paragraphs>163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 genome of prokaryotes and eukaryotes- nuclear and extranuclear genetic organization</vt:lpstr>
      <vt:lpstr>Genomes and Genomics</vt:lpstr>
      <vt:lpstr>Continue…</vt:lpstr>
      <vt:lpstr>Prokaryotes and Eukaryotes genome</vt:lpstr>
      <vt:lpstr>Slide 5</vt:lpstr>
      <vt:lpstr>Continue…</vt:lpstr>
      <vt:lpstr>Plasmid</vt:lpstr>
      <vt:lpstr>Slide 8</vt:lpstr>
      <vt:lpstr>Karyotype</vt:lpstr>
      <vt:lpstr>Continue…</vt:lpstr>
      <vt:lpstr>Eukaryotic Genome</vt:lpstr>
      <vt:lpstr> Mitochondrial DNA </vt:lpstr>
      <vt:lpstr>Slide 13</vt:lpstr>
      <vt:lpstr>Mitochondria</vt:lpstr>
      <vt:lpstr>Human Mitochondrial DNA</vt:lpstr>
      <vt:lpstr>Organization of human mitochondrial DNA.</vt:lpstr>
      <vt:lpstr>Mitochondrial genetic code</vt:lpstr>
      <vt:lpstr>sequential development of ageing mechanisms</vt:lpstr>
      <vt:lpstr>Four O‘Clocks</vt:lpstr>
      <vt:lpstr>Mitochondrial/Chloroplast Evolution</vt:lpstr>
      <vt:lpstr>Chloroplast Genes/Expression</vt:lpstr>
      <vt:lpstr>Slide 22</vt:lpstr>
      <vt:lpstr>Slide 23</vt:lpstr>
      <vt:lpstr>Slide 24</vt:lpstr>
      <vt:lpstr>Slide 25</vt:lpstr>
      <vt:lpstr>Slide 26</vt:lpstr>
      <vt:lpstr>Slide 27</vt:lpstr>
      <vt:lpstr>Mitochondrial Genes/Expression</vt:lpstr>
      <vt:lpstr>Slide 29</vt:lpstr>
      <vt:lpstr>Maternal Effect/Maternal Influence</vt:lpstr>
      <vt:lpstr> Genes: Genetic Information on Chromosomes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genome of prokaryotes and eukaryotes- nuclear and extranuclear genetic organization</dc:title>
  <dc:creator>User</dc:creator>
  <cp:lastModifiedBy>Acer</cp:lastModifiedBy>
  <cp:revision>42</cp:revision>
  <dcterms:created xsi:type="dcterms:W3CDTF">2013-02-15T18:59:45Z</dcterms:created>
  <dcterms:modified xsi:type="dcterms:W3CDTF">2020-02-12T10:11:37Z</dcterms:modified>
</cp:coreProperties>
</file>