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4" r:id="rId3"/>
    <p:sldId id="273" r:id="rId4"/>
    <p:sldId id="295" r:id="rId5"/>
    <p:sldId id="275" r:id="rId6"/>
    <p:sldId id="257" r:id="rId7"/>
    <p:sldId id="289" r:id="rId8"/>
    <p:sldId id="291" r:id="rId9"/>
    <p:sldId id="292" r:id="rId10"/>
    <p:sldId id="258" r:id="rId11"/>
    <p:sldId id="269" r:id="rId12"/>
    <p:sldId id="290" r:id="rId13"/>
    <p:sldId id="267" r:id="rId14"/>
    <p:sldId id="279" r:id="rId15"/>
    <p:sldId id="287" r:id="rId16"/>
    <p:sldId id="280" r:id="rId17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9900"/>
    <a:srgbClr val="0000FF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2" d="100"/>
          <a:sy n="82" d="100"/>
        </p:scale>
        <p:origin x="-804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AFF093B-A91D-4663-8601-F61A4E3560A9}" type="datetimeFigureOut">
              <a:rPr lang="en-US"/>
              <a:pPr>
                <a:defRPr/>
              </a:pPr>
              <a:t>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BE8D478-B87F-41D5-95E6-5873768F4C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1EF10C-CE14-4905-AC19-1FE558198EF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rtl="0"/>
            <a:endParaRPr lang="ar-SA">
              <a:latin typeface="Calibri" pitchFamily="34" charset="0"/>
            </a:endParaRP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3886200" y="8685213"/>
            <a:ext cx="2971800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rtl="0" eaLnBrk="0" hangingPunct="0"/>
            <a:r>
              <a:rPr lang="en-US" sz="1200">
                <a:latin typeface="Calibri" pitchFamily="34" charset="0"/>
              </a:rPr>
              <a:t>10</a:t>
            </a: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rtl="0"/>
            <a:endParaRPr lang="ar-SA">
              <a:latin typeface="Calibri" pitchFamily="34" charset="0"/>
            </a:endParaRPr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rtl="0"/>
            <a:endParaRPr lang="ar-SA">
              <a:latin typeface="Calibri" pitchFamily="34" charset="0"/>
            </a:endParaRPr>
          </a:p>
        </p:txBody>
      </p:sp>
      <p:sp>
        <p:nvSpPr>
          <p:cNvPr id="24583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4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8163"/>
            <a:ext cx="5026025" cy="3844925"/>
          </a:xfr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97400-565D-4ECD-BDD0-F591B52127A4}" type="datetimeFigureOut">
              <a:rPr lang="en-US"/>
              <a:pPr>
                <a:defRPr/>
              </a:pPr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B41B0-D06E-425B-B0F4-744A912D19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C69ED-C2BD-4824-BA92-C58969799002}" type="datetimeFigureOut">
              <a:rPr lang="en-US"/>
              <a:pPr>
                <a:defRPr/>
              </a:pPr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96346-F34D-4B4F-A3DD-ABC362BAC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D64D2-D9D5-4AAA-BA7A-4132FD15CCF4}" type="datetimeFigureOut">
              <a:rPr lang="en-US"/>
              <a:pPr>
                <a:defRPr/>
              </a:pPr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EDF8C-410A-4B20-8520-314BD0310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76701-792F-4801-95A9-67306DA11E0D}" type="datetimeFigureOut">
              <a:rPr lang="en-US"/>
              <a:pPr>
                <a:defRPr/>
              </a:pPr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37FF3-FC63-41A0-A142-9E0CFD30D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822F3-41F7-4053-93D3-44C3A8E15813}" type="datetimeFigureOut">
              <a:rPr lang="en-US"/>
              <a:pPr>
                <a:defRPr/>
              </a:pPr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8FC17-4177-45EC-AE43-461A2B640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71840-6CDB-4C5E-9D1B-1D3B63B36C8B}" type="datetimeFigureOut">
              <a:rPr lang="en-US"/>
              <a:pPr>
                <a:defRPr/>
              </a:pPr>
              <a:t>2/10/2020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8561D-E9BA-4189-B59F-3BD94BEBF7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9D201-6F1F-41B3-862A-009C46E78E0B}" type="datetimeFigureOut">
              <a:rPr lang="en-US"/>
              <a:pPr>
                <a:defRPr/>
              </a:pPr>
              <a:t>2/10/2020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F92D2-51FD-4449-BBDE-E5CF8EC6B7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CD8D8-B7C0-4C95-AD62-8F7DB1F946AC}" type="datetimeFigureOut">
              <a:rPr lang="en-US"/>
              <a:pPr>
                <a:defRPr/>
              </a:pPr>
              <a:t>2/10/2020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007B5-9C3D-4351-A709-750824115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32A12-7B4E-4B14-A6DA-A1E1864B3738}" type="datetimeFigureOut">
              <a:rPr lang="en-US"/>
              <a:pPr>
                <a:defRPr/>
              </a:pPr>
              <a:t>2/10/2020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AD34B-38AA-430A-A7B6-ECF9B49EA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E4E66-4AB6-491E-A0F1-CF763F597C9C}" type="datetimeFigureOut">
              <a:rPr lang="en-US"/>
              <a:pPr>
                <a:defRPr/>
              </a:pPr>
              <a:t>2/10/2020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76434-EBDD-4DDA-8F4B-9C4EE93E6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6E9B4-852D-4585-859F-FF1C62822602}" type="datetimeFigureOut">
              <a:rPr lang="en-US"/>
              <a:pPr>
                <a:defRPr/>
              </a:pPr>
              <a:t>2/10/2020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60B6A-B88A-4E45-BA12-E6228535A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7F19B2-7CE2-4666-BDEB-DAC06518ABD7}" type="datetimeFigureOut">
              <a:rPr lang="en-US"/>
              <a:pPr>
                <a:defRPr/>
              </a:pPr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87EAE6-AF42-4357-9830-A8B65BA92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772400" cy="2609850"/>
          </a:xfrm>
        </p:spPr>
        <p:txBody>
          <a:bodyPr rtlCol="0">
            <a:normAutofit/>
          </a:bodyPr>
          <a:lstStyle/>
          <a:p>
            <a:pPr rtl="1" eaLnBrk="1" hangingPunct="1">
              <a:defRPr/>
            </a:pP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n-ea"/>
                <a:cs typeface="Arial" pitchFamily="34" charset="0"/>
              </a:rPr>
              <a:t>The genome of prokaryotes and eukaryotes- nuclear and extranuclear genetic organization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304800"/>
            <a:ext cx="7772400" cy="685800"/>
          </a:xfrm>
          <a:prstGeom prst="rect">
            <a:avLst/>
          </a:prstGeom>
        </p:spPr>
        <p:txBody>
          <a:bodyPr/>
          <a:lstStyle/>
          <a:p>
            <a:pPr algn="l" rtl="0" fontAlgn="auto"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Continue…</a:t>
            </a:r>
            <a:endParaRPr lang="en-US" altLang="en-US" sz="3600" b="1" dirty="0">
              <a:solidFill>
                <a:srgbClr val="FF0000"/>
              </a:solidFill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1267" name="Rectangle 4"/>
          <p:cNvSpPr txBox="1">
            <a:spLocks noChangeArrowheads="1"/>
          </p:cNvSpPr>
          <p:nvPr/>
        </p:nvSpPr>
        <p:spPr bwMode="auto">
          <a:xfrm>
            <a:off x="381000" y="1600200"/>
            <a:ext cx="5715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rgbClr val="0000FF"/>
              </a:buClr>
            </a:pPr>
            <a:r>
              <a:rPr lang="en-US" altLang="en-US" sz="2800" b="1">
                <a:solidFill>
                  <a:srgbClr val="0000FF"/>
                </a:solidFill>
                <a:latin typeface="Perpetua" pitchFamily="18" charset="0"/>
              </a:rPr>
              <a:t>Eukaryotes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rgbClr val="0000FF"/>
              </a:buClr>
            </a:pPr>
            <a:endParaRPr lang="en-US" altLang="en-US" sz="2200" b="1">
              <a:solidFill>
                <a:srgbClr val="00B050"/>
              </a:solidFill>
              <a:latin typeface="Perpetua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Ø"/>
            </a:pPr>
            <a:r>
              <a:rPr lang="en-US" altLang="en-US" sz="2200">
                <a:latin typeface="Perpetua" pitchFamily="18" charset="0"/>
              </a:rPr>
              <a:t>The genome of yeast cells contains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rgbClr val="0000FF"/>
              </a:buClr>
            </a:pPr>
            <a:r>
              <a:rPr lang="en-US" altLang="en-US" sz="2200">
                <a:latin typeface="Perpetua" pitchFamily="18" charset="0"/>
              </a:rPr>
              <a:t>       1.35x10</a:t>
            </a:r>
            <a:r>
              <a:rPr lang="en-US" altLang="en-US" sz="2200" baseline="30000">
                <a:latin typeface="Perpetua" pitchFamily="18" charset="0"/>
              </a:rPr>
              <a:t>7 </a:t>
            </a:r>
            <a:r>
              <a:rPr lang="en-US" altLang="en-US" sz="2200">
                <a:latin typeface="Perpetua" pitchFamily="18" charset="0"/>
              </a:rPr>
              <a:t>base pairs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Ø"/>
            </a:pPr>
            <a:r>
              <a:rPr lang="en-US" altLang="en-US" sz="2200">
                <a:latin typeface="Perpetua" pitchFamily="18" charset="0"/>
              </a:rPr>
              <a:t>A small fraction of the total DNA encodes protein.</a:t>
            </a:r>
          </a:p>
          <a:p>
            <a:pPr marL="800100" lvl="1" indent="-342900" algn="l" rtl="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Font typeface="Arial" charset="0"/>
              <a:buChar char="•"/>
            </a:pPr>
            <a:r>
              <a:rPr lang="en-US" altLang="en-US" sz="2000">
                <a:solidFill>
                  <a:srgbClr val="009900"/>
                </a:solidFill>
                <a:latin typeface="Perpetua" pitchFamily="18" charset="0"/>
              </a:rPr>
              <a:t>Many repeats of non-coding sequences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Ø"/>
            </a:pPr>
            <a:r>
              <a:rPr lang="en-US" altLang="en-US" sz="2200">
                <a:latin typeface="Perpetua" pitchFamily="18" charset="0"/>
              </a:rPr>
              <a:t>All chromosomes are contained in a membrane bound nucleus</a:t>
            </a:r>
          </a:p>
          <a:p>
            <a:pPr marL="800100" lvl="1" indent="-342900" algn="l" rtl="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Font typeface="Arial" charset="0"/>
              <a:buChar char="•"/>
            </a:pPr>
            <a:r>
              <a:rPr lang="en-US" altLang="en-US" sz="2000">
                <a:solidFill>
                  <a:srgbClr val="009900"/>
                </a:solidFill>
                <a:latin typeface="Perpetua" pitchFamily="18" charset="0"/>
              </a:rPr>
              <a:t>DNA is divided between two or more chromosomes	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Ø"/>
            </a:pPr>
            <a:r>
              <a:rPr lang="en-US" altLang="en-US" sz="2200">
                <a:latin typeface="Perpetua" pitchFamily="18" charset="0"/>
              </a:rPr>
              <a:t>A set of five histones </a:t>
            </a:r>
          </a:p>
          <a:p>
            <a:pPr marL="800100" lvl="1" indent="-342900" algn="l" rtl="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Font typeface="Arial" charset="0"/>
              <a:buChar char="•"/>
            </a:pPr>
            <a:r>
              <a:rPr lang="en-US" altLang="en-US" sz="2000">
                <a:solidFill>
                  <a:srgbClr val="009900"/>
                </a:solidFill>
                <a:latin typeface="Perpetua" pitchFamily="18" charset="0"/>
              </a:rPr>
              <a:t>DNA packaging and gene expression regulation</a:t>
            </a:r>
          </a:p>
        </p:txBody>
      </p:sp>
      <p:pic>
        <p:nvPicPr>
          <p:cNvPr id="11268" name="Picture 4" descr="bactce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447800"/>
            <a:ext cx="2816225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2" descr="5_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3657600"/>
            <a:ext cx="28590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077200" cy="47244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Clr>
                <a:srgbClr val="C00000"/>
              </a:buClr>
              <a:buFont typeface="Courier New" pitchFamily="49" charset="0"/>
              <a:buChar char="o"/>
            </a:pPr>
            <a:r>
              <a:rPr lang="en-US" sz="2600" smtClean="0">
                <a:latin typeface="Cambria" pitchFamily="18" charset="0"/>
              </a:rPr>
              <a:t>The study of chromosomes, their structure and their inheritance is known as </a:t>
            </a:r>
            <a:r>
              <a:rPr lang="en-US" sz="2600" i="1" smtClean="0">
                <a:solidFill>
                  <a:srgbClr val="00B050"/>
                </a:solidFill>
                <a:latin typeface="Cambria" pitchFamily="18" charset="0"/>
              </a:rPr>
              <a:t>Cytogenetics</a:t>
            </a:r>
            <a:r>
              <a:rPr lang="en-US" sz="2600" smtClean="0">
                <a:solidFill>
                  <a:srgbClr val="00B050"/>
                </a:solidFill>
                <a:latin typeface="Cambria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buClr>
                <a:srgbClr val="C00000"/>
              </a:buClr>
              <a:buFont typeface="Courier New" pitchFamily="49" charset="0"/>
              <a:buChar char="o"/>
            </a:pPr>
            <a:r>
              <a:rPr lang="en-US" sz="2600" smtClean="0">
                <a:latin typeface="Cambria" pitchFamily="18" charset="0"/>
              </a:rPr>
              <a:t>Each species has a characteristic number of chromosomes and this is known as </a:t>
            </a:r>
            <a:r>
              <a:rPr lang="en-US" sz="2600" i="1" smtClean="0">
                <a:solidFill>
                  <a:srgbClr val="00B050"/>
                </a:solidFill>
                <a:latin typeface="Cambria" pitchFamily="18" charset="0"/>
              </a:rPr>
              <a:t>karyotype.</a:t>
            </a:r>
          </a:p>
        </p:txBody>
      </p:sp>
      <p:sp>
        <p:nvSpPr>
          <p:cNvPr id="12291" name="Line 5"/>
          <p:cNvSpPr>
            <a:spLocks noChangeShapeType="1"/>
          </p:cNvSpPr>
          <p:nvPr/>
        </p:nvSpPr>
        <p:spPr bwMode="auto">
          <a:xfrm>
            <a:off x="2514600" y="5334000"/>
            <a:ext cx="1905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2" name="Line 7"/>
          <p:cNvSpPr>
            <a:spLocks noChangeShapeType="1"/>
          </p:cNvSpPr>
          <p:nvPr/>
        </p:nvSpPr>
        <p:spPr bwMode="auto">
          <a:xfrm>
            <a:off x="2514600" y="5334000"/>
            <a:ext cx="0" cy="228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Title 16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84238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FF0000"/>
                </a:solidFill>
                <a:latin typeface="Cambria" pitchFamily="18" charset="0"/>
              </a:rPr>
              <a:t>Karyotype</a:t>
            </a:r>
          </a:p>
        </p:txBody>
      </p:sp>
      <p:sp>
        <p:nvSpPr>
          <p:cNvPr id="12294" name="Rectangle 3"/>
          <p:cNvSpPr txBox="1">
            <a:spLocks noChangeArrowheads="1"/>
          </p:cNvSpPr>
          <p:nvPr/>
        </p:nvSpPr>
        <p:spPr bwMode="auto">
          <a:xfrm>
            <a:off x="533400" y="3429000"/>
            <a:ext cx="3429000" cy="24384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spcBef>
                <a:spcPct val="20000"/>
              </a:spcBef>
              <a:buFont typeface="Arial" charset="0"/>
              <a:buChar char="•"/>
            </a:pPr>
            <a:r>
              <a:rPr lang="en-US" sz="2200">
                <a:latin typeface="Cambria" pitchFamily="18" charset="0"/>
              </a:rPr>
              <a:t>Bacteria		1</a:t>
            </a:r>
          </a:p>
          <a:p>
            <a:pPr marL="342900" indent="-342900" algn="l" rtl="0">
              <a:spcBef>
                <a:spcPct val="20000"/>
              </a:spcBef>
              <a:buFont typeface="Arial" charset="0"/>
              <a:buChar char="•"/>
            </a:pPr>
            <a:r>
              <a:rPr lang="en-US" sz="2200">
                <a:latin typeface="Cambria" pitchFamily="18" charset="0"/>
              </a:rPr>
              <a:t>Fruit fly		8</a:t>
            </a:r>
          </a:p>
          <a:p>
            <a:pPr marL="342900" indent="-342900" algn="l" rtl="0">
              <a:spcBef>
                <a:spcPct val="20000"/>
              </a:spcBef>
              <a:buFont typeface="Arial" charset="0"/>
              <a:buChar char="•"/>
            </a:pPr>
            <a:r>
              <a:rPr lang="en-US" sz="2200">
                <a:latin typeface="Cambria" pitchFamily="18" charset="0"/>
              </a:rPr>
              <a:t>Garden Pea	             14</a:t>
            </a:r>
          </a:p>
          <a:p>
            <a:pPr marL="342900" indent="-342900" algn="l" rtl="0">
              <a:spcBef>
                <a:spcPct val="20000"/>
              </a:spcBef>
              <a:buFont typeface="Arial" charset="0"/>
              <a:buChar char="•"/>
            </a:pPr>
            <a:r>
              <a:rPr lang="en-US" sz="2200">
                <a:latin typeface="Cambria" pitchFamily="18" charset="0"/>
              </a:rPr>
              <a:t>Yeast		16</a:t>
            </a:r>
          </a:p>
          <a:p>
            <a:pPr marL="342900" indent="-342900" algn="l" rtl="0">
              <a:spcBef>
                <a:spcPct val="20000"/>
              </a:spcBef>
              <a:buFont typeface="Arial" charset="0"/>
              <a:buChar char="•"/>
            </a:pPr>
            <a:r>
              <a:rPr lang="en-US" sz="2200">
                <a:latin typeface="Cambria" pitchFamily="18" charset="0"/>
              </a:rPr>
              <a:t>Frog	                       	26</a:t>
            </a:r>
          </a:p>
          <a:p>
            <a:pPr marL="342900" indent="-342900" algn="l" rtl="0">
              <a:spcBef>
                <a:spcPct val="20000"/>
              </a:spcBef>
              <a:buFont typeface="Arial" charset="0"/>
              <a:buChar char="•"/>
            </a:pPr>
            <a:r>
              <a:rPr lang="en-US" sz="2200">
                <a:latin typeface="Cambria" pitchFamily="18" charset="0"/>
              </a:rPr>
              <a:t>Cat			38</a:t>
            </a:r>
          </a:p>
        </p:txBody>
      </p:sp>
      <p:sp>
        <p:nvSpPr>
          <p:cNvPr id="12295" name="Rectangle 4"/>
          <p:cNvSpPr>
            <a:spLocks noChangeArrowheads="1"/>
          </p:cNvSpPr>
          <p:nvPr/>
        </p:nvSpPr>
        <p:spPr bwMode="auto">
          <a:xfrm>
            <a:off x="4648200" y="3429000"/>
            <a:ext cx="3429000" cy="24923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spcBef>
                <a:spcPct val="20000"/>
              </a:spcBef>
              <a:buFontTx/>
              <a:buChar char="•"/>
            </a:pPr>
            <a:r>
              <a:rPr lang="en-US" sz="2200">
                <a:latin typeface="Cambria" pitchFamily="18" charset="0"/>
              </a:rPr>
              <a:t>Fox		               34</a:t>
            </a:r>
          </a:p>
          <a:p>
            <a:pPr marL="342900" indent="-342900" algn="l" rtl="0">
              <a:spcBef>
                <a:spcPct val="20000"/>
              </a:spcBef>
              <a:buFontTx/>
              <a:buChar char="•"/>
            </a:pPr>
            <a:r>
              <a:rPr lang="en-US" sz="2200">
                <a:latin typeface="Cambria" pitchFamily="18" charset="0"/>
              </a:rPr>
              <a:t>Mouse		 40</a:t>
            </a:r>
          </a:p>
          <a:p>
            <a:pPr marL="342900" indent="-342900" algn="l" rtl="0">
              <a:spcBef>
                <a:spcPct val="20000"/>
              </a:spcBef>
              <a:buFontTx/>
              <a:buChar char="•"/>
            </a:pPr>
            <a:r>
              <a:rPr lang="en-US" sz="2200">
                <a:latin typeface="Cambria" pitchFamily="18" charset="0"/>
              </a:rPr>
              <a:t>Rat		                42</a:t>
            </a:r>
          </a:p>
          <a:p>
            <a:pPr marL="342900" indent="-342900" algn="l" rtl="0">
              <a:spcBef>
                <a:spcPct val="20000"/>
              </a:spcBef>
              <a:buFontTx/>
              <a:buChar char="•"/>
            </a:pPr>
            <a:r>
              <a:rPr lang="en-US" sz="2200">
                <a:latin typeface="Cambria" pitchFamily="18" charset="0"/>
              </a:rPr>
              <a:t>Rabbit		 44</a:t>
            </a:r>
          </a:p>
          <a:p>
            <a:pPr marL="342900" indent="-342900" algn="l" rtl="0">
              <a:spcBef>
                <a:spcPct val="20000"/>
              </a:spcBef>
              <a:buFontTx/>
              <a:buChar char="•"/>
            </a:pPr>
            <a:r>
              <a:rPr lang="en-US" sz="2200">
                <a:latin typeface="Cambria" pitchFamily="18" charset="0"/>
              </a:rPr>
              <a:t>Human		 46</a:t>
            </a:r>
          </a:p>
          <a:p>
            <a:pPr marL="342900" indent="-342900" algn="l" rtl="0">
              <a:spcBef>
                <a:spcPct val="20000"/>
              </a:spcBef>
              <a:buFontTx/>
              <a:buChar char="•"/>
            </a:pPr>
            <a:r>
              <a:rPr lang="en-US" sz="2200">
                <a:latin typeface="Cambria" pitchFamily="18" charset="0"/>
              </a:rPr>
              <a:t>Chicken		 78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Continue…</a:t>
            </a:r>
            <a:endParaRPr lang="en-US" sz="36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 rtlCol="0">
            <a:normAutofit/>
          </a:bodyPr>
          <a:lstStyle/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Courier New" pitchFamily="49" charset="0"/>
              <a:buChar char="o"/>
              <a:defRPr/>
            </a:pPr>
            <a:r>
              <a:rPr lang="en-US" sz="2200" dirty="0">
                <a:latin typeface="Cambria" pitchFamily="18" charset="0"/>
              </a:rPr>
              <a:t>Prior to 1950's it was believed that humans had 48 chromosomes but in 1956 it was confirmed that each human cell has </a:t>
            </a:r>
            <a:r>
              <a:rPr lang="en-US" sz="2200" i="1" dirty="0">
                <a:latin typeface="Cambria" pitchFamily="18" charset="0"/>
              </a:rPr>
              <a:t>46 chromosomes</a:t>
            </a:r>
            <a:r>
              <a:rPr lang="en-US" sz="2200" dirty="0">
                <a:latin typeface="Cambria" pitchFamily="18" charset="0"/>
              </a:rPr>
              <a:t> (</a:t>
            </a:r>
            <a:r>
              <a:rPr lang="en-US" sz="2200" dirty="0" err="1">
                <a:latin typeface="Cambria" pitchFamily="18" charset="0"/>
              </a:rPr>
              <a:t>Tjio</a:t>
            </a:r>
            <a:r>
              <a:rPr lang="en-US" sz="2200" dirty="0">
                <a:latin typeface="Cambria" pitchFamily="18" charset="0"/>
              </a:rPr>
              <a:t> and </a:t>
            </a:r>
            <a:r>
              <a:rPr lang="en-US" sz="2200" dirty="0" err="1">
                <a:latin typeface="Cambria" pitchFamily="18" charset="0"/>
              </a:rPr>
              <a:t>Levan</a:t>
            </a:r>
            <a:r>
              <a:rPr lang="en-US" sz="2200" dirty="0">
                <a:latin typeface="Cambria" pitchFamily="18" charset="0"/>
              </a:rPr>
              <a:t>, 1956</a:t>
            </a:r>
            <a:r>
              <a:rPr lang="en-US" sz="2200" dirty="0" smtClean="0">
                <a:latin typeface="Cambria" pitchFamily="18" charset="0"/>
              </a:rPr>
              <a:t>).</a:t>
            </a:r>
          </a:p>
          <a:p>
            <a:pPr marL="0" indent="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Arial" pitchFamily="34" charset="0"/>
              <a:buNone/>
              <a:defRPr/>
            </a:pPr>
            <a:endParaRPr lang="en-US" sz="2200" dirty="0">
              <a:latin typeface="Cambria" pitchFamily="18" charset="0"/>
            </a:endParaRPr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Courier New" pitchFamily="49" charset="0"/>
              <a:buChar char="o"/>
              <a:defRPr/>
            </a:pPr>
            <a:r>
              <a:rPr lang="en-US" sz="2200" dirty="0">
                <a:latin typeface="Cambria" pitchFamily="18" charset="0"/>
              </a:rPr>
              <a:t>On the chromosomes the genes are situated in a linear order. </a:t>
            </a:r>
            <a:endParaRPr lang="en-US" sz="2200" dirty="0" smtClean="0">
              <a:latin typeface="Cambria" pitchFamily="18" charset="0"/>
            </a:endParaRPr>
          </a:p>
          <a:p>
            <a:pPr marL="0" indent="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Arial" pitchFamily="34" charset="0"/>
              <a:buNone/>
              <a:defRPr/>
            </a:pPr>
            <a:endParaRPr lang="en-US" sz="2200" dirty="0" smtClean="0">
              <a:latin typeface="Cambria" pitchFamily="18" charset="0"/>
            </a:endParaRPr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Courier New" pitchFamily="49" charset="0"/>
              <a:buChar char="o"/>
              <a:defRPr/>
            </a:pPr>
            <a:r>
              <a:rPr lang="en-US" sz="2200" dirty="0" smtClean="0">
                <a:latin typeface="Cambria" pitchFamily="18" charset="0"/>
              </a:rPr>
              <a:t>Each </a:t>
            </a:r>
            <a:r>
              <a:rPr lang="en-US" sz="2200" dirty="0">
                <a:latin typeface="Cambria" pitchFamily="18" charset="0"/>
              </a:rPr>
              <a:t>gene has a precise position or </a:t>
            </a:r>
            <a:r>
              <a:rPr lang="en-US" sz="2200" i="1" dirty="0">
                <a:solidFill>
                  <a:srgbClr val="0070C0"/>
                </a:solidFill>
                <a:latin typeface="Cambria" pitchFamily="18" charset="0"/>
              </a:rPr>
              <a:t>locus</a:t>
            </a:r>
            <a:r>
              <a:rPr lang="en-US" sz="2200" dirty="0" smtClean="0">
                <a:solidFill>
                  <a:srgbClr val="0070C0"/>
                </a:solidFill>
                <a:latin typeface="Cambria" pitchFamily="18" charset="0"/>
              </a:rPr>
              <a:t>.</a:t>
            </a:r>
          </a:p>
          <a:p>
            <a:pPr marL="0" indent="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Arial" pitchFamily="34" charset="0"/>
              <a:buNone/>
              <a:defRPr/>
            </a:pPr>
            <a:endParaRPr lang="en-US" sz="2200" dirty="0" smtClean="0">
              <a:latin typeface="Cambria" pitchFamily="18" charset="0"/>
            </a:endParaRPr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Courier New" pitchFamily="49" charset="0"/>
              <a:buChar char="o"/>
              <a:defRPr/>
            </a:pPr>
            <a:r>
              <a:rPr lang="en-US" sz="2200" dirty="0">
                <a:latin typeface="Cambria" pitchFamily="18" charset="0"/>
                <a:cs typeface="Arial" pitchFamily="34" charset="0"/>
              </a:rPr>
              <a:t>The size of </a:t>
            </a:r>
            <a:r>
              <a:rPr lang="en-US" sz="2200" dirty="0">
                <a:solidFill>
                  <a:srgbClr val="0070C0"/>
                </a:solidFill>
                <a:latin typeface="Cambria" pitchFamily="18" charset="0"/>
                <a:cs typeface="Arial" pitchFamily="34" charset="0"/>
              </a:rPr>
              <a:t>bacterial</a:t>
            </a:r>
            <a:r>
              <a:rPr lang="en-US" sz="2200" dirty="0">
                <a:latin typeface="Cambria" pitchFamily="18" charset="0"/>
                <a:cs typeface="Arial" pitchFamily="34" charset="0"/>
              </a:rPr>
              <a:t> chromosomes ranges from </a:t>
            </a:r>
            <a:r>
              <a:rPr lang="en-US" sz="2200" dirty="0">
                <a:solidFill>
                  <a:srgbClr val="009900"/>
                </a:solidFill>
                <a:latin typeface="Cambria" pitchFamily="18" charset="0"/>
                <a:cs typeface="Arial" pitchFamily="34" charset="0"/>
              </a:rPr>
              <a:t>0.6 </a:t>
            </a:r>
            <a:r>
              <a:rPr lang="en-US" sz="2200" dirty="0" smtClean="0">
                <a:solidFill>
                  <a:srgbClr val="009900"/>
                </a:solidFill>
                <a:latin typeface="Cambria" pitchFamily="18" charset="0"/>
                <a:cs typeface="Arial" pitchFamily="34" charset="0"/>
              </a:rPr>
              <a:t>-10 </a:t>
            </a:r>
            <a:r>
              <a:rPr lang="en-US" sz="2200" dirty="0" err="1">
                <a:solidFill>
                  <a:srgbClr val="009900"/>
                </a:solidFill>
                <a:latin typeface="Cambria" pitchFamily="18" charset="0"/>
                <a:cs typeface="Arial" pitchFamily="34" charset="0"/>
              </a:rPr>
              <a:t>Mbp</a:t>
            </a:r>
            <a:r>
              <a:rPr lang="en-US" sz="2200" dirty="0">
                <a:latin typeface="Cambria" pitchFamily="18" charset="0"/>
                <a:cs typeface="Arial" pitchFamily="34" charset="0"/>
              </a:rPr>
              <a:t>, and the size of </a:t>
            </a:r>
            <a:r>
              <a:rPr lang="en-US" sz="2200" dirty="0" err="1">
                <a:solidFill>
                  <a:srgbClr val="0070C0"/>
                </a:solidFill>
                <a:latin typeface="Cambria" pitchFamily="18" charset="0"/>
                <a:cs typeface="Arial" pitchFamily="34" charset="0"/>
              </a:rPr>
              <a:t>Archael</a:t>
            </a:r>
            <a:r>
              <a:rPr lang="en-US" sz="2200" dirty="0">
                <a:latin typeface="Cambria" pitchFamily="18" charset="0"/>
                <a:cs typeface="Arial" pitchFamily="34" charset="0"/>
              </a:rPr>
              <a:t> range from </a:t>
            </a:r>
            <a:r>
              <a:rPr lang="en-US" sz="2200" dirty="0">
                <a:solidFill>
                  <a:srgbClr val="009900"/>
                </a:solidFill>
                <a:latin typeface="Cambria" pitchFamily="18" charset="0"/>
                <a:cs typeface="Arial" pitchFamily="34" charset="0"/>
              </a:rPr>
              <a:t>0.5 </a:t>
            </a:r>
            <a:r>
              <a:rPr lang="en-US" sz="2200" dirty="0" smtClean="0">
                <a:solidFill>
                  <a:srgbClr val="009900"/>
                </a:solidFill>
                <a:latin typeface="Cambria" pitchFamily="18" charset="0"/>
                <a:cs typeface="Arial" pitchFamily="34" charset="0"/>
              </a:rPr>
              <a:t>- </a:t>
            </a:r>
            <a:r>
              <a:rPr lang="en-US" sz="2200" dirty="0">
                <a:solidFill>
                  <a:srgbClr val="009900"/>
                </a:solidFill>
                <a:latin typeface="Cambria" pitchFamily="18" charset="0"/>
                <a:cs typeface="Arial" pitchFamily="34" charset="0"/>
              </a:rPr>
              <a:t>5.8 </a:t>
            </a:r>
            <a:r>
              <a:rPr lang="en-US" sz="2200" dirty="0" err="1">
                <a:solidFill>
                  <a:srgbClr val="009900"/>
                </a:solidFill>
                <a:latin typeface="Cambria" pitchFamily="18" charset="0"/>
                <a:cs typeface="Arial" pitchFamily="34" charset="0"/>
              </a:rPr>
              <a:t>Mbp</a:t>
            </a:r>
            <a:r>
              <a:rPr lang="en-US" sz="2200" dirty="0">
                <a:latin typeface="Cambria" pitchFamily="18" charset="0"/>
                <a:cs typeface="Arial" pitchFamily="34" charset="0"/>
              </a:rPr>
              <a:t>, whereas </a:t>
            </a:r>
            <a:r>
              <a:rPr lang="en-US" sz="2200" dirty="0">
                <a:solidFill>
                  <a:srgbClr val="0070C0"/>
                </a:solidFill>
                <a:latin typeface="Cambria" pitchFamily="18" charset="0"/>
                <a:cs typeface="Arial" pitchFamily="34" charset="0"/>
              </a:rPr>
              <a:t>Eukaryotic</a:t>
            </a:r>
            <a:r>
              <a:rPr lang="en-US" sz="2200" dirty="0">
                <a:latin typeface="Cambria" pitchFamily="18" charset="0"/>
                <a:cs typeface="Arial" pitchFamily="34" charset="0"/>
              </a:rPr>
              <a:t> chromosomes range from </a:t>
            </a:r>
            <a:r>
              <a:rPr lang="en-US" sz="2200" dirty="0">
                <a:solidFill>
                  <a:srgbClr val="009900"/>
                </a:solidFill>
                <a:latin typeface="Cambria" pitchFamily="18" charset="0"/>
                <a:cs typeface="Arial" pitchFamily="34" charset="0"/>
              </a:rPr>
              <a:t>2.9 </a:t>
            </a:r>
            <a:r>
              <a:rPr lang="en-US" sz="2200" dirty="0" smtClean="0">
                <a:solidFill>
                  <a:srgbClr val="009900"/>
                </a:solidFill>
                <a:latin typeface="Cambria" pitchFamily="18" charset="0"/>
                <a:cs typeface="Arial" pitchFamily="34" charset="0"/>
              </a:rPr>
              <a:t>- 4,000 </a:t>
            </a:r>
            <a:r>
              <a:rPr lang="en-US" sz="2200" dirty="0" err="1" smtClean="0">
                <a:solidFill>
                  <a:srgbClr val="009900"/>
                </a:solidFill>
                <a:latin typeface="Cambria" pitchFamily="18" charset="0"/>
                <a:cs typeface="Arial" pitchFamily="34" charset="0"/>
              </a:rPr>
              <a:t>Mbp</a:t>
            </a:r>
            <a:r>
              <a:rPr lang="en-US" sz="2200" dirty="0" smtClean="0">
                <a:solidFill>
                  <a:srgbClr val="009900"/>
                </a:solidFill>
                <a:latin typeface="Cambria" pitchFamily="18" charset="0"/>
                <a:cs typeface="Arial" pitchFamily="34" charset="0"/>
              </a:rPr>
              <a:t>. </a:t>
            </a:r>
            <a:endParaRPr lang="en-US" sz="2200" dirty="0">
              <a:solidFill>
                <a:srgbClr val="009900"/>
              </a:solidFill>
              <a:latin typeface="Cambria" pitchFamily="18" charset="0"/>
              <a:cs typeface="Arial" pitchFamily="34" charset="0"/>
            </a:endParaRPr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Courier New" pitchFamily="49" charset="0"/>
              <a:buChar char="o"/>
              <a:defRPr/>
            </a:pPr>
            <a:endParaRPr lang="en-US" sz="2200" dirty="0">
              <a:latin typeface="Cambr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340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FF0000"/>
                </a:solidFill>
                <a:latin typeface="Cambria" pitchFamily="18" charset="0"/>
              </a:rPr>
              <a:t>Eukaryotic Genome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91200" cy="1676400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Cambria" pitchFamily="18" charset="0"/>
              </a:rPr>
              <a:t>Nuclear</a:t>
            </a:r>
          </a:p>
          <a:p>
            <a:pPr eaLnBrk="1" hangingPunct="1"/>
            <a:r>
              <a:rPr lang="en-US" sz="2400" smtClean="0">
                <a:latin typeface="Cambria" pitchFamily="18" charset="0"/>
              </a:rPr>
              <a:t>Mitochondrial</a:t>
            </a:r>
          </a:p>
          <a:p>
            <a:pPr eaLnBrk="1" hangingPunct="1"/>
            <a:r>
              <a:rPr lang="en-US" sz="2400" smtClean="0">
                <a:latin typeface="Cambria" pitchFamily="18" charset="0"/>
              </a:rPr>
              <a:t>Plasmids (in yeast and plant chloroplasts)</a:t>
            </a: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533400" y="0"/>
            <a:ext cx="8382000" cy="3810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l" rtl="0"/>
            <a:endParaRPr lang="ar-SA" b="1"/>
          </a:p>
        </p:txBody>
      </p:sp>
      <p:pic>
        <p:nvPicPr>
          <p:cNvPr id="48130" name="Picture 2" descr="http://t0.gstatic.com/images?q=tbn:ANd9GcRuzoNGep5xbIS-DcFm61QJiVTgAiLd8E-uNS3D0_C00YaOkLO_w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3657600"/>
            <a:ext cx="3397250" cy="259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8132" name="Picture 4" descr="http://www2.le.ac.uk/departments/emfpu/genetics/explained/images/Cell_pic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657600"/>
            <a:ext cx="3687763" cy="259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8" name="Straight Connector 7"/>
          <p:cNvCxnSpPr/>
          <p:nvPr/>
        </p:nvCxnSpPr>
        <p:spPr bwMode="auto">
          <a:xfrm>
            <a:off x="3962400" y="4343400"/>
            <a:ext cx="2362200" cy="2286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8134" name="Picture 6" descr="http://t0.gstatic.com/images?q=tbn:ANd9GcTqa2usk66lCpLPYD7c8r0E6oFprTdKDaEE7W7kFH6zvdOcFS2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914400"/>
            <a:ext cx="2481263" cy="2209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en-US" sz="360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r>
              <a:rPr lang="en-US" sz="360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Mitochondrial DNA</a:t>
            </a:r>
            <a:br>
              <a:rPr lang="en-US" sz="360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endParaRPr lang="ar-SA" sz="3600" smtClean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sz="2400" smtClean="0">
                <a:latin typeface="Perpetua" pitchFamily="18" charset="0"/>
                <a:cs typeface="Arial" charset="0"/>
              </a:rPr>
              <a:t>Mitochondrial DNA is a single double stranded circular molecule.</a:t>
            </a:r>
          </a:p>
          <a:p>
            <a:pPr algn="just" eaLnBrk="1" fontAlgn="auto" hangingPunct="1">
              <a:spcAft>
                <a:spcPts val="0"/>
              </a:spcAft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sz="2400" smtClean="0">
                <a:latin typeface="Perpetua" pitchFamily="18" charset="0"/>
                <a:cs typeface="Arial" charset="0"/>
              </a:rPr>
              <a:t>There are several copies in each mitochondrion and there are many mitochondria in each of your cells. </a:t>
            </a:r>
          </a:p>
          <a:p>
            <a:pPr algn="just" eaLnBrk="1" fontAlgn="auto" hangingPunct="1">
              <a:spcAft>
                <a:spcPts val="0"/>
              </a:spcAft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sz="2400" smtClean="0">
                <a:latin typeface="Perpetua" pitchFamily="18" charset="0"/>
                <a:cs typeface="Arial" charset="0"/>
              </a:rPr>
              <a:t>Mitochondrial DNA is similar to prokaryotic DNA. There are no histones or any other protein associated with mt DNA. </a:t>
            </a:r>
          </a:p>
          <a:p>
            <a:pPr marL="342900" lvl="1" indent="-342900" algn="just" eaLnBrk="1" fontAlgn="auto" hangingPunct="1">
              <a:spcAft>
                <a:spcPts val="0"/>
              </a:spcAft>
              <a:buClr>
                <a:srgbClr val="0070C0"/>
              </a:buClr>
              <a:buFont typeface="Arial" charset="0"/>
              <a:buChar char="•"/>
              <a:defRPr/>
            </a:pPr>
            <a:r>
              <a:rPr lang="en-US" sz="2400" smtClean="0">
                <a:latin typeface="Perpetua" pitchFamily="18" charset="0"/>
                <a:cs typeface="Arial" charset="0"/>
              </a:rPr>
              <a:t>The genes contain no introns. Maternal inheritance.</a:t>
            </a:r>
          </a:p>
          <a:p>
            <a:pPr algn="just" eaLnBrk="1" fontAlgn="auto" hangingPunct="1">
              <a:spcAft>
                <a:spcPts val="0"/>
              </a:spcAft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sz="2400" smtClean="0">
                <a:latin typeface="Perpetua" pitchFamily="18" charset="0"/>
                <a:cs typeface="Arial" charset="0"/>
              </a:rPr>
              <a:t>Because it is in a highly oxidizing environment it has a much higher rate of mutations than nuclear DNA. </a:t>
            </a:r>
          </a:p>
          <a:p>
            <a:pPr algn="just" eaLnBrk="1" fontAlgn="auto" hangingPunct="1">
              <a:spcAft>
                <a:spcPts val="0"/>
              </a:spcAft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sz="2400" smtClean="0">
                <a:latin typeface="Perpetua" pitchFamily="18" charset="0"/>
                <a:cs typeface="Arial" charset="0"/>
              </a:rPr>
              <a:t>The genes in mt DNA code for mitochondrial ribosomes and transfer RNAs. </a:t>
            </a:r>
          </a:p>
          <a:p>
            <a:pPr algn="just" eaLnBrk="1" fontAlgn="auto" hangingPunct="1">
              <a:spcAft>
                <a:spcPts val="0"/>
              </a:spcAft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sz="2400" smtClean="0">
                <a:latin typeface="Perpetua" pitchFamily="18" charset="0"/>
                <a:cs typeface="Arial" charset="0"/>
              </a:rPr>
              <a:t>Some genes code for polypeptide subunits of the electron transport chain common to all mitochondria.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990600"/>
            <a:ext cx="6877050" cy="5245100"/>
          </a:xfrm>
          <a:prstGeom prst="rect">
            <a:avLst/>
          </a:prstGeom>
          <a:ln w="38100" cap="sq">
            <a:solidFill>
              <a:srgbClr val="0000FF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en-US" sz="360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r>
              <a:rPr lang="en-US" sz="360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Genes: Genetic Information on Chromosomes</a:t>
            </a:r>
            <a:br>
              <a:rPr lang="en-US" sz="360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endParaRPr lang="ar-SA" sz="3600" smtClean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2133600"/>
            <a:ext cx="3779837" cy="3432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484" name="TextBox 6"/>
          <p:cNvSpPr txBox="1">
            <a:spLocks noChangeArrowheads="1"/>
          </p:cNvSpPr>
          <p:nvPr/>
        </p:nvSpPr>
        <p:spPr bwMode="auto">
          <a:xfrm>
            <a:off x="250825" y="1989138"/>
            <a:ext cx="4752975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0">
              <a:buClr>
                <a:srgbClr val="FF0000"/>
              </a:buClr>
              <a:buFont typeface="Arial" charset="0"/>
              <a:buChar char="•"/>
            </a:pPr>
            <a:r>
              <a:rPr lang="en-US" sz="2400">
                <a:solidFill>
                  <a:srgbClr val="0033CC"/>
                </a:solidFill>
                <a:latin typeface="Perpetua" pitchFamily="18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Perpetua" pitchFamily="18" charset="0"/>
              </a:rPr>
              <a:t>One gene : one enzyme hypothesis: </a:t>
            </a:r>
            <a:r>
              <a:rPr lang="en-US" sz="2400">
                <a:latin typeface="Perpetua" pitchFamily="18" charset="0"/>
              </a:rPr>
              <a:t>summarizes that a gene is a stretch of DNA coding for one or more isoforms of a single enzyme.</a:t>
            </a:r>
          </a:p>
          <a:p>
            <a:pPr algn="just" rtl="0">
              <a:buClr>
                <a:srgbClr val="FF0000"/>
              </a:buClr>
              <a:buFont typeface="Arial" charset="0"/>
              <a:buChar char="•"/>
            </a:pPr>
            <a:r>
              <a:rPr lang="en-US" sz="2400">
                <a:solidFill>
                  <a:srgbClr val="0033CC"/>
                </a:solidFill>
                <a:latin typeface="Perpetua" pitchFamily="18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Perpetua" pitchFamily="18" charset="0"/>
              </a:rPr>
              <a:t>One gene : one polypeptide hypothesis: </a:t>
            </a:r>
            <a:r>
              <a:rPr lang="en-US" sz="2400">
                <a:latin typeface="Perpetua" pitchFamily="18" charset="0"/>
              </a:rPr>
              <a:t>a gene is responsible for the production of a single polypeptide.</a:t>
            </a:r>
          </a:p>
          <a:p>
            <a:pPr algn="just" rtl="0">
              <a:buClr>
                <a:srgbClr val="FF0000"/>
              </a:buClr>
              <a:buFont typeface="Arial" charset="0"/>
              <a:buChar char="•"/>
            </a:pPr>
            <a:r>
              <a:rPr lang="en-US" sz="2400">
                <a:solidFill>
                  <a:srgbClr val="0070C0"/>
                </a:solidFill>
                <a:latin typeface="Perpetua" pitchFamily="18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Perpetua" pitchFamily="18" charset="0"/>
              </a:rPr>
              <a:t>Many genes: one protein:</a:t>
            </a:r>
          </a:p>
          <a:p>
            <a:pPr algn="just" rtl="0">
              <a:buClr>
                <a:srgbClr val="FF0000"/>
              </a:buClr>
            </a:pPr>
            <a:r>
              <a:rPr lang="en-US" sz="2400">
                <a:solidFill>
                  <a:srgbClr val="0000FF"/>
                </a:solidFill>
                <a:latin typeface="Perpetua" pitchFamily="18" charset="0"/>
              </a:rPr>
              <a:t> </a:t>
            </a:r>
            <a:r>
              <a:rPr lang="en-US" sz="2400">
                <a:latin typeface="Perpetua" pitchFamily="18" charset="0"/>
              </a:rPr>
              <a:t>e.g. Hemoglobin requires different globin genes.</a:t>
            </a:r>
          </a:p>
          <a:p>
            <a:pPr algn="just" rtl="0"/>
            <a:endParaRPr lang="ar-SA" sz="240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Genomics, Genetics and Biochemistry</a:t>
            </a:r>
            <a:endParaRPr lang="ar-SA" sz="3600" smtClean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1905000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altLang="en-US" sz="2800" b="1" dirty="0" smtClean="0">
                <a:solidFill>
                  <a:srgbClr val="00B050"/>
                </a:solidFill>
                <a:latin typeface="Perpetua" pitchFamily="18" charset="0"/>
                <a:cs typeface="Arial" charset="0"/>
              </a:rPr>
              <a:t>Genetics:</a:t>
            </a:r>
            <a:r>
              <a:rPr lang="en-US" altLang="en-US" sz="2800" dirty="0" smtClean="0">
                <a:latin typeface="Perpetua" pitchFamily="18" charset="0"/>
                <a:cs typeface="Arial" charset="0"/>
              </a:rPr>
              <a:t> study of inherited phenotypes.</a:t>
            </a:r>
          </a:p>
          <a:p>
            <a:pPr algn="just" eaLnBrk="1" fontAlgn="auto" hangingPunct="1">
              <a:spcAft>
                <a:spcPts val="0"/>
              </a:spcAft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altLang="en-US" sz="2800" b="1" dirty="0" smtClean="0">
                <a:solidFill>
                  <a:srgbClr val="00B050"/>
                </a:solidFill>
                <a:latin typeface="Perpetua" pitchFamily="18" charset="0"/>
                <a:cs typeface="Arial" charset="0"/>
              </a:rPr>
              <a:t>Genomics: </a:t>
            </a:r>
            <a:r>
              <a:rPr lang="en-US" altLang="en-US" sz="2800" dirty="0" smtClean="0">
                <a:latin typeface="Perpetua" pitchFamily="18" charset="0"/>
                <a:cs typeface="Arial" charset="0"/>
              </a:rPr>
              <a:t>study of genomes.</a:t>
            </a:r>
          </a:p>
          <a:p>
            <a:pPr algn="just" eaLnBrk="1" fontAlgn="auto" hangingPunct="1">
              <a:spcAft>
                <a:spcPts val="0"/>
              </a:spcAft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altLang="en-US" sz="2800" b="1" dirty="0" smtClean="0">
                <a:solidFill>
                  <a:srgbClr val="00B050"/>
                </a:solidFill>
                <a:latin typeface="Perpetua" pitchFamily="18" charset="0"/>
                <a:cs typeface="Arial" charset="0"/>
              </a:rPr>
              <a:t>Biochemistry:</a:t>
            </a:r>
            <a:r>
              <a:rPr lang="en-US" altLang="en-US" sz="2800" dirty="0" smtClean="0">
                <a:latin typeface="Perpetua" pitchFamily="18" charset="0"/>
                <a:cs typeface="Arial" charset="0"/>
              </a:rPr>
              <a:t> study of the chemistry of living organisms and/or cells.</a:t>
            </a:r>
          </a:p>
          <a:p>
            <a:pPr marL="0" lvl="1" indent="0" algn="just" eaLnBrk="1" fontAlgn="auto" hangingPunct="1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en-US" altLang="en-US" dirty="0" smtClean="0">
              <a:latin typeface="Perpetua" pitchFamily="18" charset="0"/>
              <a:cs typeface="Arial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rgbClr val="0070C0"/>
              </a:buClr>
              <a:buFont typeface="Arial" charset="0"/>
              <a:buNone/>
              <a:defRPr/>
            </a:pPr>
            <a:endParaRPr lang="en-US" altLang="en-US" sz="2800" dirty="0" smtClean="0">
              <a:latin typeface="Perpetua" pitchFamily="18" charset="0"/>
              <a:cs typeface="Arial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ar-SA" sz="2800" dirty="0" smtClean="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Genomes and Genomics</a:t>
            </a:r>
            <a:endParaRPr lang="ar-SA" sz="4000" smtClean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Clr>
                <a:srgbClr val="0070C0"/>
              </a:buClr>
              <a:buSzPct val="85000"/>
            </a:pPr>
            <a:r>
              <a:rPr lang="en-US" sz="2400" dirty="0" smtClean="0">
                <a:latin typeface="Perpetua" pitchFamily="18" charset="0"/>
                <a:cs typeface="Arial" charset="0"/>
              </a:rPr>
              <a:t>The word “genome,” coined by German botanist Hans Winkler in 1920, was derived simply by combining </a:t>
            </a:r>
            <a:r>
              <a:rPr lang="en-US" sz="2400" b="1" i="1" dirty="0" smtClean="0">
                <a:solidFill>
                  <a:srgbClr val="00B050"/>
                </a:solidFill>
                <a:latin typeface="Perpetua" pitchFamily="18" charset="0"/>
                <a:cs typeface="Arial" charset="0"/>
              </a:rPr>
              <a:t>gene</a:t>
            </a:r>
            <a:r>
              <a:rPr lang="en-US" sz="2400" dirty="0" smtClean="0">
                <a:latin typeface="Perpetua" pitchFamily="18" charset="0"/>
                <a:cs typeface="Arial" charset="0"/>
              </a:rPr>
              <a:t> and </a:t>
            </a:r>
            <a:r>
              <a:rPr lang="en-US" sz="2400" b="1" i="1" dirty="0" smtClean="0">
                <a:solidFill>
                  <a:srgbClr val="00B050"/>
                </a:solidFill>
                <a:latin typeface="Perpetua" pitchFamily="18" charset="0"/>
                <a:cs typeface="Arial" charset="0"/>
              </a:rPr>
              <a:t>chromos-</a:t>
            </a:r>
            <a:r>
              <a:rPr lang="en-US" sz="2400" b="1" i="1" dirty="0" err="1" smtClean="0">
                <a:solidFill>
                  <a:srgbClr val="00B050"/>
                </a:solidFill>
                <a:latin typeface="Perpetua" pitchFamily="18" charset="0"/>
                <a:cs typeface="Arial" charset="0"/>
              </a:rPr>
              <a:t>ome</a:t>
            </a:r>
            <a:r>
              <a:rPr lang="en-US" sz="2400" b="1" dirty="0" smtClean="0">
                <a:solidFill>
                  <a:srgbClr val="00B050"/>
                </a:solidFill>
                <a:latin typeface="Perpetua" pitchFamily="18" charset="0"/>
                <a:cs typeface="Arial" charset="0"/>
              </a:rPr>
              <a:t>.</a:t>
            </a:r>
            <a:r>
              <a:rPr lang="en-US" sz="2400" dirty="0" smtClean="0">
                <a:latin typeface="Perpetua" pitchFamily="18" charset="0"/>
                <a:cs typeface="Arial" charset="0"/>
              </a:rPr>
              <a:t> </a:t>
            </a:r>
          </a:p>
          <a:p>
            <a:pPr algn="just" eaLnBrk="1" hangingPunct="1">
              <a:buClr>
                <a:srgbClr val="0070C0"/>
              </a:buClr>
              <a:buSzPct val="85000"/>
            </a:pPr>
            <a:r>
              <a:rPr lang="en-US" sz="2400" dirty="0" smtClean="0">
                <a:latin typeface="Perpetua" pitchFamily="18" charset="0"/>
                <a:cs typeface="Arial" charset="0"/>
              </a:rPr>
              <a:t> </a:t>
            </a:r>
            <a:r>
              <a:rPr lang="en-US" altLang="en-US" sz="2400" dirty="0" smtClean="0">
                <a:latin typeface="Perpetua" pitchFamily="18" charset="0"/>
                <a:cs typeface="Arial" charset="0"/>
              </a:rPr>
              <a:t>If not specified, “genome” usually refers to the </a:t>
            </a:r>
            <a:r>
              <a:rPr lang="en-US" altLang="en-US" sz="2400" dirty="0" smtClean="0">
                <a:solidFill>
                  <a:srgbClr val="0070C0"/>
                </a:solidFill>
                <a:latin typeface="Perpetua" pitchFamily="18" charset="0"/>
                <a:cs typeface="Arial" charset="0"/>
              </a:rPr>
              <a:t>nuclear genome!</a:t>
            </a:r>
            <a:endParaRPr lang="en-US" sz="2400" dirty="0" smtClean="0">
              <a:solidFill>
                <a:srgbClr val="0070C0"/>
              </a:solidFill>
              <a:latin typeface="Perpetua" pitchFamily="18" charset="0"/>
              <a:cs typeface="Arial" charset="0"/>
            </a:endParaRPr>
          </a:p>
          <a:p>
            <a:pPr algn="just" eaLnBrk="1" hangingPunct="1">
              <a:buClr>
                <a:srgbClr val="0070C0"/>
              </a:buClr>
              <a:buSzPct val="85000"/>
            </a:pPr>
            <a:r>
              <a:rPr lang="en-US" sz="2400" dirty="0" smtClean="0">
                <a:latin typeface="Perpetua" pitchFamily="18" charset="0"/>
                <a:cs typeface="Arial" charset="0"/>
              </a:rPr>
              <a:t>An organism’s </a:t>
            </a:r>
            <a:r>
              <a:rPr lang="en-US" sz="2400" b="1" dirty="0" smtClean="0">
                <a:solidFill>
                  <a:srgbClr val="0000FF"/>
                </a:solidFill>
                <a:latin typeface="Perpetua" pitchFamily="18" charset="0"/>
                <a:cs typeface="Arial" charset="0"/>
              </a:rPr>
              <a:t>genome</a:t>
            </a:r>
            <a:r>
              <a:rPr lang="en-US" sz="2400" dirty="0" smtClean="0">
                <a:latin typeface="Perpetua" pitchFamily="18" charset="0"/>
                <a:cs typeface="Arial" charset="0"/>
              </a:rPr>
              <a:t> is defined as the complete </a:t>
            </a:r>
            <a:r>
              <a:rPr lang="en-US" sz="2400" dirty="0" smtClean="0">
                <a:solidFill>
                  <a:srgbClr val="C00000"/>
                </a:solidFill>
                <a:latin typeface="Perpetua" pitchFamily="18" charset="0"/>
                <a:cs typeface="Arial" charset="0"/>
              </a:rPr>
              <a:t>haploid genetic complement</a:t>
            </a:r>
            <a:r>
              <a:rPr lang="en-US" sz="2400" dirty="0" smtClean="0">
                <a:latin typeface="Perpetua" pitchFamily="18" charset="0"/>
                <a:cs typeface="Arial" charset="0"/>
              </a:rPr>
              <a:t> of a typical cell.</a:t>
            </a:r>
          </a:p>
          <a:p>
            <a:pPr algn="just" eaLnBrk="1" hangingPunct="1">
              <a:buClr>
                <a:srgbClr val="0070C0"/>
              </a:buClr>
              <a:buSzPct val="85000"/>
            </a:pPr>
            <a:r>
              <a:rPr lang="en-US" sz="2400" dirty="0" smtClean="0">
                <a:latin typeface="Perpetua" pitchFamily="18" charset="0"/>
                <a:cs typeface="Arial" charset="0"/>
              </a:rPr>
              <a:t> The genetic content of the organelles in the cell,  is not considered part of the nuclear genome. </a:t>
            </a:r>
          </a:p>
          <a:p>
            <a:pPr algn="just" eaLnBrk="1" hangingPunct="1">
              <a:buClr>
                <a:srgbClr val="0070C0"/>
              </a:buClr>
              <a:buSzPct val="85000"/>
            </a:pPr>
            <a:r>
              <a:rPr lang="en-US" sz="2400" dirty="0" smtClean="0">
                <a:latin typeface="Perpetua" pitchFamily="18" charset="0"/>
                <a:cs typeface="Arial" charset="0"/>
              </a:rPr>
              <a:t> In diploid organisms, sequence variations exist between the two copies of each chromosome present in a cell.</a:t>
            </a:r>
          </a:p>
          <a:p>
            <a:pPr algn="just" eaLnBrk="1" hangingPunct="1">
              <a:buClr>
                <a:srgbClr val="0070C0"/>
              </a:buClr>
              <a:buSzPct val="85000"/>
            </a:pPr>
            <a:r>
              <a:rPr lang="en-US" sz="2400" dirty="0" smtClean="0">
                <a:latin typeface="Perpetua" pitchFamily="18" charset="0"/>
                <a:cs typeface="Arial" charset="0"/>
              </a:rPr>
              <a:t> The genome is the </a:t>
            </a:r>
            <a:r>
              <a:rPr lang="en-US" sz="2400" dirty="0" smtClean="0">
                <a:solidFill>
                  <a:srgbClr val="C00000"/>
                </a:solidFill>
                <a:latin typeface="Perpetua" pitchFamily="18" charset="0"/>
                <a:cs typeface="Arial" charset="0"/>
              </a:rPr>
              <a:t>ultimate source of information </a:t>
            </a:r>
            <a:r>
              <a:rPr lang="en-US" sz="2400" dirty="0" smtClean="0">
                <a:latin typeface="Perpetua" pitchFamily="18" charset="0"/>
                <a:cs typeface="Arial" charset="0"/>
              </a:rPr>
              <a:t>about an organism. </a:t>
            </a:r>
          </a:p>
          <a:p>
            <a:pPr algn="just" eaLnBrk="1" hangingPunct="1">
              <a:buClr>
                <a:srgbClr val="0070C0"/>
              </a:buClr>
              <a:buSzPct val="85000"/>
              <a:buFont typeface="Arial" charset="0"/>
              <a:buNone/>
            </a:pPr>
            <a:endParaRPr lang="ar-SA" sz="2400" dirty="0" smtClean="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01000" cy="487680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en-US" sz="3600" smtClean="0">
                <a:solidFill>
                  <a:srgbClr val="C00000"/>
                </a:solidFill>
                <a:latin typeface="Monotype Corsiva" pitchFamily="66" charset="0"/>
              </a:rPr>
              <a:t>   "Genes" </a:t>
            </a:r>
            <a:r>
              <a:rPr lang="en-US" sz="3600" smtClean="0">
                <a:latin typeface="Monotype Corsiva" pitchFamily="66" charset="0"/>
              </a:rPr>
              <a:t>are units of genetic information present on the DNA in the chromosomes and chromatin.</a:t>
            </a:r>
          </a:p>
          <a:p>
            <a:pPr algn="just" eaLnBrk="1" hangingPunct="1">
              <a:buFont typeface="Arial" charset="0"/>
              <a:buNone/>
            </a:pPr>
            <a:r>
              <a:rPr lang="en-US" sz="3600" smtClean="0">
                <a:solidFill>
                  <a:srgbClr val="C00000"/>
                </a:solidFill>
                <a:latin typeface="Monotype Corsiva" pitchFamily="66" charset="0"/>
              </a:rPr>
              <a:t>    " Genome" </a:t>
            </a:r>
            <a:r>
              <a:rPr lang="en-US" sz="3600" smtClean="0">
                <a:latin typeface="Monotype Corsiva" pitchFamily="66" charset="0"/>
              </a:rPr>
              <a:t>is all the DNA contained in an organism or a cell, which includes the chromosomes plus the DNA in mitochondria (and DNA in the chloroplasts of plant cells). </a:t>
            </a:r>
          </a:p>
          <a:p>
            <a:pPr algn="just" eaLnBrk="1" hangingPunct="1">
              <a:buFont typeface="Arial" charset="0"/>
              <a:buNone/>
            </a:pPr>
            <a:endParaRPr lang="en-US" sz="3600" smtClean="0">
              <a:latin typeface="Monotype Corsiva" pitchFamily="66" charset="0"/>
            </a:endParaRPr>
          </a:p>
          <a:p>
            <a:pPr algn="just" eaLnBrk="1" hangingPunct="1">
              <a:buFont typeface="Arial" charset="0"/>
              <a:buNone/>
            </a:pPr>
            <a:endParaRPr lang="ar-SA" sz="3600" smtClean="0">
              <a:latin typeface="Monotype Corsiva" pitchFamily="66" charset="0"/>
            </a:endParaRPr>
          </a:p>
        </p:txBody>
      </p:sp>
      <p:pic>
        <p:nvPicPr>
          <p:cNvPr id="5123" name="Picture 4" descr="reminder1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Continue…</a:t>
            </a:r>
            <a:endParaRPr lang="ar-SA" sz="3600" smtClean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95288" y="1341438"/>
            <a:ext cx="8229600" cy="4525962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sz="2600" dirty="0" smtClean="0">
                <a:latin typeface="Perpetua" pitchFamily="18" charset="0"/>
                <a:cs typeface="Arial" charset="0"/>
              </a:rPr>
              <a:t>The number of genomes sequenced in their entirety is now in the thousands and includes organisms ranging from bacteria to mammals.</a:t>
            </a:r>
          </a:p>
          <a:p>
            <a:pPr algn="just" eaLnBrk="1" fontAlgn="auto" hangingPunct="1">
              <a:spcAft>
                <a:spcPts val="0"/>
              </a:spcAft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sz="2600" dirty="0" smtClean="0">
                <a:latin typeface="Perpetua" pitchFamily="18" charset="0"/>
                <a:cs typeface="Arial" charset="0"/>
              </a:rPr>
              <a:t>The first complete genome to be sequenced was that of the bacterium </a:t>
            </a:r>
            <a:r>
              <a:rPr lang="en-US" sz="2600" i="1" dirty="0" err="1" smtClean="0">
                <a:latin typeface="Perpetua" pitchFamily="18" charset="0"/>
                <a:cs typeface="Arial" charset="0"/>
              </a:rPr>
              <a:t>Haemophilus</a:t>
            </a:r>
            <a:r>
              <a:rPr lang="en-US" sz="2600" i="1" dirty="0" smtClean="0">
                <a:latin typeface="Perpetua" pitchFamily="18" charset="0"/>
                <a:cs typeface="Arial" charset="0"/>
              </a:rPr>
              <a:t> </a:t>
            </a:r>
            <a:r>
              <a:rPr lang="en-US" sz="2600" i="1" dirty="0" err="1" smtClean="0">
                <a:latin typeface="Perpetua" pitchFamily="18" charset="0"/>
                <a:cs typeface="Arial" charset="0"/>
              </a:rPr>
              <a:t>influenzae</a:t>
            </a:r>
            <a:r>
              <a:rPr lang="en-US" sz="2600" dirty="0" smtClean="0">
                <a:latin typeface="Perpetua" pitchFamily="18" charset="0"/>
                <a:cs typeface="Arial" charset="0"/>
              </a:rPr>
              <a:t>, in 1995.</a:t>
            </a:r>
          </a:p>
          <a:p>
            <a:pPr algn="just" eaLnBrk="1" fontAlgn="auto" hangingPunct="1">
              <a:spcAft>
                <a:spcPts val="0"/>
              </a:spcAft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sz="2600" dirty="0" smtClean="0">
                <a:latin typeface="Perpetua" pitchFamily="18" charset="0"/>
                <a:cs typeface="Arial" charset="0"/>
              </a:rPr>
              <a:t>The first eukaryotic genome sequence, that of the yeast </a:t>
            </a:r>
            <a:r>
              <a:rPr lang="en-US" sz="2600" i="1" dirty="0" smtClean="0">
                <a:latin typeface="Perpetua" pitchFamily="18" charset="0"/>
                <a:cs typeface="Arial" charset="0"/>
              </a:rPr>
              <a:t>Saccharomyces </a:t>
            </a:r>
            <a:r>
              <a:rPr lang="en-US" sz="2600" i="1" dirty="0" err="1" smtClean="0">
                <a:latin typeface="Perpetua" pitchFamily="18" charset="0"/>
                <a:cs typeface="Arial" charset="0"/>
              </a:rPr>
              <a:t>cerevisiae</a:t>
            </a:r>
            <a:r>
              <a:rPr lang="en-US" sz="2600" dirty="0" smtClean="0">
                <a:latin typeface="Perpetua" pitchFamily="18" charset="0"/>
                <a:cs typeface="Arial" charset="0"/>
              </a:rPr>
              <a:t>, followed in 1996.</a:t>
            </a:r>
          </a:p>
          <a:p>
            <a:pPr algn="just" eaLnBrk="1" fontAlgn="auto" hangingPunct="1">
              <a:spcAft>
                <a:spcPts val="0"/>
              </a:spcAft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sz="2600" dirty="0" smtClean="0">
                <a:latin typeface="Perpetua" pitchFamily="18" charset="0"/>
                <a:cs typeface="Arial" charset="0"/>
              </a:rPr>
              <a:t> The genome sequence for the bacterium </a:t>
            </a:r>
            <a:r>
              <a:rPr lang="en-US" sz="2600" i="1" dirty="0" smtClean="0">
                <a:latin typeface="Perpetua" pitchFamily="18" charset="0"/>
                <a:cs typeface="Arial" charset="0"/>
              </a:rPr>
              <a:t>Escherichia coli</a:t>
            </a:r>
            <a:r>
              <a:rPr lang="en-US" sz="2600" dirty="0" smtClean="0">
                <a:latin typeface="Perpetua" pitchFamily="18" charset="0"/>
                <a:cs typeface="Arial" charset="0"/>
              </a:rPr>
              <a:t> became available in 1997 .</a:t>
            </a:r>
          </a:p>
          <a:p>
            <a:pPr algn="just" eaLnBrk="1" fontAlgn="auto" hangingPunct="1">
              <a:spcAft>
                <a:spcPts val="0"/>
              </a:spcAft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sz="2600" dirty="0" smtClean="0">
                <a:latin typeface="Perpetua" pitchFamily="18" charset="0"/>
                <a:cs typeface="Arial" charset="0"/>
              </a:rPr>
              <a:t>The much larger effort directed at the human genome was also accelerating. </a:t>
            </a:r>
            <a:endParaRPr lang="ar-SA" sz="2600" dirty="0" smtClean="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rgbClr val="FF0000"/>
                </a:solidFill>
                <a:latin typeface="Cambria" pitchFamily="18" charset="0"/>
              </a:rPr>
              <a:t>Prokaryotes and Eukaryotes genome</a:t>
            </a:r>
          </a:p>
        </p:txBody>
      </p:sp>
      <p:graphicFrame>
        <p:nvGraphicFramePr>
          <p:cNvPr id="4" name="Group 3"/>
          <p:cNvGraphicFramePr>
            <a:graphicFrameLocks/>
          </p:cNvGraphicFramePr>
          <p:nvPr/>
        </p:nvGraphicFramePr>
        <p:xfrm>
          <a:off x="457200" y="1828800"/>
          <a:ext cx="8229600" cy="3633789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671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Perpetua" pitchFamily="18" charset="0"/>
                          <a:cs typeface="Arial" charset="0"/>
                        </a:rPr>
                        <a:t>Prokaryotes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Perpetua" pitchFamily="18" charset="0"/>
                          <a:cs typeface="Arial" charset="0"/>
                        </a:rPr>
                        <a:t>Eukaryotes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18" charset="0"/>
                          <a:cs typeface="Arial" charset="0"/>
                        </a:rPr>
                        <a:t>Single cell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18" charset="0"/>
                          <a:cs typeface="Arial" charset="0"/>
                        </a:rPr>
                        <a:t>Single or multi cell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18" charset="0"/>
                          <a:cs typeface="Arial" charset="0"/>
                        </a:rPr>
                        <a:t>No nucleus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18" charset="0"/>
                          <a:cs typeface="Arial" charset="0"/>
                        </a:rPr>
                        <a:t>Nucleus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18" charset="0"/>
                          <a:cs typeface="Arial" charset="0"/>
                        </a:rPr>
                        <a:t>One piece of circular DNA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18" charset="0"/>
                          <a:cs typeface="Arial" charset="0"/>
                        </a:rPr>
                        <a:t>Chromosomes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18" charset="0"/>
                          <a:cs typeface="Arial" charset="0"/>
                        </a:rPr>
                        <a:t>No mRNA post transcriptional modification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18" charset="0"/>
                          <a:cs typeface="Arial" charset="0"/>
                        </a:rPr>
                        <a:t>Exons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18" charset="0"/>
                          <a:cs typeface="Arial" charset="0"/>
                        </a:rPr>
                        <a:t>/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18" charset="0"/>
                          <a:cs typeface="Arial" charset="0"/>
                        </a:rPr>
                        <a:t>Introns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18" charset="0"/>
                          <a:cs typeface="Arial" charset="0"/>
                        </a:rPr>
                        <a:t> splicing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/>
          <a:lstStyle/>
          <a:p>
            <a:pPr algn="ctr" rtl="0" fontAlgn="auto">
              <a:spcAft>
                <a:spcPts val="0"/>
              </a:spcAft>
              <a:defRPr/>
            </a:pPr>
            <a:r>
              <a:rPr lang="en-US" altLang="en-US" sz="2800" dirty="0">
                <a:solidFill>
                  <a:srgbClr val="FF0000"/>
                </a:solidFill>
                <a:latin typeface="Cambria" pitchFamily="18" charset="0"/>
                <a:ea typeface="+mj-ea"/>
                <a:cs typeface="+mj-cs"/>
              </a:rPr>
              <a:t>Prokaryotic and Eukaryotic Cells</a:t>
            </a:r>
            <a:br>
              <a:rPr lang="en-US" altLang="en-US" sz="2800" dirty="0">
                <a:solidFill>
                  <a:srgbClr val="FF0000"/>
                </a:solidFill>
                <a:latin typeface="Cambria" pitchFamily="18" charset="0"/>
                <a:ea typeface="+mj-ea"/>
                <a:cs typeface="+mj-cs"/>
              </a:rPr>
            </a:br>
            <a:r>
              <a:rPr lang="en-US" altLang="en-US" sz="2800" dirty="0">
                <a:solidFill>
                  <a:srgbClr val="FF0000"/>
                </a:solidFill>
                <a:latin typeface="Cambria" pitchFamily="18" charset="0"/>
                <a:ea typeface="+mj-ea"/>
                <a:cs typeface="+mj-cs"/>
              </a:rPr>
              <a:t>Chromosomal differences</a:t>
            </a:r>
          </a:p>
        </p:txBody>
      </p:sp>
      <p:sp>
        <p:nvSpPr>
          <p:cNvPr id="8195" name="Rectangle 3"/>
          <p:cNvSpPr txBox="1">
            <a:spLocks noChangeArrowheads="1"/>
          </p:cNvSpPr>
          <p:nvPr/>
        </p:nvSpPr>
        <p:spPr bwMode="auto">
          <a:xfrm>
            <a:off x="228600" y="1828800"/>
            <a:ext cx="5257800" cy="411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spcBef>
                <a:spcPct val="20000"/>
              </a:spcBef>
              <a:buClr>
                <a:srgbClr val="0000FF"/>
              </a:buClr>
            </a:pPr>
            <a:r>
              <a:rPr lang="en-US" altLang="en-US" sz="2400" b="1">
                <a:solidFill>
                  <a:srgbClr val="0000FF"/>
                </a:solidFill>
                <a:latin typeface="Perpetua" pitchFamily="18" charset="0"/>
              </a:rPr>
              <a:t>Prokaryotes</a:t>
            </a:r>
          </a:p>
          <a:p>
            <a:pPr marL="342900" indent="-342900" algn="l" rtl="0">
              <a:spcBef>
                <a:spcPct val="20000"/>
              </a:spcBef>
              <a:buClr>
                <a:srgbClr val="0000FF"/>
              </a:buClr>
            </a:pPr>
            <a:endParaRPr lang="en-US" altLang="en-US" sz="2400" b="1">
              <a:solidFill>
                <a:srgbClr val="0000FF"/>
              </a:solidFill>
              <a:latin typeface="Perpetua" pitchFamily="18" charset="0"/>
            </a:endParaRPr>
          </a:p>
          <a:p>
            <a:pPr marL="342900" indent="-342900" algn="just" rtl="0"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Ø"/>
            </a:pPr>
            <a:r>
              <a:rPr lang="en-US" altLang="en-US" sz="2200">
                <a:latin typeface="Perpetua" pitchFamily="18" charset="0"/>
              </a:rPr>
              <a:t>The genome of E.coli contains amount of 4X10</a:t>
            </a:r>
            <a:r>
              <a:rPr lang="en-US" altLang="en-US" sz="2200" baseline="30000">
                <a:latin typeface="Perpetua" pitchFamily="18" charset="0"/>
              </a:rPr>
              <a:t>6</a:t>
            </a:r>
            <a:r>
              <a:rPr lang="en-US" altLang="en-US" sz="2200">
                <a:latin typeface="Perpetua" pitchFamily="18" charset="0"/>
              </a:rPr>
              <a:t> base pairs</a:t>
            </a:r>
          </a:p>
          <a:p>
            <a:pPr marL="342900" indent="-342900" algn="just" rtl="0"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Ø"/>
            </a:pPr>
            <a:r>
              <a:rPr lang="en-US" altLang="en-US" sz="2200">
                <a:latin typeface="Perpetua" pitchFamily="18" charset="0"/>
              </a:rPr>
              <a:t>&gt; 90% of DNA encode protein</a:t>
            </a:r>
          </a:p>
          <a:p>
            <a:pPr marL="342900" indent="-342900" algn="just" rtl="0"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Ø"/>
            </a:pPr>
            <a:r>
              <a:rPr lang="en-US" altLang="en-US" sz="2200">
                <a:latin typeface="Perpetua" pitchFamily="18" charset="0"/>
              </a:rPr>
              <a:t>Lacks a membrane-bound nucleus. </a:t>
            </a:r>
          </a:p>
          <a:p>
            <a:pPr marL="742950" lvl="1" indent="-285750" algn="l" rtl="0">
              <a:spcBef>
                <a:spcPct val="20000"/>
              </a:spcBef>
              <a:buClr>
                <a:srgbClr val="00B050"/>
              </a:buClr>
              <a:buFont typeface="Wingdings" pitchFamily="2" charset="2"/>
              <a:buChar char="§"/>
            </a:pPr>
            <a:r>
              <a:rPr lang="en-US" altLang="en-US" sz="2000">
                <a:solidFill>
                  <a:srgbClr val="00B050"/>
                </a:solidFill>
                <a:latin typeface="Perpetua" pitchFamily="18" charset="0"/>
              </a:rPr>
              <a:t>Circular DNA and supercoiled domain</a:t>
            </a:r>
          </a:p>
          <a:p>
            <a:pPr marL="342900" indent="-342900" algn="l" rtl="0"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Ø"/>
            </a:pPr>
            <a:r>
              <a:rPr lang="en-US" altLang="en-US" sz="2200">
                <a:latin typeface="Perpetua" pitchFamily="18" charset="0"/>
              </a:rPr>
              <a:t>Histones not present</a:t>
            </a:r>
          </a:p>
          <a:p>
            <a:pPr marL="342900" indent="-342900" algn="l" rtl="0">
              <a:spcBef>
                <a:spcPct val="20000"/>
              </a:spcBef>
              <a:buClr>
                <a:srgbClr val="0000FF"/>
              </a:buClr>
            </a:pPr>
            <a:endParaRPr lang="en-US" altLang="en-US" sz="2400">
              <a:latin typeface="Perpetua" pitchFamily="18" charset="0"/>
            </a:endParaRPr>
          </a:p>
        </p:txBody>
      </p:sp>
      <p:pic>
        <p:nvPicPr>
          <p:cNvPr id="8196" name="Picture 4" descr="bactce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03875" y="1447800"/>
            <a:ext cx="27749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2" descr="5_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3887788"/>
            <a:ext cx="2854325" cy="205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381000" y="0"/>
            <a:ext cx="8382000" cy="3810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l" rtl="0"/>
            <a:endParaRPr lang="ar-SA" b="1"/>
          </a:p>
        </p:txBody>
      </p:sp>
      <p:sp>
        <p:nvSpPr>
          <p:cNvPr id="9219" name="Content Placeholder 1"/>
          <p:cNvSpPr>
            <a:spLocks noGrp="1"/>
          </p:cNvSpPr>
          <p:nvPr>
            <p:ph idx="1"/>
          </p:nvPr>
        </p:nvSpPr>
        <p:spPr>
          <a:xfrm>
            <a:off x="152400" y="1219200"/>
            <a:ext cx="5410200" cy="4876800"/>
          </a:xfrm>
        </p:spPr>
        <p:txBody>
          <a:bodyPr/>
          <a:lstStyle/>
          <a:p>
            <a:pPr eaLnBrk="1" hangingPunct="1">
              <a:buClr>
                <a:srgbClr val="00B050"/>
              </a:buClr>
              <a:buFont typeface="Courier New" pitchFamily="49" charset="0"/>
              <a:buChar char="o"/>
            </a:pPr>
            <a:r>
              <a:rPr lang="en-US" sz="2400" smtClean="0">
                <a:latin typeface="Perpetua" pitchFamily="18" charset="0"/>
                <a:cs typeface="Arial" charset="0"/>
              </a:rPr>
              <a:t>Prokaryotic genomes generally contain one large circular piece of DNA referred to as a </a:t>
            </a:r>
            <a:r>
              <a:rPr lang="en-US" sz="2400" smtClean="0">
                <a:solidFill>
                  <a:srgbClr val="00B050"/>
                </a:solidFill>
                <a:latin typeface="Perpetua" pitchFamily="18" charset="0"/>
                <a:cs typeface="Arial" charset="0"/>
              </a:rPr>
              <a:t>"chromosome" </a:t>
            </a:r>
            <a:r>
              <a:rPr lang="en-US" sz="2400" smtClean="0">
                <a:latin typeface="Perpetua" pitchFamily="18" charset="0"/>
                <a:cs typeface="Arial" charset="0"/>
              </a:rPr>
              <a:t>(not a true chromosome in the eukaryotic sense). </a:t>
            </a:r>
          </a:p>
          <a:p>
            <a:pPr eaLnBrk="1" hangingPunct="1">
              <a:buClr>
                <a:srgbClr val="00B050"/>
              </a:buClr>
              <a:buFont typeface="Courier New" pitchFamily="49" charset="0"/>
              <a:buChar char="o"/>
            </a:pPr>
            <a:r>
              <a:rPr lang="en-US" sz="2400" smtClean="0">
                <a:latin typeface="Perpetua" pitchFamily="18" charset="0"/>
                <a:cs typeface="Arial" charset="0"/>
              </a:rPr>
              <a:t>Some bacteria have linear "chromosomes". </a:t>
            </a:r>
          </a:p>
          <a:p>
            <a:pPr eaLnBrk="1" hangingPunct="1">
              <a:buClr>
                <a:srgbClr val="00B050"/>
              </a:buClr>
              <a:buFont typeface="Courier New" pitchFamily="49" charset="0"/>
              <a:buChar char="o"/>
            </a:pPr>
            <a:r>
              <a:rPr lang="en-US" sz="2400" smtClean="0">
                <a:latin typeface="Perpetua" pitchFamily="18" charset="0"/>
                <a:cs typeface="Arial" charset="0"/>
              </a:rPr>
              <a:t>Many bacteria have small circular DNA structures called </a:t>
            </a:r>
            <a:r>
              <a:rPr lang="en-US" sz="2400" smtClean="0">
                <a:solidFill>
                  <a:srgbClr val="C00000"/>
                </a:solidFill>
                <a:latin typeface="Perpetua" pitchFamily="18" charset="0"/>
                <a:cs typeface="Arial" charset="0"/>
              </a:rPr>
              <a:t>plasmids </a:t>
            </a:r>
            <a:r>
              <a:rPr lang="en-US" sz="2400" smtClean="0">
                <a:latin typeface="Perpetua" pitchFamily="18" charset="0"/>
                <a:cs typeface="Arial" charset="0"/>
              </a:rPr>
              <a:t>which can be swapped between neighbors and across bacterial species. </a:t>
            </a:r>
          </a:p>
        </p:txBody>
      </p:sp>
      <p:sp>
        <p:nvSpPr>
          <p:cNvPr id="9220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715963"/>
          </a:xfrm>
        </p:spPr>
        <p:txBody>
          <a:bodyPr/>
          <a:lstStyle/>
          <a:p>
            <a:pPr algn="l" eaLnBrk="1" hangingPunct="1"/>
            <a:r>
              <a:rPr lang="en-US" sz="3600" smtClean="0">
                <a:solidFill>
                  <a:srgbClr val="0000FF"/>
                </a:solidFill>
                <a:latin typeface="Comic Sans MS" pitchFamily="66" charset="0"/>
              </a:rPr>
              <a:t>Continue…</a:t>
            </a:r>
          </a:p>
        </p:txBody>
      </p:sp>
      <p:pic>
        <p:nvPicPr>
          <p:cNvPr id="38914" name="Picture 2" descr="http://t3.gstatic.com/images?q=tbn:ANd9GcTFnTETSVeryCZX3XNSTCW8ImCqOZXUO4M7Dwhzh_qSA5_FlU1-"/>
          <p:cNvPicPr>
            <a:picLocks noChangeAspect="1" noChangeArrowheads="1"/>
          </p:cNvPicPr>
          <p:nvPr/>
        </p:nvPicPr>
        <p:blipFill>
          <a:blip r:embed="rId2"/>
          <a:srcRect b="20000"/>
          <a:stretch>
            <a:fillRect/>
          </a:stretch>
        </p:blipFill>
        <p:spPr bwMode="auto">
          <a:xfrm>
            <a:off x="5791200" y="3276600"/>
            <a:ext cx="3036888" cy="182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222" name="Picture 6" descr="http://t3.gstatic.com/images?q=tbn:ANd9GcSmaGwKwLFqbEoHZMK6A_qxsOfk8JIpHO3bxxqmm23gUttk3Z5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1219200"/>
            <a:ext cx="2235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228600" y="0"/>
            <a:ext cx="4953000" cy="4572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l" rtl="0"/>
            <a:endParaRPr lang="ar-SA" b="1"/>
          </a:p>
        </p:txBody>
      </p:sp>
      <p:sp>
        <p:nvSpPr>
          <p:cNvPr id="10243" name="Content Placeholder 1"/>
          <p:cNvSpPr>
            <a:spLocks noGrp="1"/>
          </p:cNvSpPr>
          <p:nvPr>
            <p:ph idx="1"/>
          </p:nvPr>
        </p:nvSpPr>
        <p:spPr>
          <a:xfrm>
            <a:off x="228600" y="1524000"/>
            <a:ext cx="5486400" cy="3505200"/>
          </a:xfrm>
        </p:spPr>
        <p:txBody>
          <a:bodyPr/>
          <a:lstStyle/>
          <a:p>
            <a:pPr algn="just" eaLnBrk="1" hangingPunct="1">
              <a:buClr>
                <a:srgbClr val="0000FF"/>
              </a:buClr>
              <a:buFont typeface="Courier New" pitchFamily="49" charset="0"/>
              <a:buChar char="o"/>
            </a:pPr>
            <a:r>
              <a:rPr lang="en-US" sz="2400" smtClean="0">
                <a:latin typeface="Perpetua" pitchFamily="18" charset="0"/>
                <a:cs typeface="Arial" charset="0"/>
              </a:rPr>
              <a:t>The term </a:t>
            </a:r>
            <a:r>
              <a:rPr lang="en-US" sz="2400" i="1" smtClean="0">
                <a:latin typeface="Perpetua" pitchFamily="18" charset="0"/>
                <a:cs typeface="Arial" charset="0"/>
              </a:rPr>
              <a:t>plasmid</a:t>
            </a:r>
            <a:r>
              <a:rPr lang="en-US" sz="2400" smtClean="0">
                <a:latin typeface="Perpetua" pitchFamily="18" charset="0"/>
                <a:cs typeface="Arial" charset="0"/>
              </a:rPr>
              <a:t> was first introduced by the American molecular biologist Joshua Lederberg in 1952.</a:t>
            </a:r>
          </a:p>
          <a:p>
            <a:pPr algn="just" eaLnBrk="1" hangingPunct="1">
              <a:buClr>
                <a:srgbClr val="0000FF"/>
              </a:buClr>
              <a:buFont typeface="Courier New" pitchFamily="49" charset="0"/>
              <a:buChar char="o"/>
            </a:pPr>
            <a:r>
              <a:rPr lang="en-US" sz="2400" smtClean="0">
                <a:latin typeface="Perpetua" pitchFamily="18" charset="0"/>
                <a:cs typeface="Arial" charset="0"/>
              </a:rPr>
              <a:t>A </a:t>
            </a:r>
            <a:r>
              <a:rPr lang="en-US" sz="2400" b="1" smtClean="0">
                <a:solidFill>
                  <a:srgbClr val="00B050"/>
                </a:solidFill>
                <a:latin typeface="Perpetua" pitchFamily="18" charset="0"/>
                <a:cs typeface="Arial" charset="0"/>
              </a:rPr>
              <a:t>plasmid</a:t>
            </a:r>
            <a:r>
              <a:rPr lang="en-US" sz="2400" smtClean="0">
                <a:latin typeface="Perpetua" pitchFamily="18" charset="0"/>
                <a:cs typeface="Arial" charset="0"/>
              </a:rPr>
              <a:t> is separate from, and can replicate independently of, the chromosomal DNA.</a:t>
            </a:r>
            <a:endParaRPr lang="en-US" sz="2400" baseline="30000" smtClean="0">
              <a:latin typeface="Perpetua" pitchFamily="18" charset="0"/>
              <a:cs typeface="Arial" charset="0"/>
            </a:endParaRPr>
          </a:p>
          <a:p>
            <a:pPr algn="just" eaLnBrk="1" hangingPunct="1">
              <a:buClr>
                <a:srgbClr val="0000FF"/>
              </a:buClr>
              <a:buFont typeface="Courier New" pitchFamily="49" charset="0"/>
              <a:buChar char="o"/>
            </a:pPr>
            <a:r>
              <a:rPr lang="en-US" sz="2400" smtClean="0">
                <a:latin typeface="Perpetua" pitchFamily="18" charset="0"/>
                <a:cs typeface="Arial" charset="0"/>
              </a:rPr>
              <a:t>Plasmid size varies from 1 to over 1,000 (kbp). </a:t>
            </a:r>
          </a:p>
        </p:txBody>
      </p:sp>
      <p:sp>
        <p:nvSpPr>
          <p:cNvPr id="10244" name="Title 2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rgbClr val="FF0000"/>
                </a:solidFill>
                <a:latin typeface="Cambria" pitchFamily="18" charset="0"/>
              </a:rPr>
              <a:t>Plasmid</a:t>
            </a:r>
          </a:p>
        </p:txBody>
      </p:sp>
      <p:pic>
        <p:nvPicPr>
          <p:cNvPr id="6" name="Picture 4" descr="http://t0.gstatic.com/images?q=tbn:ANd9GcTbLys9nrycMdN6kKeIQZC0W9QusiJInqPuYDEPMPVN0fm7Vg-6GmZij98jM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1" y="1905000"/>
            <a:ext cx="2760830" cy="2438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805</Words>
  <Application>Microsoft Office PowerPoint</Application>
  <PresentationFormat>On-screen Show (4:3)</PresentationFormat>
  <Paragraphs>101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The genome of prokaryotes and eukaryotes- nuclear and extranuclear genetic organization</vt:lpstr>
      <vt:lpstr>Genomics, Genetics and Biochemistry</vt:lpstr>
      <vt:lpstr>Genomes and Genomics</vt:lpstr>
      <vt:lpstr>Slide 4</vt:lpstr>
      <vt:lpstr>Continue…</vt:lpstr>
      <vt:lpstr>Prokaryotes and Eukaryotes genome</vt:lpstr>
      <vt:lpstr>Slide 7</vt:lpstr>
      <vt:lpstr>Continue…</vt:lpstr>
      <vt:lpstr>Plasmid</vt:lpstr>
      <vt:lpstr>Slide 10</vt:lpstr>
      <vt:lpstr>Karyotype</vt:lpstr>
      <vt:lpstr>Continue…</vt:lpstr>
      <vt:lpstr>Eukaryotic Genome</vt:lpstr>
      <vt:lpstr> Mitochondrial DNA </vt:lpstr>
      <vt:lpstr>Slide 15</vt:lpstr>
      <vt:lpstr> Genes: Genetic Information on Chromosomes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genome of prokaryotes and eukaryotes- nuclear and extranuclear genetic organization</dc:title>
  <dc:creator>User</dc:creator>
  <cp:lastModifiedBy>Acer</cp:lastModifiedBy>
  <cp:revision>29</cp:revision>
  <dcterms:created xsi:type="dcterms:W3CDTF">2013-02-15T18:59:45Z</dcterms:created>
  <dcterms:modified xsi:type="dcterms:W3CDTF">2020-02-10T06:12:11Z</dcterms:modified>
</cp:coreProperties>
</file>