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206"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5CD241E-533E-4B18-A6EF-DF488252C6F5}" type="datetimeFigureOut">
              <a:rPr lang="en-US" smtClean="0"/>
              <a:t>2/3/2020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4F99FA-7B1A-49E7-A523-09F417535432}" type="slidenum">
              <a:rPr lang="en-US" smtClean="0"/>
              <a:t>‹#›</a:t>
            </a:fld>
            <a:endParaRPr lang="en-US"/>
          </a:p>
        </p:txBody>
      </p:sp>
    </p:spTree>
    <p:extLst>
      <p:ext uri="{BB962C8B-B14F-4D97-AF65-F5344CB8AC3E}">
        <p14:creationId xmlns:p14="http://schemas.microsoft.com/office/powerpoint/2010/main" val="4123678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Here, the investigator will first of all identify a particular educational problem in his own country. Then, he will begin to look for another country that has the same problem. The researcher will also study the education problem of another country in relation to their culture. The researcher will not only study the education problem of another country but he will also examine the solution applied to such problem by the affected country. From this, he will think of how he will be able to solve their own educational problem as well. It should be noted that Culture, economic, Socio Political factors vary from one country to another as a result of which educational problems and solutions may not necessarily be the same.</a:t>
            </a:r>
          </a:p>
        </p:txBody>
      </p:sp>
      <p:sp>
        <p:nvSpPr>
          <p:cNvPr id="4" name="Slide Number Placeholder 3"/>
          <p:cNvSpPr>
            <a:spLocks noGrp="1"/>
          </p:cNvSpPr>
          <p:nvPr>
            <p:ph type="sldNum" sz="quarter" idx="10"/>
          </p:nvPr>
        </p:nvSpPr>
        <p:spPr/>
        <p:txBody>
          <a:bodyPr/>
          <a:lstStyle/>
          <a:p>
            <a:fld id="{BC4F99FA-7B1A-49E7-A523-09F417535432}" type="slidenum">
              <a:rPr lang="en-US" smtClean="0"/>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latin typeface="+mn-lt"/>
                <a:ea typeface="+mn-ea"/>
                <a:cs typeface="+mn-cs"/>
              </a:rPr>
              <a:t>In using this approach for studying comparative education Halls (1965) cited by </a:t>
            </a:r>
            <a:r>
              <a:rPr lang="en-US" sz="1200" kern="1200" dirty="0" err="1" smtClean="0">
                <a:solidFill>
                  <a:schemeClr val="tx1"/>
                </a:solidFill>
                <a:latin typeface="+mn-lt"/>
                <a:ea typeface="+mn-ea"/>
                <a:cs typeface="+mn-cs"/>
              </a:rPr>
              <a:t>Alabi</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Oyelade</a:t>
            </a:r>
            <a:r>
              <a:rPr lang="en-US" sz="1200" kern="1200" dirty="0" smtClean="0">
                <a:solidFill>
                  <a:schemeClr val="tx1"/>
                </a:solidFill>
                <a:latin typeface="+mn-lt"/>
                <a:ea typeface="+mn-ea"/>
                <a:cs typeface="+mn-cs"/>
              </a:rPr>
              <a:t> (1998) identifies three stages in the field study of approach. They are:</a:t>
            </a:r>
          </a:p>
          <a:p>
            <a:r>
              <a:rPr lang="en-US" sz="1200" kern="1200" dirty="0" smtClean="0">
                <a:solidFill>
                  <a:schemeClr val="tx1"/>
                </a:solidFill>
                <a:latin typeface="+mn-lt"/>
                <a:ea typeface="+mn-ea"/>
                <a:cs typeface="+mn-cs"/>
              </a:rPr>
              <a:t>1. Preparatory stage		2. Investigatory and analytical stage as well as	3. </a:t>
            </a:r>
            <a:r>
              <a:rPr lang="en-US" sz="1200" kern="1200" dirty="0" err="1" smtClean="0">
                <a:solidFill>
                  <a:schemeClr val="tx1"/>
                </a:solidFill>
                <a:latin typeface="+mn-lt"/>
                <a:ea typeface="+mn-ea"/>
                <a:cs typeface="+mn-cs"/>
              </a:rPr>
              <a:t>Evaluatory</a:t>
            </a:r>
            <a:r>
              <a:rPr lang="en-US" sz="1200" kern="1200" dirty="0" smtClean="0">
                <a:solidFill>
                  <a:schemeClr val="tx1"/>
                </a:solidFill>
                <a:latin typeface="+mn-lt"/>
                <a:ea typeface="+mn-ea"/>
                <a:cs typeface="+mn-cs"/>
              </a:rPr>
              <a:t> and Comparative stage.</a:t>
            </a:r>
          </a:p>
          <a:p>
            <a:r>
              <a:rPr lang="en-US" sz="1200" b="1" kern="1200" dirty="0" smtClean="0">
                <a:solidFill>
                  <a:schemeClr val="tx1"/>
                </a:solidFill>
                <a:latin typeface="+mn-lt"/>
                <a:ea typeface="+mn-ea"/>
                <a:cs typeface="+mn-cs"/>
              </a:rPr>
              <a:t>Preparatory Stage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This is the stage in which the investigator will have to prepare himself very well before traveling to his country of interest. He has to be familiar with the country he wants to visit by reading very extensively about the country.</a:t>
            </a:r>
          </a:p>
          <a:p>
            <a:r>
              <a:rPr lang="en-US" sz="1200" b="1" kern="1200" dirty="0" smtClean="0">
                <a:solidFill>
                  <a:schemeClr val="tx1"/>
                </a:solidFill>
                <a:latin typeface="+mn-lt"/>
                <a:ea typeface="+mn-ea"/>
                <a:cs typeface="+mn-cs"/>
              </a:rPr>
              <a:t>Investigatory and Analytical Stage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At this stage, the researcher will have to formulate some hypotheses on the educational practices of the country he wants to study. The formulation of these hypotheses will give him a focus on what to look for.</a:t>
            </a:r>
          </a:p>
          <a:p>
            <a:r>
              <a:rPr lang="en-US" sz="1200" b="1" kern="1200" dirty="0" err="1" smtClean="0">
                <a:solidFill>
                  <a:schemeClr val="tx1"/>
                </a:solidFill>
                <a:latin typeface="+mn-lt"/>
                <a:ea typeface="+mn-ea"/>
                <a:cs typeface="+mn-cs"/>
              </a:rPr>
              <a:t>Evaluatory</a:t>
            </a:r>
            <a:r>
              <a:rPr lang="en-US" sz="1200" b="1" kern="1200" dirty="0" smtClean="0">
                <a:solidFill>
                  <a:schemeClr val="tx1"/>
                </a:solidFill>
                <a:latin typeface="+mn-lt"/>
                <a:ea typeface="+mn-ea"/>
                <a:cs typeface="+mn-cs"/>
              </a:rPr>
              <a:t> Comparative Stage</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At this stage, the investigator after coming back from his travel to the foreign country, will now examine the practices of education of the country he has visited in relation to the educational practices of his own country with a view to establishing the similarities as well as the differences existing in the educational practices of the two countries it is also at this stage that the hypotheses earlier on formulated will either be rejected or accepted. The field study approach unlike area study approach, concerns itself with the study of the educational systems of many countries at the same time. It also involves visiting the foreign countries of interest to enable the investigator make an objective comparison between the foreign educational practices and that of his country</a:t>
            </a:r>
            <a:endParaRPr lang="en-US" dirty="0"/>
          </a:p>
        </p:txBody>
      </p:sp>
      <p:sp>
        <p:nvSpPr>
          <p:cNvPr id="4" name="Slide Number Placeholder 3"/>
          <p:cNvSpPr>
            <a:spLocks noGrp="1"/>
          </p:cNvSpPr>
          <p:nvPr>
            <p:ph type="sldNum" sz="quarter" idx="10"/>
          </p:nvPr>
        </p:nvSpPr>
        <p:spPr/>
        <p:txBody>
          <a:bodyPr/>
          <a:lstStyle/>
          <a:p>
            <a:fld id="{BC4F99FA-7B1A-49E7-A523-09F417535432}" type="slidenum">
              <a:rPr lang="en-US" smtClean="0"/>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is an approach in which the study of comparative education is carried out empirically by formulating hypotheses, defining the important concepts, setting out the variables as well as the conditions for establishing the validity of the hypotheses formulated. Since in any scientific research, data collection its interpretation with the help of statistics of analysis are very important,. These must not also be lacking in the study of Comparative Education to enhance the quality and credibility of whatever may be the result of the investigation.</a:t>
            </a:r>
          </a:p>
          <a:p>
            <a:endParaRPr lang="en-US" dirty="0"/>
          </a:p>
        </p:txBody>
      </p:sp>
      <p:sp>
        <p:nvSpPr>
          <p:cNvPr id="4" name="Slide Number Placeholder 3"/>
          <p:cNvSpPr>
            <a:spLocks noGrp="1"/>
          </p:cNvSpPr>
          <p:nvPr>
            <p:ph type="sldNum" sz="quarter" idx="10"/>
          </p:nvPr>
        </p:nvSpPr>
        <p:spPr/>
        <p:txBody>
          <a:bodyPr/>
          <a:lstStyle/>
          <a:p>
            <a:fld id="{BC4F99FA-7B1A-49E7-A523-09F417535432}" type="slidenum">
              <a:rPr lang="en-US" smtClean="0"/>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is an approach in which other disciplines such as history, philosophy, geography; economics, anthropology and statistics are integrated in to the study of Comparative Education because of their usefulness. As it has already been stated, it is not possible for Comparative Education as a discipline to stand on its own as it has to draw from other subjects which include the disciplines mentioned above.</a:t>
            </a:r>
          </a:p>
        </p:txBody>
      </p:sp>
      <p:sp>
        <p:nvSpPr>
          <p:cNvPr id="4" name="Slide Number Placeholder 3"/>
          <p:cNvSpPr>
            <a:spLocks noGrp="1"/>
          </p:cNvSpPr>
          <p:nvPr>
            <p:ph type="sldNum" sz="quarter" idx="10"/>
          </p:nvPr>
        </p:nvSpPr>
        <p:spPr/>
        <p:txBody>
          <a:bodyPr/>
          <a:lstStyle/>
          <a:p>
            <a:fld id="{BC4F99FA-7B1A-49E7-A523-09F417535432}" type="slidenum">
              <a:rPr lang="en-US" smtClean="0"/>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 Russian Philosopher by name </a:t>
            </a:r>
            <a:r>
              <a:rPr lang="en-US" sz="1200" kern="1200" dirty="0" err="1" smtClean="0">
                <a:solidFill>
                  <a:schemeClr val="tx1"/>
                </a:solidFill>
                <a:latin typeface="+mn-lt"/>
                <a:ea typeface="+mn-ea"/>
                <a:cs typeface="+mn-cs"/>
              </a:rPr>
              <a:t>Serguis</a:t>
            </a:r>
            <a:r>
              <a:rPr lang="en-US" sz="1200" kern="1200" dirty="0" smtClean="0">
                <a:solidFill>
                  <a:schemeClr val="tx1"/>
                </a:solidFill>
                <a:latin typeface="+mn-lt"/>
                <a:ea typeface="+mn-ea"/>
                <a:cs typeface="+mn-cs"/>
              </a:rPr>
              <a:t> Hessen was the first man to apply philosophical approach to the study of Comparative Education when he published his book in 1928 which he </a:t>
            </a:r>
            <a:r>
              <a:rPr lang="en-US" sz="1200" kern="1200" dirty="0" err="1" smtClean="0">
                <a:solidFill>
                  <a:schemeClr val="tx1"/>
                </a:solidFill>
                <a:latin typeface="+mn-lt"/>
                <a:ea typeface="+mn-ea"/>
                <a:cs typeface="+mn-cs"/>
              </a:rPr>
              <a:t>tittled</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Kritische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Vergleichung</a:t>
            </a:r>
            <a:r>
              <a:rPr lang="en-US" sz="1200" kern="1200" dirty="0" smtClean="0">
                <a:solidFill>
                  <a:schemeClr val="tx1"/>
                </a:solidFill>
                <a:latin typeface="+mn-lt"/>
                <a:ea typeface="+mn-ea"/>
                <a:cs typeface="+mn-cs"/>
              </a:rPr>
              <a:t> des </a:t>
            </a:r>
            <a:r>
              <a:rPr lang="en-US" sz="1200" kern="1200" dirty="0" err="1" smtClean="0">
                <a:solidFill>
                  <a:schemeClr val="tx1"/>
                </a:solidFill>
                <a:latin typeface="+mn-lt"/>
                <a:ea typeface="+mn-ea"/>
                <a:cs typeface="+mn-cs"/>
              </a:rPr>
              <a:t>Schulwesens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der</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Anderen</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Kuturstaaten</a:t>
            </a:r>
            <a:r>
              <a:rPr lang="en-US" sz="1200" kern="1200" dirty="0" smtClean="0">
                <a:solidFill>
                  <a:schemeClr val="tx1"/>
                </a:solidFill>
                <a:latin typeface="+mn-lt"/>
                <a:ea typeface="+mn-ea"/>
                <a:cs typeface="+mn-cs"/>
              </a:rPr>
              <a:t>". In the book, he chose four main philosophical problems. The problems chosen by him are:</a:t>
            </a:r>
          </a:p>
          <a:p>
            <a:r>
              <a:rPr lang="en-US" sz="1200" kern="1200" dirty="0" smtClean="0">
                <a:solidFill>
                  <a:schemeClr val="tx1"/>
                </a:solidFill>
                <a:latin typeface="+mn-lt"/>
                <a:ea typeface="+mn-ea"/>
                <a:cs typeface="+mn-cs"/>
              </a:rPr>
              <a:t>(a) Compulsory education			(b) The School and the State	</a:t>
            </a:r>
          </a:p>
          <a:p>
            <a:r>
              <a:rPr lang="en-US" sz="1200" kern="1200" dirty="0" smtClean="0">
                <a:solidFill>
                  <a:schemeClr val="tx1"/>
                </a:solidFill>
                <a:latin typeface="+mn-lt"/>
                <a:ea typeface="+mn-ea"/>
                <a:cs typeface="+mn-cs"/>
              </a:rPr>
              <a:t>(c) The school and the Church and		(d) The School and Economic life.</a:t>
            </a:r>
          </a:p>
          <a:p>
            <a:r>
              <a:rPr lang="en-US" sz="1200" kern="1200" dirty="0" smtClean="0">
                <a:solidFill>
                  <a:schemeClr val="tx1"/>
                </a:solidFill>
                <a:latin typeface="+mn-lt"/>
                <a:ea typeface="+mn-ea"/>
                <a:cs typeface="+mn-cs"/>
              </a:rPr>
              <a:t>He </a:t>
            </a:r>
            <a:r>
              <a:rPr lang="en-US" sz="1200" kern="1200" dirty="0" err="1" smtClean="0">
                <a:solidFill>
                  <a:schemeClr val="tx1"/>
                </a:solidFill>
                <a:latin typeface="+mn-lt"/>
                <a:ea typeface="+mn-ea"/>
                <a:cs typeface="+mn-cs"/>
              </a:rPr>
              <a:t>analysed</a:t>
            </a:r>
            <a:r>
              <a:rPr lang="en-US" sz="1200" kern="1200" dirty="0" smtClean="0">
                <a:solidFill>
                  <a:schemeClr val="tx1"/>
                </a:solidFill>
                <a:latin typeface="+mn-lt"/>
                <a:ea typeface="+mn-ea"/>
                <a:cs typeface="+mn-cs"/>
              </a:rPr>
              <a:t> the underlying principles and later followed it by giving a critical account of modern legislation in many countries. </a:t>
            </a:r>
            <a:r>
              <a:rPr lang="en-US" sz="1200" kern="1200" dirty="0" err="1" smtClean="0">
                <a:solidFill>
                  <a:schemeClr val="tx1"/>
                </a:solidFill>
                <a:latin typeface="+mn-lt"/>
                <a:ea typeface="+mn-ea"/>
                <a:cs typeface="+mn-cs"/>
              </a:rPr>
              <a:t>Kosemani</a:t>
            </a:r>
            <a:r>
              <a:rPr lang="en-US" sz="1200" kern="1200" dirty="0" smtClean="0">
                <a:solidFill>
                  <a:schemeClr val="tx1"/>
                </a:solidFill>
                <a:latin typeface="+mn-lt"/>
                <a:ea typeface="+mn-ea"/>
                <a:cs typeface="+mn-cs"/>
              </a:rPr>
              <a:t> (1995) believes that philosophical approach is a step forward to solve the problems in the national character approach.</a:t>
            </a:r>
          </a:p>
          <a:p>
            <a:r>
              <a:rPr lang="en-US" sz="1200" kern="1200" dirty="0" smtClean="0">
                <a:solidFill>
                  <a:schemeClr val="tx1"/>
                </a:solidFill>
                <a:latin typeface="+mn-lt"/>
                <a:ea typeface="+mn-ea"/>
                <a:cs typeface="+mn-cs"/>
              </a:rPr>
              <a:t>According to him, there are two major problems involved in the application of philosophical approach to the study of comparative education. The problems are:</a:t>
            </a:r>
          </a:p>
          <a:p>
            <a:r>
              <a:rPr lang="en-US" sz="1200" kern="1200" dirty="0" smtClean="0">
                <a:solidFill>
                  <a:schemeClr val="tx1"/>
                </a:solidFill>
                <a:latin typeface="+mn-lt"/>
                <a:ea typeface="+mn-ea"/>
                <a:cs typeface="+mn-cs"/>
              </a:rPr>
              <a:t>(a) Difference in emphasis as a result of which it may be difficult to use the same criterion (national ideology) for the comparison. </a:t>
            </a:r>
          </a:p>
          <a:p>
            <a:r>
              <a:rPr lang="en-US" sz="1200" kern="1200" dirty="0" smtClean="0">
                <a:solidFill>
                  <a:schemeClr val="tx1"/>
                </a:solidFill>
                <a:latin typeface="+mn-lt"/>
                <a:ea typeface="+mn-ea"/>
                <a:cs typeface="+mn-cs"/>
              </a:rPr>
              <a:t>(b) There are many countries without clear cut national ideologies.</a:t>
            </a:r>
          </a:p>
          <a:p>
            <a:r>
              <a:rPr lang="en-US" sz="1200" kern="1200" dirty="0" smtClean="0">
                <a:solidFill>
                  <a:schemeClr val="tx1"/>
                </a:solidFill>
                <a:latin typeface="+mn-lt"/>
                <a:ea typeface="+mn-ea"/>
                <a:cs typeface="+mn-cs"/>
              </a:rPr>
              <a:t>(c) From the above, it could be deduced that with philosophical approach, hypotheses could be formulated, be tested and could also be empirically validated for better explanation of educational practices of various countries.</a:t>
            </a:r>
          </a:p>
          <a:p>
            <a:endParaRPr lang="en-US" dirty="0"/>
          </a:p>
        </p:txBody>
      </p:sp>
      <p:sp>
        <p:nvSpPr>
          <p:cNvPr id="4" name="Slide Number Placeholder 3"/>
          <p:cNvSpPr>
            <a:spLocks noGrp="1"/>
          </p:cNvSpPr>
          <p:nvPr>
            <p:ph type="sldNum" sz="quarter" idx="10"/>
          </p:nvPr>
        </p:nvSpPr>
        <p:spPr/>
        <p:txBody>
          <a:bodyPr/>
          <a:lstStyle/>
          <a:p>
            <a:fld id="{BC4F99FA-7B1A-49E7-A523-09F417535432}" type="slidenum">
              <a:rPr lang="en-US" smtClean="0"/>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In this approach, the reader must not be made to do the comparison of various educational practices by himself, rather, the comparison and conclusion have to be done by the investigator himself. Data on the educational practices to be compared must have been gathered and reviewed. In addition, hypotheses should have also been formulated to assist in the gathering of data. Then, the educational practices of the country under study will be put side by side with the educational practices of another country slated for comparison.</a:t>
            </a:r>
          </a:p>
          <a:p>
            <a:r>
              <a:rPr lang="en-US" sz="1200" kern="1200" dirty="0" smtClean="0">
                <a:solidFill>
                  <a:schemeClr val="tx1"/>
                </a:solidFill>
                <a:latin typeface="+mn-lt"/>
                <a:ea typeface="+mn-ea"/>
                <a:cs typeface="+mn-cs"/>
              </a:rPr>
              <a:t>The next stage after Juxtaposition is the comparison of the educational practices of the countries that have been put side by side. It is at stage of comparison that the hypotheses that had been formulated earlier on will be rejected or accepted.</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C4F99FA-7B1A-49E7-A523-09F417535432}" type="slidenum">
              <a:rPr lang="en-US" smtClean="0"/>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this approach, an education Comparativist from Pakistan can go to England to study the primary education Level of the country. His report (is believed) will be very comprehensive for his readers to understand. If it is possible for the researcher, he can take all the educational systems of the country and compare such educational system with his own educational system. The problem with this approach is that as a human being, the investigator may not be totally objective in his report.</a:t>
            </a:r>
          </a:p>
        </p:txBody>
      </p:sp>
      <p:sp>
        <p:nvSpPr>
          <p:cNvPr id="4" name="Slide Number Placeholder 3"/>
          <p:cNvSpPr>
            <a:spLocks noGrp="1"/>
          </p:cNvSpPr>
          <p:nvPr>
            <p:ph type="sldNum" sz="quarter" idx="10"/>
          </p:nvPr>
        </p:nvSpPr>
        <p:spPr/>
        <p:txBody>
          <a:bodyPr/>
          <a:lstStyle/>
          <a:p>
            <a:fld id="{BC4F99FA-7B1A-49E7-A523-09F417535432}" type="slidenum">
              <a:rPr lang="en-US" smtClean="0"/>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word area here could refer to a village, a town or country depending on the educational comparativist who wants to carry out the study. Under this approach, the educational comparativist will engage himself in the educational practices of only one country, if it is a country that he has chosen. The investigator is going to involve himself in several activities as a result of which he is going to arrive at a body of generalizations on the educational system he is studying. The study under this approach is always based on geographical, linguistic or racial boundaries.</a:t>
            </a:r>
          </a:p>
          <a:p>
            <a:r>
              <a:rPr lang="en-US" sz="1200" kern="1200" dirty="0" smtClean="0">
                <a:solidFill>
                  <a:schemeClr val="tx1"/>
                </a:solidFill>
                <a:latin typeface="+mn-lt"/>
                <a:ea typeface="+mn-ea"/>
                <a:cs typeface="+mn-cs"/>
              </a:rPr>
              <a:t>However, </a:t>
            </a:r>
            <a:r>
              <a:rPr lang="en-US" sz="1200" kern="1200" dirty="0" err="1" smtClean="0">
                <a:solidFill>
                  <a:schemeClr val="tx1"/>
                </a:solidFill>
                <a:latin typeface="+mn-lt"/>
                <a:ea typeface="+mn-ea"/>
                <a:cs typeface="+mn-cs"/>
              </a:rPr>
              <a:t>Bereday</a:t>
            </a:r>
            <a:r>
              <a:rPr lang="en-US" sz="1200" kern="1200" dirty="0" smtClean="0">
                <a:solidFill>
                  <a:schemeClr val="tx1"/>
                </a:solidFill>
                <a:latin typeface="+mn-lt"/>
                <a:ea typeface="+mn-ea"/>
                <a:cs typeface="+mn-cs"/>
              </a:rPr>
              <a:t> (1958) is of the opinion that "one of the oldest and clearest ways of introducing the subject (Comparative Education) is to study one geographical area at a time" </a:t>
            </a:r>
            <a:endParaRPr lang="en-US" dirty="0"/>
          </a:p>
        </p:txBody>
      </p:sp>
      <p:sp>
        <p:nvSpPr>
          <p:cNvPr id="4" name="Slide Number Placeholder 3"/>
          <p:cNvSpPr>
            <a:spLocks noGrp="1"/>
          </p:cNvSpPr>
          <p:nvPr>
            <p:ph type="sldNum" sz="quarter" idx="10"/>
          </p:nvPr>
        </p:nvSpPr>
        <p:spPr/>
        <p:txBody>
          <a:bodyPr/>
          <a:lstStyle/>
          <a:p>
            <a:fld id="{BC4F99FA-7B1A-49E7-A523-09F417535432}" type="slidenum">
              <a:rPr lang="en-US" smtClean="0"/>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However, </a:t>
            </a:r>
            <a:r>
              <a:rPr lang="en-US" sz="1200" kern="1200" dirty="0" err="1" smtClean="0">
                <a:solidFill>
                  <a:schemeClr val="tx1"/>
                </a:solidFill>
                <a:latin typeface="+mn-lt"/>
                <a:ea typeface="+mn-ea"/>
                <a:cs typeface="+mn-cs"/>
              </a:rPr>
              <a:t>Bereday</a:t>
            </a:r>
            <a:r>
              <a:rPr lang="en-US" sz="1200" kern="1200" dirty="0" smtClean="0">
                <a:solidFill>
                  <a:schemeClr val="tx1"/>
                </a:solidFill>
                <a:latin typeface="+mn-lt"/>
                <a:ea typeface="+mn-ea"/>
                <a:cs typeface="+mn-cs"/>
              </a:rPr>
              <a:t> (1958) is of the opinion that "one of the oldest and clearest ways of introducing the subject (Comparative Education) is to study one geographical area at a time" He therefore identified the following stages in the area study approach:</a:t>
            </a:r>
          </a:p>
          <a:p>
            <a:r>
              <a:rPr lang="en-US" sz="1200" b="1" kern="1200" dirty="0" smtClean="0">
                <a:solidFill>
                  <a:schemeClr val="tx1"/>
                </a:solidFill>
                <a:latin typeface="+mn-lt"/>
                <a:ea typeface="+mn-ea"/>
                <a:cs typeface="+mn-cs"/>
              </a:rPr>
              <a:t>(a) </a:t>
            </a:r>
            <a:r>
              <a:rPr lang="en-US" sz="1200" b="1" i="1" kern="1200" dirty="0" smtClean="0">
                <a:solidFill>
                  <a:schemeClr val="tx1"/>
                </a:solidFill>
                <a:latin typeface="+mn-lt"/>
                <a:ea typeface="+mn-ea"/>
                <a:cs typeface="+mn-cs"/>
              </a:rPr>
              <a:t>Descriptive Stage</a:t>
            </a:r>
            <a:r>
              <a:rPr lang="en-US" sz="1200" i="1" kern="1200" dirty="0" smtClean="0">
                <a:solidFill>
                  <a:schemeClr val="tx1"/>
                </a:solidFill>
                <a:latin typeface="+mn-lt"/>
                <a:ea typeface="+mn-ea"/>
                <a:cs typeface="+mn-cs"/>
              </a:rPr>
              <a:t> - </a:t>
            </a:r>
            <a:r>
              <a:rPr lang="en-US" sz="1200" kern="1200" dirty="0" smtClean="0">
                <a:solidFill>
                  <a:schemeClr val="tx1"/>
                </a:solidFill>
                <a:latin typeface="+mn-lt"/>
                <a:ea typeface="+mn-ea"/>
                <a:cs typeface="+mn-cs"/>
              </a:rPr>
              <a:t>At this stage, an Educational Comparativist can make a description of his own educational system as well as practices. The researcher has to start by reading extensively. He will start by reviewing the available literature on the educational system of the country being studied. To enable the investigator have on the spot assessment, he can personally visit the country whose educational system is studying.</a:t>
            </a:r>
          </a:p>
          <a:p>
            <a:r>
              <a:rPr lang="en-US" sz="1200" b="1" kern="1200" dirty="0" smtClean="0">
                <a:solidFill>
                  <a:schemeClr val="tx1"/>
                </a:solidFill>
                <a:latin typeface="+mn-lt"/>
                <a:ea typeface="+mn-ea"/>
                <a:cs typeface="+mn-cs"/>
              </a:rPr>
              <a:t>(b) </a:t>
            </a:r>
            <a:r>
              <a:rPr lang="en-US" sz="1200" b="1" i="1" kern="1200" dirty="0" smtClean="0">
                <a:solidFill>
                  <a:schemeClr val="tx1"/>
                </a:solidFill>
                <a:latin typeface="+mn-lt"/>
                <a:ea typeface="+mn-ea"/>
                <a:cs typeface="+mn-cs"/>
              </a:rPr>
              <a:t>Interpretation Stage</a:t>
            </a:r>
            <a:r>
              <a:rPr lang="en-US" sz="1200" i="1" kern="1200" dirty="0" smtClean="0">
                <a:solidFill>
                  <a:schemeClr val="tx1"/>
                </a:solidFill>
                <a:latin typeface="+mn-lt"/>
                <a:ea typeface="+mn-ea"/>
                <a:cs typeface="+mn-cs"/>
              </a:rPr>
              <a:t> - </a:t>
            </a:r>
            <a:r>
              <a:rPr lang="en-US" sz="1200" kern="1200" dirty="0" smtClean="0">
                <a:solidFill>
                  <a:schemeClr val="tx1"/>
                </a:solidFill>
                <a:latin typeface="+mn-lt"/>
                <a:ea typeface="+mn-ea"/>
                <a:cs typeface="+mn-cs"/>
              </a:rPr>
              <a:t>At this stage of the study, the investigator will now collate and </a:t>
            </a:r>
            <a:r>
              <a:rPr lang="en-US" sz="1200" kern="1200" dirty="0" err="1" smtClean="0">
                <a:solidFill>
                  <a:schemeClr val="tx1"/>
                </a:solidFill>
                <a:latin typeface="+mn-lt"/>
                <a:ea typeface="+mn-ea"/>
                <a:cs typeface="+mn-cs"/>
              </a:rPr>
              <a:t>analyse</a:t>
            </a:r>
            <a:r>
              <a:rPr lang="en-US" sz="1200" kern="1200" dirty="0" smtClean="0">
                <a:solidFill>
                  <a:schemeClr val="tx1"/>
                </a:solidFill>
                <a:latin typeface="+mn-lt"/>
                <a:ea typeface="+mn-ea"/>
                <a:cs typeface="+mn-cs"/>
              </a:rPr>
              <a:t> the data gathered from various sources to enable him do justice to the educational system of the area being studied.</a:t>
            </a:r>
          </a:p>
          <a:p>
            <a:r>
              <a:rPr lang="en-US" sz="1200" b="1" kern="1200" dirty="0" smtClean="0">
                <a:solidFill>
                  <a:schemeClr val="tx1"/>
                </a:solidFill>
                <a:latin typeface="+mn-lt"/>
                <a:ea typeface="+mn-ea"/>
                <a:cs typeface="+mn-cs"/>
              </a:rPr>
              <a:t>(c) </a:t>
            </a:r>
            <a:r>
              <a:rPr lang="en-US" sz="1200" b="1" i="1" kern="1200" dirty="0" smtClean="0">
                <a:solidFill>
                  <a:schemeClr val="tx1"/>
                </a:solidFill>
                <a:latin typeface="+mn-lt"/>
                <a:ea typeface="+mn-ea"/>
                <a:cs typeface="+mn-cs"/>
              </a:rPr>
              <a:t>Juxtaposition Stage</a:t>
            </a:r>
            <a:r>
              <a:rPr lang="en-US" sz="1200" i="1" kern="1200" dirty="0" smtClean="0">
                <a:solidFill>
                  <a:schemeClr val="tx1"/>
                </a:solidFill>
                <a:latin typeface="+mn-lt"/>
                <a:ea typeface="+mn-ea"/>
                <a:cs typeface="+mn-cs"/>
              </a:rPr>
              <a:t> - </a:t>
            </a:r>
            <a:r>
              <a:rPr lang="en-US" sz="1200" kern="1200" dirty="0" smtClean="0">
                <a:solidFill>
                  <a:schemeClr val="tx1"/>
                </a:solidFill>
                <a:latin typeface="+mn-lt"/>
                <a:ea typeface="+mn-ea"/>
                <a:cs typeface="+mn-cs"/>
              </a:rPr>
              <a:t>At this stage of the study, the investigator will put side by side the result obtained from the interpretation stage with the educational system of his own country.</a:t>
            </a:r>
          </a:p>
          <a:p>
            <a:r>
              <a:rPr lang="en-US" sz="1200" b="1" kern="1200" dirty="0" smtClean="0">
                <a:solidFill>
                  <a:schemeClr val="tx1"/>
                </a:solidFill>
                <a:latin typeface="+mn-lt"/>
                <a:ea typeface="+mn-ea"/>
                <a:cs typeface="+mn-cs"/>
              </a:rPr>
              <a:t>(d) </a:t>
            </a:r>
            <a:r>
              <a:rPr lang="en-US" sz="1200" b="1" i="1" kern="1200" dirty="0" smtClean="0">
                <a:solidFill>
                  <a:schemeClr val="tx1"/>
                </a:solidFill>
                <a:latin typeface="+mn-lt"/>
                <a:ea typeface="+mn-ea"/>
                <a:cs typeface="+mn-cs"/>
              </a:rPr>
              <a:t>Comparative Stage</a:t>
            </a:r>
            <a:r>
              <a:rPr lang="en-US" sz="1200" i="1" kern="1200" dirty="0" smtClean="0">
                <a:solidFill>
                  <a:schemeClr val="tx1"/>
                </a:solidFill>
                <a:latin typeface="+mn-lt"/>
                <a:ea typeface="+mn-ea"/>
                <a:cs typeface="+mn-cs"/>
              </a:rPr>
              <a:t> - </a:t>
            </a:r>
            <a:r>
              <a:rPr lang="en-US" sz="1200" kern="1200" dirty="0" smtClean="0">
                <a:solidFill>
                  <a:schemeClr val="tx1"/>
                </a:solidFill>
                <a:latin typeface="+mn-lt"/>
                <a:ea typeface="+mn-ea"/>
                <a:cs typeface="+mn-cs"/>
              </a:rPr>
              <a:t>At this stage of the investigation, the researcher will objectively compare and contrast the educational practices of the country being studied with that of his own. It is at this stage of the study that whatever hypotheses that might have been formulated by the researcher that will be rejected or accepted.</a:t>
            </a:r>
          </a:p>
        </p:txBody>
      </p:sp>
      <p:sp>
        <p:nvSpPr>
          <p:cNvPr id="4" name="Slide Number Placeholder 3"/>
          <p:cNvSpPr>
            <a:spLocks noGrp="1"/>
          </p:cNvSpPr>
          <p:nvPr>
            <p:ph type="sldNum" sz="quarter" idx="10"/>
          </p:nvPr>
        </p:nvSpPr>
        <p:spPr/>
        <p:txBody>
          <a:bodyPr/>
          <a:lstStyle/>
          <a:p>
            <a:fld id="{BC4F99FA-7B1A-49E7-A523-09F417535432}" type="slidenum">
              <a:rPr lang="en-US" smtClean="0"/>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Under this approach, an investigator will only take a village, town or country for the examination of its educational historical development right from the first day when education was introduced into the place and the time of study. This approach will enable the researcher to identify the factors that are responsible for the current educational system of the country being studied. However, the problem with this approach is that greater emphasis is always placed on the past.</a:t>
            </a:r>
          </a:p>
        </p:txBody>
      </p:sp>
      <p:sp>
        <p:nvSpPr>
          <p:cNvPr id="4" name="Slide Number Placeholder 3"/>
          <p:cNvSpPr>
            <a:spLocks noGrp="1"/>
          </p:cNvSpPr>
          <p:nvPr>
            <p:ph type="sldNum" sz="quarter" idx="10"/>
          </p:nvPr>
        </p:nvSpPr>
        <p:spPr/>
        <p:txBody>
          <a:bodyPr/>
          <a:lstStyle/>
          <a:p>
            <a:fld id="{BC4F99FA-7B1A-49E7-A523-09F417535432}" type="slidenum">
              <a:rPr lang="en-US" smtClean="0"/>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Here, the investigator will have to describe everything he finds on ground. Such things to be described could include: Number of schools, student enrolment, number of teachers, number of the school buildings including classrooms as well as the number of subjects being offered. </a:t>
            </a:r>
          </a:p>
          <a:p>
            <a:r>
              <a:rPr lang="en-US" sz="1200" kern="1200" dirty="0" smtClean="0">
                <a:solidFill>
                  <a:schemeClr val="tx1"/>
                </a:solidFill>
                <a:latin typeface="+mn-lt"/>
                <a:ea typeface="+mn-ea"/>
                <a:cs typeface="+mn-cs"/>
              </a:rPr>
              <a:t>However, the approach is not very popular among the modern educational Comparativists.</a:t>
            </a:r>
          </a:p>
        </p:txBody>
      </p:sp>
      <p:sp>
        <p:nvSpPr>
          <p:cNvPr id="4" name="Slide Number Placeholder 3"/>
          <p:cNvSpPr>
            <a:spLocks noGrp="1"/>
          </p:cNvSpPr>
          <p:nvPr>
            <p:ph type="sldNum" sz="quarter" idx="10"/>
          </p:nvPr>
        </p:nvSpPr>
        <p:spPr/>
        <p:txBody>
          <a:bodyPr/>
          <a:lstStyle/>
          <a:p>
            <a:fld id="{BC4F99FA-7B1A-49E7-A523-09F417535432}" type="slidenum">
              <a:rPr lang="en-US" smtClean="0"/>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This is an approach whereby all the variations existing from one area to another within the same country are taken into consideration while comparing the system of education of a foreign country with one's educational system. </a:t>
            </a:r>
          </a:p>
        </p:txBody>
      </p:sp>
      <p:sp>
        <p:nvSpPr>
          <p:cNvPr id="4" name="Slide Number Placeholder 3"/>
          <p:cNvSpPr>
            <a:spLocks noGrp="1"/>
          </p:cNvSpPr>
          <p:nvPr>
            <p:ph type="sldNum" sz="quarter" idx="10"/>
          </p:nvPr>
        </p:nvSpPr>
        <p:spPr/>
        <p:txBody>
          <a:bodyPr/>
          <a:lstStyle/>
          <a:p>
            <a:fld id="{BC4F99FA-7B1A-49E7-A523-09F417535432}" type="slidenum">
              <a:rPr lang="en-US" smtClean="0"/>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is a method whereby both the diet as well as the eating habit of the people in a particular country are related to the practices of their education, the approach is not very popular among the modern educational comparativists.</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BC4F99FA-7B1A-49E7-A523-09F417535432}" type="slidenum">
              <a:rPr lang="en-US" smtClean="0"/>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This approach is not new in the area of the subject. On this approach, Brickman (1966) cited by </a:t>
            </a:r>
            <a:r>
              <a:rPr lang="en-US" sz="1200" kern="1200" dirty="0" err="1" smtClean="0">
                <a:solidFill>
                  <a:schemeClr val="tx1"/>
                </a:solidFill>
                <a:latin typeface="+mn-lt"/>
                <a:ea typeface="+mn-ea"/>
                <a:cs typeface="+mn-cs"/>
              </a:rPr>
              <a:t>Alabi</a:t>
            </a:r>
            <a:r>
              <a:rPr lang="en-US" sz="1200" kern="1200" dirty="0" smtClean="0">
                <a:solidFill>
                  <a:schemeClr val="tx1"/>
                </a:solidFill>
                <a:latin typeface="+mn-lt"/>
                <a:ea typeface="+mn-ea"/>
                <a:cs typeface="+mn-cs"/>
              </a:rPr>
              <a:t> and </a:t>
            </a:r>
            <a:r>
              <a:rPr lang="en-US" sz="1200" kern="1200" dirty="0" err="1" smtClean="0">
                <a:solidFill>
                  <a:schemeClr val="tx1"/>
                </a:solidFill>
                <a:latin typeface="+mn-lt"/>
                <a:ea typeface="+mn-ea"/>
                <a:cs typeface="+mn-cs"/>
              </a:rPr>
              <a:t>Oyelade</a:t>
            </a:r>
            <a:r>
              <a:rPr lang="en-US" sz="1200" kern="1200" dirty="0" smtClean="0">
                <a:solidFill>
                  <a:schemeClr val="tx1"/>
                </a:solidFill>
                <a:latin typeface="+mn-lt"/>
                <a:ea typeface="+mn-ea"/>
                <a:cs typeface="+mn-cs"/>
              </a:rPr>
              <a:t> (1998) observed that:</a:t>
            </a:r>
          </a:p>
          <a:p>
            <a:r>
              <a:rPr lang="en-US" sz="1200" kern="1200" dirty="0" smtClean="0">
                <a:solidFill>
                  <a:schemeClr val="tx1"/>
                </a:solidFill>
                <a:latin typeface="+mn-lt"/>
                <a:ea typeface="+mn-ea"/>
                <a:cs typeface="+mn-cs"/>
              </a:rPr>
              <a:t>Visitation of foreign countries whether for the purpose of commerce, conversation curiosity or conflict, goes back to ancient history, travelers in all historical periods must have brought back facts and impression concerning the cultures of the other countries they had visited, included in their reports must have been comments relating to the young and their upbringing. They may also have made some remarks regarding the similarities and differences in the ways of educating children. Some, indeed, may have arrived at conclusions involving the expression of value judgments.</a:t>
            </a:r>
          </a:p>
        </p:txBody>
      </p:sp>
      <p:sp>
        <p:nvSpPr>
          <p:cNvPr id="4" name="Slide Number Placeholder 3"/>
          <p:cNvSpPr>
            <a:spLocks noGrp="1"/>
          </p:cNvSpPr>
          <p:nvPr>
            <p:ph type="sldNum" sz="quarter" idx="10"/>
          </p:nvPr>
        </p:nvSpPr>
        <p:spPr/>
        <p:txBody>
          <a:bodyPr/>
          <a:lstStyle/>
          <a:p>
            <a:fld id="{BC4F99FA-7B1A-49E7-A523-09F417535432}" type="slidenum">
              <a:rPr lang="en-US" smtClean="0"/>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3B909AD-4572-4C58-803A-420DF089686B}" type="datetime1">
              <a:rPr lang="en-US" smtClean="0"/>
              <a:t>2/3/2020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9BD26E7-E649-42CE-9318-1A77A4B80EB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E9BC03-7A67-4584-86E7-EF6F6423DC02}"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D26E7-E649-42CE-9318-1A77A4B80E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46BF191-883B-447A-B2CA-AA488240120F}"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D26E7-E649-42CE-9318-1A77A4B80E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A550E68-6B33-49E3-B8F1-B7D698C80069}"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D26E7-E649-42CE-9318-1A77A4B80EBA}" type="slidenum">
              <a:rPr lang="en-US" smtClean="0"/>
              <a:t>‹#›</a:t>
            </a:fld>
            <a:endParaRPr lang="en-US"/>
          </a:p>
        </p:txBody>
      </p:sp>
      <p:sp>
        <p:nvSpPr>
          <p:cNvPr id="7" name="Title 6"/>
          <p:cNvSpPr>
            <a:spLocks noGrp="1"/>
          </p:cNvSpPr>
          <p:nvPr>
            <p:ph type="title"/>
          </p:nvPr>
        </p:nvSpPr>
        <p:spPr/>
        <p:txBody>
          <a:bodyPr rtlCol="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3FBBA9-764B-432E-B6CA-D7612EDDB61F}" type="datetime1">
              <a:rPr lang="en-US" smtClean="0"/>
              <a:t>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9BD26E7-E649-42CE-9318-1A77A4B80EBA}"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96C1B9-0DBF-4A7F-93DC-F91993510668}" type="datetime1">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D26E7-E649-42CE-9318-1A77A4B80EBA}" type="slidenum">
              <a:rPr lang="en-US" smtClean="0"/>
              <a:t>‹#›</a:t>
            </a:fld>
            <a:endParaRPr lang="en-US"/>
          </a:p>
        </p:txBody>
      </p:sp>
      <p:sp>
        <p:nvSpPr>
          <p:cNvPr id="8" name="Title 7"/>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1157670-54CE-4FE2-9AA4-CB6015DCEDC2}" type="datetime1">
              <a:rPr lang="en-US" smtClean="0"/>
              <a:t>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9BD26E7-E649-42CE-9318-1A77A4B80EB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7E540C6-AEEE-4259-BDFE-DFFD6F5B5A03}" type="datetime1">
              <a:rPr lang="en-US" smtClean="0"/>
              <a:t>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9BD26E7-E649-42CE-9318-1A77A4B80EBA}" type="slidenum">
              <a:rPr lang="en-US" smtClean="0"/>
              <a:t>‹#›</a:t>
            </a:fld>
            <a:endParaRPr lang="en-US"/>
          </a:p>
        </p:txBody>
      </p:sp>
      <p:sp>
        <p:nvSpPr>
          <p:cNvPr id="6" name="Title 5"/>
          <p:cNvSpPr>
            <a:spLocks noGrp="1"/>
          </p:cNvSpPr>
          <p:nvPr>
            <p:ph type="title"/>
          </p:nvPr>
        </p:nvSpPr>
        <p:spPr/>
        <p:txBody>
          <a:bodyPr rtlCol="0"/>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044BE-636C-4604-B89C-5253497EE0C4}" type="datetime1">
              <a:rPr lang="en-US" smtClean="0"/>
              <a:t>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9BD26E7-E649-42CE-9318-1A77A4B80E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793B72A1-1C62-409B-A2B4-1CE0C100B36B}" type="datetime1">
              <a:rPr lang="en-US" smtClean="0"/>
              <a:t>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D26E7-E649-42CE-9318-1A77A4B80EB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EFB21E04-C4F4-4E10-8EC2-6A30371B3292}" type="datetime1">
              <a:rPr lang="en-US" smtClean="0"/>
              <a:t>2/3/2020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9BD26E7-E649-42CE-9318-1A77A4B80EBA}"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644253F-79D7-44CB-9EA7-116B8775B335}" type="datetime1">
              <a:rPr lang="en-US" smtClean="0"/>
              <a:t>2/3/2020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9BD26E7-E649-42CE-9318-1A77A4B80E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Approaches to the Study of Comparative Education</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Used with permission and Thanks to Mr. Tariq Saleem Ghayyur</a:t>
            </a:r>
          </a:p>
          <a:p>
            <a:r>
              <a:rPr lang="en-US" smtClean="0"/>
              <a:t>Department </a:t>
            </a:r>
            <a:r>
              <a:rPr lang="en-US" dirty="0" smtClean="0"/>
              <a:t>of Education</a:t>
            </a:r>
          </a:p>
          <a:p>
            <a:r>
              <a:rPr lang="en-US" dirty="0" smtClean="0"/>
              <a:t>University of Sargodha</a:t>
            </a:r>
            <a:endParaRPr lang="en-US" dirty="0"/>
          </a:p>
        </p:txBody>
      </p:sp>
      <p:sp>
        <p:nvSpPr>
          <p:cNvPr id="4" name="Slide Number Placeholder 3"/>
          <p:cNvSpPr>
            <a:spLocks noGrp="1"/>
          </p:cNvSpPr>
          <p:nvPr>
            <p:ph type="sldNum" sz="quarter" idx="12"/>
          </p:nvPr>
        </p:nvSpPr>
        <p:spPr/>
        <p:txBody>
          <a:bodyPr/>
          <a:lstStyle/>
          <a:p>
            <a:fld id="{E9BD26E7-E649-42CE-9318-1A77A4B80EBA}" type="slidenum">
              <a:rPr lang="en-US" smtClean="0"/>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This is a method whereby both the diet as well as the eating habit of the people in a particular country are related to the practices of their </a:t>
            </a:r>
            <a:r>
              <a:rPr lang="en-US" dirty="0" smtClean="0"/>
              <a:t>education.</a:t>
            </a:r>
            <a:endParaRPr lang="en-US" dirty="0"/>
          </a:p>
          <a:p>
            <a:pPr algn="just"/>
            <a:endParaRPr lang="en-US" dirty="0"/>
          </a:p>
        </p:txBody>
      </p:sp>
      <p:sp>
        <p:nvSpPr>
          <p:cNvPr id="2" name="Title 1"/>
          <p:cNvSpPr>
            <a:spLocks noGrp="1"/>
          </p:cNvSpPr>
          <p:nvPr>
            <p:ph type="title"/>
          </p:nvPr>
        </p:nvSpPr>
        <p:spPr/>
        <p:txBody>
          <a:bodyPr>
            <a:normAutofit/>
          </a:bodyPr>
          <a:lstStyle/>
          <a:p>
            <a:r>
              <a:rPr lang="en-US" b="1" dirty="0"/>
              <a:t>Gastronomic </a:t>
            </a:r>
            <a:r>
              <a:rPr lang="en-US" b="1" dirty="0" smtClean="0"/>
              <a:t>Approach</a:t>
            </a:r>
            <a:endParaRPr lang="en-US" dirty="0"/>
          </a:p>
        </p:txBody>
      </p:sp>
      <p:sp>
        <p:nvSpPr>
          <p:cNvPr id="4" name="Slide Number Placeholder 3"/>
          <p:cNvSpPr>
            <a:spLocks noGrp="1"/>
          </p:cNvSpPr>
          <p:nvPr>
            <p:ph type="sldNum" sz="quarter" idx="12"/>
          </p:nvPr>
        </p:nvSpPr>
        <p:spPr/>
        <p:txBody>
          <a:bodyPr/>
          <a:lstStyle/>
          <a:p>
            <a:fld id="{E9BD26E7-E649-42CE-9318-1A77A4B80EBA}"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p:spPr>
        <p:txBody>
          <a:bodyPr>
            <a:normAutofit fontScale="92500" lnSpcReduction="20000"/>
          </a:bodyPr>
          <a:lstStyle/>
          <a:p>
            <a:pPr algn="just"/>
            <a:r>
              <a:rPr lang="en-US" dirty="0" smtClean="0"/>
              <a:t>On </a:t>
            </a:r>
            <a:r>
              <a:rPr lang="en-US" dirty="0"/>
              <a:t>this approach, Brickman (1966) cited by </a:t>
            </a:r>
            <a:r>
              <a:rPr lang="en-US" dirty="0" err="1"/>
              <a:t>Alabi</a:t>
            </a:r>
            <a:r>
              <a:rPr lang="en-US" dirty="0"/>
              <a:t> and </a:t>
            </a:r>
            <a:r>
              <a:rPr lang="en-US" dirty="0" err="1"/>
              <a:t>Oyelade</a:t>
            </a:r>
            <a:r>
              <a:rPr lang="en-US" dirty="0"/>
              <a:t> (1998) observed that:</a:t>
            </a:r>
          </a:p>
          <a:p>
            <a:pPr algn="just"/>
            <a:r>
              <a:rPr lang="en-US" dirty="0"/>
              <a:t>Visitation of foreign countries whether for the purpose of commerce, conversation curiosity or conflict, goes back to ancient history, travelers in all historical periods must have brought back facts and impression concerning the cultures of the other countries they had visited, included in their reports must have been comments relating to the young and their upbringing. </a:t>
            </a:r>
            <a:endParaRPr lang="en-US" dirty="0" smtClean="0"/>
          </a:p>
          <a:p>
            <a:pPr algn="just"/>
            <a:r>
              <a:rPr lang="en-US" dirty="0" smtClean="0"/>
              <a:t>They </a:t>
            </a:r>
            <a:r>
              <a:rPr lang="en-US" dirty="0"/>
              <a:t>may also have made some remarks regarding the similarities and differences in the ways of educating children. Some, indeed, may have arrived at conclusions involving the expression of value judgments.</a:t>
            </a:r>
          </a:p>
        </p:txBody>
      </p:sp>
      <p:sp>
        <p:nvSpPr>
          <p:cNvPr id="2" name="Title 1"/>
          <p:cNvSpPr>
            <a:spLocks noGrp="1"/>
          </p:cNvSpPr>
          <p:nvPr>
            <p:ph type="title"/>
          </p:nvPr>
        </p:nvSpPr>
        <p:spPr/>
        <p:txBody>
          <a:bodyPr>
            <a:normAutofit/>
          </a:bodyPr>
          <a:lstStyle/>
          <a:p>
            <a:r>
              <a:rPr lang="en-US" b="1" dirty="0"/>
              <a:t>The Field Study </a:t>
            </a:r>
            <a:r>
              <a:rPr lang="en-US" b="1" dirty="0" smtClean="0"/>
              <a:t>Approach</a:t>
            </a:r>
            <a:endParaRPr lang="en-US" dirty="0"/>
          </a:p>
        </p:txBody>
      </p:sp>
      <p:sp>
        <p:nvSpPr>
          <p:cNvPr id="4" name="Slide Number Placeholder 3"/>
          <p:cNvSpPr>
            <a:spLocks noGrp="1"/>
          </p:cNvSpPr>
          <p:nvPr>
            <p:ph type="sldNum" sz="quarter" idx="12"/>
          </p:nvPr>
        </p:nvSpPr>
        <p:spPr/>
        <p:txBody>
          <a:bodyPr/>
          <a:lstStyle/>
          <a:p>
            <a:fld id="{E9BD26E7-E649-42CE-9318-1A77A4B80EBA}"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6324600"/>
          </a:xfrm>
        </p:spPr>
        <p:txBody>
          <a:bodyPr>
            <a:normAutofit fontScale="77500" lnSpcReduction="20000"/>
          </a:bodyPr>
          <a:lstStyle/>
          <a:p>
            <a:pPr algn="just"/>
            <a:r>
              <a:rPr lang="en-US" dirty="0" smtClean="0"/>
              <a:t>In </a:t>
            </a:r>
            <a:r>
              <a:rPr lang="en-US" dirty="0"/>
              <a:t>using this approach for studying comparative education Halls (1965) cited by </a:t>
            </a:r>
            <a:r>
              <a:rPr lang="en-US" dirty="0" err="1"/>
              <a:t>Alabi</a:t>
            </a:r>
            <a:r>
              <a:rPr lang="en-US" dirty="0"/>
              <a:t> and </a:t>
            </a:r>
            <a:r>
              <a:rPr lang="en-US" dirty="0" err="1"/>
              <a:t>Oyelade</a:t>
            </a:r>
            <a:r>
              <a:rPr lang="en-US" dirty="0"/>
              <a:t> (1998) identifies three stages in the field study of approach. </a:t>
            </a:r>
          </a:p>
          <a:p>
            <a:pPr algn="just"/>
            <a:r>
              <a:rPr lang="en-US" b="1" dirty="0" smtClean="0"/>
              <a:t>Preparatory </a:t>
            </a:r>
            <a:r>
              <a:rPr lang="en-US" b="1" dirty="0"/>
              <a:t>Stage</a:t>
            </a:r>
            <a:endParaRPr lang="en-US" dirty="0"/>
          </a:p>
          <a:p>
            <a:pPr algn="just">
              <a:buFont typeface="Wingdings" pitchFamily="2" charset="2"/>
              <a:buChar char="v"/>
            </a:pPr>
            <a:r>
              <a:rPr lang="en-US" dirty="0" smtClean="0"/>
              <a:t>the </a:t>
            </a:r>
            <a:r>
              <a:rPr lang="en-US" dirty="0"/>
              <a:t>investigator will have to prepare himself very well before traveling to his country of interest. He has to be familiar with the country he wants to visit by reading very extensively about the country.</a:t>
            </a:r>
          </a:p>
          <a:p>
            <a:pPr algn="just"/>
            <a:r>
              <a:rPr lang="en-US" b="1" dirty="0"/>
              <a:t>Investigatory and Analytical Stage</a:t>
            </a:r>
            <a:endParaRPr lang="en-US" dirty="0"/>
          </a:p>
          <a:p>
            <a:pPr algn="just">
              <a:buFont typeface="Wingdings" pitchFamily="2" charset="2"/>
              <a:buChar char="v"/>
            </a:pPr>
            <a:r>
              <a:rPr lang="en-US" dirty="0" smtClean="0"/>
              <a:t>the </a:t>
            </a:r>
            <a:r>
              <a:rPr lang="en-US" dirty="0"/>
              <a:t>researcher will have to formulate some hypotheses on the educational practices of the country he wants to study. The formulation of these hypotheses will give him a focus on what to look for.</a:t>
            </a:r>
          </a:p>
          <a:p>
            <a:pPr algn="just"/>
            <a:r>
              <a:rPr lang="en-US" b="1" dirty="0" err="1"/>
              <a:t>Evaluatory</a:t>
            </a:r>
            <a:r>
              <a:rPr lang="en-US" b="1" dirty="0"/>
              <a:t> Comparative Stage</a:t>
            </a:r>
            <a:endParaRPr lang="en-US" dirty="0"/>
          </a:p>
          <a:p>
            <a:pPr algn="just">
              <a:buFont typeface="Wingdings" pitchFamily="2" charset="2"/>
              <a:buChar char="v"/>
            </a:pPr>
            <a:r>
              <a:rPr lang="en-US" dirty="0" smtClean="0"/>
              <a:t>The investigator </a:t>
            </a:r>
            <a:r>
              <a:rPr lang="en-US" dirty="0"/>
              <a:t>after coming back from his travel to the foreign country, will now examine the practices of education of the country he has visited in relation to the educational practices of his own country with a view to establishing the similarities as well as the differences existing in the educational practices of the two </a:t>
            </a:r>
            <a:r>
              <a:rPr lang="en-US" dirty="0" smtClean="0"/>
              <a:t>countries</a:t>
            </a:r>
          </a:p>
          <a:p>
            <a:pPr algn="just">
              <a:buFont typeface="Wingdings" pitchFamily="2" charset="2"/>
              <a:buChar char="v"/>
            </a:pPr>
            <a:r>
              <a:rPr lang="en-US" dirty="0" smtClean="0"/>
              <a:t>It is </a:t>
            </a:r>
            <a:r>
              <a:rPr lang="en-US" dirty="0"/>
              <a:t>also at this stage that the hypotheses earlier on formulated will either be rejected or accepted. </a:t>
            </a:r>
          </a:p>
        </p:txBody>
      </p:sp>
      <p:sp>
        <p:nvSpPr>
          <p:cNvPr id="2" name="Title 1"/>
          <p:cNvSpPr>
            <a:spLocks noGrp="1"/>
          </p:cNvSpPr>
          <p:nvPr>
            <p:ph type="title"/>
          </p:nvPr>
        </p:nvSpPr>
        <p:spPr>
          <a:xfrm>
            <a:off x="457200" y="274638"/>
            <a:ext cx="8229600" cy="487362"/>
          </a:xfrm>
        </p:spPr>
        <p:txBody>
          <a:bodyPr>
            <a:normAutofit fontScale="90000"/>
          </a:bodyPr>
          <a:lstStyle/>
          <a:p>
            <a:r>
              <a:rPr lang="en-US" sz="2800" dirty="0" smtClean="0"/>
              <a:t>Three stages </a:t>
            </a:r>
            <a:r>
              <a:rPr lang="en-US" sz="2800" dirty="0"/>
              <a:t>in the </a:t>
            </a:r>
            <a:r>
              <a:rPr lang="en-US" sz="2800" dirty="0" smtClean="0"/>
              <a:t>Field Study of Approach</a:t>
            </a:r>
            <a:endParaRPr lang="en-US" sz="2800" dirty="0"/>
          </a:p>
        </p:txBody>
      </p:sp>
      <p:sp>
        <p:nvSpPr>
          <p:cNvPr id="4" name="Slide Number Placeholder 3"/>
          <p:cNvSpPr>
            <a:spLocks noGrp="1"/>
          </p:cNvSpPr>
          <p:nvPr>
            <p:ph type="sldNum" sz="quarter" idx="12"/>
          </p:nvPr>
        </p:nvSpPr>
        <p:spPr/>
        <p:txBody>
          <a:bodyPr/>
          <a:lstStyle/>
          <a:p>
            <a:fld id="{E9BD26E7-E649-42CE-9318-1A77A4B80EBA}"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t>An approach </a:t>
            </a:r>
            <a:r>
              <a:rPr lang="en-US" dirty="0"/>
              <a:t>in which the study of comparative education is carried out empirically by formulating hypotheses, defining the important concepts, setting out the variables as well as the conditions for establishing the validity of the hypotheses formulated. </a:t>
            </a:r>
            <a:endParaRPr lang="en-US" dirty="0" smtClean="0"/>
          </a:p>
          <a:p>
            <a:pPr algn="just"/>
            <a:r>
              <a:rPr lang="en-US" dirty="0" smtClean="0"/>
              <a:t>Since </a:t>
            </a:r>
            <a:r>
              <a:rPr lang="en-US" dirty="0"/>
              <a:t>in any scientific research, data collection its interpretation with the help of statistics of analysis are very </a:t>
            </a:r>
            <a:r>
              <a:rPr lang="en-US" dirty="0" smtClean="0"/>
              <a:t>important</a:t>
            </a:r>
            <a:r>
              <a:rPr lang="en-US" dirty="0"/>
              <a:t>.</a:t>
            </a:r>
          </a:p>
        </p:txBody>
      </p:sp>
      <p:sp>
        <p:nvSpPr>
          <p:cNvPr id="2" name="Title 1"/>
          <p:cNvSpPr>
            <a:spLocks noGrp="1"/>
          </p:cNvSpPr>
          <p:nvPr>
            <p:ph type="title"/>
          </p:nvPr>
        </p:nvSpPr>
        <p:spPr/>
        <p:txBody>
          <a:bodyPr>
            <a:normAutofit/>
          </a:bodyPr>
          <a:lstStyle/>
          <a:p>
            <a:r>
              <a:rPr lang="en-US" b="1" dirty="0"/>
              <a:t>The Scientific </a:t>
            </a:r>
            <a:r>
              <a:rPr lang="en-US" b="1" dirty="0" smtClean="0"/>
              <a:t>Approach</a:t>
            </a:r>
            <a:endParaRPr lang="en-US" dirty="0"/>
          </a:p>
        </p:txBody>
      </p:sp>
      <p:sp>
        <p:nvSpPr>
          <p:cNvPr id="4" name="Slide Number Placeholder 3"/>
          <p:cNvSpPr>
            <a:spLocks noGrp="1"/>
          </p:cNvSpPr>
          <p:nvPr>
            <p:ph type="sldNum" sz="quarter" idx="12"/>
          </p:nvPr>
        </p:nvSpPr>
        <p:spPr/>
        <p:txBody>
          <a:bodyPr/>
          <a:lstStyle/>
          <a:p>
            <a:fld id="{E9BD26E7-E649-42CE-9318-1A77A4B80EBA}"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r>
              <a:rPr lang="en-US" sz="3600" dirty="0" smtClean="0"/>
              <a:t>An approach </a:t>
            </a:r>
            <a:r>
              <a:rPr lang="en-US" sz="3600" dirty="0"/>
              <a:t>in which other disciplines such as history, philosophy, geography; economics, anthropology and statistics are integrated in to the study of Comparative Education because of their usefulness. </a:t>
            </a:r>
          </a:p>
          <a:p>
            <a:endParaRPr lang="en-US" sz="3600" dirty="0"/>
          </a:p>
        </p:txBody>
      </p:sp>
      <p:sp>
        <p:nvSpPr>
          <p:cNvPr id="2" name="Title 1"/>
          <p:cNvSpPr>
            <a:spLocks noGrp="1"/>
          </p:cNvSpPr>
          <p:nvPr>
            <p:ph type="title"/>
          </p:nvPr>
        </p:nvSpPr>
        <p:spPr/>
        <p:txBody>
          <a:bodyPr>
            <a:normAutofit/>
          </a:bodyPr>
          <a:lstStyle/>
          <a:p>
            <a:r>
              <a:rPr lang="en-US" b="1" dirty="0"/>
              <a:t>The Integrated </a:t>
            </a:r>
            <a:r>
              <a:rPr lang="en-US" b="1" dirty="0" smtClean="0"/>
              <a:t>Approach</a:t>
            </a:r>
            <a:endParaRPr lang="en-US" dirty="0"/>
          </a:p>
        </p:txBody>
      </p:sp>
      <p:sp>
        <p:nvSpPr>
          <p:cNvPr id="4" name="Slide Number Placeholder 3"/>
          <p:cNvSpPr>
            <a:spLocks noGrp="1"/>
          </p:cNvSpPr>
          <p:nvPr>
            <p:ph type="sldNum" sz="quarter" idx="12"/>
          </p:nvPr>
        </p:nvSpPr>
        <p:spPr/>
        <p:txBody>
          <a:bodyPr/>
          <a:lstStyle/>
          <a:p>
            <a:fld id="{E9BD26E7-E649-42CE-9318-1A77A4B80EBA}"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A Russian Philosopher by name </a:t>
            </a:r>
            <a:r>
              <a:rPr lang="en-US" dirty="0" err="1"/>
              <a:t>Serguis</a:t>
            </a:r>
            <a:r>
              <a:rPr lang="en-US" dirty="0"/>
              <a:t> Hessen was the first man to apply philosophical approach to the study of Comparative </a:t>
            </a:r>
            <a:r>
              <a:rPr lang="en-US" dirty="0" smtClean="0"/>
              <a:t>Education. In </a:t>
            </a:r>
            <a:r>
              <a:rPr lang="en-US" dirty="0"/>
              <a:t>the book, he chose four main philosophical problems. The problems chosen by him are:</a:t>
            </a:r>
          </a:p>
          <a:p>
            <a:pPr>
              <a:buNone/>
            </a:pPr>
            <a:r>
              <a:rPr lang="en-US" dirty="0"/>
              <a:t>(</a:t>
            </a:r>
            <a:r>
              <a:rPr lang="en-US" sz="2400" dirty="0"/>
              <a:t>a) Compulsory </a:t>
            </a:r>
            <a:r>
              <a:rPr lang="en-US" sz="2400" dirty="0" smtClean="0"/>
              <a:t>education </a:t>
            </a:r>
            <a:r>
              <a:rPr lang="en-US" sz="2400" dirty="0" smtClean="0"/>
              <a:t>(b</a:t>
            </a:r>
            <a:r>
              <a:rPr lang="en-US" sz="2400" dirty="0"/>
              <a:t>) The School and the </a:t>
            </a:r>
            <a:r>
              <a:rPr lang="en-US" sz="2400" dirty="0" smtClean="0"/>
              <a:t>State</a:t>
            </a:r>
          </a:p>
          <a:p>
            <a:pPr>
              <a:buNone/>
            </a:pPr>
            <a:r>
              <a:rPr lang="en-US" sz="2400" dirty="0" smtClean="0"/>
              <a:t>(</a:t>
            </a:r>
            <a:r>
              <a:rPr lang="en-US" sz="2400" dirty="0"/>
              <a:t>c) The school and the Church </a:t>
            </a:r>
            <a:r>
              <a:rPr lang="en-US" sz="2400" dirty="0" smtClean="0"/>
              <a:t>(</a:t>
            </a:r>
            <a:r>
              <a:rPr lang="en-US" sz="2400" dirty="0"/>
              <a:t>d) The School and Economic life.</a:t>
            </a:r>
          </a:p>
          <a:p>
            <a:endParaRPr lang="en-US" dirty="0"/>
          </a:p>
        </p:txBody>
      </p:sp>
      <p:sp>
        <p:nvSpPr>
          <p:cNvPr id="2" name="Title 1"/>
          <p:cNvSpPr>
            <a:spLocks noGrp="1"/>
          </p:cNvSpPr>
          <p:nvPr>
            <p:ph type="title"/>
          </p:nvPr>
        </p:nvSpPr>
        <p:spPr/>
        <p:txBody>
          <a:bodyPr>
            <a:normAutofit/>
          </a:bodyPr>
          <a:lstStyle/>
          <a:p>
            <a:r>
              <a:rPr lang="en-US" b="1" dirty="0"/>
              <a:t>The Philosophical </a:t>
            </a:r>
            <a:r>
              <a:rPr lang="en-US" b="1" dirty="0" smtClean="0"/>
              <a:t>Approach</a:t>
            </a:r>
            <a:endParaRPr lang="en-US" dirty="0"/>
          </a:p>
        </p:txBody>
      </p:sp>
      <p:sp>
        <p:nvSpPr>
          <p:cNvPr id="4" name="Slide Number Placeholder 3"/>
          <p:cNvSpPr>
            <a:spLocks noGrp="1"/>
          </p:cNvSpPr>
          <p:nvPr>
            <p:ph type="sldNum" sz="quarter" idx="12"/>
          </p:nvPr>
        </p:nvSpPr>
        <p:spPr/>
        <p:txBody>
          <a:bodyPr/>
          <a:lstStyle/>
          <a:p>
            <a:fld id="{E9BD26E7-E649-42CE-9318-1A77A4B80EBA}"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5029200"/>
          </a:xfrm>
        </p:spPr>
        <p:txBody>
          <a:bodyPr>
            <a:normAutofit fontScale="85000" lnSpcReduction="20000"/>
          </a:bodyPr>
          <a:lstStyle/>
          <a:p>
            <a:pPr algn="just"/>
            <a:r>
              <a:rPr lang="en-US" dirty="0" smtClean="0"/>
              <a:t>the </a:t>
            </a:r>
            <a:r>
              <a:rPr lang="en-US" dirty="0"/>
              <a:t>reader must not be made to do the comparison of various educational practices by himself, rather, the comparison and conclusion have to be done by the investigator himself. Data on the educational practices to be compared must have been gathered and reviewed</a:t>
            </a:r>
            <a:r>
              <a:rPr lang="en-US" dirty="0" smtClean="0"/>
              <a:t>.</a:t>
            </a:r>
          </a:p>
          <a:p>
            <a:pPr algn="just"/>
            <a:r>
              <a:rPr lang="en-US" dirty="0" smtClean="0"/>
              <a:t>In </a:t>
            </a:r>
            <a:r>
              <a:rPr lang="en-US" dirty="0"/>
              <a:t>addition, hypotheses should have also been formulated to assist in the gathering of data. Then, the educational practices of the country under study will be put side by side with the educational practices of another country slated for comparison.</a:t>
            </a:r>
          </a:p>
          <a:p>
            <a:pPr algn="just"/>
            <a:r>
              <a:rPr lang="en-US" dirty="0"/>
              <a:t>The next stage after Juxtaposition is the comparison of the educational practices of the countries that have been put side by side. It is at stage of comparison that the hypotheses that had been formulated earlier on will be rejected or </a:t>
            </a:r>
            <a:r>
              <a:rPr lang="en-US" dirty="0" smtClean="0"/>
              <a:t>not rejected.</a:t>
            </a:r>
            <a:endParaRPr lang="en-US" dirty="0"/>
          </a:p>
        </p:txBody>
      </p:sp>
      <p:sp>
        <p:nvSpPr>
          <p:cNvPr id="2" name="Title 1"/>
          <p:cNvSpPr>
            <a:spLocks noGrp="1"/>
          </p:cNvSpPr>
          <p:nvPr>
            <p:ph type="title"/>
          </p:nvPr>
        </p:nvSpPr>
        <p:spPr/>
        <p:txBody>
          <a:bodyPr>
            <a:normAutofit/>
          </a:bodyPr>
          <a:lstStyle/>
          <a:p>
            <a:r>
              <a:rPr lang="en-US" b="1" dirty="0"/>
              <a:t>The Comparative </a:t>
            </a:r>
            <a:r>
              <a:rPr lang="en-US" b="1" dirty="0" smtClean="0"/>
              <a:t>Approach</a:t>
            </a:r>
            <a:endParaRPr lang="en-US" dirty="0"/>
          </a:p>
        </p:txBody>
      </p:sp>
      <p:sp>
        <p:nvSpPr>
          <p:cNvPr id="4" name="Slide Number Placeholder 3"/>
          <p:cNvSpPr>
            <a:spLocks noGrp="1"/>
          </p:cNvSpPr>
          <p:nvPr>
            <p:ph type="sldNum" sz="quarter" idx="12"/>
          </p:nvPr>
        </p:nvSpPr>
        <p:spPr/>
        <p:txBody>
          <a:bodyPr/>
          <a:lstStyle/>
          <a:p>
            <a:fld id="{E9BD26E7-E649-42CE-9318-1A77A4B80EBA}" type="slidenum">
              <a:rPr lang="en-US" smtClean="0"/>
              <a:t>16</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fontScale="92500"/>
          </a:bodyPr>
          <a:lstStyle/>
          <a:p>
            <a:pPr algn="just">
              <a:buNone/>
            </a:pPr>
            <a:r>
              <a:rPr lang="en-US" dirty="0" err="1"/>
              <a:t>Awolola</a:t>
            </a:r>
            <a:r>
              <a:rPr lang="en-US" dirty="0"/>
              <a:t> (1986) identified eight approaches to the study of Comparative Education. They are:</a:t>
            </a:r>
          </a:p>
          <a:p>
            <a:pPr algn="just"/>
            <a:r>
              <a:rPr lang="en-US" dirty="0"/>
              <a:t>(a) Problem Approach or Thematic approach	</a:t>
            </a:r>
            <a:endParaRPr lang="en-US" dirty="0" smtClean="0"/>
          </a:p>
          <a:p>
            <a:pPr algn="just"/>
            <a:r>
              <a:rPr lang="en-US" dirty="0" smtClean="0"/>
              <a:t>(</a:t>
            </a:r>
            <a:r>
              <a:rPr lang="en-US" dirty="0"/>
              <a:t>b) Case study approach	</a:t>
            </a:r>
            <a:endParaRPr lang="en-US" dirty="0" smtClean="0"/>
          </a:p>
          <a:p>
            <a:pPr algn="just"/>
            <a:r>
              <a:rPr lang="en-US" dirty="0" smtClean="0"/>
              <a:t>(</a:t>
            </a:r>
            <a:r>
              <a:rPr lang="en-US" dirty="0"/>
              <a:t>c) Area study approach</a:t>
            </a:r>
          </a:p>
          <a:p>
            <a:pPr algn="just"/>
            <a:r>
              <a:rPr lang="en-US" dirty="0"/>
              <a:t>(d) Historical approach			</a:t>
            </a:r>
            <a:endParaRPr lang="en-US" dirty="0" smtClean="0"/>
          </a:p>
          <a:p>
            <a:pPr algn="just"/>
            <a:r>
              <a:rPr lang="en-US" dirty="0" smtClean="0"/>
              <a:t>(</a:t>
            </a:r>
            <a:r>
              <a:rPr lang="en-US" dirty="0"/>
              <a:t>e) Descriptive approach	</a:t>
            </a:r>
            <a:endParaRPr lang="en-US" dirty="0" smtClean="0"/>
          </a:p>
          <a:p>
            <a:pPr algn="just"/>
            <a:r>
              <a:rPr lang="en-US" dirty="0" smtClean="0"/>
              <a:t>(</a:t>
            </a:r>
            <a:r>
              <a:rPr lang="en-US" dirty="0"/>
              <a:t>f) Philosophical approach</a:t>
            </a:r>
          </a:p>
          <a:p>
            <a:pPr algn="just"/>
            <a:r>
              <a:rPr lang="en-US" dirty="0"/>
              <a:t>(g) International approach and		</a:t>
            </a:r>
            <a:endParaRPr lang="en-US" dirty="0" smtClean="0"/>
          </a:p>
          <a:p>
            <a:pPr algn="just"/>
            <a:r>
              <a:rPr lang="en-US" dirty="0" smtClean="0"/>
              <a:t>(</a:t>
            </a:r>
            <a:r>
              <a:rPr lang="en-US" dirty="0"/>
              <a:t>h) </a:t>
            </a:r>
            <a:r>
              <a:rPr lang="en-US" dirty="0" err="1"/>
              <a:t>Castronomic</a:t>
            </a:r>
            <a:r>
              <a:rPr lang="en-US" dirty="0"/>
              <a:t> approach</a:t>
            </a:r>
          </a:p>
          <a:p>
            <a:pPr algn="just"/>
            <a:endParaRPr lang="en-US" dirty="0"/>
          </a:p>
        </p:txBody>
      </p:sp>
      <p:sp>
        <p:nvSpPr>
          <p:cNvPr id="2" name="Title 1"/>
          <p:cNvSpPr>
            <a:spLocks noGrp="1"/>
          </p:cNvSpPr>
          <p:nvPr>
            <p:ph type="title"/>
          </p:nvPr>
        </p:nvSpPr>
        <p:spPr/>
        <p:txBody>
          <a:bodyPr>
            <a:normAutofit fontScale="90000"/>
          </a:bodyPr>
          <a:lstStyle/>
          <a:p>
            <a:r>
              <a:rPr lang="en-US" b="1" dirty="0"/>
              <a:t>Approaches to the Study of Comparative </a:t>
            </a:r>
            <a:r>
              <a:rPr lang="en-US" b="1" dirty="0" smtClean="0"/>
              <a:t>Education</a:t>
            </a:r>
            <a:endParaRPr lang="en-US" dirty="0"/>
          </a:p>
        </p:txBody>
      </p:sp>
      <p:sp>
        <p:nvSpPr>
          <p:cNvPr id="4" name="Slide Number Placeholder 3"/>
          <p:cNvSpPr>
            <a:spLocks noGrp="1"/>
          </p:cNvSpPr>
          <p:nvPr>
            <p:ph type="sldNum" sz="quarter" idx="12"/>
          </p:nvPr>
        </p:nvSpPr>
        <p:spPr/>
        <p:txBody>
          <a:bodyPr/>
          <a:lstStyle/>
          <a:p>
            <a:fld id="{E9BD26E7-E649-42CE-9318-1A77A4B80EBA}" type="slidenum">
              <a:rPr lang="en-US" smtClean="0"/>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a:bodyPr>
          <a:lstStyle/>
          <a:p>
            <a:pPr algn="just"/>
            <a:r>
              <a:rPr lang="en-US" dirty="0" smtClean="0"/>
              <a:t>The investigator </a:t>
            </a:r>
            <a:r>
              <a:rPr lang="en-US" dirty="0"/>
              <a:t>will first of all identify a particular educational problem in his own </a:t>
            </a:r>
            <a:r>
              <a:rPr lang="en-US" dirty="0" smtClean="0"/>
              <a:t>country</a:t>
            </a:r>
          </a:p>
          <a:p>
            <a:pPr algn="just"/>
            <a:r>
              <a:rPr lang="en-US" dirty="0" smtClean="0"/>
              <a:t>He will </a:t>
            </a:r>
            <a:r>
              <a:rPr lang="en-US" dirty="0"/>
              <a:t>begin to look for another country that has the same </a:t>
            </a:r>
            <a:r>
              <a:rPr lang="en-US" dirty="0" smtClean="0"/>
              <a:t>problem</a:t>
            </a:r>
          </a:p>
          <a:p>
            <a:pPr algn="just"/>
            <a:r>
              <a:rPr lang="en-US" dirty="0"/>
              <a:t>The researcher will also study the education problem of another country in relation to their </a:t>
            </a:r>
            <a:r>
              <a:rPr lang="en-US" dirty="0" smtClean="0"/>
              <a:t>culture</a:t>
            </a:r>
          </a:p>
          <a:p>
            <a:pPr algn="just"/>
            <a:r>
              <a:rPr lang="en-US" dirty="0" smtClean="0"/>
              <a:t>He will </a:t>
            </a:r>
            <a:r>
              <a:rPr lang="en-US" dirty="0"/>
              <a:t>also examine the solution applied to such problem by the affected country</a:t>
            </a:r>
          </a:p>
        </p:txBody>
      </p:sp>
      <p:sp>
        <p:nvSpPr>
          <p:cNvPr id="2" name="Title 1"/>
          <p:cNvSpPr>
            <a:spLocks noGrp="1"/>
          </p:cNvSpPr>
          <p:nvPr>
            <p:ph type="title"/>
          </p:nvPr>
        </p:nvSpPr>
        <p:spPr/>
        <p:txBody>
          <a:bodyPr>
            <a:normAutofit/>
          </a:bodyPr>
          <a:lstStyle/>
          <a:p>
            <a:r>
              <a:rPr lang="en-US" b="1" dirty="0"/>
              <a:t>Thematic or Problem </a:t>
            </a:r>
            <a:r>
              <a:rPr lang="en-US" b="1" dirty="0" smtClean="0"/>
              <a:t>Approach</a:t>
            </a:r>
            <a:endParaRPr lang="en-US" dirty="0"/>
          </a:p>
        </p:txBody>
      </p:sp>
      <p:sp>
        <p:nvSpPr>
          <p:cNvPr id="4" name="Slide Number Placeholder 3"/>
          <p:cNvSpPr>
            <a:spLocks noGrp="1"/>
          </p:cNvSpPr>
          <p:nvPr>
            <p:ph type="sldNum" sz="quarter" idx="12"/>
          </p:nvPr>
        </p:nvSpPr>
        <p:spPr/>
        <p:txBody>
          <a:bodyPr/>
          <a:lstStyle/>
          <a:p>
            <a:fld id="{E9BD26E7-E649-42CE-9318-1A77A4B80EBA}"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a:bodyPr>
          <a:lstStyle/>
          <a:p>
            <a:pPr algn="just"/>
            <a:r>
              <a:rPr lang="en-US" dirty="0" smtClean="0"/>
              <a:t>Education Comparativist </a:t>
            </a:r>
            <a:r>
              <a:rPr lang="en-US" dirty="0"/>
              <a:t>from Pakistan can go to England to study the primary education Level of the </a:t>
            </a:r>
            <a:r>
              <a:rPr lang="en-US" dirty="0" smtClean="0"/>
              <a:t>country</a:t>
            </a:r>
          </a:p>
          <a:p>
            <a:pPr algn="just"/>
            <a:r>
              <a:rPr lang="en-US" dirty="0" smtClean="0"/>
              <a:t>He can </a:t>
            </a:r>
            <a:r>
              <a:rPr lang="en-US" dirty="0"/>
              <a:t>take all the educational systems of the </a:t>
            </a:r>
            <a:r>
              <a:rPr lang="en-US" dirty="0" smtClean="0"/>
              <a:t>country and </a:t>
            </a:r>
            <a:r>
              <a:rPr lang="en-US" dirty="0"/>
              <a:t>compare such educational system with his own educational </a:t>
            </a:r>
            <a:r>
              <a:rPr lang="en-US" dirty="0" smtClean="0"/>
              <a:t>system</a:t>
            </a:r>
          </a:p>
          <a:p>
            <a:pPr algn="just"/>
            <a:r>
              <a:rPr lang="en-US" dirty="0"/>
              <a:t>The problem with this approach is that as a human being, the investigator may not be totally objective in his report</a:t>
            </a:r>
          </a:p>
        </p:txBody>
      </p:sp>
      <p:sp>
        <p:nvSpPr>
          <p:cNvPr id="2" name="Title 1"/>
          <p:cNvSpPr>
            <a:spLocks noGrp="1"/>
          </p:cNvSpPr>
          <p:nvPr>
            <p:ph type="title"/>
          </p:nvPr>
        </p:nvSpPr>
        <p:spPr/>
        <p:txBody>
          <a:bodyPr>
            <a:normAutofit/>
          </a:bodyPr>
          <a:lstStyle/>
          <a:p>
            <a:r>
              <a:rPr lang="en-US" b="1" dirty="0"/>
              <a:t>Case Study </a:t>
            </a:r>
            <a:r>
              <a:rPr lang="en-US" b="1" dirty="0" smtClean="0"/>
              <a:t>Approach</a:t>
            </a:r>
            <a:endParaRPr lang="en-US" dirty="0"/>
          </a:p>
        </p:txBody>
      </p:sp>
      <p:sp>
        <p:nvSpPr>
          <p:cNvPr id="4" name="Slide Number Placeholder 3"/>
          <p:cNvSpPr>
            <a:spLocks noGrp="1"/>
          </p:cNvSpPr>
          <p:nvPr>
            <p:ph type="sldNum" sz="quarter" idx="12"/>
          </p:nvPr>
        </p:nvSpPr>
        <p:spPr/>
        <p:txBody>
          <a:bodyPr/>
          <a:lstStyle/>
          <a:p>
            <a:fld id="{E9BD26E7-E649-42CE-9318-1A77A4B80EBA}"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5257800"/>
          </a:xfrm>
        </p:spPr>
        <p:txBody>
          <a:bodyPr>
            <a:normAutofit fontScale="92500"/>
          </a:bodyPr>
          <a:lstStyle/>
          <a:p>
            <a:pPr algn="just"/>
            <a:r>
              <a:rPr lang="en-US" dirty="0" smtClean="0"/>
              <a:t>Area here could refer </a:t>
            </a:r>
            <a:r>
              <a:rPr lang="en-US" dirty="0"/>
              <a:t>to a village, a town or country depending on the educational comparativist who wants to carry out the </a:t>
            </a:r>
            <a:r>
              <a:rPr lang="en-US" dirty="0" smtClean="0"/>
              <a:t>study</a:t>
            </a:r>
          </a:p>
          <a:p>
            <a:pPr algn="just"/>
            <a:r>
              <a:rPr lang="en-US" dirty="0" smtClean="0"/>
              <a:t>The educational </a:t>
            </a:r>
            <a:r>
              <a:rPr lang="en-US" dirty="0"/>
              <a:t>comparativist will engage himself in the educational practices of only one </a:t>
            </a:r>
            <a:r>
              <a:rPr lang="en-US" dirty="0" smtClean="0"/>
              <a:t>country</a:t>
            </a:r>
          </a:p>
          <a:p>
            <a:pPr algn="just"/>
            <a:r>
              <a:rPr lang="en-US" dirty="0"/>
              <a:t>The investigator is going to involve himself in several activities as a result of which he is going to arrive at a body of generalizations on the educational system he is </a:t>
            </a:r>
            <a:r>
              <a:rPr lang="en-US" dirty="0" smtClean="0"/>
              <a:t>studying</a:t>
            </a:r>
          </a:p>
          <a:p>
            <a:pPr algn="just"/>
            <a:r>
              <a:rPr lang="en-US" dirty="0"/>
              <a:t>The study under this approach is always based on geographical, linguistic or racial boundaries.</a:t>
            </a:r>
          </a:p>
        </p:txBody>
      </p:sp>
      <p:sp>
        <p:nvSpPr>
          <p:cNvPr id="2" name="Title 1"/>
          <p:cNvSpPr>
            <a:spLocks noGrp="1"/>
          </p:cNvSpPr>
          <p:nvPr>
            <p:ph type="title"/>
          </p:nvPr>
        </p:nvSpPr>
        <p:spPr/>
        <p:txBody>
          <a:bodyPr>
            <a:normAutofit/>
          </a:bodyPr>
          <a:lstStyle/>
          <a:p>
            <a:r>
              <a:rPr lang="en-US" b="1" dirty="0"/>
              <a:t>Area Study </a:t>
            </a:r>
            <a:r>
              <a:rPr lang="en-US" b="1" dirty="0" smtClean="0"/>
              <a:t>Approach</a:t>
            </a:r>
            <a:endParaRPr lang="en-US" dirty="0"/>
          </a:p>
        </p:txBody>
      </p:sp>
      <p:sp>
        <p:nvSpPr>
          <p:cNvPr id="4" name="Slide Number Placeholder 3"/>
          <p:cNvSpPr>
            <a:spLocks noGrp="1"/>
          </p:cNvSpPr>
          <p:nvPr>
            <p:ph type="sldNum" sz="quarter" idx="12"/>
          </p:nvPr>
        </p:nvSpPr>
        <p:spPr/>
        <p:txBody>
          <a:bodyPr/>
          <a:lstStyle/>
          <a:p>
            <a:fld id="{E9BD26E7-E649-42CE-9318-1A77A4B80EBA}"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029200"/>
          </a:xfrm>
        </p:spPr>
        <p:txBody>
          <a:bodyPr>
            <a:normAutofit fontScale="70000" lnSpcReduction="20000"/>
          </a:bodyPr>
          <a:lstStyle/>
          <a:p>
            <a:pPr algn="just"/>
            <a:r>
              <a:rPr lang="en-US" dirty="0" err="1"/>
              <a:t>Bereday</a:t>
            </a:r>
            <a:r>
              <a:rPr lang="en-US" dirty="0"/>
              <a:t> (1958) identified the following stages in the area study </a:t>
            </a:r>
            <a:r>
              <a:rPr lang="en-US" dirty="0" smtClean="0"/>
              <a:t>approach.</a:t>
            </a:r>
          </a:p>
          <a:p>
            <a:pPr algn="just"/>
            <a:r>
              <a:rPr lang="en-US" b="1" dirty="0"/>
              <a:t>(a) </a:t>
            </a:r>
            <a:r>
              <a:rPr lang="en-US" b="1" i="1" dirty="0"/>
              <a:t>Descriptive Stage</a:t>
            </a:r>
            <a:r>
              <a:rPr lang="en-US" i="1" dirty="0"/>
              <a:t> - </a:t>
            </a:r>
            <a:r>
              <a:rPr lang="en-US" dirty="0" smtClean="0"/>
              <a:t>an </a:t>
            </a:r>
            <a:r>
              <a:rPr lang="en-US" dirty="0"/>
              <a:t>Educational Comparativist can make a description of his own educational system as well as practices. The researcher has to start by reading extensively. </a:t>
            </a:r>
            <a:r>
              <a:rPr lang="en-US" dirty="0" smtClean="0"/>
              <a:t>He can also </a:t>
            </a:r>
            <a:r>
              <a:rPr lang="en-US" dirty="0"/>
              <a:t>personally visit the country whose educational system is studying.</a:t>
            </a:r>
          </a:p>
          <a:p>
            <a:pPr algn="just"/>
            <a:r>
              <a:rPr lang="en-US" b="1" dirty="0"/>
              <a:t>(b) </a:t>
            </a:r>
            <a:r>
              <a:rPr lang="en-US" b="1" i="1" dirty="0"/>
              <a:t>Interpretation Stage</a:t>
            </a:r>
            <a:r>
              <a:rPr lang="en-US" i="1" dirty="0"/>
              <a:t> - </a:t>
            </a:r>
            <a:r>
              <a:rPr lang="en-US" dirty="0" smtClean="0"/>
              <a:t>the </a:t>
            </a:r>
            <a:r>
              <a:rPr lang="en-US" dirty="0"/>
              <a:t>investigator will now collate and </a:t>
            </a:r>
            <a:r>
              <a:rPr lang="en-US" dirty="0" err="1"/>
              <a:t>analyse</a:t>
            </a:r>
            <a:r>
              <a:rPr lang="en-US" dirty="0"/>
              <a:t> the data gathered from various sources to enable him do justice to the educational system of the area being studied.</a:t>
            </a:r>
          </a:p>
          <a:p>
            <a:pPr algn="just"/>
            <a:r>
              <a:rPr lang="en-US" b="1" dirty="0"/>
              <a:t>(c) </a:t>
            </a:r>
            <a:r>
              <a:rPr lang="en-US" b="1" i="1" dirty="0"/>
              <a:t>Juxtaposition Stage</a:t>
            </a:r>
            <a:r>
              <a:rPr lang="en-US" i="1" dirty="0"/>
              <a:t> - </a:t>
            </a:r>
            <a:r>
              <a:rPr lang="en-US" dirty="0" smtClean="0"/>
              <a:t>the </a:t>
            </a:r>
            <a:r>
              <a:rPr lang="en-US" dirty="0"/>
              <a:t>investigator will put side by side the result obtained from the interpretation stage with the educational system of his own country.</a:t>
            </a:r>
          </a:p>
          <a:p>
            <a:pPr algn="just"/>
            <a:r>
              <a:rPr lang="en-US" b="1" dirty="0"/>
              <a:t>(d) </a:t>
            </a:r>
            <a:r>
              <a:rPr lang="en-US" b="1" i="1" dirty="0"/>
              <a:t>Comparative Stage</a:t>
            </a:r>
            <a:r>
              <a:rPr lang="en-US" i="1" dirty="0"/>
              <a:t> - </a:t>
            </a:r>
            <a:r>
              <a:rPr lang="en-US" dirty="0" smtClean="0"/>
              <a:t>the </a:t>
            </a:r>
            <a:r>
              <a:rPr lang="en-US" dirty="0"/>
              <a:t>researcher will objectively compare and contrast the educational practices of the country being studied with that of his own. It is at this stage of the study that whatever hypotheses that might have been formulated by the researcher that will be rejected or accepted.</a:t>
            </a:r>
          </a:p>
          <a:p>
            <a:pPr algn="just"/>
            <a:endParaRPr lang="en-US" dirty="0"/>
          </a:p>
        </p:txBody>
      </p:sp>
      <p:sp>
        <p:nvSpPr>
          <p:cNvPr id="2" name="Title 1"/>
          <p:cNvSpPr>
            <a:spLocks noGrp="1"/>
          </p:cNvSpPr>
          <p:nvPr>
            <p:ph type="title"/>
          </p:nvPr>
        </p:nvSpPr>
        <p:spPr/>
        <p:txBody>
          <a:bodyPr>
            <a:normAutofit fontScale="90000"/>
          </a:bodyPr>
          <a:lstStyle/>
          <a:p>
            <a:r>
              <a:rPr lang="en-US" dirty="0" smtClean="0"/>
              <a:t>Stages in </a:t>
            </a:r>
            <a:r>
              <a:rPr lang="en-US" dirty="0"/>
              <a:t>the </a:t>
            </a:r>
            <a:r>
              <a:rPr lang="en-US" dirty="0" smtClean="0"/>
              <a:t>Area Study Approach</a:t>
            </a:r>
            <a:endParaRPr lang="en-US" dirty="0"/>
          </a:p>
        </p:txBody>
      </p:sp>
      <p:sp>
        <p:nvSpPr>
          <p:cNvPr id="4" name="Slide Number Placeholder 3"/>
          <p:cNvSpPr>
            <a:spLocks noGrp="1"/>
          </p:cNvSpPr>
          <p:nvPr>
            <p:ph type="sldNum" sz="quarter" idx="12"/>
          </p:nvPr>
        </p:nvSpPr>
        <p:spPr/>
        <p:txBody>
          <a:bodyPr/>
          <a:lstStyle/>
          <a:p>
            <a:fld id="{E9BD26E7-E649-42CE-9318-1A77A4B80EBA}"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00600"/>
          </a:xfrm>
        </p:spPr>
        <p:txBody>
          <a:bodyPr>
            <a:normAutofit/>
          </a:bodyPr>
          <a:lstStyle/>
          <a:p>
            <a:pPr algn="just"/>
            <a:r>
              <a:rPr lang="en-US" dirty="0" smtClean="0"/>
              <a:t>An investigator </a:t>
            </a:r>
            <a:r>
              <a:rPr lang="en-US" dirty="0"/>
              <a:t>will only take a village, town or country for the examination of its educational historical development right from the first day when education was introduced into the place and the time of study. </a:t>
            </a:r>
            <a:endParaRPr lang="en-US" dirty="0" smtClean="0"/>
          </a:p>
          <a:p>
            <a:pPr algn="just"/>
            <a:r>
              <a:rPr lang="en-US" dirty="0" smtClean="0"/>
              <a:t>This </a:t>
            </a:r>
            <a:r>
              <a:rPr lang="en-US" dirty="0"/>
              <a:t>approach will enable the researcher to identify the factors that are responsible for the current educational system of the country being studied. However, the problem with this approach is that greater emphasis is always placed on the past.</a:t>
            </a:r>
          </a:p>
          <a:p>
            <a:endParaRPr lang="en-US" dirty="0"/>
          </a:p>
        </p:txBody>
      </p:sp>
      <p:sp>
        <p:nvSpPr>
          <p:cNvPr id="2" name="Title 1"/>
          <p:cNvSpPr>
            <a:spLocks noGrp="1"/>
          </p:cNvSpPr>
          <p:nvPr>
            <p:ph type="title"/>
          </p:nvPr>
        </p:nvSpPr>
        <p:spPr/>
        <p:txBody>
          <a:bodyPr>
            <a:normAutofit/>
          </a:bodyPr>
          <a:lstStyle/>
          <a:p>
            <a:r>
              <a:rPr lang="en-US" b="1" dirty="0"/>
              <a:t>Historical </a:t>
            </a:r>
            <a:r>
              <a:rPr lang="en-US" b="1" dirty="0" smtClean="0"/>
              <a:t>Approach</a:t>
            </a:r>
            <a:endParaRPr lang="en-US" dirty="0"/>
          </a:p>
        </p:txBody>
      </p:sp>
      <p:sp>
        <p:nvSpPr>
          <p:cNvPr id="4" name="Slide Number Placeholder 3"/>
          <p:cNvSpPr>
            <a:spLocks noGrp="1"/>
          </p:cNvSpPr>
          <p:nvPr>
            <p:ph type="sldNum" sz="quarter" idx="12"/>
          </p:nvPr>
        </p:nvSpPr>
        <p:spPr/>
        <p:txBody>
          <a:bodyPr/>
          <a:lstStyle/>
          <a:p>
            <a:fld id="{E9BD26E7-E649-42CE-9318-1A77A4B80EBA}"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a:bodyPr>
          <a:lstStyle/>
          <a:p>
            <a:pPr algn="just"/>
            <a:r>
              <a:rPr lang="en-US" dirty="0" smtClean="0"/>
              <a:t>The investigator </a:t>
            </a:r>
            <a:r>
              <a:rPr lang="en-US" dirty="0"/>
              <a:t>will have to describe everything he finds on ground. Such things to be described could include: Number of schools, student enrolment, number of teachers, number of the school buildings including classrooms as well as the number of subjects being offered. </a:t>
            </a:r>
          </a:p>
          <a:p>
            <a:pPr algn="just">
              <a:buNone/>
            </a:pPr>
            <a:endParaRPr lang="en-US" dirty="0"/>
          </a:p>
        </p:txBody>
      </p:sp>
      <p:sp>
        <p:nvSpPr>
          <p:cNvPr id="2" name="Title 1"/>
          <p:cNvSpPr>
            <a:spLocks noGrp="1"/>
          </p:cNvSpPr>
          <p:nvPr>
            <p:ph type="title"/>
          </p:nvPr>
        </p:nvSpPr>
        <p:spPr/>
        <p:txBody>
          <a:bodyPr>
            <a:normAutofit/>
          </a:bodyPr>
          <a:lstStyle/>
          <a:p>
            <a:r>
              <a:rPr lang="en-US" b="1" dirty="0"/>
              <a:t>Descriptive </a:t>
            </a:r>
            <a:r>
              <a:rPr lang="en-US" b="1" dirty="0" smtClean="0"/>
              <a:t>Approach</a:t>
            </a:r>
            <a:endParaRPr lang="en-US" dirty="0"/>
          </a:p>
        </p:txBody>
      </p:sp>
      <p:sp>
        <p:nvSpPr>
          <p:cNvPr id="4" name="Slide Number Placeholder 3"/>
          <p:cNvSpPr>
            <a:spLocks noGrp="1"/>
          </p:cNvSpPr>
          <p:nvPr>
            <p:ph type="sldNum" sz="quarter" idx="12"/>
          </p:nvPr>
        </p:nvSpPr>
        <p:spPr/>
        <p:txBody>
          <a:bodyPr/>
          <a:lstStyle/>
          <a:p>
            <a:fld id="{E9BD26E7-E649-42CE-9318-1A77A4B80EBA}"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This is an approach whereby all the variations existing from one area to another within the same country are taken into consideration while comparing the system of education of a foreign country with one's educational system. </a:t>
            </a:r>
          </a:p>
          <a:p>
            <a:endParaRPr lang="en-US" dirty="0"/>
          </a:p>
        </p:txBody>
      </p:sp>
      <p:sp>
        <p:nvSpPr>
          <p:cNvPr id="2" name="Title 1"/>
          <p:cNvSpPr>
            <a:spLocks noGrp="1"/>
          </p:cNvSpPr>
          <p:nvPr>
            <p:ph type="title"/>
          </p:nvPr>
        </p:nvSpPr>
        <p:spPr/>
        <p:txBody>
          <a:bodyPr>
            <a:normAutofit/>
          </a:bodyPr>
          <a:lstStyle/>
          <a:p>
            <a:r>
              <a:rPr lang="en-US" b="1" dirty="0"/>
              <a:t>International </a:t>
            </a:r>
            <a:r>
              <a:rPr lang="en-US" b="1" dirty="0" smtClean="0"/>
              <a:t>Approach</a:t>
            </a:r>
            <a:endParaRPr lang="en-US" dirty="0"/>
          </a:p>
        </p:txBody>
      </p:sp>
      <p:sp>
        <p:nvSpPr>
          <p:cNvPr id="4" name="Slide Number Placeholder 3"/>
          <p:cNvSpPr>
            <a:spLocks noGrp="1"/>
          </p:cNvSpPr>
          <p:nvPr>
            <p:ph type="sldNum" sz="quarter" idx="12"/>
          </p:nvPr>
        </p:nvSpPr>
        <p:spPr/>
        <p:txBody>
          <a:bodyPr/>
          <a:lstStyle/>
          <a:p>
            <a:fld id="{E9BD26E7-E649-42CE-9318-1A77A4B80EBA}" type="slidenum">
              <a:rPr lang="en-US" smtClean="0"/>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111</TotalTime>
  <Words>2693</Words>
  <Application>Microsoft Office PowerPoint</Application>
  <PresentationFormat>On-screen Show (4:3)</PresentationFormat>
  <Paragraphs>135</Paragraphs>
  <Slides>16</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Calibri</vt:lpstr>
      <vt:lpstr>Lucida Sans Unicode</vt:lpstr>
      <vt:lpstr>Verdana</vt:lpstr>
      <vt:lpstr>Wingdings</vt:lpstr>
      <vt:lpstr>Wingdings 2</vt:lpstr>
      <vt:lpstr>Wingdings 3</vt:lpstr>
      <vt:lpstr>Concourse</vt:lpstr>
      <vt:lpstr>Approaches to the Study of Comparative Education</vt:lpstr>
      <vt:lpstr>Approaches to the Study of Comparative Education</vt:lpstr>
      <vt:lpstr>Thematic or Problem Approach</vt:lpstr>
      <vt:lpstr>Case Study Approach</vt:lpstr>
      <vt:lpstr>Area Study Approach</vt:lpstr>
      <vt:lpstr>Stages in the Area Study Approach</vt:lpstr>
      <vt:lpstr>Historical Approach</vt:lpstr>
      <vt:lpstr>Descriptive Approach</vt:lpstr>
      <vt:lpstr>International Approach</vt:lpstr>
      <vt:lpstr>Gastronomic Approach</vt:lpstr>
      <vt:lpstr>The Field Study Approach</vt:lpstr>
      <vt:lpstr>Three stages in the Field Study of Approach</vt:lpstr>
      <vt:lpstr>The Scientific Approach</vt:lpstr>
      <vt:lpstr>The Integrated Approach</vt:lpstr>
      <vt:lpstr>The Philosophical Approach</vt:lpstr>
      <vt:lpstr>The Comparative Approach</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to the Study of Comparative Education</dc:title>
  <dc:creator>t</dc:creator>
  <cp:lastModifiedBy>Windows User</cp:lastModifiedBy>
  <cp:revision>35</cp:revision>
  <dcterms:created xsi:type="dcterms:W3CDTF">2012-04-04T22:28:17Z</dcterms:created>
  <dcterms:modified xsi:type="dcterms:W3CDTF">2020-02-03T04:09:24Z</dcterms:modified>
</cp:coreProperties>
</file>