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CDD02-F36E-442F-99D4-9774F16E5153}" type="datetimeFigureOut">
              <a:rPr lang="en-US" smtClean="0"/>
              <a:t>4/30/2020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0D012-44AC-4B7D-960E-591C5012FFB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B3FC58B-32C2-4028-ABC8-4E45A3EF9D04}" type="datetime1">
              <a:rPr lang="en-US" smtClean="0"/>
              <a:t>4/30/2020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A1305D-D966-4659-A38E-84DCECCDC2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2F6DB-AA92-4B03-A0E9-D3D77E44FB45}" type="datetime1">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133BE6-01E6-4390-A93A-7352A637FA73}" type="datetime1">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66EA3-F03A-4E95-9CEB-F8962345DD90}" type="datetime1">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6C8192-B4B3-4C2A-AA57-9FCFB96739FB}" type="datetime1">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1305D-D966-4659-A38E-84DCECCDC2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EDE28A-586D-47F1-B8E5-9B2898DF8AC3}" type="datetime1">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EE00DD-E0E3-41EE-A640-51E752E36885}" type="datetime1">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2B4DF5-4D5C-4837-9849-A974F5A239B1}" type="datetime1">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3EB3F-1F1C-4D13-B700-6121A8074C4B}" type="datetime1">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FEDDC1-3D82-4D36-93D3-77463BCF4264}" type="datetime1">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1305D-D966-4659-A38E-84DCECCDC2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51B078-6305-4694-A80E-A597081D4F60}" type="datetime1">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A1305D-D966-4659-A38E-84DCECCDC2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013C38-3CF1-4096-AED1-56256E80306B}" type="datetime1">
              <a:rPr lang="en-US" smtClean="0"/>
              <a:t>4/30/2020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A1305D-D966-4659-A38E-84DCECCDC2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295400"/>
          </a:xfrm>
        </p:spPr>
        <p:txBody>
          <a:bodyPr>
            <a:normAutofit/>
          </a:bodyPr>
          <a:lstStyle/>
          <a:p>
            <a:r>
              <a:rPr lang="en-US" b="1" dirty="0" smtClean="0">
                <a:solidFill>
                  <a:schemeClr val="accent6">
                    <a:lumMod val="50000"/>
                  </a:schemeClr>
                </a:solidFill>
                <a:latin typeface="Calibri" pitchFamily="34" charset="0"/>
                <a:cs typeface="Calibri" pitchFamily="34" charset="0"/>
              </a:rPr>
              <a:t>Basic Questions</a:t>
            </a:r>
            <a:endParaRPr lang="en-US" b="1" dirty="0">
              <a:solidFill>
                <a:schemeClr val="accent6">
                  <a:lumMod val="50000"/>
                </a:schemeClr>
              </a:solidFill>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pPr>
              <a:buNone/>
            </a:pPr>
            <a:r>
              <a:rPr lang="en-US" sz="3600" dirty="0" smtClean="0">
                <a:solidFill>
                  <a:schemeClr val="tx2">
                    <a:lumMod val="50000"/>
                  </a:schemeClr>
                </a:solidFill>
              </a:rPr>
              <a:t>Q1</a:t>
            </a:r>
            <a:r>
              <a:rPr lang="en-US" dirty="0" smtClean="0">
                <a:solidFill>
                  <a:schemeClr val="tx2">
                    <a:lumMod val="50000"/>
                  </a:schemeClr>
                </a:solidFill>
              </a:rPr>
              <a:t>.</a:t>
            </a:r>
            <a:r>
              <a:rPr lang="en-GB" dirty="0">
                <a:solidFill>
                  <a:schemeClr val="tx2">
                    <a:lumMod val="50000"/>
                  </a:schemeClr>
                </a:solidFill>
              </a:rPr>
              <a:t> What are critical leader ship </a:t>
            </a:r>
            <a:r>
              <a:rPr lang="en-GB" dirty="0" smtClean="0">
                <a:solidFill>
                  <a:schemeClr val="tx2">
                    <a:lumMod val="50000"/>
                  </a:schemeClr>
                </a:solidFill>
              </a:rPr>
              <a:t>competencies  </a:t>
            </a:r>
            <a:endParaRPr lang="en-US" dirty="0">
              <a:solidFill>
                <a:schemeClr val="tx2">
                  <a:lumMod val="50000"/>
                </a:schemeClr>
              </a:solidFill>
            </a:endParaRPr>
          </a:p>
          <a:p>
            <a:pPr>
              <a:buNone/>
            </a:pPr>
            <a:r>
              <a:rPr lang="en-GB" sz="3600" dirty="0" smtClean="0">
                <a:solidFill>
                  <a:schemeClr val="tx2">
                    <a:lumMod val="50000"/>
                  </a:schemeClr>
                </a:solidFill>
              </a:rPr>
              <a:t>Q2</a:t>
            </a:r>
            <a:r>
              <a:rPr lang="en-GB" dirty="0" smtClean="0">
                <a:solidFill>
                  <a:schemeClr val="tx2">
                    <a:lumMod val="50000"/>
                  </a:schemeClr>
                </a:solidFill>
              </a:rPr>
              <a:t>. Leader </a:t>
            </a:r>
            <a:r>
              <a:rPr lang="en-GB" dirty="0">
                <a:solidFill>
                  <a:schemeClr val="tx2">
                    <a:lumMod val="50000"/>
                  </a:schemeClr>
                </a:solidFill>
              </a:rPr>
              <a:t>possesses clarity of direction</a:t>
            </a:r>
            <a:endParaRPr lang="en-US" dirty="0">
              <a:solidFill>
                <a:schemeClr val="tx2">
                  <a:lumMod val="50000"/>
                </a:schemeClr>
              </a:solidFill>
            </a:endParaRPr>
          </a:p>
          <a:p>
            <a:pPr>
              <a:buNone/>
            </a:pPr>
            <a:r>
              <a:rPr lang="en-GB" sz="3600" dirty="0" smtClean="0">
                <a:solidFill>
                  <a:schemeClr val="tx2">
                    <a:lumMod val="50000"/>
                  </a:schemeClr>
                </a:solidFill>
              </a:rPr>
              <a:t>Q3. </a:t>
            </a:r>
            <a:r>
              <a:rPr lang="en-GB" dirty="0" smtClean="0">
                <a:solidFill>
                  <a:schemeClr val="tx2">
                    <a:lumMod val="50000"/>
                  </a:schemeClr>
                </a:solidFill>
              </a:rPr>
              <a:t>Leader </a:t>
            </a:r>
            <a:r>
              <a:rPr lang="en-GB" dirty="0">
                <a:solidFill>
                  <a:schemeClr val="tx2">
                    <a:lumMod val="50000"/>
                  </a:schemeClr>
                </a:solidFill>
              </a:rPr>
              <a:t>has the ability to inspire others </a:t>
            </a:r>
            <a:r>
              <a:rPr lang="en-GB" dirty="0" smtClean="0">
                <a:solidFill>
                  <a:schemeClr val="tx2">
                    <a:lumMod val="50000"/>
                  </a:schemeClr>
                </a:solidFill>
              </a:rPr>
              <a:t>to high </a:t>
            </a:r>
            <a:r>
              <a:rPr lang="en-GB" dirty="0">
                <a:solidFill>
                  <a:schemeClr val="tx2">
                    <a:lumMod val="50000"/>
                  </a:schemeClr>
                </a:solidFill>
              </a:rPr>
              <a:t>performance</a:t>
            </a:r>
            <a:endParaRPr lang="en-US" dirty="0">
              <a:solidFill>
                <a:schemeClr val="tx2">
                  <a:lumMod val="50000"/>
                </a:schemeClr>
              </a:solidFill>
            </a:endParaRPr>
          </a:p>
          <a:p>
            <a:pPr>
              <a:buNone/>
            </a:pPr>
            <a:r>
              <a:rPr lang="en-GB" sz="3600" dirty="0" smtClean="0">
                <a:solidFill>
                  <a:schemeClr val="tx2">
                    <a:lumMod val="50000"/>
                  </a:schemeClr>
                </a:solidFill>
              </a:rPr>
              <a:t>Q4</a:t>
            </a:r>
            <a:r>
              <a:rPr lang="en-GB" dirty="0" smtClean="0">
                <a:solidFill>
                  <a:schemeClr val="tx2">
                    <a:lumMod val="50000"/>
                  </a:schemeClr>
                </a:solidFill>
              </a:rPr>
              <a:t>. Leader </a:t>
            </a:r>
            <a:r>
              <a:rPr lang="en-GB" dirty="0">
                <a:solidFill>
                  <a:schemeClr val="tx2">
                    <a:lumMod val="50000"/>
                  </a:schemeClr>
                </a:solidFill>
              </a:rPr>
              <a:t>communicates well and listens intensively</a:t>
            </a:r>
            <a:endParaRPr lang="en-US" dirty="0">
              <a:solidFill>
                <a:schemeClr val="tx2">
                  <a:lumMod val="50000"/>
                </a:schemeClr>
              </a:solidFill>
            </a:endParaRPr>
          </a:p>
          <a:p>
            <a:pPr>
              <a:buNone/>
            </a:pPr>
            <a:r>
              <a:rPr lang="en-GB" sz="3600" dirty="0" smtClean="0">
                <a:solidFill>
                  <a:schemeClr val="tx2">
                    <a:lumMod val="50000"/>
                  </a:schemeClr>
                </a:solidFill>
              </a:rPr>
              <a:t>Q5</a:t>
            </a:r>
            <a:r>
              <a:rPr lang="en-GB" dirty="0" smtClean="0">
                <a:solidFill>
                  <a:schemeClr val="tx2">
                    <a:lumMod val="50000"/>
                  </a:schemeClr>
                </a:solidFill>
              </a:rPr>
              <a:t>. Leader </a:t>
            </a:r>
            <a:r>
              <a:rPr lang="en-GB" dirty="0">
                <a:solidFill>
                  <a:schemeClr val="tx2">
                    <a:lumMod val="50000"/>
                  </a:schemeClr>
                </a:solidFill>
              </a:rPr>
              <a:t>demonstrates a collective orientation</a:t>
            </a:r>
            <a:endParaRPr lang="en-US" dirty="0">
              <a:solidFill>
                <a:schemeClr val="tx2">
                  <a:lumMod val="50000"/>
                </a:schemeClr>
              </a:solidFill>
            </a:endParaRPr>
          </a:p>
          <a:p>
            <a:pPr>
              <a:buNone/>
            </a:pPr>
            <a:endParaRPr lang="en-US" dirty="0"/>
          </a:p>
        </p:txBody>
      </p:sp>
      <p:sp>
        <p:nvSpPr>
          <p:cNvPr id="4" name="Slide Number Placeholder 3"/>
          <p:cNvSpPr>
            <a:spLocks noGrp="1"/>
          </p:cNvSpPr>
          <p:nvPr>
            <p:ph type="sldNum" sz="quarter" idx="12"/>
          </p:nvPr>
        </p:nvSpPr>
        <p:spPr/>
        <p:txBody>
          <a:bodyPr/>
          <a:lstStyle/>
          <a:p>
            <a:fld id="{0AA1305D-D966-4659-A38E-84DCECCDC2E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019800"/>
          </a:xfrm>
        </p:spPr>
        <p:txBody>
          <a:bodyPr>
            <a:normAutofit/>
          </a:bodyPr>
          <a:lstStyle/>
          <a:p>
            <a:pPr>
              <a:buNone/>
            </a:pPr>
            <a:r>
              <a:rPr lang="en-US" sz="2800" dirty="0" smtClean="0"/>
              <a:t>5</a:t>
            </a:r>
            <a:r>
              <a:rPr lang="en-US" sz="2800" dirty="0" smtClean="0">
                <a:solidFill>
                  <a:schemeClr val="tx2">
                    <a:lumMod val="50000"/>
                  </a:schemeClr>
                </a:solidFill>
              </a:rPr>
              <a:t>. Clearly, it isn’t of much value for a leader to have a vision or sense of direction if he or she can’t communicate the value or meaning of that vision to others and inspire them to buy into it.</a:t>
            </a:r>
          </a:p>
          <a:p>
            <a:pPr>
              <a:buNone/>
            </a:pPr>
            <a:r>
              <a:rPr lang="en-US" sz="2800" dirty="0" smtClean="0">
                <a:solidFill>
                  <a:schemeClr val="tx2">
                    <a:lumMod val="50000"/>
                  </a:schemeClr>
                </a:solidFill>
              </a:rPr>
              <a:t>6. Effective communication is a match between the message intended and the message heard.</a:t>
            </a:r>
          </a:p>
          <a:p>
            <a:pPr>
              <a:buNone/>
            </a:pPr>
            <a:r>
              <a:rPr lang="en-US" sz="2800" dirty="0" smtClean="0">
                <a:solidFill>
                  <a:schemeClr val="tx2">
                    <a:lumMod val="50000"/>
                  </a:schemeClr>
                </a:solidFill>
              </a:rPr>
              <a:t>7. That means that any important communication should be carefully thought out in terms of both content and quantity.</a:t>
            </a:r>
          </a:p>
          <a:p>
            <a:pPr>
              <a:buNone/>
            </a:pPr>
            <a:r>
              <a:rPr lang="en-US" sz="2800" dirty="0" smtClean="0">
                <a:solidFill>
                  <a:schemeClr val="tx2">
                    <a:lumMod val="50000"/>
                  </a:schemeClr>
                </a:solidFill>
              </a:rPr>
              <a:t>8. listening is critical to good communication, but most of us focus on working on the other verbal communication competencies to become more proficient in them</a:t>
            </a:r>
          </a:p>
        </p:txBody>
      </p:sp>
      <p:sp>
        <p:nvSpPr>
          <p:cNvPr id="4" name="Slide Number Placeholder 3"/>
          <p:cNvSpPr>
            <a:spLocks noGrp="1"/>
          </p:cNvSpPr>
          <p:nvPr>
            <p:ph type="sldNum" sz="quarter" idx="12"/>
          </p:nvPr>
        </p:nvSpPr>
        <p:spPr/>
        <p:txBody>
          <a:bodyPr/>
          <a:lstStyle/>
          <a:p>
            <a:fld id="{0AA1305D-D966-4659-A38E-84DCECCDC2E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lnSpcReduction="10000"/>
          </a:bodyPr>
          <a:lstStyle/>
          <a:p>
            <a:pPr>
              <a:buNone/>
            </a:pPr>
            <a:r>
              <a:rPr lang="en-US" sz="2800" dirty="0" smtClean="0"/>
              <a:t>9</a:t>
            </a:r>
            <a:r>
              <a:rPr lang="en-US" sz="2800" dirty="0" smtClean="0">
                <a:solidFill>
                  <a:schemeClr val="tx2">
                    <a:lumMod val="50000"/>
                  </a:schemeClr>
                </a:solidFill>
              </a:rPr>
              <a:t>. talk to a man about himself and he will listen for hours. The other party in the conversation will think you are a remarkable conversationalist. Furthermore, listening increases likeability, and likeability leads back to trust in you as a leader</a:t>
            </a:r>
          </a:p>
          <a:p>
            <a:pPr>
              <a:buNone/>
            </a:pPr>
            <a:r>
              <a:rPr lang="en-US" sz="2800" dirty="0" smtClean="0">
                <a:solidFill>
                  <a:schemeClr val="tx2">
                    <a:lumMod val="50000"/>
                  </a:schemeClr>
                </a:solidFill>
              </a:rPr>
              <a:t>10. We’ve all heard the criticism, </a:t>
            </a:r>
            <a:r>
              <a:rPr lang="en-US" sz="2800" dirty="0" smtClean="0">
                <a:solidFill>
                  <a:schemeClr val="accent5">
                    <a:lumMod val="50000"/>
                  </a:schemeClr>
                </a:solidFill>
              </a:rPr>
              <a:t>‘He talks too much</a:t>
            </a:r>
            <a:r>
              <a:rPr lang="en-US" sz="2800" dirty="0" smtClean="0">
                <a:solidFill>
                  <a:schemeClr val="tx2">
                    <a:lumMod val="50000"/>
                  </a:schemeClr>
                </a:solidFill>
              </a:rPr>
              <a:t>.’ When was the last time you heard someone criticized for listening too much?</a:t>
            </a:r>
          </a:p>
          <a:p>
            <a:pPr>
              <a:buNone/>
            </a:pPr>
            <a:r>
              <a:rPr lang="en-US" sz="2800" dirty="0" smtClean="0">
                <a:solidFill>
                  <a:schemeClr val="tx2">
                    <a:lumMod val="50000"/>
                  </a:schemeClr>
                </a:solidFill>
              </a:rPr>
              <a:t>11. Clearly, effective listening is a communication approach that reflects a positive attitude and that facilitates collaboration</a:t>
            </a:r>
          </a:p>
          <a:p>
            <a:pPr>
              <a:buNone/>
            </a:pPr>
            <a:r>
              <a:rPr lang="en-US" sz="2800" dirty="0" smtClean="0">
                <a:solidFill>
                  <a:schemeClr val="tx2">
                    <a:lumMod val="50000"/>
                  </a:schemeClr>
                </a:solidFill>
              </a:rPr>
              <a:t>12. </a:t>
            </a:r>
            <a:r>
              <a:rPr lang="en-US" sz="2800" dirty="0" smtClean="0">
                <a:solidFill>
                  <a:schemeClr val="accent5">
                    <a:lumMod val="50000"/>
                  </a:schemeClr>
                </a:solidFill>
              </a:rPr>
              <a:t>The problem with communication is the illusion that it is complete.  George Bernard Shaw. </a:t>
            </a:r>
          </a:p>
          <a:p>
            <a:endParaRPr lang="en-US" sz="28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0AA1305D-D966-4659-A38E-84DCECCDC2E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638800"/>
          </a:xfrm>
        </p:spPr>
        <p:txBody>
          <a:bodyPr>
            <a:normAutofit fontScale="92500" lnSpcReduction="10000"/>
          </a:bodyPr>
          <a:lstStyle/>
          <a:p>
            <a:pPr>
              <a:buNone/>
            </a:pPr>
            <a:r>
              <a:rPr lang="en-US" sz="3600" b="1" dirty="0" smtClean="0">
                <a:solidFill>
                  <a:schemeClr val="accent6">
                    <a:lumMod val="50000"/>
                  </a:schemeClr>
                </a:solidFill>
                <a:latin typeface="Calibri" pitchFamily="34" charset="0"/>
                <a:cs typeface="Calibri" pitchFamily="34" charset="0"/>
              </a:rPr>
              <a:t>Q5. Demonstrates a collaborative  orientation </a:t>
            </a:r>
          </a:p>
          <a:p>
            <a:pPr>
              <a:buNone/>
            </a:pPr>
            <a:r>
              <a:rPr lang="en-US" sz="2800" dirty="0" smtClean="0"/>
              <a:t>1</a:t>
            </a:r>
            <a:r>
              <a:rPr lang="en-US" sz="2800" dirty="0" smtClean="0">
                <a:solidFill>
                  <a:schemeClr val="tx2">
                    <a:lumMod val="50000"/>
                  </a:schemeClr>
                </a:solidFill>
              </a:rPr>
              <a:t>. The traditional hierarchy of leadership in organizations has been focused on commanding and directing staff. </a:t>
            </a:r>
          </a:p>
          <a:p>
            <a:pPr>
              <a:buNone/>
            </a:pPr>
            <a:r>
              <a:rPr lang="en-US" sz="2800" dirty="0" smtClean="0">
                <a:solidFill>
                  <a:schemeClr val="tx2">
                    <a:lumMod val="50000"/>
                  </a:schemeClr>
                </a:solidFill>
              </a:rPr>
              <a:t>2.  This is increasingly evolving into staff empowerment. </a:t>
            </a:r>
          </a:p>
          <a:p>
            <a:pPr>
              <a:buNone/>
            </a:pPr>
            <a:r>
              <a:rPr lang="en-US" sz="2800" dirty="0" smtClean="0">
                <a:solidFill>
                  <a:schemeClr val="tx2">
                    <a:lumMod val="50000"/>
                  </a:schemeClr>
                </a:solidFill>
              </a:rPr>
              <a:t>3. With this empowerment comes the need to figure out how to get people to “</a:t>
            </a:r>
            <a:r>
              <a:rPr lang="en-US" sz="2800" dirty="0" smtClean="0">
                <a:solidFill>
                  <a:schemeClr val="accent5">
                    <a:lumMod val="50000"/>
                  </a:schemeClr>
                </a:solidFill>
              </a:rPr>
              <a:t>grab hold and run with the ball that is being handed to them.”</a:t>
            </a:r>
          </a:p>
          <a:p>
            <a:pPr>
              <a:buNone/>
            </a:pPr>
            <a:r>
              <a:rPr lang="en-US" sz="2800" dirty="0" smtClean="0">
                <a:solidFill>
                  <a:schemeClr val="tx2">
                    <a:lumMod val="50000"/>
                  </a:schemeClr>
                </a:solidFill>
              </a:rPr>
              <a:t>4.  This requires developing a collaborative structure that facilitates team-based decision-making. </a:t>
            </a:r>
          </a:p>
          <a:p>
            <a:pPr>
              <a:buNone/>
            </a:pPr>
            <a:r>
              <a:rPr lang="en-US" sz="2800" dirty="0" smtClean="0">
                <a:solidFill>
                  <a:schemeClr val="tx2">
                    <a:lumMod val="50000"/>
                  </a:schemeClr>
                </a:solidFill>
              </a:rPr>
              <a:t>5. The attitude and competency of a leader in dealing with others can greatly help set the tone for collaboration and teamwork within a group or within the organization as a whole</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0AA1305D-D966-4659-A38E-84DCECCDC2E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fontScale="92500" lnSpcReduction="20000"/>
          </a:bodyPr>
          <a:lstStyle/>
          <a:p>
            <a:pPr>
              <a:buNone/>
            </a:pPr>
            <a:r>
              <a:rPr lang="en-US" sz="2800" dirty="0" smtClean="0"/>
              <a:t>6</a:t>
            </a:r>
            <a:r>
              <a:rPr lang="en-US" sz="2800" dirty="0" smtClean="0">
                <a:solidFill>
                  <a:schemeClr val="tx2">
                    <a:lumMod val="50000"/>
                  </a:schemeClr>
                </a:solidFill>
              </a:rPr>
              <a:t>. Collaboration, therefore, requires a deliberate act of will.  It has to be initiated by someone who really wants to collaborate and who sees the value of people or organizations working together.  In other words, it takes a leader to begin the collaborative process.  Collaboration doesn’t just happen. </a:t>
            </a:r>
          </a:p>
          <a:p>
            <a:pPr>
              <a:buNone/>
            </a:pPr>
            <a:r>
              <a:rPr lang="en-US" sz="2800" dirty="0" smtClean="0">
                <a:solidFill>
                  <a:schemeClr val="tx2">
                    <a:lumMod val="50000"/>
                  </a:schemeClr>
                </a:solidFill>
              </a:rPr>
              <a:t>7. As difficult as true collaboration is to achieve, the benefits are well worth the effort.  Effective teamwork is the primary result, which is demonstrated in shared accountability, shared priorities and goals, shared problem-solving, and shared decisions. </a:t>
            </a:r>
          </a:p>
          <a:p>
            <a:pPr>
              <a:buNone/>
            </a:pPr>
            <a:r>
              <a:rPr lang="en-US" sz="2800" dirty="0" smtClean="0">
                <a:solidFill>
                  <a:schemeClr val="tx2">
                    <a:lumMod val="50000"/>
                  </a:schemeClr>
                </a:solidFill>
              </a:rPr>
              <a:t>8. All of this results in better outcomes.  Being a leader does not mean being the only member of the organization that is able to make all decisions and that is accountable for results.  It really means the ability to facilitate an effective collaborative process. </a:t>
            </a:r>
          </a:p>
          <a:p>
            <a:endParaRPr lang="en-US" sz="28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0AA1305D-D966-4659-A38E-84DCECCDC2EC}"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n-GB" sz="3600" b="1" dirty="0">
                <a:solidFill>
                  <a:schemeClr val="accent6">
                    <a:lumMod val="50000"/>
                  </a:schemeClr>
                </a:solidFill>
                <a:latin typeface="Calibri" pitchFamily="34" charset="0"/>
                <a:cs typeface="Calibri" pitchFamily="34" charset="0"/>
              </a:rPr>
              <a:t>C</a:t>
            </a:r>
            <a:r>
              <a:rPr lang="en-GB" sz="3600" b="1" dirty="0" smtClean="0">
                <a:solidFill>
                  <a:schemeClr val="accent6">
                    <a:lumMod val="50000"/>
                  </a:schemeClr>
                </a:solidFill>
                <a:latin typeface="Calibri" pitchFamily="34" charset="0"/>
                <a:cs typeface="Calibri" pitchFamily="34" charset="0"/>
              </a:rPr>
              <a:t>ritical </a:t>
            </a:r>
            <a:r>
              <a:rPr lang="en-GB" sz="3600" b="1" dirty="0">
                <a:solidFill>
                  <a:schemeClr val="accent6">
                    <a:lumMod val="50000"/>
                  </a:schemeClr>
                </a:solidFill>
                <a:latin typeface="Calibri" pitchFamily="34" charset="0"/>
                <a:cs typeface="Calibri" pitchFamily="34" charset="0"/>
              </a:rPr>
              <a:t>leader ship </a:t>
            </a:r>
            <a:r>
              <a:rPr lang="en-GB" sz="3600" b="1" dirty="0" smtClean="0">
                <a:solidFill>
                  <a:schemeClr val="accent6">
                    <a:lumMod val="50000"/>
                  </a:schemeClr>
                </a:solidFill>
                <a:latin typeface="Calibri" pitchFamily="34" charset="0"/>
                <a:cs typeface="Calibri" pitchFamily="34" charset="0"/>
              </a:rPr>
              <a:t>competencies</a:t>
            </a:r>
            <a:endParaRPr lang="en-US" sz="3600" b="1" dirty="0">
              <a:solidFill>
                <a:schemeClr val="accent6">
                  <a:lumMod val="50000"/>
                </a:schemeClr>
              </a:solidFill>
              <a:latin typeface="Calibri" pitchFamily="34" charset="0"/>
              <a:cs typeface="Calibri" pitchFamily="34" charset="0"/>
            </a:endParaRPr>
          </a:p>
        </p:txBody>
      </p:sp>
      <p:sp>
        <p:nvSpPr>
          <p:cNvPr id="3" name="Content Placeholder 2"/>
          <p:cNvSpPr>
            <a:spLocks noGrp="1"/>
          </p:cNvSpPr>
          <p:nvPr>
            <p:ph idx="1"/>
          </p:nvPr>
        </p:nvSpPr>
        <p:spPr>
          <a:xfrm>
            <a:off x="457200" y="1295400"/>
            <a:ext cx="8229600" cy="5410200"/>
          </a:xfrm>
        </p:spPr>
        <p:txBody>
          <a:bodyPr>
            <a:noAutofit/>
          </a:bodyPr>
          <a:lstStyle/>
          <a:p>
            <a:pPr marL="514350" indent="-514350">
              <a:buNone/>
            </a:pPr>
            <a:r>
              <a:rPr lang="en-US" sz="3200" dirty="0" smtClean="0"/>
              <a:t>1. </a:t>
            </a:r>
            <a:r>
              <a:rPr lang="en-US" sz="3200" dirty="0" smtClean="0">
                <a:solidFill>
                  <a:schemeClr val="tx2">
                    <a:lumMod val="50000"/>
                  </a:schemeClr>
                </a:solidFill>
              </a:rPr>
              <a:t>Competencies are general areas of proficiency that you have that impact your behaviors and your style of leadership</a:t>
            </a:r>
          </a:p>
          <a:p>
            <a:pPr marL="514350" indent="-514350">
              <a:buNone/>
            </a:pPr>
            <a:r>
              <a:rPr lang="en-US" sz="3200" dirty="0" smtClean="0">
                <a:solidFill>
                  <a:schemeClr val="tx2">
                    <a:lumMod val="50000"/>
                  </a:schemeClr>
                </a:solidFill>
              </a:rPr>
              <a:t>2. </a:t>
            </a:r>
            <a:r>
              <a:rPr lang="en-US" sz="3200" dirty="0" smtClean="0">
                <a:solidFill>
                  <a:schemeClr val="tx2">
                    <a:lumMod val="50000"/>
                  </a:schemeClr>
                </a:solidFill>
              </a:rPr>
              <a:t>Competencies </a:t>
            </a:r>
            <a:r>
              <a:rPr lang="en-US" sz="3200" dirty="0" smtClean="0">
                <a:solidFill>
                  <a:schemeClr val="tx2">
                    <a:lumMod val="50000"/>
                  </a:schemeClr>
                </a:solidFill>
              </a:rPr>
              <a:t>usually require years of continual learning to master, and, certainly, specific leadership skills are not learned overnight.</a:t>
            </a:r>
          </a:p>
          <a:p>
            <a:pPr marL="514350" indent="-514350">
              <a:buNone/>
            </a:pPr>
            <a:r>
              <a:rPr lang="en-US" sz="3200" dirty="0">
                <a:solidFill>
                  <a:schemeClr val="tx2">
                    <a:lumMod val="50000"/>
                  </a:schemeClr>
                </a:solidFill>
              </a:rPr>
              <a:t>3</a:t>
            </a:r>
            <a:r>
              <a:rPr lang="en-US" sz="3200" dirty="0" smtClean="0">
                <a:solidFill>
                  <a:schemeClr val="tx2">
                    <a:lumMod val="50000"/>
                  </a:schemeClr>
                </a:solidFill>
              </a:rPr>
              <a:t>. </a:t>
            </a:r>
            <a:r>
              <a:rPr lang="en-US" sz="3200" dirty="0" smtClean="0">
                <a:solidFill>
                  <a:schemeClr val="tx2">
                    <a:lumMod val="50000"/>
                  </a:schemeClr>
                </a:solidFill>
              </a:rPr>
              <a:t>The successful leaders are those that have the self-discipline and perseverance to “</a:t>
            </a:r>
            <a:r>
              <a:rPr lang="en-US" sz="3200" dirty="0" smtClean="0">
                <a:solidFill>
                  <a:schemeClr val="accent5">
                    <a:lumMod val="50000"/>
                  </a:schemeClr>
                </a:solidFill>
              </a:rPr>
              <a:t>stay the course.”</a:t>
            </a:r>
          </a:p>
          <a:p>
            <a:endParaRPr lang="en-US" sz="3200" dirty="0" smtClean="0"/>
          </a:p>
        </p:txBody>
      </p:sp>
      <p:sp>
        <p:nvSpPr>
          <p:cNvPr id="4" name="Slide Number Placeholder 3"/>
          <p:cNvSpPr>
            <a:spLocks noGrp="1"/>
          </p:cNvSpPr>
          <p:nvPr>
            <p:ph type="sldNum" sz="quarter" idx="12"/>
          </p:nvPr>
        </p:nvSpPr>
        <p:spPr/>
        <p:txBody>
          <a:bodyPr/>
          <a:lstStyle/>
          <a:p>
            <a:fld id="{0AA1305D-D966-4659-A38E-84DCECCDC2E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lnSpcReduction="10000"/>
          </a:bodyPr>
          <a:lstStyle/>
          <a:p>
            <a:pPr marL="514350" indent="-514350">
              <a:buNone/>
            </a:pPr>
            <a:r>
              <a:rPr lang="en-US" sz="2800" dirty="0" smtClean="0"/>
              <a:t>5</a:t>
            </a:r>
            <a:r>
              <a:rPr lang="en-US" sz="2800" dirty="0" smtClean="0">
                <a:solidFill>
                  <a:schemeClr val="tx2">
                    <a:lumMod val="50000"/>
                  </a:schemeClr>
                </a:solidFill>
              </a:rPr>
              <a:t>. Gaining personal proficiency over one’s behavior so that new competencies can be acquired requires several steps.</a:t>
            </a:r>
          </a:p>
          <a:p>
            <a:pPr marL="514350" indent="-514350">
              <a:buNone/>
            </a:pPr>
            <a:r>
              <a:rPr lang="en-US" sz="2800" dirty="0" smtClean="0">
                <a:solidFill>
                  <a:schemeClr val="tx2">
                    <a:lumMod val="50000"/>
                  </a:schemeClr>
                </a:solidFill>
              </a:rPr>
              <a:t>6. Firstly, one has to have an awareness of his/her existing behavior patterns</a:t>
            </a:r>
          </a:p>
          <a:p>
            <a:pPr>
              <a:buNone/>
            </a:pPr>
            <a:r>
              <a:rPr lang="en-US" sz="2800" dirty="0" smtClean="0">
                <a:solidFill>
                  <a:schemeClr val="tx2">
                    <a:lumMod val="50000"/>
                  </a:schemeClr>
                </a:solidFill>
              </a:rPr>
              <a:t>7. In order to learn new behavior, an individual must first recognize that he/she is not effective in some particular aspect of organizational activity</a:t>
            </a:r>
          </a:p>
          <a:p>
            <a:pPr>
              <a:buNone/>
            </a:pPr>
            <a:r>
              <a:rPr lang="en-US" sz="2800" dirty="0" smtClean="0">
                <a:solidFill>
                  <a:schemeClr val="tx2">
                    <a:lumMod val="50000"/>
                  </a:schemeClr>
                </a:solidFill>
              </a:rPr>
              <a:t>8.This means moving from unconscious incompetence </a:t>
            </a:r>
            <a:r>
              <a:rPr lang="en-US" sz="2800" dirty="0" smtClean="0">
                <a:solidFill>
                  <a:schemeClr val="accent5">
                    <a:lumMod val="50000"/>
                  </a:schemeClr>
                </a:solidFill>
              </a:rPr>
              <a:t>(I don’t know that I am ineffective) </a:t>
            </a:r>
            <a:r>
              <a:rPr lang="en-US" sz="2800" dirty="0" smtClean="0">
                <a:solidFill>
                  <a:schemeClr val="tx2">
                    <a:lumMod val="50000"/>
                  </a:schemeClr>
                </a:solidFill>
              </a:rPr>
              <a:t>to conscious incompetence </a:t>
            </a:r>
            <a:r>
              <a:rPr lang="en-US" sz="2800" dirty="0" smtClean="0">
                <a:solidFill>
                  <a:schemeClr val="accent5">
                    <a:lumMod val="50000"/>
                  </a:schemeClr>
                </a:solidFill>
              </a:rPr>
              <a:t>(through feedback, or in some other way, I become aware that I am not achieving what I want to achieve when I behave in a certain way). </a:t>
            </a:r>
          </a:p>
        </p:txBody>
      </p:sp>
      <p:sp>
        <p:nvSpPr>
          <p:cNvPr id="4" name="Slide Number Placeholder 3"/>
          <p:cNvSpPr>
            <a:spLocks noGrp="1"/>
          </p:cNvSpPr>
          <p:nvPr>
            <p:ph type="sldNum" sz="quarter" idx="12"/>
          </p:nvPr>
        </p:nvSpPr>
        <p:spPr/>
        <p:txBody>
          <a:bodyPr/>
          <a:lstStyle/>
          <a:p>
            <a:fld id="{0AA1305D-D966-4659-A38E-84DCECCDC2E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92500" lnSpcReduction="20000"/>
          </a:bodyPr>
          <a:lstStyle/>
          <a:p>
            <a:pPr>
              <a:buNone/>
            </a:pPr>
            <a:r>
              <a:rPr lang="en-US" sz="2800" dirty="0" smtClean="0"/>
              <a:t>9. </a:t>
            </a:r>
            <a:r>
              <a:rPr lang="en-US" sz="2800" dirty="0" smtClean="0">
                <a:solidFill>
                  <a:schemeClr val="tx2">
                    <a:lumMod val="50000"/>
                  </a:schemeClr>
                </a:solidFill>
              </a:rPr>
              <a:t>Subsequent to gaining one’s behavior awareness, it is then possible and important to understand and to improve upon one’s range of behaviors. </a:t>
            </a:r>
          </a:p>
          <a:p>
            <a:pPr>
              <a:buNone/>
            </a:pPr>
            <a:r>
              <a:rPr lang="en-US" sz="2800" dirty="0" smtClean="0">
                <a:solidFill>
                  <a:schemeClr val="tx2">
                    <a:lumMod val="50000"/>
                  </a:schemeClr>
                </a:solidFill>
              </a:rPr>
              <a:t>10. This involves making a careful examination of one’s leadership experiences and reflecting on what needs to be changed in one’s choices and performance</a:t>
            </a:r>
          </a:p>
          <a:p>
            <a:pPr>
              <a:buNone/>
            </a:pPr>
            <a:r>
              <a:rPr lang="en-US" sz="2800" dirty="0" smtClean="0">
                <a:solidFill>
                  <a:schemeClr val="tx2">
                    <a:lumMod val="50000"/>
                  </a:schemeClr>
                </a:solidFill>
              </a:rPr>
              <a:t>11. This means moving beyond awareness into aggressive application of new learning through ongoing practice. </a:t>
            </a:r>
          </a:p>
          <a:p>
            <a:pPr>
              <a:buNone/>
            </a:pPr>
            <a:r>
              <a:rPr lang="en-US" sz="2800" dirty="0" smtClean="0">
                <a:solidFill>
                  <a:schemeClr val="tx2">
                    <a:lumMod val="50000"/>
                  </a:schemeClr>
                </a:solidFill>
              </a:rPr>
              <a:t>12. At first, the new behaviors may seem strange</a:t>
            </a:r>
          </a:p>
          <a:p>
            <a:pPr>
              <a:buNone/>
            </a:pPr>
            <a:r>
              <a:rPr lang="en-US" sz="2800" dirty="0" smtClean="0">
                <a:solidFill>
                  <a:schemeClr val="tx2">
                    <a:lumMod val="50000"/>
                  </a:schemeClr>
                </a:solidFill>
              </a:rPr>
              <a:t>13. But over time, they become habitual. Through practice, the individual has transformed the behavior from conscious competence (“</a:t>
            </a:r>
            <a:r>
              <a:rPr lang="en-US" sz="2800" dirty="0" smtClean="0">
                <a:solidFill>
                  <a:schemeClr val="accent5">
                    <a:lumMod val="50000"/>
                  </a:schemeClr>
                </a:solidFill>
              </a:rPr>
              <a:t>I have to think about how to do it”)</a:t>
            </a:r>
            <a:r>
              <a:rPr lang="en-US" sz="2800" dirty="0" smtClean="0">
                <a:solidFill>
                  <a:schemeClr val="tx2">
                    <a:lumMod val="50000"/>
                  </a:schemeClr>
                </a:solidFill>
              </a:rPr>
              <a:t> to unconscious competence (“</a:t>
            </a:r>
            <a:r>
              <a:rPr lang="en-US" sz="2800" dirty="0" smtClean="0">
                <a:solidFill>
                  <a:schemeClr val="accent5">
                    <a:lumMod val="50000"/>
                  </a:schemeClr>
                </a:solidFill>
              </a:rPr>
              <a:t>It’s a habit, and I don’t have to think about how to do it once I intend to do so”).   </a:t>
            </a:r>
            <a:endParaRPr lang="en-US" sz="2800" dirty="0">
              <a:solidFill>
                <a:schemeClr val="accent5">
                  <a:lumMod val="50000"/>
                </a:schemeClr>
              </a:solidFill>
            </a:endParaRPr>
          </a:p>
        </p:txBody>
      </p:sp>
      <p:sp>
        <p:nvSpPr>
          <p:cNvPr id="4" name="Slide Number Placeholder 3"/>
          <p:cNvSpPr>
            <a:spLocks noGrp="1"/>
          </p:cNvSpPr>
          <p:nvPr>
            <p:ph type="sldNum" sz="quarter" idx="12"/>
          </p:nvPr>
        </p:nvSpPr>
        <p:spPr/>
        <p:txBody>
          <a:bodyPr/>
          <a:lstStyle/>
          <a:p>
            <a:fld id="{0AA1305D-D966-4659-A38E-84DCECCDC2E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a:buNone/>
            </a:pPr>
            <a:r>
              <a:rPr lang="en-US" sz="2800" dirty="0" smtClean="0"/>
              <a:t>14</a:t>
            </a:r>
            <a:r>
              <a:rPr lang="en-US" sz="2800" dirty="0" smtClean="0">
                <a:solidFill>
                  <a:schemeClr val="accent5">
                    <a:lumMod val="50000"/>
                  </a:schemeClr>
                </a:solidFill>
              </a:rPr>
              <a:t>. In the end, it is important to remember that we cannot become what we need to be by remaining what we are.  Max De Pree </a:t>
            </a:r>
          </a:p>
          <a:p>
            <a:pPr>
              <a:buNone/>
            </a:pPr>
            <a:r>
              <a:rPr lang="en-US" sz="2800" dirty="0" smtClean="0">
                <a:solidFill>
                  <a:schemeClr val="tx2">
                    <a:lumMod val="50000"/>
                  </a:schemeClr>
                </a:solidFill>
              </a:rPr>
              <a:t>15. To maintain effectiveness as a leader, an individual needs to continuously work at being aware of his/her competency strengths and development needs. </a:t>
            </a:r>
          </a:p>
          <a:p>
            <a:pPr>
              <a:buNone/>
            </a:pPr>
            <a:r>
              <a:rPr lang="en-US" sz="2800" dirty="0" smtClean="0"/>
              <a:t> </a:t>
            </a:r>
            <a:r>
              <a:rPr lang="en-US" sz="2800" dirty="0" smtClean="0">
                <a:latin typeface="Calibri" pitchFamily="34" charset="0"/>
                <a:cs typeface="Calibri" pitchFamily="34" charset="0"/>
              </a:rPr>
              <a:t> </a:t>
            </a:r>
            <a:r>
              <a:rPr lang="en-US" sz="3600" b="1" dirty="0" smtClean="0">
                <a:solidFill>
                  <a:schemeClr val="accent6">
                    <a:lumMod val="50000"/>
                  </a:schemeClr>
                </a:solidFill>
                <a:latin typeface="Calibri" pitchFamily="34" charset="0"/>
                <a:cs typeface="Calibri" pitchFamily="34" charset="0"/>
              </a:rPr>
              <a:t>Q2</a:t>
            </a:r>
            <a:r>
              <a:rPr lang="en-US" sz="3600" b="1" dirty="0" smtClean="0">
                <a:solidFill>
                  <a:schemeClr val="accent6">
                    <a:lumMod val="50000"/>
                  </a:schemeClr>
                </a:solidFill>
              </a:rPr>
              <a:t>. </a:t>
            </a:r>
            <a:r>
              <a:rPr lang="en-US" sz="3600" b="1" dirty="0" smtClean="0">
                <a:solidFill>
                  <a:schemeClr val="accent6">
                    <a:lumMod val="50000"/>
                  </a:schemeClr>
                </a:solidFill>
                <a:latin typeface="Calibri" pitchFamily="34" charset="0"/>
                <a:cs typeface="Calibri" pitchFamily="34" charset="0"/>
              </a:rPr>
              <a:t>Leader Possesses clarity of direction</a:t>
            </a:r>
          </a:p>
          <a:p>
            <a:pPr>
              <a:buNone/>
            </a:pPr>
            <a:r>
              <a:rPr lang="en-US" sz="2800" dirty="0" smtClean="0"/>
              <a:t>1</a:t>
            </a:r>
            <a:r>
              <a:rPr lang="en-US" sz="2800" dirty="0" smtClean="0">
                <a:solidFill>
                  <a:schemeClr val="tx2">
                    <a:lumMod val="50000"/>
                  </a:schemeClr>
                </a:solidFill>
              </a:rPr>
              <a:t>.  </a:t>
            </a:r>
            <a:r>
              <a:rPr lang="en-US" sz="2800" dirty="0" smtClean="0">
                <a:solidFill>
                  <a:schemeClr val="accent5">
                    <a:lumMod val="50000"/>
                  </a:schemeClr>
                </a:solidFill>
              </a:rPr>
              <a:t>Anyone can steer the ship, but it takes a leader to chart the course.  John Maxwell. </a:t>
            </a:r>
          </a:p>
          <a:p>
            <a:pPr>
              <a:buNone/>
            </a:pPr>
            <a:r>
              <a:rPr lang="en-US" sz="2800" dirty="0" smtClean="0">
                <a:solidFill>
                  <a:schemeClr val="tx2">
                    <a:lumMod val="50000"/>
                  </a:schemeClr>
                </a:solidFill>
              </a:rPr>
              <a:t>2. </a:t>
            </a:r>
            <a:r>
              <a:rPr lang="en-US" sz="2800" dirty="0" smtClean="0">
                <a:solidFill>
                  <a:schemeClr val="accent5">
                    <a:lumMod val="50000"/>
                  </a:schemeClr>
                </a:solidFill>
              </a:rPr>
              <a:t>The first task of a leader is to help define reality.  Max DePree.</a:t>
            </a:r>
          </a:p>
        </p:txBody>
      </p:sp>
      <p:sp>
        <p:nvSpPr>
          <p:cNvPr id="4" name="Slide Number Placeholder 3"/>
          <p:cNvSpPr>
            <a:spLocks noGrp="1"/>
          </p:cNvSpPr>
          <p:nvPr>
            <p:ph type="sldNum" sz="quarter" idx="12"/>
          </p:nvPr>
        </p:nvSpPr>
        <p:spPr/>
        <p:txBody>
          <a:bodyPr/>
          <a:lstStyle/>
          <a:p>
            <a:fld id="{0AA1305D-D966-4659-A38E-84DCECCDC2E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a:bodyPr>
          <a:lstStyle/>
          <a:p>
            <a:endParaRPr lang="en-US" sz="2800" dirty="0" smtClean="0"/>
          </a:p>
          <a:p>
            <a:pPr>
              <a:buNone/>
            </a:pPr>
            <a:r>
              <a:rPr lang="en-US" sz="2800" dirty="0" smtClean="0"/>
              <a:t>3</a:t>
            </a:r>
            <a:r>
              <a:rPr lang="en-US" sz="2800" dirty="0" smtClean="0">
                <a:solidFill>
                  <a:schemeClr val="tx2">
                    <a:lumMod val="50000"/>
                  </a:schemeClr>
                </a:solidFill>
              </a:rPr>
              <a:t>. An effective leader needs to gain the kind of perspective on the future that leads to an anticipation of change and a planning for what is expected to come.</a:t>
            </a:r>
          </a:p>
          <a:p>
            <a:pPr>
              <a:buNone/>
            </a:pPr>
            <a:r>
              <a:rPr lang="en-US" sz="2800" dirty="0" smtClean="0">
                <a:solidFill>
                  <a:schemeClr val="tx2">
                    <a:lumMod val="50000"/>
                  </a:schemeClr>
                </a:solidFill>
              </a:rPr>
              <a:t>4. Their clear image of the future then pulls them forward. </a:t>
            </a:r>
          </a:p>
          <a:p>
            <a:pPr>
              <a:buNone/>
            </a:pPr>
            <a:r>
              <a:rPr lang="en-US" sz="2800" dirty="0" smtClean="0">
                <a:solidFill>
                  <a:schemeClr val="tx2">
                    <a:lumMod val="50000"/>
                  </a:schemeClr>
                </a:solidFill>
              </a:rPr>
              <a:t>5. The leaders not only must have clarity of direction, but also must communicate it in such a way that fosters buy-in from every level of the organization.</a:t>
            </a:r>
          </a:p>
          <a:p>
            <a:pPr>
              <a:buNone/>
            </a:pPr>
            <a:r>
              <a:rPr lang="en-US" sz="2800" dirty="0" smtClean="0">
                <a:solidFill>
                  <a:schemeClr val="tx2">
                    <a:lumMod val="50000"/>
                  </a:schemeClr>
                </a:solidFill>
              </a:rPr>
              <a:t>6. This sense of direction needs to help others to achieve an expanded awareness of what the future might bring and the need to prepare for it. </a:t>
            </a:r>
          </a:p>
          <a:p>
            <a:pPr>
              <a:buNone/>
            </a:pPr>
            <a:r>
              <a:rPr lang="en-US" sz="2800" dirty="0" smtClean="0">
                <a:solidFill>
                  <a:schemeClr val="tx2">
                    <a:lumMod val="50000"/>
                  </a:schemeClr>
                </a:solidFill>
              </a:rPr>
              <a:t>7. Leaders are bridges that connect people to the future</a:t>
            </a:r>
          </a:p>
          <a:p>
            <a:endParaRPr lang="en-US" sz="2800" dirty="0"/>
          </a:p>
        </p:txBody>
      </p:sp>
      <p:sp>
        <p:nvSpPr>
          <p:cNvPr id="4" name="Slide Number Placeholder 3"/>
          <p:cNvSpPr>
            <a:spLocks noGrp="1"/>
          </p:cNvSpPr>
          <p:nvPr>
            <p:ph type="sldNum" sz="quarter" idx="12"/>
          </p:nvPr>
        </p:nvSpPr>
        <p:spPr/>
        <p:txBody>
          <a:bodyPr/>
          <a:lstStyle/>
          <a:p>
            <a:fld id="{0AA1305D-D966-4659-A38E-84DCECCDC2E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638800"/>
          </a:xfrm>
        </p:spPr>
        <p:txBody>
          <a:bodyPr>
            <a:normAutofit fontScale="92500"/>
          </a:bodyPr>
          <a:lstStyle/>
          <a:p>
            <a:pPr>
              <a:buNone/>
            </a:pPr>
            <a:r>
              <a:rPr lang="en-US" sz="3600" b="1" dirty="0" smtClean="0">
                <a:solidFill>
                  <a:schemeClr val="accent6">
                    <a:lumMod val="50000"/>
                  </a:schemeClr>
                </a:solidFill>
                <a:latin typeface="Calibri" pitchFamily="34" charset="0"/>
                <a:cs typeface="Calibri" pitchFamily="34" charset="0"/>
              </a:rPr>
              <a:t>Q3.Has the ability to inspire others to   high performance</a:t>
            </a:r>
          </a:p>
          <a:p>
            <a:pPr>
              <a:buNone/>
            </a:pPr>
            <a:r>
              <a:rPr lang="en-US" sz="2800" dirty="0" smtClean="0"/>
              <a:t>1. </a:t>
            </a:r>
            <a:r>
              <a:rPr lang="en-US" sz="2800" dirty="0" smtClean="0">
                <a:solidFill>
                  <a:schemeClr val="tx2">
                    <a:lumMod val="50000"/>
                  </a:schemeClr>
                </a:solidFill>
              </a:rPr>
              <a:t>Doesn’t every leader want to know how to energize people to go the extra mile</a:t>
            </a:r>
          </a:p>
          <a:p>
            <a:pPr>
              <a:buNone/>
            </a:pPr>
            <a:r>
              <a:rPr lang="en-US" sz="2800" dirty="0" smtClean="0">
                <a:solidFill>
                  <a:schemeClr val="tx2">
                    <a:lumMod val="50000"/>
                  </a:schemeClr>
                </a:solidFill>
              </a:rPr>
              <a:t>2. However, we know that this motivation comes from within the individuals.</a:t>
            </a:r>
          </a:p>
          <a:p>
            <a:pPr>
              <a:buNone/>
            </a:pPr>
            <a:r>
              <a:rPr lang="en-US" sz="2800" dirty="0" smtClean="0">
                <a:solidFill>
                  <a:schemeClr val="tx2">
                    <a:lumMod val="50000"/>
                  </a:schemeClr>
                </a:solidFill>
              </a:rPr>
              <a:t>3. But we also know that a leader can positively influence people to be more energized and motivated by such measures as the following: </a:t>
            </a:r>
          </a:p>
          <a:p>
            <a:pPr>
              <a:buNone/>
            </a:pPr>
            <a:r>
              <a:rPr lang="en-US" sz="2800" dirty="0" smtClean="0">
                <a:solidFill>
                  <a:schemeClr val="tx2">
                    <a:lumMod val="50000"/>
                  </a:schemeClr>
                </a:solidFill>
              </a:rPr>
              <a:t>4</a:t>
            </a:r>
            <a:r>
              <a:rPr lang="en-US" sz="2800" b="1" dirty="0" smtClean="0">
                <a:solidFill>
                  <a:schemeClr val="tx2">
                    <a:lumMod val="50000"/>
                  </a:schemeClr>
                </a:solidFill>
              </a:rPr>
              <a:t>. a</a:t>
            </a:r>
            <a:r>
              <a:rPr lang="en-US" sz="2800" dirty="0" smtClean="0">
                <a:solidFill>
                  <a:schemeClr val="tx2">
                    <a:lumMod val="50000"/>
                  </a:schemeClr>
                </a:solidFill>
              </a:rPr>
              <a:t>. A leader Start by learning how to empower individuals, which creates an environment that makes it possible for other people to motivate themselves. </a:t>
            </a:r>
            <a:endParaRPr lang="en-US" sz="28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0AA1305D-D966-4659-A38E-84DCECCDC2E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buNone/>
            </a:pPr>
            <a:r>
              <a:rPr lang="en-US" dirty="0" smtClean="0"/>
              <a:t>5</a:t>
            </a:r>
            <a:r>
              <a:rPr lang="en-US" b="1" dirty="0" smtClean="0"/>
              <a:t>. b</a:t>
            </a:r>
            <a:r>
              <a:rPr lang="en-US" sz="2800" dirty="0" smtClean="0">
                <a:solidFill>
                  <a:schemeClr val="tx2">
                    <a:lumMod val="50000"/>
                  </a:schemeClr>
                </a:solidFill>
              </a:rPr>
              <a:t>. A leader Help people develop their own specific plans for how they will accomplish their goals as they relate to those of the organization, and regularly ask them how they’re progressing and what you can do to help them.</a:t>
            </a:r>
          </a:p>
          <a:p>
            <a:pPr>
              <a:buNone/>
            </a:pPr>
            <a:r>
              <a:rPr lang="en-US" sz="2800" dirty="0" smtClean="0">
                <a:solidFill>
                  <a:schemeClr val="tx2">
                    <a:lumMod val="50000"/>
                  </a:schemeClr>
                </a:solidFill>
              </a:rPr>
              <a:t>6. </a:t>
            </a:r>
            <a:r>
              <a:rPr lang="en-US" sz="2800" b="1" dirty="0" smtClean="0">
                <a:solidFill>
                  <a:schemeClr val="tx2">
                    <a:lumMod val="50000"/>
                  </a:schemeClr>
                </a:solidFill>
              </a:rPr>
              <a:t>c. </a:t>
            </a:r>
            <a:r>
              <a:rPr lang="en-US" sz="2800" dirty="0" smtClean="0">
                <a:solidFill>
                  <a:schemeClr val="tx2">
                    <a:lumMod val="50000"/>
                  </a:schemeClr>
                </a:solidFill>
              </a:rPr>
              <a:t>A</a:t>
            </a:r>
            <a:r>
              <a:rPr lang="en-US" sz="2800" b="1" dirty="0" smtClean="0">
                <a:solidFill>
                  <a:schemeClr val="tx2">
                    <a:lumMod val="50000"/>
                  </a:schemeClr>
                </a:solidFill>
              </a:rPr>
              <a:t> </a:t>
            </a:r>
            <a:r>
              <a:rPr lang="en-US" sz="2800" dirty="0" smtClean="0">
                <a:solidFill>
                  <a:schemeClr val="tx2">
                    <a:lumMod val="50000"/>
                  </a:schemeClr>
                </a:solidFill>
              </a:rPr>
              <a:t>Leader</a:t>
            </a:r>
            <a:r>
              <a:rPr lang="en-US" sz="2800" b="1" dirty="0" smtClean="0">
                <a:solidFill>
                  <a:schemeClr val="tx2">
                    <a:lumMod val="50000"/>
                  </a:schemeClr>
                </a:solidFill>
              </a:rPr>
              <a:t> </a:t>
            </a:r>
            <a:r>
              <a:rPr lang="en-US" sz="2800" dirty="0" smtClean="0">
                <a:solidFill>
                  <a:schemeClr val="tx2">
                    <a:lumMod val="50000"/>
                  </a:schemeClr>
                </a:solidFill>
              </a:rPr>
              <a:t>Express confidence in others and demonstrate enthusiasm to them by talking about why the organization’s goals are important. </a:t>
            </a:r>
          </a:p>
          <a:p>
            <a:pPr>
              <a:buNone/>
            </a:pPr>
            <a:r>
              <a:rPr lang="en-US" sz="2800" dirty="0" smtClean="0">
                <a:solidFill>
                  <a:schemeClr val="tx2">
                    <a:lumMod val="50000"/>
                  </a:schemeClr>
                </a:solidFill>
              </a:rPr>
              <a:t>7. </a:t>
            </a:r>
            <a:r>
              <a:rPr lang="en-US" sz="2800" dirty="0" smtClean="0">
                <a:solidFill>
                  <a:schemeClr val="accent5">
                    <a:lumMod val="50000"/>
                  </a:schemeClr>
                </a:solidFill>
              </a:rPr>
              <a:t>If your actions inspire others to dream more, learn more, do more, and become more, you are a leader.   John Quincy Adams. </a:t>
            </a:r>
            <a:endParaRPr lang="en-US" sz="2800" dirty="0">
              <a:solidFill>
                <a:schemeClr val="accent5">
                  <a:lumMod val="50000"/>
                </a:schemeClr>
              </a:solidFill>
            </a:endParaRPr>
          </a:p>
        </p:txBody>
      </p:sp>
      <p:sp>
        <p:nvSpPr>
          <p:cNvPr id="4" name="Slide Number Placeholder 3"/>
          <p:cNvSpPr>
            <a:spLocks noGrp="1"/>
          </p:cNvSpPr>
          <p:nvPr>
            <p:ph type="sldNum" sz="quarter" idx="12"/>
          </p:nvPr>
        </p:nvSpPr>
        <p:spPr/>
        <p:txBody>
          <a:bodyPr/>
          <a:lstStyle/>
          <a:p>
            <a:fld id="{0AA1305D-D966-4659-A38E-84DCECCDC2E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10200"/>
          </a:xfrm>
        </p:spPr>
        <p:txBody>
          <a:bodyPr>
            <a:normAutofit fontScale="92500"/>
          </a:bodyPr>
          <a:lstStyle/>
          <a:p>
            <a:pPr>
              <a:buNone/>
            </a:pPr>
            <a:r>
              <a:rPr lang="en-US" sz="3600" b="1" dirty="0" smtClean="0">
                <a:solidFill>
                  <a:schemeClr val="accent6">
                    <a:lumMod val="50000"/>
                  </a:schemeClr>
                </a:solidFill>
                <a:latin typeface="Calibri" pitchFamily="34" charset="0"/>
                <a:cs typeface="Calibri" pitchFamily="34" charset="0"/>
              </a:rPr>
              <a:t>Q4. Communicates well and listens intensively </a:t>
            </a:r>
          </a:p>
          <a:p>
            <a:pPr>
              <a:buNone/>
            </a:pPr>
            <a:r>
              <a:rPr lang="en-US" sz="2800" dirty="0" smtClean="0"/>
              <a:t>1</a:t>
            </a:r>
            <a:r>
              <a:rPr lang="en-US" sz="2800" dirty="0" smtClean="0">
                <a:solidFill>
                  <a:schemeClr val="tx2">
                    <a:lumMod val="50000"/>
                  </a:schemeClr>
                </a:solidFill>
              </a:rPr>
              <a:t>. </a:t>
            </a:r>
            <a:r>
              <a:rPr lang="en-US" sz="2800" dirty="0" smtClean="0">
                <a:solidFill>
                  <a:schemeClr val="accent5">
                    <a:lumMod val="50000"/>
                  </a:schemeClr>
                </a:solidFill>
              </a:rPr>
              <a:t>Seek first to understand, then to be understood.  Stephen R. Covey. </a:t>
            </a:r>
          </a:p>
          <a:p>
            <a:pPr>
              <a:buNone/>
            </a:pPr>
            <a:r>
              <a:rPr lang="en-US" sz="2800" dirty="0" smtClean="0">
                <a:solidFill>
                  <a:schemeClr val="tx2">
                    <a:lumMod val="50000"/>
                  </a:schemeClr>
                </a:solidFill>
              </a:rPr>
              <a:t>2.The ability to communicate clearly so that you can create understanding between yourself and others is perhaps the single most important leadership competency to possess.</a:t>
            </a:r>
          </a:p>
          <a:p>
            <a:pPr>
              <a:buNone/>
            </a:pPr>
            <a:r>
              <a:rPr lang="en-US" sz="2800" dirty="0" smtClean="0">
                <a:solidFill>
                  <a:schemeClr val="tx2">
                    <a:lumMod val="50000"/>
                  </a:schemeClr>
                </a:solidFill>
              </a:rPr>
              <a:t>3. It is difficult to achieve effective decision-making and problem-solving in an organization without good communication. </a:t>
            </a:r>
          </a:p>
          <a:p>
            <a:pPr>
              <a:buNone/>
            </a:pPr>
            <a:r>
              <a:rPr lang="en-US" sz="2800" dirty="0" smtClean="0">
                <a:solidFill>
                  <a:schemeClr val="tx2">
                    <a:lumMod val="50000"/>
                  </a:schemeClr>
                </a:solidFill>
              </a:rPr>
              <a:t>4. the purpose of communication is not just to share information, but more importantly to share meaning. </a:t>
            </a:r>
          </a:p>
          <a:p>
            <a:pPr>
              <a:buNone/>
            </a:pPr>
            <a:endParaRPr lang="en-US" sz="2800" dirty="0"/>
          </a:p>
        </p:txBody>
      </p:sp>
      <p:sp>
        <p:nvSpPr>
          <p:cNvPr id="4" name="Slide Number Placeholder 3"/>
          <p:cNvSpPr>
            <a:spLocks noGrp="1"/>
          </p:cNvSpPr>
          <p:nvPr>
            <p:ph type="sldNum" sz="quarter" idx="12"/>
          </p:nvPr>
        </p:nvSpPr>
        <p:spPr/>
        <p:txBody>
          <a:bodyPr/>
          <a:lstStyle/>
          <a:p>
            <a:fld id="{0AA1305D-D966-4659-A38E-84DCECCDC2E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TotalTime>
  <Words>1353</Words>
  <Application>Microsoft Office PowerPoint</Application>
  <PresentationFormat>On-screen Show (4:3)</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Constantia</vt:lpstr>
      <vt:lpstr>Wingdings 2</vt:lpstr>
      <vt:lpstr>Flow</vt:lpstr>
      <vt:lpstr>Basic Questions</vt:lpstr>
      <vt:lpstr>Critical leader ship competencies</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Windows User</cp:lastModifiedBy>
  <cp:revision>31</cp:revision>
  <dcterms:created xsi:type="dcterms:W3CDTF">2020-04-15T10:00:07Z</dcterms:created>
  <dcterms:modified xsi:type="dcterms:W3CDTF">2020-04-30T05:54:24Z</dcterms:modified>
</cp:coreProperties>
</file>