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1" r:id="rId6"/>
    <p:sldId id="262" r:id="rId7"/>
    <p:sldId id="263" r:id="rId8"/>
    <p:sldId id="264" r:id="rId9"/>
    <p:sldId id="265" r:id="rId10"/>
    <p:sldId id="266" r:id="rId11"/>
    <p:sldId id="267" r:id="rId12"/>
    <p:sldId id="270"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709C5A-E6C3-4FD9-81CD-F31D4B859A1F}" type="datetimeFigureOut">
              <a:rPr lang="en-US" smtClean="0"/>
              <a:pPr/>
              <a:t>9/5/2019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EDA501-F17E-4355-9BD8-24D21BB307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EDA501-F17E-4355-9BD8-24D21BB30733}"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5BA5E7-7ADF-43E7-BB12-495F4D6B0C7E}" type="datetimeFigureOut">
              <a:rPr lang="en-US" smtClean="0"/>
              <a:pPr/>
              <a:t>9/5/2019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7131EE5-F230-464B-8CC0-A7034BBECD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BA5E7-7ADF-43E7-BB12-495F4D6B0C7E}" type="datetimeFigureOut">
              <a:rPr lang="en-US" smtClean="0"/>
              <a:pPr/>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31EE5-F230-464B-8CC0-A7034BBECD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BA5E7-7ADF-43E7-BB12-495F4D6B0C7E}" type="datetimeFigureOut">
              <a:rPr lang="en-US" smtClean="0"/>
              <a:pPr/>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31EE5-F230-464B-8CC0-A7034BBECD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BA5E7-7ADF-43E7-BB12-495F4D6B0C7E}" type="datetimeFigureOut">
              <a:rPr lang="en-US" smtClean="0"/>
              <a:pPr/>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31EE5-F230-464B-8CC0-A7034BBECD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5BA5E7-7ADF-43E7-BB12-495F4D6B0C7E}" type="datetimeFigureOut">
              <a:rPr lang="en-US" smtClean="0"/>
              <a:pPr/>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31EE5-F230-464B-8CC0-A7034BBECD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BA5E7-7ADF-43E7-BB12-495F4D6B0C7E}" type="datetimeFigureOut">
              <a:rPr lang="en-US" smtClean="0"/>
              <a:pPr/>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31EE5-F230-464B-8CC0-A7034BBECD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5BA5E7-7ADF-43E7-BB12-495F4D6B0C7E}" type="datetimeFigureOut">
              <a:rPr lang="en-US" smtClean="0"/>
              <a:pPr/>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131EE5-F230-464B-8CC0-A7034BBECD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5BA5E7-7ADF-43E7-BB12-495F4D6B0C7E}" type="datetimeFigureOut">
              <a:rPr lang="en-US" smtClean="0"/>
              <a:pPr/>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131EE5-F230-464B-8CC0-A7034BBECD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BA5E7-7ADF-43E7-BB12-495F4D6B0C7E}" type="datetimeFigureOut">
              <a:rPr lang="en-US" smtClean="0"/>
              <a:pPr/>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131EE5-F230-464B-8CC0-A7034BBECD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BA5E7-7ADF-43E7-BB12-495F4D6B0C7E}" type="datetimeFigureOut">
              <a:rPr lang="en-US" smtClean="0"/>
              <a:pPr/>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131EE5-F230-464B-8CC0-A7034BBECD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5BA5E7-7ADF-43E7-BB12-495F4D6B0C7E}" type="datetimeFigureOut">
              <a:rPr lang="en-US" smtClean="0"/>
              <a:pPr/>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7131EE5-F230-464B-8CC0-A7034BBECD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5BA5E7-7ADF-43E7-BB12-495F4D6B0C7E}" type="datetimeFigureOut">
              <a:rPr lang="en-US" smtClean="0"/>
              <a:pPr/>
              <a:t>9/5/2019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131EE5-F230-464B-8CC0-A7034BBECD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Infection" TargetMode="External"/><Relationship Id="rId3" Type="http://schemas.openxmlformats.org/officeDocument/2006/relationships/hyperlink" Target="http://en.wikipedia.org/wiki/Bronchoscopy" TargetMode="External"/><Relationship Id="rId7" Type="http://schemas.openxmlformats.org/officeDocument/2006/relationships/hyperlink" Target="http://en.wikipedia.org/wiki/Disease" TargetMode="External"/><Relationship Id="rId2" Type="http://schemas.openxmlformats.org/officeDocument/2006/relationships/hyperlink" Target="http://en.wikipedia.org/wiki/Medicine" TargetMode="External"/><Relationship Id="rId1" Type="http://schemas.openxmlformats.org/officeDocument/2006/relationships/slideLayout" Target="../slideLayouts/slideLayout7.xml"/><Relationship Id="rId6" Type="http://schemas.openxmlformats.org/officeDocument/2006/relationships/hyperlink" Target="http://en.wikipedia.org/wiki/Medical_diagnosis" TargetMode="External"/><Relationship Id="rId11" Type="http://schemas.openxmlformats.org/officeDocument/2006/relationships/hyperlink" Target="http://en.wikipedia.org/wiki/Mechanical_ventilation" TargetMode="External"/><Relationship Id="rId5" Type="http://schemas.openxmlformats.org/officeDocument/2006/relationships/hyperlink" Target="http://en.wikipedia.org/wiki/Lung" TargetMode="External"/><Relationship Id="rId10" Type="http://schemas.openxmlformats.org/officeDocument/2006/relationships/hyperlink" Target="http://en.wikipedia.org/wiki/Ventilator-associated_pneumonia" TargetMode="External"/><Relationship Id="rId4" Type="http://schemas.openxmlformats.org/officeDocument/2006/relationships/hyperlink" Target="http://en.wikipedia.org/wiki/Mouth" TargetMode="External"/><Relationship Id="rId9" Type="http://schemas.openxmlformats.org/officeDocument/2006/relationships/hyperlink" Target="http://en.wikipedia.org/wiki/Immunocompromis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webmd.com/lung/lung-diseases-overview" TargetMode="External"/><Relationship Id="rId2" Type="http://schemas.openxmlformats.org/officeDocument/2006/relationships/hyperlink" Target="http://www.webmd.com/lung/interstitial-lung-disease" TargetMode="External"/><Relationship Id="rId1" Type="http://schemas.openxmlformats.org/officeDocument/2006/relationships/slideLayout" Target="../slideLayouts/slideLayout7.xml"/><Relationship Id="rId6" Type="http://schemas.openxmlformats.org/officeDocument/2006/relationships/hyperlink" Target="http://www.webmd.com/a-to-z-guides/rm-quiz-blood-basics" TargetMode="External"/><Relationship Id="rId5" Type="http://schemas.openxmlformats.org/officeDocument/2006/relationships/hyperlink" Target="http://www.webmd.com/heart/anatomy-picture-of-blood" TargetMode="External"/><Relationship Id="rId4" Type="http://schemas.openxmlformats.org/officeDocument/2006/relationships/hyperlink" Target="http://www.webmd.com/lung/picture-of-the-lung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ebmd.com/heart-disease/heart-failure/edema-overvie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Interstitial Lung Disease</a:t>
            </a:r>
            <a:br>
              <a:rPr lang="en-US" dirty="0"/>
            </a:br>
            <a:endParaRPr lang="en-US" dirty="0"/>
          </a:p>
        </p:txBody>
      </p:sp>
      <p:sp>
        <p:nvSpPr>
          <p:cNvPr id="3" name="Subtitle 2"/>
          <p:cNvSpPr>
            <a:spLocks noGrp="1"/>
          </p:cNvSpPr>
          <p:nvPr>
            <p:ph type="subTitle" idx="1"/>
          </p:nvPr>
        </p:nvSpPr>
        <p:spPr/>
        <p:txBody>
          <a:bodyPr/>
          <a:lstStyle/>
          <a:p>
            <a:r>
              <a:rPr lang="en-US" dirty="0" smtClean="0"/>
              <a:t>MUHAMMAD RAMZAN</a:t>
            </a:r>
          </a:p>
          <a:p>
            <a:r>
              <a:rPr lang="en-US" dirty="0" smtClean="0"/>
              <a:t>ASSISTANT PROFESSOR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7010400" cy="4154984"/>
          </a:xfrm>
          <a:prstGeom prst="rect">
            <a:avLst/>
          </a:prstGeom>
        </p:spPr>
        <p:txBody>
          <a:bodyPr wrap="square">
            <a:spAutoFit/>
          </a:bodyPr>
          <a:lstStyle/>
          <a:p>
            <a:r>
              <a:rPr lang="en-US" sz="2400" dirty="0" smtClean="0"/>
              <a:t>Compliance is markedly reduced to</a:t>
            </a:r>
          </a:p>
          <a:p>
            <a:r>
              <a:rPr lang="en-US" sz="2400" dirty="0" smtClean="0"/>
              <a:t>less than half of the predicted value. A reduced diffusing capacity is the earliest and most consistent  change.</a:t>
            </a:r>
          </a:p>
          <a:p>
            <a:r>
              <a:rPr lang="en-US" sz="2400" dirty="0" smtClean="0"/>
              <a:t>At first, the arterial Pa02 may be normal at rest but</a:t>
            </a:r>
          </a:p>
          <a:p>
            <a:r>
              <a:rPr lang="en-US" sz="2400" dirty="0" smtClean="0"/>
              <a:t>may drop significantly with exercise. Later the Pao2 is markedly reduced because of the thickened alveolar membrane and ventilation-perfusion </a:t>
            </a:r>
            <a:r>
              <a:rPr lang="en-US" sz="2400" dirty="0" err="1" smtClean="0"/>
              <a:t>mis</a:t>
            </a:r>
            <a:r>
              <a:rPr lang="en-US" sz="2400" dirty="0" smtClean="0"/>
              <a:t> matching.</a:t>
            </a:r>
          </a:p>
          <a:p>
            <a:r>
              <a:rPr lang="en-US" sz="2400" dirty="0" smtClean="0"/>
              <a:t>The Paco2 is reduced as a result of hyperventilation,</a:t>
            </a:r>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7543800" cy="4278094"/>
          </a:xfrm>
          <a:prstGeom prst="rect">
            <a:avLst/>
          </a:prstGeom>
        </p:spPr>
        <p:txBody>
          <a:bodyPr wrap="square">
            <a:spAutoFit/>
          </a:bodyPr>
          <a:lstStyle/>
          <a:p>
            <a:r>
              <a:rPr lang="en-US" sz="3200" b="1" dirty="0" err="1" smtClean="0"/>
              <a:t>Bronchoalveolar</a:t>
            </a:r>
            <a:r>
              <a:rPr lang="en-US" sz="3200" b="1" dirty="0" smtClean="0"/>
              <a:t> </a:t>
            </a:r>
            <a:r>
              <a:rPr lang="en-US" sz="3200" b="1" dirty="0" err="1" smtClean="0"/>
              <a:t>lavage</a:t>
            </a:r>
            <a:r>
              <a:rPr lang="en-US" sz="3200" b="1" dirty="0" smtClean="0"/>
              <a:t> (BAL) </a:t>
            </a:r>
            <a:r>
              <a:rPr lang="en-US" sz="2400" dirty="0" smtClean="0"/>
              <a:t>is often used to assess the amount of inflammation and the accumulation of immune effectors cells and proteins in the </a:t>
            </a:r>
            <a:r>
              <a:rPr lang="en-US" sz="2400" dirty="0" err="1" smtClean="0"/>
              <a:t>alveoli.this</a:t>
            </a:r>
            <a:r>
              <a:rPr lang="en-US" sz="2400" dirty="0" smtClean="0"/>
              <a:t> is a </a:t>
            </a:r>
            <a:r>
              <a:rPr lang="en-US" sz="2400" dirty="0" smtClean="0">
                <a:hlinkClick r:id="rId2" tooltip="Medicine"/>
              </a:rPr>
              <a:t>medical procedure</a:t>
            </a:r>
            <a:r>
              <a:rPr lang="en-US" sz="2400" dirty="0" smtClean="0"/>
              <a:t> in which a </a:t>
            </a:r>
            <a:r>
              <a:rPr lang="en-US" sz="2400" dirty="0" smtClean="0">
                <a:hlinkClick r:id="rId3" tooltip="Bronchoscopy"/>
              </a:rPr>
              <a:t>bronchoscope</a:t>
            </a:r>
            <a:r>
              <a:rPr lang="en-US" sz="2400" dirty="0" smtClean="0"/>
              <a:t> is passed through the </a:t>
            </a:r>
            <a:r>
              <a:rPr lang="en-US" sz="2400" dirty="0" smtClean="0">
                <a:hlinkClick r:id="rId4" tooltip="Mouth"/>
              </a:rPr>
              <a:t>mouth</a:t>
            </a:r>
            <a:r>
              <a:rPr lang="en-US" sz="2400" dirty="0" smtClean="0"/>
              <a:t> or nose into the </a:t>
            </a:r>
            <a:r>
              <a:rPr lang="en-US" sz="2400" dirty="0" err="1" smtClean="0">
                <a:hlinkClick r:id="rId5" tooltip="Lung"/>
              </a:rPr>
              <a:t>lungs</a:t>
            </a:r>
            <a:r>
              <a:rPr lang="en-US" sz="2400" dirty="0" err="1" smtClean="0"/>
              <a:t>and</a:t>
            </a:r>
            <a:r>
              <a:rPr lang="en-US" sz="2400" dirty="0" smtClean="0"/>
              <a:t> fluid is squirted into a small part of the lung and then collected for examination. BAL is typically performed to </a:t>
            </a:r>
            <a:r>
              <a:rPr lang="en-US" sz="2400" dirty="0" smtClean="0">
                <a:hlinkClick r:id="rId6" tooltip="Medical diagnosis"/>
              </a:rPr>
              <a:t>diagnose</a:t>
            </a:r>
            <a:r>
              <a:rPr lang="en-US" sz="2400" dirty="0" smtClean="0"/>
              <a:t> lung </a:t>
            </a:r>
            <a:r>
              <a:rPr lang="en-US" sz="2400" dirty="0" err="1" smtClean="0">
                <a:hlinkClick r:id="rId7" tooltip="Disease"/>
              </a:rPr>
              <a:t>disease</a:t>
            </a:r>
            <a:r>
              <a:rPr lang="en-US" sz="2400" dirty="0" err="1" smtClean="0"/>
              <a:t>.In</a:t>
            </a:r>
            <a:r>
              <a:rPr lang="en-US" sz="2400" dirty="0" smtClean="0"/>
              <a:t> particular, BAL is commonly used to diagnose </a:t>
            </a:r>
            <a:r>
              <a:rPr lang="en-US" sz="2400" dirty="0" smtClean="0">
                <a:hlinkClick r:id="rId8" tooltip="Infection"/>
              </a:rPr>
              <a:t>infections</a:t>
            </a:r>
            <a:r>
              <a:rPr lang="en-US" sz="2400" dirty="0" smtClean="0"/>
              <a:t> in people with </a:t>
            </a:r>
            <a:r>
              <a:rPr lang="en-US" sz="2400" dirty="0" smtClean="0">
                <a:hlinkClick r:id="rId9" tooltip="Immunocompromised"/>
              </a:rPr>
              <a:t>immune system problems</a:t>
            </a:r>
            <a:r>
              <a:rPr lang="en-US" sz="2400" dirty="0" smtClean="0"/>
              <a:t>, </a:t>
            </a:r>
            <a:r>
              <a:rPr lang="en-US" sz="2400" dirty="0" smtClean="0">
                <a:hlinkClick r:id="rId10" tooltip="Ventilator-associated pneumonia"/>
              </a:rPr>
              <a:t>pneumonia</a:t>
            </a:r>
            <a:r>
              <a:rPr lang="en-US" sz="2400" dirty="0" smtClean="0"/>
              <a:t> in people on </a:t>
            </a:r>
            <a:r>
              <a:rPr lang="en-US" sz="2400" dirty="0" smtClean="0">
                <a:hlinkClick r:id="rId11" tooltip="Mechanical ventilation"/>
              </a:rPr>
              <a:t>ventilators</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077200" cy="4770537"/>
          </a:xfrm>
          <a:prstGeom prst="rect">
            <a:avLst/>
          </a:prstGeom>
        </p:spPr>
        <p:txBody>
          <a:bodyPr wrap="square">
            <a:spAutoFit/>
          </a:bodyPr>
          <a:lstStyle/>
          <a:p>
            <a:r>
              <a:rPr lang="en-US" sz="2400" b="1" dirty="0" err="1" smtClean="0"/>
              <a:t>Broncho</a:t>
            </a:r>
            <a:r>
              <a:rPr lang="en-US" sz="2400" b="1" dirty="0" smtClean="0"/>
              <a:t> alveolar </a:t>
            </a:r>
            <a:r>
              <a:rPr lang="en-US" sz="2400" b="1" dirty="0" err="1" smtClean="0"/>
              <a:t>lavage</a:t>
            </a:r>
            <a:r>
              <a:rPr lang="en-US" sz="2400" b="1" dirty="0" smtClean="0"/>
              <a:t> </a:t>
            </a:r>
            <a:r>
              <a:rPr lang="en-US" sz="2400" dirty="0" smtClean="0"/>
              <a:t>(BAL) is often used to assess</a:t>
            </a:r>
          </a:p>
          <a:p>
            <a:r>
              <a:rPr lang="en-US" sz="2400" dirty="0" smtClean="0"/>
              <a:t>the amount of inflammation and the accumulation</a:t>
            </a:r>
          </a:p>
          <a:p>
            <a:r>
              <a:rPr lang="en-US" sz="2400" dirty="0" smtClean="0"/>
              <a:t>of immune effectors cells and proteins in the alveoli. </a:t>
            </a:r>
          </a:p>
          <a:p>
            <a:r>
              <a:rPr lang="en-US" sz="2400" dirty="0" smtClean="0"/>
              <a:t>The technique consists of wedging a </a:t>
            </a:r>
            <a:r>
              <a:rPr lang="en-US" sz="2400" dirty="0" smtClean="0"/>
              <a:t>fiber optic </a:t>
            </a:r>
            <a:r>
              <a:rPr lang="en-US" sz="2400" dirty="0" smtClean="0"/>
              <a:t>bronchoscope in a sub lobar airway, then infusing</a:t>
            </a:r>
          </a:p>
          <a:p>
            <a:r>
              <a:rPr lang="en-US" sz="2400" dirty="0" smtClean="0"/>
              <a:t>20 to 50 ml aliquots of saline into the peripheral</a:t>
            </a:r>
          </a:p>
          <a:p>
            <a:r>
              <a:rPr lang="en-US" sz="2400" dirty="0" smtClean="0"/>
              <a:t>airway, which are immediately aspirated by syringe.</a:t>
            </a:r>
          </a:p>
          <a:p>
            <a:r>
              <a:rPr lang="en-US" sz="2400" dirty="0" smtClean="0"/>
              <a:t>A total of 150 to 300 ml is instilled and recovered. The fluid and cells are analyzed . High-intensity </a:t>
            </a:r>
            <a:r>
              <a:rPr lang="en-US" sz="2400" dirty="0" err="1" smtClean="0"/>
              <a:t>alveolitis</a:t>
            </a:r>
            <a:r>
              <a:rPr lang="en-US" sz="2400" dirty="0" smtClean="0"/>
              <a:t> is defined by </a:t>
            </a:r>
            <a:r>
              <a:rPr lang="en-US" sz="3200" b="1" dirty="0" smtClean="0"/>
              <a:t>10</a:t>
            </a:r>
            <a:r>
              <a:rPr lang="en-US" sz="2400" dirty="0" smtClean="0"/>
              <a:t>% or more </a:t>
            </a:r>
            <a:r>
              <a:rPr lang="en-US" sz="2400" dirty="0" err="1" smtClean="0"/>
              <a:t>polymorphonuclear</a:t>
            </a:r>
            <a:r>
              <a:rPr lang="en-US" sz="2400" dirty="0" smtClean="0"/>
              <a:t> granulocytes (PMNs) in BAL cell differential counts; low-intensity </a:t>
            </a:r>
            <a:r>
              <a:rPr lang="en-US" sz="2400" dirty="0" err="1" smtClean="0"/>
              <a:t>alveolitis</a:t>
            </a:r>
            <a:endParaRPr lang="en-US" sz="2400" dirty="0" smtClean="0"/>
          </a:p>
          <a:p>
            <a:r>
              <a:rPr lang="en-US" sz="2400" dirty="0" smtClean="0"/>
              <a:t>consists of </a:t>
            </a:r>
            <a:r>
              <a:rPr lang="en-US" sz="3200" b="1" dirty="0" smtClean="0"/>
              <a:t>10</a:t>
            </a:r>
            <a:r>
              <a:rPr lang="en-US" sz="2400" dirty="0" smtClean="0"/>
              <a:t>% PMNs or less (Reynolds, 1986).</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 </a:t>
            </a:r>
            <a:endParaRPr lang="en-US" dirty="0"/>
          </a:p>
        </p:txBody>
      </p:sp>
      <p:sp>
        <p:nvSpPr>
          <p:cNvPr id="3" name="Content Placeholder 2"/>
          <p:cNvSpPr>
            <a:spLocks noGrp="1"/>
          </p:cNvSpPr>
          <p:nvPr>
            <p:ph idx="1"/>
          </p:nvPr>
        </p:nvSpPr>
        <p:spPr/>
        <p:txBody>
          <a:bodyPr>
            <a:normAutofit/>
          </a:bodyPr>
          <a:lstStyle/>
          <a:p>
            <a:r>
              <a:rPr lang="en-US" dirty="0" err="1" smtClean="0"/>
              <a:t>Cortiocosteroids</a:t>
            </a:r>
            <a:r>
              <a:rPr lang="en-US" dirty="0" smtClean="0"/>
              <a:t> are the mainstay of treatment for IPF</a:t>
            </a:r>
          </a:p>
          <a:p>
            <a:r>
              <a:rPr lang="en-US" dirty="0" smtClean="0"/>
              <a:t>Medications are usually continued for a year and then a decision is made about continuing or tapering the dosage.</a:t>
            </a:r>
          </a:p>
          <a:p>
            <a:r>
              <a:rPr lang="en-US" dirty="0" smtClean="0"/>
              <a:t>Individuals who are not responsive to corticosteroids may be placed on other immunosuppressive drugs such as </a:t>
            </a:r>
            <a:r>
              <a:rPr lang="en-US" dirty="0" err="1" smtClean="0"/>
              <a:t>cyclophosphamide</a:t>
            </a:r>
            <a:r>
              <a:rPr lang="en-US" dirty="0" smtClean="0"/>
              <a:t>, </a:t>
            </a:r>
            <a:r>
              <a:rPr lang="en-US" dirty="0" err="1" smtClean="0"/>
              <a:t>azathioprine</a:t>
            </a:r>
            <a:r>
              <a:rPr lang="en-US" dirty="0" smtClean="0"/>
              <a:t>, or </a:t>
            </a:r>
            <a:r>
              <a:rPr lang="en-US" dirty="0" err="1" smtClean="0"/>
              <a:t>penicillamine</a:t>
            </a:r>
            <a:r>
              <a:rPr lang="en-US" dirty="0" smtClean="0"/>
              <a:t> . </a:t>
            </a:r>
            <a:r>
              <a:rPr lang="en-US" dirty="0" err="1" smtClean="0"/>
              <a:t>Penicillamine</a:t>
            </a:r>
            <a:r>
              <a:rPr lang="en-US" dirty="0" smtClean="0"/>
              <a:t> is more effective in patients with connective tissue diseases and interstitial fibrosis other than those with IPF.</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1"/>
            <a:ext cx="7315200" cy="5632311"/>
          </a:xfrm>
          <a:prstGeom prst="rect">
            <a:avLst/>
          </a:prstGeom>
        </p:spPr>
        <p:txBody>
          <a:bodyPr wrap="square">
            <a:spAutoFit/>
          </a:bodyPr>
          <a:lstStyle/>
          <a:p>
            <a:r>
              <a:rPr lang="en-US" sz="2400" dirty="0" smtClean="0">
                <a:latin typeface="Arial" pitchFamily="34" charset="0"/>
                <a:cs typeface="Arial" pitchFamily="34" charset="0"/>
              </a:rPr>
              <a:t>Patients should stop smoking at once. Supplemental</a:t>
            </a:r>
          </a:p>
          <a:p>
            <a:r>
              <a:rPr lang="en-US" sz="2400" dirty="0" smtClean="0">
                <a:latin typeface="Arial" pitchFamily="34" charset="0"/>
                <a:cs typeface="Arial" pitchFamily="34" charset="0"/>
              </a:rPr>
              <a:t>oxygen is important with exercise as there is a</a:t>
            </a:r>
          </a:p>
          <a:p>
            <a:r>
              <a:rPr lang="en-US" sz="2400" dirty="0" smtClean="0">
                <a:latin typeface="Arial" pitchFamily="34" charset="0"/>
                <a:cs typeface="Arial" pitchFamily="34" charset="0"/>
              </a:rPr>
              <a:t>characteristic significant fall in arterial oxygen tension (Pa02) . Individuals that require</a:t>
            </a:r>
          </a:p>
          <a:p>
            <a:r>
              <a:rPr lang="en-US" sz="2400" dirty="0" smtClean="0">
                <a:latin typeface="Arial" pitchFamily="34" charset="0"/>
                <a:cs typeface="Arial" pitchFamily="34" charset="0"/>
              </a:rPr>
              <a:t>more than 4 L flow/min by nasal prongs may</a:t>
            </a:r>
          </a:p>
          <a:p>
            <a:r>
              <a:rPr lang="en-US" sz="2400" dirty="0" smtClean="0">
                <a:latin typeface="Arial" pitchFamily="34" charset="0"/>
                <a:cs typeface="Arial" pitchFamily="34" charset="0"/>
              </a:rPr>
              <a:t>prefer direct administration of oxygen into the trachea.</a:t>
            </a:r>
          </a:p>
          <a:p>
            <a:r>
              <a:rPr lang="en-US" sz="2400" dirty="0" smtClean="0">
                <a:latin typeface="Arial" pitchFamily="34" charset="0"/>
                <a:cs typeface="Arial" pitchFamily="34" charset="0"/>
              </a:rPr>
              <a:t>In addition to supplying higher concentrations</a:t>
            </a:r>
          </a:p>
          <a:p>
            <a:r>
              <a:rPr lang="en-US" sz="2400" dirty="0" smtClean="0">
                <a:latin typeface="Arial" pitchFamily="34" charset="0"/>
                <a:cs typeface="Arial" pitchFamily="34" charset="0"/>
              </a:rPr>
              <a:t>of oxygen to the lungs, many patients prefer the cosmetic effective of not wearing obvious nasal prongs. Patients that have refractory disease limited to the lungs may be candidates for single or double lung transplantation.</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1"/>
            <a:ext cx="7620000" cy="4524315"/>
          </a:xfrm>
          <a:prstGeom prst="rect">
            <a:avLst/>
          </a:prstGeom>
        </p:spPr>
        <p:txBody>
          <a:bodyPr wrap="square">
            <a:spAutoFit/>
          </a:bodyPr>
          <a:lstStyle/>
          <a:p>
            <a:r>
              <a:rPr lang="en-US" sz="2400" dirty="0" smtClean="0">
                <a:hlinkClick r:id="rId2"/>
              </a:rPr>
              <a:t>Interstitial </a:t>
            </a:r>
            <a:r>
              <a:rPr lang="en-US" sz="2400" dirty="0">
                <a:hlinkClick r:id="rId2"/>
              </a:rPr>
              <a:t>lung disease</a:t>
            </a:r>
            <a:r>
              <a:rPr lang="en-US" sz="2400" dirty="0"/>
              <a:t> is a general category that includes many different lung conditions. All interstitial </a:t>
            </a:r>
            <a:r>
              <a:rPr lang="en-US" sz="2400" dirty="0">
                <a:hlinkClick r:id="rId3"/>
              </a:rPr>
              <a:t>lung diseases</a:t>
            </a:r>
            <a:r>
              <a:rPr lang="en-US" sz="2400" dirty="0"/>
              <a:t> affect the </a:t>
            </a:r>
            <a:r>
              <a:rPr lang="en-US" sz="2400" dirty="0" err="1"/>
              <a:t>interstitium</a:t>
            </a:r>
            <a:r>
              <a:rPr lang="en-US" sz="2400" dirty="0"/>
              <a:t>, a part of the </a:t>
            </a:r>
            <a:r>
              <a:rPr lang="en-US" sz="2400" dirty="0">
                <a:hlinkClick r:id="rId4"/>
              </a:rPr>
              <a:t>lungs</a:t>
            </a:r>
            <a:r>
              <a:rPr lang="en-US" sz="2400" dirty="0"/>
              <a:t>' anatomic structure.</a:t>
            </a:r>
          </a:p>
          <a:p>
            <a:r>
              <a:rPr lang="en-US" sz="2400" dirty="0"/>
              <a:t>The </a:t>
            </a:r>
            <a:r>
              <a:rPr lang="en-US" sz="2400" dirty="0" err="1"/>
              <a:t>interstitium</a:t>
            </a:r>
            <a:r>
              <a:rPr lang="en-US" sz="2400" dirty="0"/>
              <a:t> is a lace-like network of tissue that extends throughout both lungs. The </a:t>
            </a:r>
            <a:r>
              <a:rPr lang="en-US" sz="2400" dirty="0" err="1"/>
              <a:t>interstitium</a:t>
            </a:r>
            <a:r>
              <a:rPr lang="en-US" sz="2400" dirty="0"/>
              <a:t> provides support to the lungs' microscopic air sacs (alveoli). Tiny </a:t>
            </a:r>
            <a:r>
              <a:rPr lang="en-US" sz="2400" dirty="0">
                <a:hlinkClick r:id="rId5"/>
              </a:rPr>
              <a:t>blood</a:t>
            </a:r>
            <a:r>
              <a:rPr lang="en-US" sz="2400" dirty="0"/>
              <a:t> vessels travel through the </a:t>
            </a:r>
            <a:r>
              <a:rPr lang="en-US" sz="2400" dirty="0" err="1"/>
              <a:t>interstitium</a:t>
            </a:r>
            <a:r>
              <a:rPr lang="en-US" sz="2400" dirty="0"/>
              <a:t>, allowing gas exchange between </a:t>
            </a:r>
            <a:r>
              <a:rPr lang="en-US" sz="2400" dirty="0">
                <a:hlinkClick r:id="rId6"/>
              </a:rPr>
              <a:t>blood</a:t>
            </a:r>
            <a:r>
              <a:rPr lang="en-US" sz="2400" dirty="0"/>
              <a:t> and the air in the lungs. Normally, the </a:t>
            </a:r>
            <a:r>
              <a:rPr lang="en-US" sz="2400" dirty="0" err="1"/>
              <a:t>interstitium</a:t>
            </a:r>
            <a:r>
              <a:rPr lang="en-US" sz="2400" dirty="0"/>
              <a:t> is so thin it can't be seen on chest X-rays or CT scans</a:t>
            </a:r>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b="1" dirty="0">
                <a:latin typeface="Times New Roman" pitchFamily="18" charset="0"/>
                <a:cs typeface="Times New Roman" pitchFamily="18" charset="0"/>
              </a:rPr>
              <a:t>Interstitial lung</a:t>
            </a:r>
            <a:r>
              <a:rPr lang="en-US" dirty="0">
                <a:latin typeface="Times New Roman" pitchFamily="18" charset="0"/>
                <a:cs typeface="Times New Roman" pitchFamily="18" charset="0"/>
              </a:rPr>
              <a:t> disease is a group of </a:t>
            </a:r>
            <a:r>
              <a:rPr lang="en-US" b="1" dirty="0">
                <a:latin typeface="Times New Roman" pitchFamily="18" charset="0"/>
                <a:cs typeface="Times New Roman" pitchFamily="18" charset="0"/>
              </a:rPr>
              <a:t>lung</a:t>
            </a:r>
            <a:r>
              <a:rPr lang="en-US" dirty="0">
                <a:latin typeface="Times New Roman" pitchFamily="18" charset="0"/>
                <a:cs typeface="Times New Roman" pitchFamily="18" charset="0"/>
              </a:rPr>
              <a:t> disorders in which the </a:t>
            </a:r>
            <a:r>
              <a:rPr lang="en-US" dirty="0" smtClean="0">
                <a:latin typeface="Times New Roman" pitchFamily="18" charset="0"/>
                <a:cs typeface="Times New Roman" pitchFamily="18" charset="0"/>
              </a:rPr>
              <a:t>deep </a:t>
            </a:r>
            <a:r>
              <a:rPr lang="en-US" b="1" dirty="0" smtClean="0">
                <a:latin typeface="Times New Roman" pitchFamily="18" charset="0"/>
                <a:cs typeface="Times New Roman" pitchFamily="18" charset="0"/>
              </a:rPr>
              <a:t>lung</a:t>
            </a:r>
            <a:r>
              <a:rPr lang="en-US" dirty="0">
                <a:latin typeface="Times New Roman" pitchFamily="18" charset="0"/>
                <a:cs typeface="Times New Roman" pitchFamily="18" charset="0"/>
              </a:rPr>
              <a:t> tissues become inflamed and then damaged. The </a:t>
            </a:r>
            <a:r>
              <a:rPr lang="en-US" b="1" dirty="0">
                <a:latin typeface="Times New Roman" pitchFamily="18" charset="0"/>
                <a:cs typeface="Times New Roman" pitchFamily="18" charset="0"/>
              </a:rPr>
              <a:t>lungs</a:t>
            </a:r>
            <a:r>
              <a:rPr lang="en-US" dirty="0">
                <a:latin typeface="Times New Roman" pitchFamily="18" charset="0"/>
                <a:cs typeface="Times New Roman" pitchFamily="18" charset="0"/>
              </a:rPr>
              <a:t> contain tiny air sacs (alveoli), which is where oxygen is absorbed. These air sacs expand with each breath. The tissue around these air sacs is called </a:t>
            </a:r>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interstitium</a:t>
            </a:r>
            <a:r>
              <a:rPr lang="en-US"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Interstitial Lung Disease</a:t>
            </a:r>
            <a:br>
              <a:rPr lang="en-US" dirty="0"/>
            </a:br>
            <a:endParaRPr lang="en-US" dirty="0"/>
          </a:p>
        </p:txBody>
      </p:sp>
      <p:sp>
        <p:nvSpPr>
          <p:cNvPr id="3" name="Content Placeholder 2"/>
          <p:cNvSpPr>
            <a:spLocks noGrp="1"/>
          </p:cNvSpPr>
          <p:nvPr>
            <p:ph idx="1"/>
          </p:nvPr>
        </p:nvSpPr>
        <p:spPr/>
        <p:txBody>
          <a:bodyPr/>
          <a:lstStyle/>
          <a:p>
            <a:r>
              <a:rPr lang="en-US" dirty="0"/>
              <a:t>All forms of interstitial lung disease cause thickening of the </a:t>
            </a:r>
            <a:r>
              <a:rPr lang="en-US" dirty="0" err="1"/>
              <a:t>interstitium</a:t>
            </a:r>
            <a:r>
              <a:rPr lang="en-US" dirty="0"/>
              <a:t>. The thickening can be due to inflammation, scarring, or extra fluid (</a:t>
            </a:r>
            <a:r>
              <a:rPr lang="en-US" dirty="0">
                <a:hlinkClick r:id="rId2"/>
              </a:rPr>
              <a:t>edema</a:t>
            </a:r>
            <a:r>
              <a:rPr lang="en-US" dirty="0"/>
              <a:t>). Some forms of interstitial lung disease are short-lived; others are chronic and irreversible.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Causes of Interstitial Lung Disease</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Bacteria, viruses, and fungi are known to cause interstitial pneumonias. Regular exposures to inhaled irritants at work or during hobbies can also cause some interstitial lung disease. These irritants include:</a:t>
            </a:r>
          </a:p>
          <a:p>
            <a:r>
              <a:rPr lang="en-US" dirty="0"/>
              <a:t>Asbestos</a:t>
            </a:r>
          </a:p>
          <a:p>
            <a:r>
              <a:rPr lang="en-US" dirty="0"/>
              <a:t>Silica dust</a:t>
            </a:r>
          </a:p>
          <a:p>
            <a:r>
              <a:rPr lang="en-US" dirty="0"/>
              <a:t>Talc</a:t>
            </a:r>
          </a:p>
          <a:p>
            <a:r>
              <a:rPr lang="en-US" dirty="0"/>
              <a:t>Coal dust, or various other metal dusts from working in mining</a:t>
            </a:r>
          </a:p>
          <a:p>
            <a:r>
              <a:rPr lang="en-US" dirty="0"/>
              <a:t>Grain dust from farming</a:t>
            </a:r>
          </a:p>
          <a:p>
            <a:r>
              <a:rPr lang="en-US" dirty="0"/>
              <a:t>Bird proteins (such as from exotic birds, chickens, or pigeons)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Diffuse Interstitial Pulmonary Fibrosis</a:t>
            </a:r>
          </a:p>
        </p:txBody>
      </p:sp>
      <p:sp>
        <p:nvSpPr>
          <p:cNvPr id="4" name="Content Placeholder 3"/>
          <p:cNvSpPr>
            <a:spLocks noGrp="1"/>
          </p:cNvSpPr>
          <p:nvPr>
            <p:ph idx="1"/>
          </p:nvPr>
        </p:nvSpPr>
        <p:spPr/>
        <p:txBody>
          <a:bodyPr>
            <a:normAutofit/>
          </a:bodyPr>
          <a:lstStyle/>
          <a:p>
            <a:pPr algn="just">
              <a:buNone/>
            </a:pPr>
            <a:r>
              <a:rPr lang="en-US" smtClean="0"/>
              <a:t>    This </a:t>
            </a:r>
            <a:r>
              <a:rPr lang="en-US" dirty="0"/>
              <a:t>disease is known as diffuse interstitial </a:t>
            </a:r>
            <a:r>
              <a:rPr lang="en-US" dirty="0" smtClean="0"/>
              <a:t>pulmonary fibrosis </a:t>
            </a:r>
            <a:r>
              <a:rPr lang="en-US" dirty="0"/>
              <a:t>(IPF) in the United States and </a:t>
            </a:r>
            <a:r>
              <a:rPr lang="en-US" dirty="0" smtClean="0"/>
              <a:t>cryptogenic </a:t>
            </a:r>
            <a:r>
              <a:rPr lang="it-IT" dirty="0" smtClean="0"/>
              <a:t>fibrosing alveolitis in Europe</a:t>
            </a:r>
            <a:r>
              <a:rPr lang="en-US" dirty="0" smtClean="0"/>
              <a:t> </a:t>
            </a:r>
            <a:r>
              <a:rPr lang="en-US" dirty="0"/>
              <a:t>Initially, some type of injury to the </a:t>
            </a:r>
            <a:r>
              <a:rPr lang="en-US" dirty="0" smtClean="0"/>
              <a:t>pulmonary parenchyma </a:t>
            </a:r>
            <a:r>
              <a:rPr lang="en-US" dirty="0"/>
              <a:t>causes an influx of inflammatory </a:t>
            </a:r>
            <a:r>
              <a:rPr lang="en-US" dirty="0" smtClean="0"/>
              <a:t>and immune </a:t>
            </a:r>
            <a:r>
              <a:rPr lang="en-US" dirty="0"/>
              <a:t>cells, resulting in a diffuse </a:t>
            </a:r>
            <a:r>
              <a:rPr lang="en-US" dirty="0" smtClean="0"/>
              <a:t>inflammatory process </a:t>
            </a:r>
            <a:r>
              <a:rPr lang="en-US" dirty="0"/>
              <a:t>distal to the terminal bronchiole (</a:t>
            </a:r>
            <a:r>
              <a:rPr lang="en-US" dirty="0" err="1" smtClean="0"/>
              <a:t>alveolitis</a:t>
            </a:r>
            <a:r>
              <a:rPr lang="en-US" dirty="0" smtClean="0"/>
              <a:t>).</a:t>
            </a:r>
            <a:r>
              <a:rPr lang="it-IT"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066800"/>
            <a:ext cx="6705600" cy="4647426"/>
          </a:xfrm>
          <a:prstGeom prst="rect">
            <a:avLst/>
          </a:prstGeom>
        </p:spPr>
        <p:txBody>
          <a:bodyPr wrap="square">
            <a:spAutoFit/>
          </a:bodyPr>
          <a:lstStyle/>
          <a:p>
            <a:r>
              <a:rPr lang="en-US" sz="3200" b="1" dirty="0"/>
              <a:t>The etiologic factors </a:t>
            </a:r>
            <a:r>
              <a:rPr lang="en-US" sz="2400" dirty="0">
                <a:latin typeface="Arial" pitchFamily="34" charset="0"/>
                <a:cs typeface="Arial" pitchFamily="34" charset="0"/>
              </a:rPr>
              <a:t>of this condition are </a:t>
            </a:r>
            <a:r>
              <a:rPr lang="en-US" sz="2400" dirty="0" smtClean="0">
                <a:latin typeface="Arial" pitchFamily="34" charset="0"/>
                <a:cs typeface="Arial" pitchFamily="34" charset="0"/>
              </a:rPr>
              <a:t>un certain. Similar </a:t>
            </a:r>
            <a:r>
              <a:rPr lang="en-US" sz="2400" dirty="0">
                <a:latin typeface="Arial" pitchFamily="34" charset="0"/>
                <a:cs typeface="Arial" pitchFamily="34" charset="0"/>
              </a:rPr>
              <a:t>conditions can be produced by </a:t>
            </a:r>
            <a:r>
              <a:rPr lang="en-US" sz="2400" dirty="0" smtClean="0">
                <a:latin typeface="Arial" pitchFamily="34" charset="0"/>
                <a:cs typeface="Arial" pitchFamily="34" charset="0"/>
              </a:rPr>
              <a:t>certain drugs </a:t>
            </a:r>
            <a:r>
              <a:rPr lang="en-US" sz="2400" dirty="0">
                <a:latin typeface="Arial" pitchFamily="34" charset="0"/>
                <a:cs typeface="Arial" pitchFamily="34" charset="0"/>
              </a:rPr>
              <a:t>or poisons and are found in patients </a:t>
            </a:r>
            <a:r>
              <a:rPr lang="en-US" sz="2400" dirty="0" smtClean="0">
                <a:latin typeface="Arial" pitchFamily="34" charset="0"/>
                <a:cs typeface="Arial" pitchFamily="34" charset="0"/>
              </a:rPr>
              <a:t>with rheumatoid </a:t>
            </a:r>
            <a:r>
              <a:rPr lang="en-US" sz="2400" dirty="0">
                <a:latin typeface="Arial" pitchFamily="34" charset="0"/>
                <a:cs typeface="Arial" pitchFamily="34" charset="0"/>
              </a:rPr>
              <a:t>arthritis and systemic sclerosis. </a:t>
            </a:r>
            <a:r>
              <a:rPr lang="en-US" sz="2400" dirty="0" smtClean="0">
                <a:latin typeface="Arial" pitchFamily="34" charset="0"/>
                <a:cs typeface="Arial" pitchFamily="34" charset="0"/>
              </a:rPr>
              <a:t>There appears </a:t>
            </a:r>
            <a:r>
              <a:rPr lang="en-US" sz="2400" dirty="0">
                <a:latin typeface="Arial" pitchFamily="34" charset="0"/>
                <a:cs typeface="Arial" pitchFamily="34" charset="0"/>
              </a:rPr>
              <a:t>to be a genetic factor, since twins, </a:t>
            </a:r>
            <a:r>
              <a:rPr lang="en-US" sz="2400" dirty="0" smtClean="0">
                <a:latin typeface="Arial" pitchFamily="34" charset="0"/>
                <a:cs typeface="Arial" pitchFamily="34" charset="0"/>
              </a:rPr>
              <a:t>siblings, and </a:t>
            </a:r>
            <a:r>
              <a:rPr lang="en-US" sz="2400" dirty="0">
                <a:latin typeface="Arial" pitchFamily="34" charset="0"/>
                <a:cs typeface="Arial" pitchFamily="34" charset="0"/>
              </a:rPr>
              <a:t>other members of the same family have been </a:t>
            </a:r>
            <a:r>
              <a:rPr lang="en-US" sz="2400" dirty="0" smtClean="0">
                <a:latin typeface="Arial" pitchFamily="34" charset="0"/>
                <a:cs typeface="Arial" pitchFamily="34" charset="0"/>
              </a:rPr>
              <a:t>reported with </a:t>
            </a:r>
            <a:r>
              <a:rPr lang="en-US" sz="2400" dirty="0">
                <a:latin typeface="Arial" pitchFamily="34" charset="0"/>
                <a:cs typeface="Arial" pitchFamily="34" charset="0"/>
              </a:rPr>
              <a:t>diffuse interstitial pulmonary </a:t>
            </a:r>
            <a:r>
              <a:rPr lang="en-US" sz="2400" dirty="0" err="1" smtClean="0">
                <a:latin typeface="Arial" pitchFamily="34" charset="0"/>
                <a:cs typeface="Arial" pitchFamily="34" charset="0"/>
              </a:rPr>
              <a:t>fibrosis.Thi</a:t>
            </a:r>
            <a:r>
              <a:rPr lang="en-US" sz="2400" dirty="0" err="1" smtClean="0"/>
              <a:t>s</a:t>
            </a:r>
            <a:r>
              <a:rPr lang="en-US" sz="2400" dirty="0" smtClean="0"/>
              <a:t> </a:t>
            </a:r>
            <a:r>
              <a:rPr lang="en-US" sz="2400" dirty="0"/>
              <a:t>condition has also been reported in a few individuals</a:t>
            </a:r>
          </a:p>
          <a:p>
            <a:r>
              <a:rPr lang="en-US" sz="2400" dirty="0"/>
              <a:t>with </a:t>
            </a:r>
            <a:r>
              <a:rPr lang="en-US" sz="2400" dirty="0" err="1"/>
              <a:t>Raynaud's</a:t>
            </a:r>
            <a:r>
              <a:rPr lang="en-US" sz="2400" dirty="0"/>
              <a:t> phenomenon, ulcerative colitis,</a:t>
            </a:r>
          </a:p>
          <a:p>
            <a:r>
              <a:rPr lang="en-US" sz="2400" dirty="0"/>
              <a:t>and other diseases, but their exact relationship</a:t>
            </a:r>
          </a:p>
          <a:p>
            <a:r>
              <a:rPr lang="en-US" sz="2400" dirty="0"/>
              <a:t>remains unclear.</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lstStyle/>
          <a:p>
            <a:r>
              <a:rPr lang="en-US" dirty="0"/>
              <a:t>fatigue</a:t>
            </a:r>
            <a:r>
              <a:rPr lang="en-US" dirty="0" smtClean="0"/>
              <a:t>,</a:t>
            </a:r>
          </a:p>
          <a:p>
            <a:r>
              <a:rPr lang="en-US" dirty="0" err="1"/>
              <a:t>dyspnea</a:t>
            </a:r>
            <a:r>
              <a:rPr lang="en-US" dirty="0"/>
              <a:t> on exertion</a:t>
            </a:r>
            <a:r>
              <a:rPr lang="en-US" dirty="0" smtClean="0"/>
              <a:t>,</a:t>
            </a:r>
          </a:p>
          <a:p>
            <a:r>
              <a:rPr lang="en-US" dirty="0" smtClean="0"/>
              <a:t>A chronic un productive cough</a:t>
            </a:r>
            <a:r>
              <a:rPr lang="en-US" dirty="0"/>
              <a:t> As the disease progresses, the patient becomes</a:t>
            </a:r>
          </a:p>
          <a:p>
            <a:pPr>
              <a:buNone/>
            </a:pPr>
            <a:r>
              <a:rPr lang="en-US" dirty="0" smtClean="0"/>
              <a:t>    steadily </a:t>
            </a:r>
            <a:r>
              <a:rPr lang="en-US" dirty="0"/>
              <a:t>more </a:t>
            </a:r>
            <a:r>
              <a:rPr lang="en-US" dirty="0" err="1"/>
              <a:t>dyspneic</a:t>
            </a:r>
            <a:r>
              <a:rPr lang="en-US" dirty="0"/>
              <a:t> and cyanotic.</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DIAGONASIS</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On </a:t>
            </a:r>
            <a:r>
              <a:rPr lang="en-US" b="1" dirty="0"/>
              <a:t>auscultation</a:t>
            </a:r>
            <a:r>
              <a:rPr lang="en-US" dirty="0" smtClean="0"/>
              <a:t>, one </a:t>
            </a:r>
            <a:r>
              <a:rPr lang="en-US" dirty="0"/>
              <a:t>notes sharply crackling </a:t>
            </a:r>
            <a:r>
              <a:rPr lang="en-US" dirty="0" err="1"/>
              <a:t>rales</a:t>
            </a:r>
            <a:r>
              <a:rPr lang="en-US" dirty="0"/>
              <a:t>. Chest expansion </a:t>
            </a:r>
            <a:r>
              <a:rPr lang="en-US" dirty="0" smtClean="0"/>
              <a:t>is reduced </a:t>
            </a:r>
            <a:r>
              <a:rPr lang="en-US" dirty="0"/>
              <a:t>and </a:t>
            </a:r>
            <a:r>
              <a:rPr lang="en-US" dirty="0" smtClean="0"/>
              <a:t>clubbing </a:t>
            </a:r>
            <a:r>
              <a:rPr lang="en-US" dirty="0"/>
              <a:t>of the digits is often present.</a:t>
            </a:r>
          </a:p>
          <a:p>
            <a:r>
              <a:rPr lang="en-US" dirty="0"/>
              <a:t>The chest x-ray usually indicates diffuse </a:t>
            </a:r>
            <a:r>
              <a:rPr lang="en-US" dirty="0" smtClean="0"/>
              <a:t>reticular markings</a:t>
            </a:r>
            <a:r>
              <a:rPr lang="en-US" dirty="0"/>
              <a:t>, most prominent in the lower </a:t>
            </a:r>
            <a:r>
              <a:rPr lang="en-US" dirty="0" smtClean="0"/>
              <a:t>lung fields.</a:t>
            </a:r>
          </a:p>
          <a:p>
            <a:r>
              <a:rPr lang="en-US" dirty="0"/>
              <a:t>Pulmonary function tests show a reduced vital </a:t>
            </a:r>
            <a:r>
              <a:rPr lang="en-US" dirty="0" smtClean="0"/>
              <a:t>capacity and </a:t>
            </a:r>
            <a:r>
              <a:rPr lang="en-US" dirty="0"/>
              <a:t>total lung capacity with no impaired </a:t>
            </a:r>
            <a:r>
              <a:rPr lang="en-US" dirty="0" smtClean="0"/>
              <a:t>flow rates.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537</TotalTime>
  <Words>750</Words>
  <Application>Microsoft Office PowerPoint</Application>
  <PresentationFormat>On-screen Show (4:3)</PresentationFormat>
  <Paragraphs>58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Interstitial Lung Disease </vt:lpstr>
      <vt:lpstr>Slide 2</vt:lpstr>
      <vt:lpstr>Definition</vt:lpstr>
      <vt:lpstr>Types of Interstitial Lung Disease </vt:lpstr>
      <vt:lpstr>Causes of Interstitial Lung Disease </vt:lpstr>
      <vt:lpstr>Diffuse Interstitial Pulmonary Fibrosis</vt:lpstr>
      <vt:lpstr>Slide 7</vt:lpstr>
      <vt:lpstr>Symptoms</vt:lpstr>
      <vt:lpstr>DIAGONASIS </vt:lpstr>
      <vt:lpstr>Slide 10</vt:lpstr>
      <vt:lpstr>Slide 11</vt:lpstr>
      <vt:lpstr>Slide 12</vt:lpstr>
      <vt:lpstr>Medical management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Interstitial Lung Disease</dc:title>
  <dc:creator>DELL</dc:creator>
  <cp:lastModifiedBy>DELL</cp:lastModifiedBy>
  <cp:revision>30</cp:revision>
  <dcterms:created xsi:type="dcterms:W3CDTF">2015-03-19T18:00:50Z</dcterms:created>
  <dcterms:modified xsi:type="dcterms:W3CDTF">2019-09-05T09:47:47Z</dcterms:modified>
</cp:coreProperties>
</file>