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57" r:id="rId3"/>
    <p:sldId id="263" r:id="rId4"/>
    <p:sldId id="258" r:id="rId5"/>
    <p:sldId id="259" r:id="rId6"/>
    <p:sldId id="260" r:id="rId7"/>
    <p:sldId id="261" r:id="rId8"/>
    <p:sldId id="262" r:id="rId9"/>
    <p:sldId id="264" r:id="rId10"/>
    <p:sldId id="269" r:id="rId11"/>
    <p:sldId id="265" r:id="rId12"/>
    <p:sldId id="266" r:id="rId13"/>
    <p:sldId id="267" r:id="rId14"/>
    <p:sldId id="268"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94A4A5-ED7B-4AEF-9211-8B43B8FF87B0}" type="datetimeFigureOut">
              <a:rPr lang="en-US" smtClean="0"/>
              <a:pPr/>
              <a:t>4/25/2018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2F202C-6CEB-4065-9EDA-12EDEB1151B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endParaRPr lang="en-US" dirty="0"/>
          </a:p>
        </p:txBody>
      </p:sp>
      <p:sp>
        <p:nvSpPr>
          <p:cNvPr id="4" name="Slide Number Placeholder 3"/>
          <p:cNvSpPr>
            <a:spLocks noGrp="1"/>
          </p:cNvSpPr>
          <p:nvPr>
            <p:ph type="sldNum" sz="quarter" idx="10"/>
          </p:nvPr>
        </p:nvSpPr>
        <p:spPr/>
        <p:txBody>
          <a:bodyPr/>
          <a:lstStyle/>
          <a:p>
            <a:fld id="{EE2F202C-6CEB-4065-9EDA-12EDEB1151BA}"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F7A6C68-82BF-4D2E-85E9-FAD9C515850F}" type="datetimeFigureOut">
              <a:rPr lang="en-US" smtClean="0"/>
              <a:pPr/>
              <a:t>4/25/2018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9FACFCE-846F-4FD4-8D87-98242B018D0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7A6C68-82BF-4D2E-85E9-FAD9C515850F}" type="datetimeFigureOut">
              <a:rPr lang="en-US" smtClean="0"/>
              <a:pPr/>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ACFCE-846F-4FD4-8D87-98242B018D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7A6C68-82BF-4D2E-85E9-FAD9C515850F}" type="datetimeFigureOut">
              <a:rPr lang="en-US" smtClean="0"/>
              <a:pPr/>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ACFCE-846F-4FD4-8D87-98242B018D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7A6C68-82BF-4D2E-85E9-FAD9C515850F}" type="datetimeFigureOut">
              <a:rPr lang="en-US" smtClean="0"/>
              <a:pPr/>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ACFCE-846F-4FD4-8D87-98242B018D0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F7A6C68-82BF-4D2E-85E9-FAD9C515850F}" type="datetimeFigureOut">
              <a:rPr lang="en-US" smtClean="0"/>
              <a:pPr/>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ACFCE-846F-4FD4-8D87-98242B018D0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F7A6C68-82BF-4D2E-85E9-FAD9C515850F}" type="datetimeFigureOut">
              <a:rPr lang="en-US" smtClean="0"/>
              <a:pPr/>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ACFCE-846F-4FD4-8D87-98242B018D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F7A6C68-82BF-4D2E-85E9-FAD9C515850F}" type="datetimeFigureOut">
              <a:rPr lang="en-US" smtClean="0"/>
              <a:pPr/>
              <a:t>4/25/2018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FACFCE-846F-4FD4-8D87-98242B018D0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F7A6C68-82BF-4D2E-85E9-FAD9C515850F}" type="datetimeFigureOut">
              <a:rPr lang="en-US" smtClean="0"/>
              <a:pPr/>
              <a:t>4/25/2018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FACFCE-846F-4FD4-8D87-98242B018D0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7A6C68-82BF-4D2E-85E9-FAD9C515850F}" type="datetimeFigureOut">
              <a:rPr lang="en-US" smtClean="0"/>
              <a:pPr/>
              <a:t>4/25/2018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FACFCE-846F-4FD4-8D87-98242B018D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F7A6C68-82BF-4D2E-85E9-FAD9C515850F}" type="datetimeFigureOut">
              <a:rPr lang="en-US" smtClean="0"/>
              <a:pPr/>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ACFCE-846F-4FD4-8D87-98242B018D0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F7A6C68-82BF-4D2E-85E9-FAD9C515850F}" type="datetimeFigureOut">
              <a:rPr lang="en-US" smtClean="0"/>
              <a:pPr/>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9FACFCE-846F-4FD4-8D87-98242B018D0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F7A6C68-82BF-4D2E-85E9-FAD9C515850F}" type="datetimeFigureOut">
              <a:rPr lang="en-US" smtClean="0"/>
              <a:pPr/>
              <a:t>4/25/2018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9FACFCE-846F-4FD4-8D87-98242B018D0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Atmospheric_pressure" TargetMode="External"/><Relationship Id="rId2" Type="http://schemas.openxmlformats.org/officeDocument/2006/relationships/hyperlink" Target="http://en.wikipedia.org/wiki/Alveolar_pressure" TargetMode="External"/><Relationship Id="rId1" Type="http://schemas.openxmlformats.org/officeDocument/2006/relationships/slideLayout" Target="../slideLayouts/slideLayout7.xml"/><Relationship Id="rId4" Type="http://schemas.openxmlformats.org/officeDocument/2006/relationships/hyperlink" Target="http://en.wikipedia.org/wiki/Pressure_suppor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emedicine.medscape.com/article/169640-overview"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Lymphocytes" TargetMode="External"/><Relationship Id="rId2" Type="http://schemas.openxmlformats.org/officeDocument/2006/relationships/hyperlink" Target="http://en.wikipedia.org/wiki/Neutrophils" TargetMode="External"/><Relationship Id="rId1" Type="http://schemas.openxmlformats.org/officeDocument/2006/relationships/slideLayout" Target="../slideLayouts/slideLayout7.xml"/><Relationship Id="rId5" Type="http://schemas.openxmlformats.org/officeDocument/2006/relationships/hyperlink" Target="http://en.wikipedia.org/wiki/Hyaline" TargetMode="External"/><Relationship Id="rId4" Type="http://schemas.openxmlformats.org/officeDocument/2006/relationships/hyperlink" Target="http://en.wikipedia.org/wiki/Pulmonary_alveolus"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Sepsis" TargetMode="External"/><Relationship Id="rId2" Type="http://schemas.openxmlformats.org/officeDocument/2006/relationships/hyperlink" Target="http://en.wikipedia.org/wiki/Inflammation"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Gas_exchange" TargetMode="External"/><Relationship Id="rId7" Type="http://schemas.openxmlformats.org/officeDocument/2006/relationships/hyperlink" Target="http://en.wikipedia.org/wiki/Fibrosis" TargetMode="External"/><Relationship Id="rId2" Type="http://schemas.openxmlformats.org/officeDocument/2006/relationships/hyperlink" Target="http://en.wikipedia.org/wiki/Alveoli" TargetMode="External"/><Relationship Id="rId1" Type="http://schemas.openxmlformats.org/officeDocument/2006/relationships/slideLayout" Target="../slideLayouts/slideLayout7.xml"/><Relationship Id="rId6" Type="http://schemas.openxmlformats.org/officeDocument/2006/relationships/hyperlink" Target="http://en.wikipedia.org/wiki/Surfactant" TargetMode="External"/><Relationship Id="rId5" Type="http://schemas.openxmlformats.org/officeDocument/2006/relationships/hyperlink" Target="http://en.wikipedia.org/wiki/Endothelium" TargetMode="External"/><Relationship Id="rId4" Type="http://schemas.openxmlformats.org/officeDocument/2006/relationships/hyperlink" Target="http://en.wikipedia.org/wiki/Cytokine"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en.wikipedia.org/wiki/Fever" TargetMode="External"/><Relationship Id="rId3" Type="http://schemas.openxmlformats.org/officeDocument/2006/relationships/hyperlink" Target="http://en.wikipedia.org/wiki/Tachypnea" TargetMode="External"/><Relationship Id="rId7" Type="http://schemas.openxmlformats.org/officeDocument/2006/relationships/hyperlink" Target="http://en.wikipedia.org/wiki/Hypotension" TargetMode="External"/><Relationship Id="rId2" Type="http://schemas.openxmlformats.org/officeDocument/2006/relationships/hyperlink" Target="http://en.wikipedia.org/wiki/Dyspnea" TargetMode="External"/><Relationship Id="rId1" Type="http://schemas.openxmlformats.org/officeDocument/2006/relationships/slideLayout" Target="../slideLayouts/slideLayout7.xml"/><Relationship Id="rId6" Type="http://schemas.openxmlformats.org/officeDocument/2006/relationships/hyperlink" Target="http://en.wikipedia.org/wiki/Opacity_(optics)" TargetMode="External"/><Relationship Id="rId5" Type="http://schemas.openxmlformats.org/officeDocument/2006/relationships/hyperlink" Target="http://en.wikipedia.org/wiki/Chest_x-ray" TargetMode="External"/><Relationship Id="rId4" Type="http://schemas.openxmlformats.org/officeDocument/2006/relationships/hyperlink" Target="http://en.wikipedia.org/wiki/Hypoxemia"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en.wikipedia.org/wiki/Phosgene" TargetMode="External"/><Relationship Id="rId3" Type="http://schemas.openxmlformats.org/officeDocument/2006/relationships/hyperlink" Target="http://en.wikipedia.org/wiki/Pneumonia" TargetMode="External"/><Relationship Id="rId7" Type="http://schemas.openxmlformats.org/officeDocument/2006/relationships/hyperlink" Target="http://en.wikipedia.org/wiki/Pancreatitis" TargetMode="External"/><Relationship Id="rId2" Type="http://schemas.openxmlformats.org/officeDocument/2006/relationships/hyperlink" Target="http://en.wikipedia.org/wiki/Sepsis" TargetMode="External"/><Relationship Id="rId1" Type="http://schemas.openxmlformats.org/officeDocument/2006/relationships/slideLayout" Target="../slideLayouts/slideLayout7.xml"/><Relationship Id="rId6" Type="http://schemas.openxmlformats.org/officeDocument/2006/relationships/hyperlink" Target="http://en.wikipedia.org/wiki/Pulmonary_contusion" TargetMode="External"/><Relationship Id="rId5" Type="http://schemas.openxmlformats.org/officeDocument/2006/relationships/hyperlink" Target="http://en.wikipedia.org/wiki/Babesiosis" TargetMode="External"/><Relationship Id="rId4" Type="http://schemas.openxmlformats.org/officeDocument/2006/relationships/hyperlink" Target="http://en.wikipedia.org/wiki/Blood_transfusion" TargetMode="External"/><Relationship Id="rId9" Type="http://schemas.openxmlformats.org/officeDocument/2006/relationships/hyperlink" Target="http://en.wikipedia.org/wiki/Chlorine"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Pleural_effusion" TargetMode="External"/><Relationship Id="rId2" Type="http://schemas.openxmlformats.org/officeDocument/2006/relationships/hyperlink" Target="http://en.wikipedia.org/wiki/Pulmonary" TargetMode="External"/><Relationship Id="rId1" Type="http://schemas.openxmlformats.org/officeDocument/2006/relationships/slideLayout" Target="../slideLayouts/slideLayout7.xml"/><Relationship Id="rId5" Type="http://schemas.openxmlformats.org/officeDocument/2006/relationships/hyperlink" Target="http://en.wikipedia.org/wiki/Fraction_of_inspired_oxygen" TargetMode="External"/><Relationship Id="rId4" Type="http://schemas.openxmlformats.org/officeDocument/2006/relationships/hyperlink" Target="http://en.wikipedia.org/wiki/Pneumothora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Continuous_positive_airway_pressure" TargetMode="External"/><Relationship Id="rId2" Type="http://schemas.openxmlformats.org/officeDocument/2006/relationships/hyperlink" Target="http://en.wikipedia.org/wiki/Positive_end_expiratory_pressure" TargetMode="External"/><Relationship Id="rId1" Type="http://schemas.openxmlformats.org/officeDocument/2006/relationships/slideLayout" Target="../slideLayouts/slideLayout7.xml"/><Relationship Id="rId5" Type="http://schemas.openxmlformats.org/officeDocument/2006/relationships/hyperlink" Target="http://en.wikipedia.org/wiki/Society_of_Critical_Care_Medicine" TargetMode="External"/><Relationship Id="rId4" Type="http://schemas.openxmlformats.org/officeDocument/2006/relationships/hyperlink" Target="http://en.wikipedia.org/wiki/American_Thoracic_Societ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Acute respiratory distress syndrome</a:t>
            </a:r>
            <a:br>
              <a:rPr lang="en-US" dirty="0"/>
            </a:br>
            <a:r>
              <a:rPr lang="en-US" dirty="0" smtClean="0"/>
              <a:t>ARDS</a:t>
            </a:r>
            <a:endParaRPr lang="en-US" dirty="0"/>
          </a:p>
        </p:txBody>
      </p:sp>
      <p:sp>
        <p:nvSpPr>
          <p:cNvPr id="3" name="Subtitle 2"/>
          <p:cNvSpPr>
            <a:spLocks noGrp="1"/>
          </p:cNvSpPr>
          <p:nvPr>
            <p:ph type="subTitle" idx="1"/>
          </p:nvPr>
        </p:nvSpPr>
        <p:spPr/>
        <p:txBody>
          <a:bodyPr/>
          <a:lstStyle/>
          <a:p>
            <a:r>
              <a:rPr lang="en-US" dirty="0" smtClean="0"/>
              <a:t>MUHAMMAD RAMZAN</a:t>
            </a:r>
          </a:p>
          <a:p>
            <a:r>
              <a:rPr lang="en-US" dirty="0" smtClean="0"/>
              <a:t>ASSISTANT PROFESSOR</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219200"/>
            <a:ext cx="7239000" cy="3416320"/>
          </a:xfrm>
          <a:prstGeom prst="rect">
            <a:avLst/>
          </a:prstGeom>
        </p:spPr>
        <p:txBody>
          <a:bodyPr wrap="square">
            <a:spAutoFit/>
          </a:bodyPr>
          <a:lstStyle/>
          <a:p>
            <a:r>
              <a:rPr lang="en-US" sz="2400" b="1" dirty="0" smtClean="0"/>
              <a:t>Positive end-expiratory pressure</a:t>
            </a:r>
            <a:r>
              <a:rPr lang="en-US" sz="2400" dirty="0" smtClean="0"/>
              <a:t> (</a:t>
            </a:r>
            <a:r>
              <a:rPr lang="en-US" sz="2400" b="1" dirty="0" smtClean="0"/>
              <a:t>PEEP</a:t>
            </a:r>
            <a:r>
              <a:rPr lang="en-US" sz="2400" dirty="0" smtClean="0"/>
              <a:t>) is the pressure in the lungs (</a:t>
            </a:r>
            <a:r>
              <a:rPr lang="en-US" sz="2400" dirty="0" smtClean="0">
                <a:hlinkClick r:id="rId2" tooltip="Alveolar pressure"/>
              </a:rPr>
              <a:t>alveolar pressure</a:t>
            </a:r>
            <a:r>
              <a:rPr lang="en-US" sz="2400" dirty="0" smtClean="0"/>
              <a:t>) above </a:t>
            </a:r>
            <a:r>
              <a:rPr lang="en-US" sz="2400" dirty="0" smtClean="0">
                <a:hlinkClick r:id="rId3" tooltip="Atmospheric pressure"/>
              </a:rPr>
              <a:t>atmospheric pressure</a:t>
            </a:r>
            <a:r>
              <a:rPr lang="en-US" sz="2400" dirty="0" smtClean="0"/>
              <a:t> (the pressure outside of the body) that exists at the end of expiration. The two types of PEEP are extrinsic PEEP (PEEP applied by a ventilator) and intrinsic PEEP (PEEP caused by a non-complete exhalation). Pressure that is applied or increased during an inspiration is termed </a:t>
            </a:r>
            <a:r>
              <a:rPr lang="en-US" sz="2400" dirty="0" smtClean="0">
                <a:hlinkClick r:id="rId4" tooltip="Pressure support"/>
              </a:rPr>
              <a:t>pressure support</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38200"/>
            <a:ext cx="7696200" cy="4893647"/>
          </a:xfrm>
          <a:prstGeom prst="rect">
            <a:avLst/>
          </a:prstGeom>
        </p:spPr>
        <p:txBody>
          <a:bodyPr wrap="square">
            <a:spAutoFit/>
          </a:bodyPr>
          <a:lstStyle/>
          <a:p>
            <a:r>
              <a:rPr lang="en-US" sz="2400" b="1" dirty="0" err="1" smtClean="0"/>
              <a:t>Pathophysiology</a:t>
            </a:r>
            <a:endParaRPr lang="en-US" sz="2400" b="1" dirty="0" smtClean="0"/>
          </a:p>
          <a:p>
            <a:r>
              <a:rPr lang="en-US" sz="2400" dirty="0" smtClean="0"/>
              <a:t>ARDS is associated with diffuse alveolar damage (DAD) and lung capillary endothelial injury. The early phase is described as being </a:t>
            </a:r>
            <a:r>
              <a:rPr lang="en-US" sz="2400" dirty="0" err="1" smtClean="0"/>
              <a:t>exudative</a:t>
            </a:r>
            <a:r>
              <a:rPr lang="en-US" sz="2400" dirty="0" smtClean="0"/>
              <a:t>, whereas the later phase is </a:t>
            </a:r>
            <a:r>
              <a:rPr lang="en-US" sz="2400" dirty="0" err="1" smtClean="0"/>
              <a:t>fibroproliferative</a:t>
            </a:r>
            <a:r>
              <a:rPr lang="en-US" sz="2400" dirty="0" smtClean="0"/>
              <a:t> in character.</a:t>
            </a:r>
          </a:p>
          <a:p>
            <a:r>
              <a:rPr lang="en-US" sz="2400" dirty="0" smtClean="0"/>
              <a:t>Early ARDS is characterized by an increase in the permeability of the alveolar-capillary barrier, leading to an influx of fluid into the alveoli. The alveolar-capillary barrier is formed by the </a:t>
            </a:r>
            <a:r>
              <a:rPr lang="en-US" sz="2400" dirty="0" err="1" smtClean="0"/>
              <a:t>microvascular</a:t>
            </a:r>
            <a:r>
              <a:rPr lang="en-US" sz="2400" dirty="0" smtClean="0"/>
              <a:t> endothelium and the epithelial lining of the alveoli. Hence, a variety of insults resulting in damage either to the vascular endothelium or to the alveolar epithelium could result in ARDS</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43000"/>
            <a:ext cx="7924800" cy="4154984"/>
          </a:xfrm>
          <a:prstGeom prst="rect">
            <a:avLst/>
          </a:prstGeom>
        </p:spPr>
        <p:txBody>
          <a:bodyPr wrap="square">
            <a:spAutoFit/>
          </a:bodyPr>
          <a:lstStyle/>
          <a:p>
            <a:r>
              <a:rPr lang="en-US" sz="2400" dirty="0" smtClean="0"/>
              <a:t>The main site of injury may be focused on either the vascular endothelium (</a:t>
            </a:r>
            <a:r>
              <a:rPr lang="en-US" sz="2400" dirty="0" err="1" smtClean="0"/>
              <a:t>eg,</a:t>
            </a:r>
            <a:r>
              <a:rPr lang="en-US" sz="2400" dirty="0" err="1" smtClean="0">
                <a:hlinkClick r:id="rId2"/>
              </a:rPr>
              <a:t>sepsis</a:t>
            </a:r>
            <a:r>
              <a:rPr lang="en-US" sz="2400" dirty="0" smtClean="0"/>
              <a:t>) or the alveolar epithelium (</a:t>
            </a:r>
            <a:r>
              <a:rPr lang="en-US" sz="2400" dirty="0" err="1" smtClean="0"/>
              <a:t>eg</a:t>
            </a:r>
            <a:r>
              <a:rPr lang="en-US" sz="2400" dirty="0" smtClean="0"/>
              <a:t>, aspiration of gastric contents). Injury to the endothelium results in increased capillary permeability and the influx of protein-rich fluid into the alveolar space. Injury to the alveolar lining cells also promotes pulmonary edema formation. Two types of alveolar epithelial cells exist. Type I cells, which make up 90% of the alveolar epithelium, are injured easily. Damage to type I cells allows both increased entry of fluid into the alveoli and decreased clearance of fluid from the alveolar space.</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295400"/>
            <a:ext cx="7391400" cy="3785652"/>
          </a:xfrm>
          <a:prstGeom prst="rect">
            <a:avLst/>
          </a:prstGeom>
        </p:spPr>
        <p:txBody>
          <a:bodyPr wrap="square">
            <a:spAutoFit/>
          </a:bodyPr>
          <a:lstStyle/>
          <a:p>
            <a:r>
              <a:rPr lang="en-US" sz="2400" dirty="0" smtClean="0"/>
              <a:t>Type II alveolar epithelial cells are relatively more resistant to injury. However, type II cells have several important functions, including the production of surfactant, ion transport, and proliferation and differentiation into type l cells after cellular injury. Damage to type II cells results in decreased production of surfactant with resultant decreased compliance and alveolar collapse. Interference with the normal repair processes in the lung may lead to the development of fibrosis</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720840"/>
            <a:ext cx="7315200" cy="3416320"/>
          </a:xfrm>
          <a:prstGeom prst="rect">
            <a:avLst/>
          </a:prstGeom>
        </p:spPr>
        <p:txBody>
          <a:bodyPr wrap="square">
            <a:spAutoFit/>
          </a:bodyPr>
          <a:lstStyle/>
          <a:p>
            <a:r>
              <a:rPr lang="en-US" sz="2400" dirty="0" smtClean="0">
                <a:hlinkClick r:id="rId2" tooltip="Neutrophils"/>
              </a:rPr>
              <a:t/>
            </a:r>
            <a:br>
              <a:rPr lang="en-US" sz="2400" dirty="0" smtClean="0">
                <a:hlinkClick r:id="rId2" tooltip="Neutrophils"/>
              </a:rPr>
            </a:br>
            <a:r>
              <a:rPr lang="en-US" sz="2400" dirty="0" err="1" smtClean="0">
                <a:hlinkClick r:id="rId2" tooltip="Neutrophils"/>
              </a:rPr>
              <a:t>Neutrophils</a:t>
            </a:r>
            <a:r>
              <a:rPr lang="en-US" sz="2400" dirty="0" smtClean="0"/>
              <a:t> and some T-</a:t>
            </a:r>
            <a:r>
              <a:rPr lang="en-US" sz="2400" dirty="0" smtClean="0">
                <a:hlinkClick r:id="rId3" tooltip="Lymphocytes"/>
              </a:rPr>
              <a:t>lymphocytes</a:t>
            </a:r>
            <a:r>
              <a:rPr lang="en-US" sz="2400" dirty="0" smtClean="0"/>
              <a:t> quickly migrate into the inflamed lung tissue and contribute in the amplification of the phenomenon. Typical histological presentation involves diffuse </a:t>
            </a:r>
            <a:r>
              <a:rPr lang="en-US" sz="2400" dirty="0" smtClean="0">
                <a:hlinkClick r:id="rId4" tooltip="Pulmonary alveolus"/>
              </a:rPr>
              <a:t>alveolar</a:t>
            </a:r>
            <a:r>
              <a:rPr lang="en-US" sz="2400" dirty="0" smtClean="0"/>
              <a:t> damage and </a:t>
            </a:r>
            <a:r>
              <a:rPr lang="en-US" sz="2400" dirty="0" smtClean="0">
                <a:hlinkClick r:id="rId5" tooltip="Hyaline"/>
              </a:rPr>
              <a:t>hyaline</a:t>
            </a:r>
            <a:r>
              <a:rPr lang="en-US" sz="2400" dirty="0" smtClean="0"/>
              <a:t> membrane formation in alveolar walls. Although the triggering mechanisms are not completely understood, recent research has examined the role of inflammation and mechanical stress.</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19200"/>
            <a:ext cx="7924800" cy="4893647"/>
          </a:xfrm>
          <a:prstGeom prst="rect">
            <a:avLst/>
          </a:prstGeom>
        </p:spPr>
        <p:txBody>
          <a:bodyPr wrap="square">
            <a:spAutoFit/>
          </a:bodyPr>
          <a:lstStyle/>
          <a:p>
            <a:r>
              <a:rPr lang="en-US" sz="2400" b="1" dirty="0" smtClean="0"/>
              <a:t>Principles of medical and  physical therapy management</a:t>
            </a:r>
          </a:p>
          <a:p>
            <a:r>
              <a:rPr lang="en-US" sz="2400" dirty="0" smtClean="0"/>
              <a:t>Intubation and </a:t>
            </a:r>
            <a:r>
              <a:rPr lang="en-US" sz="2400" dirty="0" err="1" smtClean="0"/>
              <a:t>ventilatory</a:t>
            </a:r>
            <a:r>
              <a:rPr lang="en-US" sz="2400" dirty="0" smtClean="0"/>
              <a:t> support are implemented if</a:t>
            </a:r>
          </a:p>
          <a:p>
            <a:r>
              <a:rPr lang="en-US" sz="2400" dirty="0" smtClean="0"/>
              <a:t>arterial blood gases are severely affected and </a:t>
            </a:r>
            <a:r>
              <a:rPr lang="en-US" sz="2400" dirty="0" err="1" smtClean="0"/>
              <a:t>rerspiratory</a:t>
            </a:r>
            <a:endParaRPr lang="en-US" sz="2400" dirty="0" smtClean="0"/>
          </a:p>
          <a:p>
            <a:r>
              <a:rPr lang="en-US" sz="2400" dirty="0" smtClean="0"/>
              <a:t>distress worsened. An </a:t>
            </a:r>
            <a:r>
              <a:rPr lang="en-US" sz="2400" dirty="0" err="1" smtClean="0"/>
              <a:t>endotracheal</a:t>
            </a:r>
            <a:r>
              <a:rPr lang="en-US" sz="2400" dirty="0" smtClean="0"/>
              <a:t> tube can</a:t>
            </a:r>
          </a:p>
          <a:p>
            <a:r>
              <a:rPr lang="en-US" sz="2400" dirty="0" smtClean="0"/>
              <a:t>be placed through the nose o r mouth or a </a:t>
            </a:r>
            <a:r>
              <a:rPr lang="en-US" sz="2400" dirty="0" err="1" smtClean="0"/>
              <a:t>tracheostomy</a:t>
            </a:r>
            <a:endParaRPr lang="en-US" sz="2400" dirty="0" smtClean="0"/>
          </a:p>
          <a:p>
            <a:r>
              <a:rPr lang="en-US" sz="2400" dirty="0" smtClean="0"/>
              <a:t>can be performed. The tidal volume is set</a:t>
            </a:r>
          </a:p>
          <a:p>
            <a:r>
              <a:rPr lang="en-US" sz="2400" dirty="0" smtClean="0"/>
              <a:t>at about 10 ml/kg of the patient's body weight. The</a:t>
            </a:r>
          </a:p>
          <a:p>
            <a:r>
              <a:rPr lang="en-US" sz="2400" dirty="0" smtClean="0"/>
              <a:t>patient usually establishes the respiratory rate, although</a:t>
            </a:r>
          </a:p>
          <a:p>
            <a:r>
              <a:rPr lang="en-US" sz="2400" dirty="0" smtClean="0"/>
              <a:t>it may be rapid. A positive end expiratory</a:t>
            </a:r>
          </a:p>
          <a:p>
            <a:r>
              <a:rPr lang="en-US" sz="2400" dirty="0" smtClean="0"/>
              <a:t>pressure (PEEP) of around 12 cm H20 maintains the alveoli open and thereby optimizes gas transfer at</a:t>
            </a:r>
          </a:p>
          <a:p>
            <a:r>
              <a:rPr lang="en-US" sz="2400" dirty="0" smtClean="0"/>
              <a:t>end-expiration.</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1143000"/>
            <a:ext cx="7391400" cy="3416320"/>
          </a:xfrm>
          <a:prstGeom prst="rect">
            <a:avLst/>
          </a:prstGeom>
        </p:spPr>
        <p:txBody>
          <a:bodyPr wrap="square">
            <a:spAutoFit/>
          </a:bodyPr>
          <a:lstStyle/>
          <a:p>
            <a:r>
              <a:rPr lang="en-US" sz="2400" dirty="0" smtClean="0"/>
              <a:t>The sitting position optimizes lung capacity. The</a:t>
            </a:r>
          </a:p>
          <a:p>
            <a:r>
              <a:rPr lang="en-US" sz="2400" dirty="0" smtClean="0"/>
              <a:t>use of a reclining chair at the bedside perhaps should</a:t>
            </a:r>
          </a:p>
          <a:p>
            <a:r>
              <a:rPr lang="en-US" sz="2400" dirty="0" smtClean="0"/>
              <a:t>be considered more often in the management of patients with acute lung injury. </a:t>
            </a:r>
          </a:p>
          <a:p>
            <a:r>
              <a:rPr lang="en-US" sz="2400" dirty="0" smtClean="0"/>
              <a:t>Theoretically, the potential function of all lung fields will be benefited with the lungs in a more upright position</a:t>
            </a:r>
            <a:r>
              <a:rPr lang="en-US" dirty="0" smtClean="0"/>
              <a:t>. </a:t>
            </a:r>
            <a:r>
              <a:rPr lang="en-US" sz="2400" dirty="0" smtClean="0"/>
              <a:t>Patients who are not too unstable to tolerate upright positions may respond favorably to  the prone position.</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images\images.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762000"/>
            <a:ext cx="4572000" cy="4893647"/>
          </a:xfrm>
          <a:prstGeom prst="rect">
            <a:avLst/>
          </a:prstGeom>
        </p:spPr>
        <p:txBody>
          <a:bodyPr wrap="square">
            <a:spAutoFit/>
          </a:bodyPr>
          <a:lstStyle/>
          <a:p>
            <a:r>
              <a:rPr lang="en-US" sz="2400" b="1" dirty="0" smtClean="0"/>
              <a:t>Acute </a:t>
            </a:r>
            <a:r>
              <a:rPr lang="en-US" sz="2400" b="1" dirty="0"/>
              <a:t>respiratory distress syndrome (ARDS)</a:t>
            </a:r>
            <a:r>
              <a:rPr lang="en-US" sz="2400" dirty="0"/>
              <a:t>, previously known as </a:t>
            </a:r>
            <a:r>
              <a:rPr lang="en-US" sz="2400" b="1" dirty="0"/>
              <a:t>respiratory distress syndrome (RDS)</a:t>
            </a:r>
            <a:r>
              <a:rPr lang="en-US" sz="2400" dirty="0"/>
              <a:t>, </a:t>
            </a:r>
            <a:r>
              <a:rPr lang="en-US" sz="2400" b="1" dirty="0"/>
              <a:t>adult respiratory distress syndrome</a:t>
            </a:r>
            <a:r>
              <a:rPr lang="en-US" sz="2400" dirty="0"/>
              <a:t>, or </a:t>
            </a:r>
            <a:r>
              <a:rPr lang="en-US" sz="2400" b="1" dirty="0"/>
              <a:t>shock lung</a:t>
            </a:r>
            <a:r>
              <a:rPr lang="en-US" sz="2400" dirty="0"/>
              <a:t>, is a severe, life-threatening medical condition characterized by widespread </a:t>
            </a:r>
            <a:r>
              <a:rPr lang="en-US" sz="2400" dirty="0">
                <a:latin typeface="+mj-lt"/>
                <a:hlinkClick r:id="rId2" tooltip="Inflammation"/>
              </a:rPr>
              <a:t>inflammation</a:t>
            </a:r>
            <a:r>
              <a:rPr lang="en-US" sz="2400" dirty="0"/>
              <a:t> in the lungs. While ARDS may be triggered by a trauma or lung infection, it is usually the result of </a:t>
            </a:r>
            <a:r>
              <a:rPr lang="en-US" sz="2400" dirty="0" smtClean="0">
                <a:hlinkClick r:id="rId3" tooltip="Sepsis"/>
              </a:rPr>
              <a:t>sepsis</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1828800"/>
            <a:ext cx="6248400" cy="2677656"/>
          </a:xfrm>
          <a:prstGeom prst="rect">
            <a:avLst/>
          </a:prstGeom>
        </p:spPr>
        <p:txBody>
          <a:bodyPr wrap="square">
            <a:spAutoFit/>
          </a:bodyPr>
          <a:lstStyle/>
          <a:p>
            <a:r>
              <a:rPr lang="en-US" sz="2400" dirty="0" smtClean="0">
                <a:latin typeface="Times New Roman" pitchFamily="18" charset="0"/>
                <a:cs typeface="Times New Roman" pitchFamily="18" charset="0"/>
              </a:rPr>
              <a:t>ARDS was recognized as the most severe form of acute lung injury (ALI), a form of diffuse alveolar injury. The AECC defined ARDS as an acute condition characterized by bilateral pulmonary infiltrates and severe hypoxemia in the absence of evidence for </a:t>
            </a:r>
            <a:r>
              <a:rPr lang="en-US" sz="2400" dirty="0" err="1" smtClean="0">
                <a:latin typeface="Times New Roman" pitchFamily="18" charset="0"/>
                <a:cs typeface="Times New Roman" pitchFamily="18" charset="0"/>
              </a:rPr>
              <a:t>cardiogenic</a:t>
            </a:r>
            <a:r>
              <a:rPr lang="en-US" sz="2400" dirty="0" smtClean="0">
                <a:latin typeface="Times New Roman" pitchFamily="18" charset="0"/>
                <a:cs typeface="Times New Roman" pitchFamily="18" charset="0"/>
              </a:rPr>
              <a:t> pulmonary edema.</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609601"/>
            <a:ext cx="6705600" cy="4154984"/>
          </a:xfrm>
          <a:prstGeom prst="rect">
            <a:avLst/>
          </a:prstGeom>
        </p:spPr>
        <p:txBody>
          <a:bodyPr wrap="square">
            <a:spAutoFit/>
          </a:bodyPr>
          <a:lstStyle/>
          <a:p>
            <a:r>
              <a:rPr lang="en-US" sz="2400" dirty="0"/>
              <a:t>Acute respiratory distress syndrome (ARDS) occurs when fluid builds up in the tiny, elastic air sacs (alveoli) in </a:t>
            </a:r>
            <a:r>
              <a:rPr lang="en-US" sz="2400" dirty="0" smtClean="0"/>
              <a:t> </a:t>
            </a:r>
            <a:r>
              <a:rPr lang="en-US" sz="2400" dirty="0"/>
              <a:t>lungs. More fluid in </a:t>
            </a:r>
            <a:r>
              <a:rPr lang="en-US" sz="2400" dirty="0" smtClean="0"/>
              <a:t> </a:t>
            </a:r>
            <a:r>
              <a:rPr lang="en-US" sz="2400" dirty="0"/>
              <a:t>lungs means less oxygen can reach </a:t>
            </a:r>
            <a:r>
              <a:rPr lang="en-US" sz="2400" dirty="0" smtClean="0"/>
              <a:t> </a:t>
            </a:r>
            <a:r>
              <a:rPr lang="en-US" sz="2400" dirty="0"/>
              <a:t>bloodstream. This deprives </a:t>
            </a:r>
            <a:r>
              <a:rPr lang="en-US" sz="2400" dirty="0" smtClean="0"/>
              <a:t> </a:t>
            </a:r>
            <a:r>
              <a:rPr lang="en-US" sz="2400" dirty="0"/>
              <a:t>organs of the oxygen they need to function.</a:t>
            </a:r>
          </a:p>
          <a:p>
            <a:r>
              <a:rPr lang="en-US" sz="2400" dirty="0"/>
              <a:t>ARDS typically occurs in people who are already critically ill or who have significant injuries. Severe shortness of breath — the main symptom of ARDS — usually develops within a few hours to a few days after the original disease or trauma.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304800"/>
            <a:ext cx="6248400" cy="6370975"/>
          </a:xfrm>
          <a:prstGeom prst="rect">
            <a:avLst/>
          </a:prstGeom>
        </p:spPr>
        <p:txBody>
          <a:bodyPr wrap="square">
            <a:spAutoFit/>
          </a:bodyPr>
          <a:lstStyle/>
          <a:p>
            <a:r>
              <a:rPr lang="en-US" sz="2400" dirty="0"/>
              <a:t>ARDS is a disease of the microscopic air sacs of the lungs (</a:t>
            </a:r>
            <a:r>
              <a:rPr lang="en-US" sz="2400" dirty="0">
                <a:hlinkClick r:id="rId2" tooltip="Alveoli"/>
              </a:rPr>
              <a:t>alveoli</a:t>
            </a:r>
            <a:r>
              <a:rPr lang="en-US" sz="2400" dirty="0"/>
              <a:t>) that leads to decreased exchange of oxygen and carbon dioxide (</a:t>
            </a:r>
            <a:r>
              <a:rPr lang="en-US" sz="2400" dirty="0">
                <a:hlinkClick r:id="rId3" tooltip="Gas exchange"/>
              </a:rPr>
              <a:t>gas exchange</a:t>
            </a:r>
            <a:r>
              <a:rPr lang="en-US" sz="2400" dirty="0"/>
              <a:t>). </a:t>
            </a:r>
            <a:endParaRPr lang="en-US" sz="2400" dirty="0" smtClean="0"/>
          </a:p>
          <a:p>
            <a:r>
              <a:rPr lang="en-US" sz="2400" dirty="0" smtClean="0"/>
              <a:t>ARDS </a:t>
            </a:r>
            <a:r>
              <a:rPr lang="en-US" sz="2400" dirty="0"/>
              <a:t>is associated with several pathologic changes</a:t>
            </a:r>
            <a:r>
              <a:rPr lang="en-US" sz="2400" dirty="0" smtClean="0"/>
              <a:t>:</a:t>
            </a:r>
          </a:p>
          <a:p>
            <a:r>
              <a:rPr lang="en-US" sz="2400" dirty="0" smtClean="0"/>
              <a:t> </a:t>
            </a:r>
            <a:r>
              <a:rPr lang="en-US" sz="2400" dirty="0"/>
              <a:t>the release of </a:t>
            </a:r>
            <a:r>
              <a:rPr lang="en-US" sz="2400" dirty="0">
                <a:hlinkClick r:id="rId4" tooltip="Cytokine"/>
              </a:rPr>
              <a:t>inflammatory chemicals</a:t>
            </a:r>
            <a:r>
              <a:rPr lang="en-US" sz="2400" dirty="0"/>
              <a:t>, breakdown of the </a:t>
            </a:r>
            <a:r>
              <a:rPr lang="en-US" sz="2400" dirty="0" smtClean="0"/>
              <a:t>cells </a:t>
            </a:r>
            <a:r>
              <a:rPr lang="en-US" sz="2400" dirty="0" smtClean="0">
                <a:hlinkClick r:id="rId5" tooltip="Endothelium"/>
              </a:rPr>
              <a:t>lining </a:t>
            </a:r>
            <a:r>
              <a:rPr lang="en-US" sz="2400" dirty="0">
                <a:hlinkClick r:id="rId5" tooltip="Endothelium"/>
              </a:rPr>
              <a:t>the lung's blood vessels</a:t>
            </a:r>
            <a:r>
              <a:rPr lang="en-US" sz="2400" dirty="0"/>
              <a:t>, </a:t>
            </a:r>
            <a:r>
              <a:rPr lang="en-US" sz="2400" dirty="0">
                <a:hlinkClick r:id="rId6" tooltip="Surfactant"/>
              </a:rPr>
              <a:t>surfactant</a:t>
            </a:r>
            <a:r>
              <a:rPr lang="en-US" sz="2400" dirty="0"/>
              <a:t> loss leading to increased surface tension in the lung</a:t>
            </a:r>
            <a:r>
              <a:rPr lang="en-US" sz="2400" dirty="0" smtClean="0"/>
              <a:t>,</a:t>
            </a:r>
          </a:p>
          <a:p>
            <a:r>
              <a:rPr lang="en-US" sz="2400" dirty="0" smtClean="0"/>
              <a:t> </a:t>
            </a:r>
            <a:r>
              <a:rPr lang="en-US" sz="2400" dirty="0"/>
              <a:t>fluid accumulation in the lung, and excessive </a:t>
            </a:r>
            <a:r>
              <a:rPr lang="en-US" sz="2400" dirty="0">
                <a:hlinkClick r:id="rId7" tooltip="Fibrosis"/>
              </a:rPr>
              <a:t>fibrous connective tissue formation</a:t>
            </a:r>
            <a:r>
              <a:rPr lang="en-US" sz="2400" dirty="0"/>
              <a:t>.</a:t>
            </a:r>
          </a:p>
          <a:p>
            <a:r>
              <a:rPr lang="en-US" sz="2400" dirty="0"/>
              <a:t>The syndrome has a high mortality between 20 and 50%. The mortality rate with ARDS varies widely based on disease severity, a person's age, and the presence of other medical conditions.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457201"/>
            <a:ext cx="7239000" cy="5755422"/>
          </a:xfrm>
          <a:prstGeom prst="rect">
            <a:avLst/>
          </a:prstGeom>
        </p:spPr>
        <p:txBody>
          <a:bodyPr wrap="square">
            <a:spAutoFit/>
          </a:bodyPr>
          <a:lstStyle/>
          <a:p>
            <a:r>
              <a:rPr lang="en-US" sz="2800" b="1" dirty="0" smtClean="0"/>
              <a:t>The </a:t>
            </a:r>
            <a:r>
              <a:rPr lang="en-US" sz="2800" b="1" dirty="0"/>
              <a:t>signs and symptoms </a:t>
            </a:r>
            <a:r>
              <a:rPr lang="en-US" sz="2400" dirty="0"/>
              <a:t>of ARDS usually begins within 72 hours of the initial insult or injury to the lung and may </a:t>
            </a:r>
            <a:r>
              <a:rPr lang="en-US" sz="2400" dirty="0" smtClean="0"/>
              <a:t>include</a:t>
            </a:r>
          </a:p>
          <a:p>
            <a:r>
              <a:rPr lang="en-US" sz="2400" dirty="0"/>
              <a:t> </a:t>
            </a:r>
            <a:r>
              <a:rPr lang="en-US" sz="2400" dirty="0">
                <a:hlinkClick r:id="rId2" tooltip="Dyspnea"/>
              </a:rPr>
              <a:t>shortness of breath</a:t>
            </a:r>
            <a:r>
              <a:rPr lang="en-US" sz="2400" dirty="0" smtClean="0"/>
              <a:t>,</a:t>
            </a:r>
          </a:p>
          <a:p>
            <a:r>
              <a:rPr lang="en-US" sz="2400" dirty="0"/>
              <a:t> </a:t>
            </a:r>
            <a:r>
              <a:rPr lang="en-US" sz="2400" dirty="0">
                <a:hlinkClick r:id="rId3" tooltip="Tachypnea"/>
              </a:rPr>
              <a:t>fast breathing</a:t>
            </a:r>
            <a:r>
              <a:rPr lang="en-US" sz="2400" dirty="0"/>
              <a:t>, </a:t>
            </a:r>
            <a:endParaRPr lang="en-US" sz="2400" dirty="0" smtClean="0"/>
          </a:p>
          <a:p>
            <a:r>
              <a:rPr lang="en-US" sz="2400" dirty="0"/>
              <a:t> </a:t>
            </a:r>
            <a:r>
              <a:rPr lang="en-US" sz="2400" dirty="0">
                <a:hlinkClick r:id="rId4" tooltip="Hypoxemia"/>
              </a:rPr>
              <a:t>low oxygen level in the </a:t>
            </a:r>
            <a:r>
              <a:rPr lang="en-US" sz="2400" dirty="0" smtClean="0">
                <a:hlinkClick r:id="rId4" tooltip="Hypoxemia"/>
              </a:rPr>
              <a:t>blood</a:t>
            </a:r>
            <a:endParaRPr lang="en-US" sz="2400" baseline="30000" dirty="0"/>
          </a:p>
          <a:p>
            <a:r>
              <a:rPr lang="en-US" sz="2400" dirty="0"/>
              <a:t>  </a:t>
            </a:r>
            <a:r>
              <a:rPr lang="en-US" sz="2800" b="1" dirty="0">
                <a:hlinkClick r:id="rId5" tooltip="Chest x-ray"/>
              </a:rPr>
              <a:t>chest </a:t>
            </a:r>
            <a:r>
              <a:rPr lang="en-US" sz="2800" b="1" dirty="0" smtClean="0">
                <a:hlinkClick r:id="rId5" tooltip="Chest x-ray"/>
              </a:rPr>
              <a:t>x-ray</a:t>
            </a:r>
            <a:endParaRPr lang="en-US" sz="2800" b="1" dirty="0" smtClean="0"/>
          </a:p>
          <a:p>
            <a:r>
              <a:rPr lang="en-US" sz="2400" dirty="0"/>
              <a:t> </a:t>
            </a:r>
            <a:r>
              <a:rPr lang="en-US" sz="2400" dirty="0" smtClean="0"/>
              <a:t>frequently </a:t>
            </a:r>
            <a:r>
              <a:rPr lang="en-US" sz="2400" dirty="0"/>
              <a:t>demonstrates generalized infiltrates or </a:t>
            </a:r>
            <a:r>
              <a:rPr lang="en-US" sz="2400" dirty="0">
                <a:hlinkClick r:id="rId6" tooltip="Opacity (optics)"/>
              </a:rPr>
              <a:t>opacities</a:t>
            </a:r>
            <a:r>
              <a:rPr lang="en-US" sz="2400" dirty="0"/>
              <a:t> in both lungs</a:t>
            </a:r>
            <a:r>
              <a:rPr lang="en-US" sz="2400" dirty="0" smtClean="0"/>
              <a:t>,</a:t>
            </a:r>
            <a:r>
              <a:rPr lang="en-US" sz="2400" dirty="0"/>
              <a:t> which represent fluid accumulation in the lungs.</a:t>
            </a:r>
          </a:p>
          <a:p>
            <a:r>
              <a:rPr lang="en-US" sz="2400" dirty="0"/>
              <a:t>Other signs and symptoms that occur in people with ARDS may be associated with the underlying disease process. For example, those with ARDS from sepsis may have </a:t>
            </a:r>
            <a:r>
              <a:rPr lang="en-US" sz="2400" dirty="0">
                <a:hlinkClick r:id="rId7" tooltip="Hypotension"/>
              </a:rPr>
              <a:t>low blood pressure</a:t>
            </a:r>
            <a:r>
              <a:rPr lang="en-US" sz="2400" dirty="0"/>
              <a:t> and </a:t>
            </a:r>
            <a:r>
              <a:rPr lang="en-US" sz="2400" dirty="0">
                <a:hlinkClick r:id="rId8" tooltip="Fever"/>
              </a:rPr>
              <a:t>fever</a:t>
            </a:r>
            <a:r>
              <a:rPr lang="en-US" sz="2400" dirty="0"/>
              <a:t>, while a person with pneumonia may have a cough</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14400"/>
            <a:ext cx="8229600" cy="4216539"/>
          </a:xfrm>
          <a:prstGeom prst="rect">
            <a:avLst/>
          </a:prstGeom>
          <a:ln>
            <a:solidFill>
              <a:schemeClr val="accent1"/>
            </a:solidFill>
          </a:ln>
        </p:spPr>
        <p:txBody>
          <a:bodyPr wrap="square">
            <a:spAutoFit/>
          </a:bodyPr>
          <a:lstStyle/>
          <a:p>
            <a:r>
              <a:rPr lang="en-US" sz="2800" b="1" dirty="0" smtClean="0"/>
              <a:t>Cause</a:t>
            </a:r>
            <a:endParaRPr lang="en-US" sz="2800" b="1" dirty="0"/>
          </a:p>
          <a:p>
            <a:r>
              <a:rPr lang="en-US" sz="2400" dirty="0"/>
              <a:t>The predisposing factors of ARDS are numerous and varied. Common causes of ARDS include </a:t>
            </a:r>
            <a:r>
              <a:rPr lang="en-US" sz="2400" dirty="0">
                <a:hlinkClick r:id="rId2" tooltip="Sepsis"/>
              </a:rPr>
              <a:t>sepsis</a:t>
            </a:r>
            <a:r>
              <a:rPr lang="en-US" sz="2400" dirty="0"/>
              <a:t>, </a:t>
            </a:r>
            <a:r>
              <a:rPr lang="en-US" sz="2400" dirty="0">
                <a:hlinkClick r:id="rId3" tooltip="Pneumonia"/>
              </a:rPr>
              <a:t>pneumonia</a:t>
            </a:r>
            <a:r>
              <a:rPr lang="en-US" sz="2400" dirty="0"/>
              <a:t>, trauma, multiple </a:t>
            </a:r>
            <a:r>
              <a:rPr lang="en-US" sz="2400" dirty="0">
                <a:hlinkClick r:id="rId4" tooltip="Blood transfusion"/>
              </a:rPr>
              <a:t>blood transfusions</a:t>
            </a:r>
            <a:r>
              <a:rPr lang="en-US" sz="2400" dirty="0"/>
              <a:t>, </a:t>
            </a:r>
            <a:r>
              <a:rPr lang="en-US" sz="2400" dirty="0" err="1">
                <a:hlinkClick r:id="rId5" tooltip="Babesiosis"/>
              </a:rPr>
              <a:t>babesiosis</a:t>
            </a:r>
            <a:r>
              <a:rPr lang="en-US" sz="2400" dirty="0"/>
              <a:t>, </a:t>
            </a:r>
            <a:r>
              <a:rPr lang="en-US" sz="2400" dirty="0">
                <a:hlinkClick r:id="rId6" tooltip="Pulmonary contusion"/>
              </a:rPr>
              <a:t>lung contusion</a:t>
            </a:r>
            <a:r>
              <a:rPr lang="en-US" sz="2400" dirty="0"/>
              <a:t>, aspiration of stomach contents, and drug abuse or </a:t>
            </a:r>
            <a:r>
              <a:rPr lang="en-US" sz="2400" dirty="0" smtClean="0"/>
              <a:t>overdose.</a:t>
            </a:r>
          </a:p>
          <a:p>
            <a:r>
              <a:rPr lang="en-US" sz="2400" dirty="0" smtClean="0"/>
              <a:t>Other </a:t>
            </a:r>
            <a:r>
              <a:rPr lang="en-US" sz="2400" dirty="0"/>
              <a:t>causes of ARDS include burns, </a:t>
            </a:r>
            <a:r>
              <a:rPr lang="en-US" sz="2400" dirty="0">
                <a:hlinkClick r:id="rId7" tooltip="Pancreatitis"/>
              </a:rPr>
              <a:t>pancreatitis</a:t>
            </a:r>
            <a:r>
              <a:rPr lang="en-US" sz="2400" dirty="0"/>
              <a:t>, near drowning, or the inhalation of chemical irritants such as smoke, </a:t>
            </a:r>
            <a:r>
              <a:rPr lang="en-US" sz="2400" dirty="0">
                <a:hlinkClick r:id="rId8" tooltip="Phosgene"/>
              </a:rPr>
              <a:t>phosgene</a:t>
            </a:r>
            <a:r>
              <a:rPr lang="en-US" sz="2400" dirty="0"/>
              <a:t>, or </a:t>
            </a:r>
            <a:r>
              <a:rPr lang="en-US" sz="2400" dirty="0">
                <a:hlinkClick r:id="rId9" tooltip="Chlorine"/>
              </a:rPr>
              <a:t>chlorine gas</a:t>
            </a:r>
            <a:r>
              <a:rPr lang="en-US" sz="2400" dirty="0"/>
              <a:t>.</a:t>
            </a:r>
          </a:p>
          <a:p>
            <a:r>
              <a:rPr lang="en-US" sz="2400" dirty="0"/>
              <a:t>Some cases of ARDS are linked to large volumes of fluid used during post-trauma resuscitation</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612845"/>
            <a:ext cx="7848600" cy="4955203"/>
          </a:xfrm>
          <a:prstGeom prst="rect">
            <a:avLst/>
          </a:prstGeom>
        </p:spPr>
        <p:txBody>
          <a:bodyPr wrap="square">
            <a:spAutoFit/>
          </a:bodyPr>
          <a:lstStyle/>
          <a:p>
            <a:r>
              <a:rPr lang="en-US" sz="2800" b="1" dirty="0" smtClean="0"/>
              <a:t>Diagnosis</a:t>
            </a:r>
          </a:p>
          <a:p>
            <a:r>
              <a:rPr lang="en-US" sz="2400" dirty="0" smtClean="0"/>
              <a:t>ARDS is characterized by the following criteria:</a:t>
            </a:r>
          </a:p>
          <a:p>
            <a:r>
              <a:rPr lang="en-US" sz="2400" dirty="0" smtClean="0"/>
              <a:t>lung injury of acute onset, within 1 week of an apparent clinical insult and with progression of respiratory symptoms ,bilateral opacities on chest imaging not explained by other </a:t>
            </a:r>
            <a:r>
              <a:rPr lang="en-US" sz="2400" dirty="0" smtClean="0">
                <a:hlinkClick r:id="rId2" tooltip="Pulmonary"/>
              </a:rPr>
              <a:t>lung</a:t>
            </a:r>
            <a:r>
              <a:rPr lang="en-US" sz="2400" dirty="0" smtClean="0"/>
              <a:t> pathology (e.g. </a:t>
            </a:r>
            <a:r>
              <a:rPr lang="en-US" sz="2400" dirty="0" smtClean="0">
                <a:hlinkClick r:id="rId3" tooltip="Pleural effusion"/>
              </a:rPr>
              <a:t>pleural effusion</a:t>
            </a:r>
            <a:r>
              <a:rPr lang="en-US" sz="2400" dirty="0" smtClean="0"/>
              <a:t>, </a:t>
            </a:r>
            <a:r>
              <a:rPr lang="en-US" sz="2400" dirty="0" err="1" smtClean="0">
                <a:hlinkClick r:id="rId4" tooltip="Pneumothorax"/>
              </a:rPr>
              <a:t>pneumothorax</a:t>
            </a:r>
            <a:r>
              <a:rPr lang="en-US" sz="2400" dirty="0" smtClean="0"/>
              <a:t>, or nodules)</a:t>
            </a:r>
          </a:p>
          <a:p>
            <a:r>
              <a:rPr lang="en-US" sz="2400" dirty="0" smtClean="0"/>
              <a:t>respiratory failure not explained by heart failure or volume overload</a:t>
            </a:r>
          </a:p>
          <a:p>
            <a:r>
              <a:rPr lang="en-US" sz="2400" dirty="0" smtClean="0"/>
              <a:t>decreased arterial </a:t>
            </a:r>
            <a:r>
              <a:rPr lang="en-US" sz="2400" dirty="0" smtClean="0">
                <a:hlinkClick r:id="rId5" tooltip="Fraction of inspired oxygen"/>
              </a:rPr>
              <a:t>PaO2/FiO2</a:t>
            </a:r>
            <a:r>
              <a:rPr lang="en-US" sz="2400" dirty="0" smtClean="0"/>
              <a:t> ratio:</a:t>
            </a:r>
          </a:p>
          <a:p>
            <a:pPr lvl="1"/>
            <a:r>
              <a:rPr lang="en-US" sz="2400" dirty="0" smtClean="0"/>
              <a:t>mild ARDS: ratio is 201 - 300 mmHg (≤ 39.9 </a:t>
            </a:r>
            <a:r>
              <a:rPr lang="en-US" sz="2400" dirty="0" err="1" smtClean="0"/>
              <a:t>kPa</a:t>
            </a:r>
            <a:r>
              <a:rPr lang="en-US" sz="2400" dirty="0" smtClean="0"/>
              <a:t>)</a:t>
            </a:r>
          </a:p>
          <a:p>
            <a:pPr lvl="1"/>
            <a:r>
              <a:rPr lang="en-US" sz="2400" dirty="0" smtClean="0"/>
              <a:t>moderate ARDS: 101 - 200 mmHg (≤ 26.6 </a:t>
            </a:r>
            <a:r>
              <a:rPr lang="en-US" sz="2400" dirty="0" err="1" smtClean="0"/>
              <a:t>kPa</a:t>
            </a:r>
            <a:r>
              <a:rPr lang="en-US" sz="2400" dirty="0" smtClean="0"/>
              <a:t>)</a:t>
            </a:r>
          </a:p>
          <a:p>
            <a:pPr lvl="1"/>
            <a:r>
              <a:rPr lang="en-US" sz="2400" dirty="0" smtClean="0"/>
              <a:t>severe ARDS: ≤ 100 mmHg (≤ 13.3 </a:t>
            </a:r>
            <a:r>
              <a:rPr lang="en-US" sz="2400" dirty="0" err="1" smtClean="0"/>
              <a:t>kPa</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381000"/>
            <a:ext cx="8382000" cy="4893647"/>
          </a:xfrm>
          <a:prstGeom prst="rect">
            <a:avLst/>
          </a:prstGeom>
        </p:spPr>
        <p:txBody>
          <a:bodyPr wrap="square">
            <a:spAutoFit/>
          </a:bodyPr>
          <a:lstStyle/>
          <a:p>
            <a:r>
              <a:rPr lang="en-US" sz="2400" dirty="0" smtClean="0"/>
              <a:t>(a minimum </a:t>
            </a:r>
            <a:r>
              <a:rPr lang="en-US" sz="2400" dirty="0" smtClean="0">
                <a:hlinkClick r:id="rId2" tooltip="Positive end expiratory pressure"/>
              </a:rPr>
              <a:t>positive end expiratory pressure (PEEP)</a:t>
            </a:r>
            <a:endParaRPr lang="en-US" sz="2400" dirty="0" smtClean="0"/>
          </a:p>
          <a:p>
            <a:r>
              <a:rPr lang="en-US" sz="2400" dirty="0" smtClean="0"/>
              <a:t> of 5 cmH2O is required; </a:t>
            </a:r>
            <a:br>
              <a:rPr lang="en-US" sz="2400" dirty="0" smtClean="0"/>
            </a:br>
            <a:r>
              <a:rPr lang="en-US" sz="2400" dirty="0" smtClean="0"/>
              <a:t> </a:t>
            </a:r>
          </a:p>
          <a:p>
            <a:r>
              <a:rPr lang="en-US" sz="2400" dirty="0" smtClean="0"/>
              <a:t> it may be delivered noninvasively with </a:t>
            </a:r>
            <a:r>
              <a:rPr lang="en-US" sz="2400" dirty="0" smtClean="0">
                <a:hlinkClick r:id="rId3" tooltip="Continuous positive airway pressure"/>
              </a:rPr>
              <a:t>CPAP</a:t>
            </a:r>
            <a:r>
              <a:rPr lang="en-US" sz="2400" dirty="0" smtClean="0"/>
              <a:t> to diagnose mild ARDS). A decreased </a:t>
            </a:r>
            <a:r>
              <a:rPr lang="en-US" sz="2400" dirty="0" err="1" smtClean="0"/>
              <a:t>PaO</a:t>
            </a:r>
            <a:r>
              <a:rPr lang="en-US" sz="2400" dirty="0" smtClean="0"/>
              <a:t> 2/</a:t>
            </a:r>
            <a:r>
              <a:rPr lang="en-US" sz="2400" dirty="0" err="1" smtClean="0"/>
              <a:t>FiO</a:t>
            </a:r>
            <a:r>
              <a:rPr lang="en-US" sz="2400" dirty="0" smtClean="0"/>
              <a:t> 2 ratio indicates reduced arterial oxygen content relative to that of the inhaled gas, indicating a failure of the lung to transport oxygen into the blood.</a:t>
            </a:r>
          </a:p>
          <a:p>
            <a:r>
              <a:rPr lang="en-US" sz="2400" dirty="0" smtClean="0"/>
              <a:t>The above characteristics are the "Berlin criteria" of 2012 by the European Society of Intensive Care Medicine, endorsed by the </a:t>
            </a:r>
            <a:r>
              <a:rPr lang="en-US" sz="2400" dirty="0" smtClean="0">
                <a:hlinkClick r:id="rId4" tooltip="American Thoracic Society"/>
              </a:rPr>
              <a:t>American Thoracic Society</a:t>
            </a:r>
            <a:r>
              <a:rPr lang="en-US" sz="2400" dirty="0" smtClean="0"/>
              <a:t> and the </a:t>
            </a:r>
            <a:r>
              <a:rPr lang="en-US" sz="2400" dirty="0" smtClean="0">
                <a:hlinkClick r:id="rId5" tooltip="Society of Critical Care Medicine"/>
              </a:rPr>
              <a:t>Society of Critical Care Medicine</a:t>
            </a:r>
            <a:r>
              <a:rPr lang="en-US" sz="2400" dirty="0" smtClean="0"/>
              <a:t>. They are a modification of the previously used criteria</a:t>
            </a:r>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964</TotalTime>
  <Words>740</Words>
  <Application>Microsoft Office PowerPoint</Application>
  <PresentationFormat>On-screen Show (4:3)</PresentationFormat>
  <Paragraphs>58</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Acute respiratory distress syndrome ARDS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Acute respiratory distress syndrome ARDS</dc:title>
  <dc:creator>DELL</dc:creator>
  <cp:lastModifiedBy>DELL</cp:lastModifiedBy>
  <cp:revision>36</cp:revision>
  <dcterms:created xsi:type="dcterms:W3CDTF">2015-03-12T19:14:40Z</dcterms:created>
  <dcterms:modified xsi:type="dcterms:W3CDTF">2018-04-25T06:55:56Z</dcterms:modified>
</cp:coreProperties>
</file>