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256" r:id="rId2"/>
    <p:sldId id="263" r:id="rId3"/>
    <p:sldId id="257" r:id="rId4"/>
    <p:sldId id="259" r:id="rId5"/>
    <p:sldId id="261" r:id="rId6"/>
    <p:sldId id="264" r:id="rId7"/>
    <p:sldId id="265" r:id="rId8"/>
    <p:sldId id="266" r:id="rId9"/>
    <p:sldId id="267" r:id="rId10"/>
    <p:sldId id="262" r:id="rId11"/>
    <p:sldId id="269" r:id="rId12"/>
    <p:sldId id="270" r:id="rId13"/>
    <p:sldId id="268" r:id="rId14"/>
    <p:sldId id="260" r:id="rId15"/>
    <p:sldId id="271" r:id="rId16"/>
    <p:sldId id="272" r:id="rId17"/>
    <p:sldId id="273" r:id="rId18"/>
    <p:sldId id="274" r:id="rId19"/>
    <p:sldId id="275" r:id="rId20"/>
    <p:sldId id="276"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0" d="100"/>
          <a:sy n="70" d="100"/>
        </p:scale>
        <p:origin x="-1374"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5672ACD-6152-453B-81ED-C92109FA913F}" type="datetimeFigureOut">
              <a:rPr lang="en-US" smtClean="0"/>
              <a:t>12/16/2014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8E8369C-767B-4D68-89FF-5A61818DA113}" type="slidenum">
              <a:rPr lang="en-US" smtClean="0"/>
              <a:t>‹#›</a:t>
            </a:fld>
            <a:endParaRPr lang="en-US"/>
          </a:p>
        </p:txBody>
      </p:sp>
    </p:spTree>
    <p:extLst>
      <p:ext uri="{BB962C8B-B14F-4D97-AF65-F5344CB8AC3E}">
        <p14:creationId xmlns:p14="http://schemas.microsoft.com/office/powerpoint/2010/main" val="28845838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002BF67-D331-4183-A042-31F10BAF4C89}" type="slidenum">
              <a:rPr lang="en-US"/>
              <a:pPr/>
              <a:t>4</a:t>
            </a:fld>
            <a:endParaRPr lang="en-US"/>
          </a:p>
        </p:txBody>
      </p:sp>
      <p:sp>
        <p:nvSpPr>
          <p:cNvPr id="103426" name="Rectangle 2"/>
          <p:cNvSpPr>
            <a:spLocks noGrp="1" noRot="1" noChangeAspect="1" noChangeArrowheads="1" noTextEdit="1"/>
          </p:cNvSpPr>
          <p:nvPr>
            <p:ph type="sldImg"/>
          </p:nvPr>
        </p:nvSpPr>
        <p:spPr>
          <a:ln/>
        </p:spPr>
      </p:sp>
      <p:sp>
        <p:nvSpPr>
          <p:cNvPr id="103427" name="Rectangle 3"/>
          <p:cNvSpPr>
            <a:spLocks noGrp="1" noChangeArrowheads="1"/>
          </p:cNvSpPr>
          <p:nvPr>
            <p:ph type="body" idx="1"/>
          </p:nvPr>
        </p:nvSpPr>
        <p:spPr/>
        <p:txBody>
          <a:bodyPr/>
          <a:lstStyle/>
          <a:p>
            <a:r>
              <a:rPr lang="en-US"/>
              <a:t>Many functions still under investigation----CFTR</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C991E6C-8BBF-480F-AA07-F3A6B8AB1C33}" type="slidenum">
              <a:rPr lang="en-US"/>
              <a:pPr/>
              <a:t>11</a:t>
            </a:fld>
            <a:endParaRPr lang="en-US"/>
          </a:p>
        </p:txBody>
      </p:sp>
      <p:sp>
        <p:nvSpPr>
          <p:cNvPr id="104450" name="Rectangle 2"/>
          <p:cNvSpPr>
            <a:spLocks noGrp="1" noRot="1" noChangeAspect="1" noChangeArrowheads="1" noTextEdit="1"/>
          </p:cNvSpPr>
          <p:nvPr>
            <p:ph type="sldImg"/>
          </p:nvPr>
        </p:nvSpPr>
        <p:spPr>
          <a:ln/>
        </p:spPr>
      </p:sp>
      <p:sp>
        <p:nvSpPr>
          <p:cNvPr id="104451" name="Rectangle 3"/>
          <p:cNvSpPr>
            <a:spLocks noGrp="1" noChangeArrowheads="1"/>
          </p:cNvSpPr>
          <p:nvPr>
            <p:ph type="body" idx="1"/>
          </p:nvPr>
        </p:nvSpPr>
        <p:spPr/>
        <p:txBody>
          <a:bodyPr/>
          <a:lstStyle/>
          <a:p>
            <a:r>
              <a:rPr lang="en-US"/>
              <a:t>Chronic sp disease---chronic cough, recurrent sp infection, bronchiolitis/asthma, nasal polyps</a:t>
            </a:r>
          </a:p>
          <a:p>
            <a:r>
              <a:rPr lang="en-US"/>
              <a:t>Nutr---ftt, vit def</a:t>
            </a:r>
          </a:p>
          <a:p>
            <a:r>
              <a:rPr lang="en-US"/>
              <a:t>Gi---mec ileus, DIOS, rectal prolapse, liver disease---biliary cirrhosis</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12/16/2014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12/16/2014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12/16/2014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12/16/2014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12/16/2014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12/16/2014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12/16/2014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12/16/2014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12/16/2014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12/16/2014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12/16/2014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12/16/2014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6000" dirty="0" smtClean="0">
                <a:solidFill>
                  <a:schemeClr val="bg1"/>
                </a:solidFill>
              </a:rPr>
              <a:t>CYSTIC FIBROSIS</a:t>
            </a:r>
            <a:endParaRPr lang="en-US" sz="6000" dirty="0"/>
          </a:p>
        </p:txBody>
      </p:sp>
      <p:sp>
        <p:nvSpPr>
          <p:cNvPr id="3" name="Subtitle 2"/>
          <p:cNvSpPr>
            <a:spLocks noGrp="1"/>
          </p:cNvSpPr>
          <p:nvPr>
            <p:ph type="subTitle" idx="1"/>
          </p:nvPr>
        </p:nvSpPr>
        <p:spPr/>
        <p:txBody>
          <a:bodyPr/>
          <a:lstStyle/>
          <a:p>
            <a:r>
              <a:rPr lang="en-US" dirty="0" smtClean="0"/>
              <a:t>  </a:t>
            </a:r>
            <a:endParaRPr lang="en-US" dirty="0"/>
          </a:p>
        </p:txBody>
      </p:sp>
    </p:spTree>
    <p:extLst>
      <p:ext uri="{BB962C8B-B14F-4D97-AF65-F5344CB8AC3E}">
        <p14:creationId xmlns:p14="http://schemas.microsoft.com/office/powerpoint/2010/main" val="67190695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eaLnBrk="1" hangingPunct="1"/>
            <a:endParaRPr lang="en-US" smtClean="0"/>
          </a:p>
        </p:txBody>
      </p:sp>
      <p:sp>
        <p:nvSpPr>
          <p:cNvPr id="24579" name="Rectangle 3"/>
          <p:cNvSpPr>
            <a:spLocks noGrp="1" noChangeArrowheads="1"/>
          </p:cNvSpPr>
          <p:nvPr>
            <p:ph type="body" idx="1"/>
          </p:nvPr>
        </p:nvSpPr>
        <p:spPr/>
        <p:txBody>
          <a:bodyPr/>
          <a:lstStyle/>
          <a:p>
            <a:pPr eaLnBrk="1" hangingPunct="1"/>
            <a:endParaRPr lang="en-US" smtClean="0"/>
          </a:p>
        </p:txBody>
      </p:sp>
      <p:pic>
        <p:nvPicPr>
          <p:cNvPr id="24580" name="Picture 5" descr="Cystic Fibrosi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0" y="288925"/>
            <a:ext cx="8229600" cy="6584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6940138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Rot="1" noChangeArrowheads="1"/>
          </p:cNvSpPr>
          <p:nvPr>
            <p:ph type="title"/>
          </p:nvPr>
        </p:nvSpPr>
        <p:spPr>
          <a:xfrm>
            <a:off x="533400" y="762000"/>
            <a:ext cx="8229600" cy="1143000"/>
          </a:xfrm>
        </p:spPr>
        <p:txBody>
          <a:bodyPr/>
          <a:lstStyle/>
          <a:p>
            <a:r>
              <a:rPr lang="en-US" sz="4000" dirty="0">
                <a:solidFill>
                  <a:schemeClr val="bg1"/>
                </a:solidFill>
              </a:rPr>
              <a:t>Clinical features of Cystic Fibrosis</a:t>
            </a:r>
          </a:p>
        </p:txBody>
      </p:sp>
      <p:sp>
        <p:nvSpPr>
          <p:cNvPr id="20483" name="Rectangle 3"/>
          <p:cNvSpPr>
            <a:spLocks noGrp="1" noChangeArrowheads="1"/>
          </p:cNvSpPr>
          <p:nvPr>
            <p:ph idx="1"/>
          </p:nvPr>
        </p:nvSpPr>
        <p:spPr>
          <a:xfrm>
            <a:off x="533400" y="1752600"/>
            <a:ext cx="8229600" cy="4114800"/>
          </a:xfrm>
        </p:spPr>
        <p:txBody>
          <a:bodyPr>
            <a:normAutofit fontScale="92500" lnSpcReduction="20000"/>
          </a:bodyPr>
          <a:lstStyle/>
          <a:p>
            <a:r>
              <a:rPr lang="en-US" sz="3000" dirty="0">
                <a:solidFill>
                  <a:schemeClr val="bg1"/>
                </a:solidFill>
              </a:rPr>
              <a:t>Chronic Sino-Pulmonary Disease</a:t>
            </a:r>
          </a:p>
          <a:p>
            <a:r>
              <a:rPr lang="en-US" sz="3000" dirty="0">
                <a:solidFill>
                  <a:schemeClr val="bg1"/>
                </a:solidFill>
              </a:rPr>
              <a:t>Nutritional </a:t>
            </a:r>
            <a:r>
              <a:rPr lang="en-US" sz="3000" dirty="0" smtClean="0">
                <a:solidFill>
                  <a:schemeClr val="bg1"/>
                </a:solidFill>
              </a:rPr>
              <a:t>deficiency</a:t>
            </a:r>
          </a:p>
          <a:p>
            <a:r>
              <a:rPr lang="en-US" sz="3000" dirty="0" smtClean="0">
                <a:solidFill>
                  <a:schemeClr val="bg1"/>
                </a:solidFill>
              </a:rPr>
              <a:t>Electrolyte abnormality – high level of sodium in blood</a:t>
            </a:r>
          </a:p>
          <a:p>
            <a:r>
              <a:rPr lang="en-US" sz="3000" dirty="0" smtClean="0">
                <a:solidFill>
                  <a:schemeClr val="bg1"/>
                </a:solidFill>
              </a:rPr>
              <a:t>Nasal polyps – benign lesions in nasal airways</a:t>
            </a:r>
          </a:p>
          <a:p>
            <a:r>
              <a:rPr lang="en-US" sz="3000" dirty="0" smtClean="0">
                <a:solidFill>
                  <a:schemeClr val="bg1"/>
                </a:solidFill>
              </a:rPr>
              <a:t>Frequent fowl- smelling stools</a:t>
            </a:r>
          </a:p>
          <a:p>
            <a:pPr>
              <a:lnSpc>
                <a:spcPct val="90000"/>
              </a:lnSpc>
            </a:pPr>
            <a:r>
              <a:rPr lang="en-US" sz="3000" dirty="0" smtClean="0">
                <a:solidFill>
                  <a:schemeClr val="bg1"/>
                </a:solidFill>
              </a:rPr>
              <a:t>Intestinal </a:t>
            </a:r>
            <a:r>
              <a:rPr lang="en-US" sz="3000" dirty="0">
                <a:solidFill>
                  <a:schemeClr val="bg1"/>
                </a:solidFill>
              </a:rPr>
              <a:t>abnormality</a:t>
            </a:r>
          </a:p>
          <a:p>
            <a:pPr>
              <a:lnSpc>
                <a:spcPct val="90000"/>
              </a:lnSpc>
            </a:pPr>
            <a:r>
              <a:rPr lang="en-US" sz="3000" dirty="0" err="1" smtClean="0">
                <a:solidFill>
                  <a:schemeClr val="bg1"/>
                </a:solidFill>
              </a:rPr>
              <a:t>Hepatobiliary</a:t>
            </a:r>
            <a:r>
              <a:rPr lang="en-US" sz="3000" dirty="0" smtClean="0">
                <a:solidFill>
                  <a:schemeClr val="bg1"/>
                </a:solidFill>
              </a:rPr>
              <a:t> disease</a:t>
            </a:r>
            <a:endParaRPr lang="en-US" sz="3000" dirty="0">
              <a:solidFill>
                <a:schemeClr val="bg1"/>
              </a:solidFill>
            </a:endParaRPr>
          </a:p>
          <a:p>
            <a:pPr>
              <a:lnSpc>
                <a:spcPct val="90000"/>
              </a:lnSpc>
            </a:pPr>
            <a:r>
              <a:rPr lang="en-US" sz="3000" dirty="0">
                <a:solidFill>
                  <a:schemeClr val="bg1"/>
                </a:solidFill>
              </a:rPr>
              <a:t>Pancreatic endocrine </a:t>
            </a:r>
            <a:r>
              <a:rPr lang="en-US" sz="3000" dirty="0" smtClean="0">
                <a:solidFill>
                  <a:schemeClr val="bg1"/>
                </a:solidFill>
              </a:rPr>
              <a:t>dysfunction</a:t>
            </a:r>
          </a:p>
          <a:p>
            <a:pPr>
              <a:lnSpc>
                <a:spcPct val="90000"/>
              </a:lnSpc>
            </a:pPr>
            <a:r>
              <a:rPr lang="en-US" sz="3000" dirty="0" smtClean="0">
                <a:solidFill>
                  <a:schemeClr val="bg1"/>
                </a:solidFill>
              </a:rPr>
              <a:t>Infertility</a:t>
            </a:r>
            <a:endParaRPr lang="en-US" sz="3000" dirty="0">
              <a:solidFill>
                <a:schemeClr val="bg1"/>
              </a:solidFill>
            </a:endParaRPr>
          </a:p>
          <a:p>
            <a:endParaRPr lang="en-US" dirty="0">
              <a:solidFill>
                <a:schemeClr val="bg1"/>
              </a:solidFill>
            </a:endParaRPr>
          </a:p>
          <a:p>
            <a:endParaRPr lang="en-US" dirty="0">
              <a:solidFill>
                <a:schemeClr val="bg1"/>
              </a:solidFill>
            </a:endParaRPr>
          </a:p>
        </p:txBody>
      </p:sp>
    </p:spTree>
    <p:extLst>
      <p:ext uri="{BB962C8B-B14F-4D97-AF65-F5344CB8AC3E}">
        <p14:creationId xmlns:p14="http://schemas.microsoft.com/office/powerpoint/2010/main" val="182596220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40" name="Rectangle 24"/>
          <p:cNvSpPr>
            <a:spLocks noGrp="1" noRot="1" noChangeArrowheads="1"/>
          </p:cNvSpPr>
          <p:nvPr>
            <p:ph type="title"/>
          </p:nvPr>
        </p:nvSpPr>
        <p:spPr>
          <a:xfrm>
            <a:off x="457200" y="685800"/>
            <a:ext cx="8229600" cy="1143000"/>
          </a:xfrm>
        </p:spPr>
        <p:txBody>
          <a:bodyPr>
            <a:normAutofit/>
          </a:bodyPr>
          <a:lstStyle/>
          <a:p>
            <a:r>
              <a:rPr lang="en-US" dirty="0">
                <a:solidFill>
                  <a:schemeClr val="bg1"/>
                </a:solidFill>
              </a:rPr>
              <a:t>Chronic Sino-Pulmonary Disease</a:t>
            </a:r>
          </a:p>
        </p:txBody>
      </p:sp>
      <p:sp>
        <p:nvSpPr>
          <p:cNvPr id="34841" name="Rectangle 25"/>
          <p:cNvSpPr>
            <a:spLocks noGrp="1" noChangeArrowheads="1"/>
          </p:cNvSpPr>
          <p:nvPr>
            <p:ph idx="1"/>
          </p:nvPr>
        </p:nvSpPr>
        <p:spPr>
          <a:xfrm>
            <a:off x="457200" y="1524000"/>
            <a:ext cx="8229600" cy="4525963"/>
          </a:xfrm>
        </p:spPr>
        <p:txBody>
          <a:bodyPr>
            <a:normAutofit/>
          </a:bodyPr>
          <a:lstStyle/>
          <a:p>
            <a:r>
              <a:rPr lang="en-US" sz="2800" dirty="0">
                <a:solidFill>
                  <a:schemeClr val="bg1"/>
                </a:solidFill>
              </a:rPr>
              <a:t>Chronic infection with CF pathogens </a:t>
            </a:r>
          </a:p>
          <a:p>
            <a:r>
              <a:rPr lang="en-US" sz="2800" dirty="0" err="1">
                <a:solidFill>
                  <a:schemeClr val="bg1"/>
                </a:solidFill>
              </a:rPr>
              <a:t>Endobronchial</a:t>
            </a:r>
            <a:r>
              <a:rPr lang="en-US" sz="2800" dirty="0">
                <a:solidFill>
                  <a:schemeClr val="bg1"/>
                </a:solidFill>
              </a:rPr>
              <a:t> disease</a:t>
            </a:r>
          </a:p>
          <a:p>
            <a:pPr lvl="1"/>
            <a:r>
              <a:rPr lang="en-US" sz="2400" dirty="0" smtClean="0">
                <a:solidFill>
                  <a:schemeClr val="bg1"/>
                </a:solidFill>
              </a:rPr>
              <a:t>Cough producing </a:t>
            </a:r>
            <a:r>
              <a:rPr lang="en-US" sz="2400" dirty="0" err="1" smtClean="0">
                <a:solidFill>
                  <a:schemeClr val="bg1"/>
                </a:solidFill>
              </a:rPr>
              <a:t>copius</a:t>
            </a:r>
            <a:r>
              <a:rPr lang="en-US" sz="2400" dirty="0" smtClean="0">
                <a:solidFill>
                  <a:schemeClr val="bg1"/>
                </a:solidFill>
              </a:rPr>
              <a:t>, often purulent </a:t>
            </a:r>
            <a:r>
              <a:rPr lang="en-US" sz="2400" dirty="0" smtClean="0">
                <a:solidFill>
                  <a:schemeClr val="bg1"/>
                </a:solidFill>
              </a:rPr>
              <a:t>sputum </a:t>
            </a:r>
            <a:r>
              <a:rPr lang="en-US" sz="2400" dirty="0">
                <a:solidFill>
                  <a:schemeClr val="bg1"/>
                </a:solidFill>
              </a:rPr>
              <a:t>production</a:t>
            </a:r>
          </a:p>
          <a:p>
            <a:pPr lvl="1"/>
            <a:r>
              <a:rPr lang="en-US" sz="2400" dirty="0">
                <a:solidFill>
                  <a:schemeClr val="bg1"/>
                </a:solidFill>
              </a:rPr>
              <a:t>Air obstruction-</a:t>
            </a:r>
            <a:r>
              <a:rPr lang="en-US" sz="2400" dirty="0" smtClean="0">
                <a:solidFill>
                  <a:schemeClr val="bg1"/>
                </a:solidFill>
              </a:rPr>
              <a:t>-- </a:t>
            </a:r>
            <a:r>
              <a:rPr lang="en-US" sz="2400" dirty="0" err="1" smtClean="0">
                <a:solidFill>
                  <a:schemeClr val="bg1"/>
                </a:solidFill>
              </a:rPr>
              <a:t>dyspnoea</a:t>
            </a:r>
            <a:r>
              <a:rPr lang="en-US" sz="2400" dirty="0" smtClean="0">
                <a:solidFill>
                  <a:schemeClr val="bg1"/>
                </a:solidFill>
              </a:rPr>
              <a:t>, wheezing</a:t>
            </a:r>
            <a:r>
              <a:rPr lang="en-US" sz="2400" dirty="0">
                <a:solidFill>
                  <a:schemeClr val="bg1"/>
                </a:solidFill>
              </a:rPr>
              <a:t>; evidence of obstruction on </a:t>
            </a:r>
            <a:r>
              <a:rPr lang="en-US" sz="2400" dirty="0" smtClean="0">
                <a:solidFill>
                  <a:schemeClr val="bg1"/>
                </a:solidFill>
              </a:rPr>
              <a:t>PFTs</a:t>
            </a:r>
          </a:p>
          <a:p>
            <a:pPr lvl="1"/>
            <a:r>
              <a:rPr lang="en-US" sz="2400" dirty="0">
                <a:solidFill>
                  <a:schemeClr val="bg1"/>
                </a:solidFill>
              </a:rPr>
              <a:t>Digital clubbing - Bulbous swelling at end of </a:t>
            </a:r>
            <a:r>
              <a:rPr lang="en-US" sz="2400" dirty="0" smtClean="0">
                <a:solidFill>
                  <a:schemeClr val="bg1"/>
                </a:solidFill>
              </a:rPr>
              <a:t>fingers</a:t>
            </a:r>
            <a:endParaRPr lang="en-US" sz="2400" dirty="0">
              <a:solidFill>
                <a:schemeClr val="bg1"/>
              </a:solidFill>
            </a:endParaRPr>
          </a:p>
          <a:p>
            <a:pPr lvl="1"/>
            <a:r>
              <a:rPr lang="en-US" sz="2400" dirty="0">
                <a:solidFill>
                  <a:schemeClr val="bg1"/>
                </a:solidFill>
              </a:rPr>
              <a:t>Chest x-ray anomalies</a:t>
            </a:r>
          </a:p>
          <a:p>
            <a:r>
              <a:rPr lang="en-US" sz="2800" dirty="0" smtClean="0">
                <a:solidFill>
                  <a:schemeClr val="bg1"/>
                </a:solidFill>
              </a:rPr>
              <a:t>Sinus </a:t>
            </a:r>
            <a:r>
              <a:rPr lang="en-US" sz="2800" dirty="0">
                <a:solidFill>
                  <a:schemeClr val="bg1"/>
                </a:solidFill>
              </a:rPr>
              <a:t>disease</a:t>
            </a:r>
          </a:p>
          <a:p>
            <a:pPr lvl="1"/>
            <a:r>
              <a:rPr lang="en-US" sz="2400" dirty="0" smtClean="0">
                <a:solidFill>
                  <a:schemeClr val="bg1"/>
                </a:solidFill>
              </a:rPr>
              <a:t>CT </a:t>
            </a:r>
            <a:r>
              <a:rPr lang="en-US" sz="2400" dirty="0">
                <a:solidFill>
                  <a:schemeClr val="bg1"/>
                </a:solidFill>
              </a:rPr>
              <a:t>or x-ray findings of sinus disease</a:t>
            </a:r>
          </a:p>
        </p:txBody>
      </p:sp>
    </p:spTree>
    <p:extLst>
      <p:ext uri="{BB962C8B-B14F-4D97-AF65-F5344CB8AC3E}">
        <p14:creationId xmlns:p14="http://schemas.microsoft.com/office/powerpoint/2010/main" val="306666355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6" name="Rectangle 4"/>
          <p:cNvSpPr>
            <a:spLocks noGrp="1" noRot="1" noChangeArrowheads="1"/>
          </p:cNvSpPr>
          <p:nvPr>
            <p:ph type="title"/>
          </p:nvPr>
        </p:nvSpPr>
        <p:spPr>
          <a:xfrm>
            <a:off x="457200" y="762000"/>
            <a:ext cx="8229600" cy="1143000"/>
          </a:xfrm>
        </p:spPr>
        <p:txBody>
          <a:bodyPr/>
          <a:lstStyle/>
          <a:p>
            <a:r>
              <a:rPr lang="en-US" dirty="0">
                <a:solidFill>
                  <a:schemeClr val="bg1"/>
                </a:solidFill>
              </a:rPr>
              <a:t>Diagnosis of cystic fibrosis</a:t>
            </a:r>
          </a:p>
        </p:txBody>
      </p:sp>
      <p:sp>
        <p:nvSpPr>
          <p:cNvPr id="33797" name="Rectangle 5"/>
          <p:cNvSpPr>
            <a:spLocks noGrp="1" noChangeArrowheads="1"/>
          </p:cNvSpPr>
          <p:nvPr>
            <p:ph idx="1"/>
          </p:nvPr>
        </p:nvSpPr>
        <p:spPr>
          <a:xfrm>
            <a:off x="533400" y="2286000"/>
            <a:ext cx="8001000" cy="3124200"/>
          </a:xfrm>
        </p:spPr>
        <p:txBody>
          <a:bodyPr>
            <a:normAutofit lnSpcReduction="10000"/>
          </a:bodyPr>
          <a:lstStyle/>
          <a:p>
            <a:pPr>
              <a:lnSpc>
                <a:spcPct val="90000"/>
              </a:lnSpc>
            </a:pPr>
            <a:r>
              <a:rPr lang="en-US" sz="2800" dirty="0">
                <a:solidFill>
                  <a:schemeClr val="bg1"/>
                </a:solidFill>
              </a:rPr>
              <a:t>One or more clinical features of CF</a:t>
            </a:r>
          </a:p>
          <a:p>
            <a:pPr>
              <a:lnSpc>
                <a:spcPct val="90000"/>
              </a:lnSpc>
              <a:buFont typeface="Wingdings" pitchFamily="2" charset="2"/>
              <a:buNone/>
            </a:pPr>
            <a:r>
              <a:rPr lang="en-US" sz="2800" dirty="0">
                <a:solidFill>
                  <a:schemeClr val="bg1"/>
                </a:solidFill>
              </a:rPr>
              <a:t>   			 </a:t>
            </a:r>
            <a:r>
              <a:rPr lang="en-US" sz="2800" b="1" dirty="0">
                <a:solidFill>
                  <a:schemeClr val="bg1"/>
                </a:solidFill>
              </a:rPr>
              <a:t>PLUS</a:t>
            </a:r>
          </a:p>
          <a:p>
            <a:pPr>
              <a:lnSpc>
                <a:spcPct val="90000"/>
              </a:lnSpc>
            </a:pPr>
            <a:r>
              <a:rPr lang="en-US" sz="2800" dirty="0">
                <a:solidFill>
                  <a:schemeClr val="bg1"/>
                </a:solidFill>
              </a:rPr>
              <a:t>Two CF mutations</a:t>
            </a:r>
          </a:p>
          <a:p>
            <a:pPr>
              <a:lnSpc>
                <a:spcPct val="90000"/>
              </a:lnSpc>
              <a:buFont typeface="Wingdings" pitchFamily="2" charset="2"/>
              <a:buNone/>
            </a:pPr>
            <a:r>
              <a:rPr lang="en-US" sz="2800" dirty="0">
                <a:solidFill>
                  <a:schemeClr val="bg1"/>
                </a:solidFill>
              </a:rPr>
              <a:t>                                </a:t>
            </a:r>
            <a:r>
              <a:rPr lang="en-US" sz="2800" b="1" dirty="0">
                <a:solidFill>
                  <a:schemeClr val="bg1"/>
                </a:solidFill>
              </a:rPr>
              <a:t>OR</a:t>
            </a:r>
          </a:p>
          <a:p>
            <a:pPr>
              <a:lnSpc>
                <a:spcPct val="90000"/>
              </a:lnSpc>
            </a:pPr>
            <a:r>
              <a:rPr lang="en-US" sz="2800" dirty="0">
                <a:solidFill>
                  <a:schemeClr val="bg1"/>
                </a:solidFill>
              </a:rPr>
              <a:t>Two positive </a:t>
            </a:r>
            <a:r>
              <a:rPr lang="en-US" sz="2800" dirty="0" err="1">
                <a:solidFill>
                  <a:schemeClr val="bg1"/>
                </a:solidFill>
              </a:rPr>
              <a:t>quantative</a:t>
            </a:r>
            <a:r>
              <a:rPr lang="en-US" sz="2800" dirty="0">
                <a:solidFill>
                  <a:schemeClr val="bg1"/>
                </a:solidFill>
              </a:rPr>
              <a:t> </a:t>
            </a:r>
            <a:r>
              <a:rPr lang="en-US" sz="2800" dirty="0" err="1">
                <a:solidFill>
                  <a:schemeClr val="bg1"/>
                </a:solidFill>
              </a:rPr>
              <a:t>pilocarpine</a:t>
            </a:r>
            <a:r>
              <a:rPr lang="en-US" sz="2800" dirty="0">
                <a:solidFill>
                  <a:schemeClr val="bg1"/>
                </a:solidFill>
              </a:rPr>
              <a:t> </a:t>
            </a:r>
            <a:r>
              <a:rPr lang="en-US" sz="2800" dirty="0" err="1">
                <a:solidFill>
                  <a:schemeClr val="bg1"/>
                </a:solidFill>
              </a:rPr>
              <a:t>iontophoresis</a:t>
            </a:r>
            <a:r>
              <a:rPr lang="en-US" sz="2800" dirty="0">
                <a:solidFill>
                  <a:schemeClr val="bg1"/>
                </a:solidFill>
              </a:rPr>
              <a:t> sweat chloride values</a:t>
            </a:r>
          </a:p>
          <a:p>
            <a:pPr>
              <a:lnSpc>
                <a:spcPct val="90000"/>
              </a:lnSpc>
              <a:buFont typeface="Wingdings" pitchFamily="2" charset="2"/>
              <a:buNone/>
            </a:pPr>
            <a:r>
              <a:rPr lang="en-US" sz="2800" dirty="0">
                <a:solidFill>
                  <a:schemeClr val="bg1"/>
                </a:solidFill>
              </a:rPr>
              <a:t>                              </a:t>
            </a:r>
            <a:endParaRPr lang="en-US" sz="2800" b="1" dirty="0">
              <a:solidFill>
                <a:schemeClr val="bg1"/>
              </a:solidFill>
            </a:endParaRPr>
          </a:p>
          <a:p>
            <a:pPr>
              <a:lnSpc>
                <a:spcPct val="90000"/>
              </a:lnSpc>
              <a:buFont typeface="Wingdings" pitchFamily="2" charset="2"/>
              <a:buNone/>
            </a:pPr>
            <a:endParaRPr lang="en-US" sz="2800" dirty="0">
              <a:solidFill>
                <a:schemeClr val="bg1"/>
              </a:solidFill>
            </a:endParaRPr>
          </a:p>
          <a:p>
            <a:pPr>
              <a:lnSpc>
                <a:spcPct val="90000"/>
              </a:lnSpc>
            </a:pPr>
            <a:endParaRPr lang="en-US" sz="2800" dirty="0">
              <a:solidFill>
                <a:schemeClr val="bg1"/>
              </a:solidFill>
            </a:endParaRPr>
          </a:p>
        </p:txBody>
      </p:sp>
    </p:spTree>
    <p:extLst>
      <p:ext uri="{BB962C8B-B14F-4D97-AF65-F5344CB8AC3E}">
        <p14:creationId xmlns:p14="http://schemas.microsoft.com/office/powerpoint/2010/main" val="80998029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endParaRPr lang="en-US" dirty="0"/>
          </a:p>
        </p:txBody>
      </p:sp>
      <p:pic>
        <p:nvPicPr>
          <p:cNvPr id="1026" name="Picture 2" descr="C:\Users\Administrator\Desktop\sweat_test-1.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28600" y="152400"/>
            <a:ext cx="8686800" cy="6400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4057542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1143000"/>
          </a:xfrm>
        </p:spPr>
        <p:txBody>
          <a:bodyPr>
            <a:normAutofit fontScale="90000"/>
          </a:bodyPr>
          <a:lstStyle/>
          <a:p>
            <a:r>
              <a:rPr lang="en-US" dirty="0">
                <a:solidFill>
                  <a:schemeClr val="bg1"/>
                </a:solidFill>
              </a:rPr>
              <a:t>Cystic fibrosis---Treatment</a:t>
            </a:r>
            <a:br>
              <a:rPr lang="en-US" dirty="0">
                <a:solidFill>
                  <a:schemeClr val="bg1"/>
                </a:solidFill>
              </a:rPr>
            </a:br>
            <a:r>
              <a:rPr lang="en-US" dirty="0">
                <a:solidFill>
                  <a:schemeClr val="bg1"/>
                </a:solidFill>
              </a:rPr>
              <a:t>Multidisciplinary</a:t>
            </a:r>
          </a:p>
        </p:txBody>
      </p:sp>
      <p:sp>
        <p:nvSpPr>
          <p:cNvPr id="3" name="Content Placeholder 2"/>
          <p:cNvSpPr>
            <a:spLocks noGrp="1"/>
          </p:cNvSpPr>
          <p:nvPr>
            <p:ph idx="1"/>
          </p:nvPr>
        </p:nvSpPr>
        <p:spPr>
          <a:xfrm>
            <a:off x="533400" y="1981200"/>
            <a:ext cx="8229600" cy="4525963"/>
          </a:xfrm>
        </p:spPr>
        <p:txBody>
          <a:bodyPr/>
          <a:lstStyle/>
          <a:p>
            <a:r>
              <a:rPr lang="en-US" dirty="0">
                <a:solidFill>
                  <a:schemeClr val="bg1"/>
                </a:solidFill>
              </a:rPr>
              <a:t>Airway Clearance</a:t>
            </a:r>
          </a:p>
          <a:p>
            <a:r>
              <a:rPr lang="en-US" dirty="0">
                <a:solidFill>
                  <a:schemeClr val="bg1"/>
                </a:solidFill>
              </a:rPr>
              <a:t>Infection</a:t>
            </a:r>
          </a:p>
          <a:p>
            <a:r>
              <a:rPr lang="en-US" dirty="0">
                <a:solidFill>
                  <a:schemeClr val="bg1"/>
                </a:solidFill>
              </a:rPr>
              <a:t>Nutrition</a:t>
            </a:r>
          </a:p>
          <a:p>
            <a:r>
              <a:rPr lang="en-US" dirty="0">
                <a:solidFill>
                  <a:schemeClr val="bg1"/>
                </a:solidFill>
              </a:rPr>
              <a:t>Gastrointestinal </a:t>
            </a:r>
          </a:p>
          <a:p>
            <a:r>
              <a:rPr lang="en-US" dirty="0">
                <a:solidFill>
                  <a:schemeClr val="bg1"/>
                </a:solidFill>
              </a:rPr>
              <a:t>Inflammation</a:t>
            </a:r>
          </a:p>
          <a:p>
            <a:r>
              <a:rPr lang="en-US" dirty="0">
                <a:solidFill>
                  <a:schemeClr val="bg1"/>
                </a:solidFill>
              </a:rPr>
              <a:t>Infertility</a:t>
            </a:r>
          </a:p>
          <a:p>
            <a:r>
              <a:rPr lang="en-US" dirty="0">
                <a:solidFill>
                  <a:schemeClr val="bg1"/>
                </a:solidFill>
              </a:rPr>
              <a:t>Social Issues</a:t>
            </a:r>
          </a:p>
          <a:p>
            <a:endParaRPr lang="en-US" dirty="0"/>
          </a:p>
        </p:txBody>
      </p:sp>
    </p:spTree>
    <p:extLst>
      <p:ext uri="{BB962C8B-B14F-4D97-AF65-F5344CB8AC3E}">
        <p14:creationId xmlns:p14="http://schemas.microsoft.com/office/powerpoint/2010/main" val="138953663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1143000"/>
          </a:xfrm>
        </p:spPr>
        <p:txBody>
          <a:bodyPr>
            <a:normAutofit fontScale="90000"/>
          </a:bodyPr>
          <a:lstStyle/>
          <a:p>
            <a:r>
              <a:rPr lang="en-US" dirty="0" smtClean="0">
                <a:solidFill>
                  <a:schemeClr val="bg1"/>
                </a:solidFill>
              </a:rPr>
              <a:t> Medical Management (Respiratory)</a:t>
            </a:r>
            <a:endParaRPr lang="en-US" dirty="0">
              <a:solidFill>
                <a:schemeClr val="bg1"/>
              </a:solidFill>
            </a:endParaRPr>
          </a:p>
        </p:txBody>
      </p:sp>
      <p:sp>
        <p:nvSpPr>
          <p:cNvPr id="3" name="Content Placeholder 2"/>
          <p:cNvSpPr>
            <a:spLocks noGrp="1"/>
          </p:cNvSpPr>
          <p:nvPr>
            <p:ph idx="1"/>
          </p:nvPr>
        </p:nvSpPr>
        <p:spPr>
          <a:xfrm>
            <a:off x="457200" y="2514600"/>
            <a:ext cx="8229600" cy="3200400"/>
          </a:xfrm>
        </p:spPr>
        <p:txBody>
          <a:bodyPr/>
          <a:lstStyle/>
          <a:p>
            <a:r>
              <a:rPr lang="en-US" dirty="0" smtClean="0">
                <a:solidFill>
                  <a:schemeClr val="bg1"/>
                </a:solidFill>
              </a:rPr>
              <a:t>Antibiotics</a:t>
            </a:r>
          </a:p>
          <a:p>
            <a:r>
              <a:rPr lang="en-US" dirty="0" smtClean="0">
                <a:solidFill>
                  <a:schemeClr val="bg1"/>
                </a:solidFill>
              </a:rPr>
              <a:t>Bronchodilators</a:t>
            </a:r>
          </a:p>
          <a:p>
            <a:r>
              <a:rPr lang="en-US" dirty="0" smtClean="0">
                <a:solidFill>
                  <a:schemeClr val="bg1"/>
                </a:solidFill>
              </a:rPr>
              <a:t>Oxygen therapy</a:t>
            </a:r>
          </a:p>
          <a:p>
            <a:r>
              <a:rPr lang="en-US" dirty="0" smtClean="0">
                <a:solidFill>
                  <a:schemeClr val="bg1"/>
                </a:solidFill>
              </a:rPr>
              <a:t>Mucolytic agents</a:t>
            </a:r>
            <a:endParaRPr lang="en-US" dirty="0">
              <a:solidFill>
                <a:schemeClr val="bg1"/>
              </a:solidFill>
            </a:endParaRPr>
          </a:p>
        </p:txBody>
      </p:sp>
    </p:spTree>
    <p:extLst>
      <p:ext uri="{BB962C8B-B14F-4D97-AF65-F5344CB8AC3E}">
        <p14:creationId xmlns:p14="http://schemas.microsoft.com/office/powerpoint/2010/main" val="15528760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1143000"/>
          </a:xfrm>
        </p:spPr>
        <p:txBody>
          <a:bodyPr/>
          <a:lstStyle/>
          <a:p>
            <a:r>
              <a:rPr lang="en-US" dirty="0" smtClean="0">
                <a:solidFill>
                  <a:schemeClr val="bg1"/>
                </a:solidFill>
              </a:rPr>
              <a:t>Physical therapy Management</a:t>
            </a:r>
            <a:endParaRPr lang="en-US" dirty="0">
              <a:solidFill>
                <a:schemeClr val="bg1"/>
              </a:solidFill>
            </a:endParaRPr>
          </a:p>
        </p:txBody>
      </p:sp>
      <p:sp>
        <p:nvSpPr>
          <p:cNvPr id="3" name="Content Placeholder 2"/>
          <p:cNvSpPr>
            <a:spLocks noGrp="1"/>
          </p:cNvSpPr>
          <p:nvPr>
            <p:ph idx="1"/>
          </p:nvPr>
        </p:nvSpPr>
        <p:spPr>
          <a:xfrm>
            <a:off x="457200" y="1752600"/>
            <a:ext cx="8229600" cy="4525963"/>
          </a:xfrm>
        </p:spPr>
        <p:txBody>
          <a:bodyPr/>
          <a:lstStyle/>
          <a:p>
            <a:pPr marL="0" indent="0">
              <a:buNone/>
            </a:pPr>
            <a:r>
              <a:rPr lang="en-US" u="sng" dirty="0" smtClean="0">
                <a:solidFill>
                  <a:schemeClr val="bg1"/>
                </a:solidFill>
              </a:rPr>
              <a:t>Aims:</a:t>
            </a:r>
          </a:p>
          <a:p>
            <a:r>
              <a:rPr lang="en-US" dirty="0" smtClean="0">
                <a:solidFill>
                  <a:schemeClr val="bg1"/>
                </a:solidFill>
              </a:rPr>
              <a:t>To reduce bronchospasm and to clear the lung fields</a:t>
            </a:r>
          </a:p>
          <a:p>
            <a:r>
              <a:rPr lang="en-US" dirty="0" smtClean="0">
                <a:solidFill>
                  <a:schemeClr val="bg1"/>
                </a:solidFill>
              </a:rPr>
              <a:t>To encourage activities for maintaining physical fitness/increase exercise tolerance</a:t>
            </a:r>
          </a:p>
          <a:p>
            <a:r>
              <a:rPr lang="en-US" dirty="0" smtClean="0">
                <a:solidFill>
                  <a:schemeClr val="bg1"/>
                </a:solidFill>
              </a:rPr>
              <a:t>To train postural awareness and relaxation</a:t>
            </a:r>
          </a:p>
          <a:p>
            <a:r>
              <a:rPr lang="en-US" dirty="0" smtClean="0">
                <a:solidFill>
                  <a:schemeClr val="bg1"/>
                </a:solidFill>
              </a:rPr>
              <a:t>To educate the patient in self-management.</a:t>
            </a:r>
            <a:endParaRPr lang="en-US" dirty="0">
              <a:solidFill>
                <a:schemeClr val="bg1"/>
              </a:solidFill>
            </a:endParaRPr>
          </a:p>
        </p:txBody>
      </p:sp>
    </p:spTree>
    <p:extLst>
      <p:ext uri="{BB962C8B-B14F-4D97-AF65-F5344CB8AC3E}">
        <p14:creationId xmlns:p14="http://schemas.microsoft.com/office/powerpoint/2010/main" val="371485431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1143000"/>
          </a:xfrm>
        </p:spPr>
        <p:txBody>
          <a:bodyPr/>
          <a:lstStyle/>
          <a:p>
            <a:r>
              <a:rPr lang="en-US" dirty="0">
                <a:solidFill>
                  <a:schemeClr val="bg1"/>
                </a:solidFill>
              </a:rPr>
              <a:t>Physical therapy Management</a:t>
            </a:r>
            <a:endParaRPr lang="en-US" dirty="0"/>
          </a:p>
        </p:txBody>
      </p:sp>
      <p:sp>
        <p:nvSpPr>
          <p:cNvPr id="3" name="Content Placeholder 2"/>
          <p:cNvSpPr>
            <a:spLocks noGrp="1"/>
          </p:cNvSpPr>
          <p:nvPr>
            <p:ph idx="1"/>
          </p:nvPr>
        </p:nvSpPr>
        <p:spPr>
          <a:xfrm>
            <a:off x="457200" y="1905001"/>
            <a:ext cx="8229600" cy="3962400"/>
          </a:xfrm>
        </p:spPr>
        <p:txBody>
          <a:bodyPr/>
          <a:lstStyle/>
          <a:p>
            <a:pPr marL="0" indent="0">
              <a:buNone/>
            </a:pPr>
            <a:r>
              <a:rPr lang="en-US" u="sng" dirty="0" smtClean="0">
                <a:solidFill>
                  <a:schemeClr val="bg1"/>
                </a:solidFill>
              </a:rPr>
              <a:t>Clearing lung fields:</a:t>
            </a:r>
          </a:p>
          <a:p>
            <a:r>
              <a:rPr lang="en-US" dirty="0" smtClean="0">
                <a:solidFill>
                  <a:schemeClr val="bg1"/>
                </a:solidFill>
              </a:rPr>
              <a:t>Nebulization</a:t>
            </a:r>
          </a:p>
          <a:p>
            <a:r>
              <a:rPr lang="en-US" dirty="0" smtClean="0">
                <a:solidFill>
                  <a:schemeClr val="bg1"/>
                </a:solidFill>
              </a:rPr>
              <a:t>Positioning</a:t>
            </a:r>
          </a:p>
          <a:p>
            <a:r>
              <a:rPr lang="en-US" dirty="0" smtClean="0">
                <a:solidFill>
                  <a:schemeClr val="bg1"/>
                </a:solidFill>
              </a:rPr>
              <a:t>Postural drainage </a:t>
            </a:r>
          </a:p>
          <a:p>
            <a:r>
              <a:rPr lang="en-US" dirty="0" smtClean="0">
                <a:solidFill>
                  <a:schemeClr val="bg1"/>
                </a:solidFill>
              </a:rPr>
              <a:t>Percussion, shaking and vibration</a:t>
            </a:r>
          </a:p>
          <a:p>
            <a:pPr marL="0" indent="0">
              <a:buNone/>
            </a:pPr>
            <a:endParaRPr lang="en-US" dirty="0">
              <a:solidFill>
                <a:schemeClr val="bg1"/>
              </a:solidFill>
            </a:endParaRPr>
          </a:p>
        </p:txBody>
      </p:sp>
    </p:spTree>
    <p:extLst>
      <p:ext uri="{BB962C8B-B14F-4D97-AF65-F5344CB8AC3E}">
        <p14:creationId xmlns:p14="http://schemas.microsoft.com/office/powerpoint/2010/main" val="345131376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9491" y="593292"/>
            <a:ext cx="8229600" cy="1143000"/>
          </a:xfrm>
        </p:spPr>
        <p:txBody>
          <a:bodyPr/>
          <a:lstStyle/>
          <a:p>
            <a:r>
              <a:rPr lang="en-US" dirty="0">
                <a:solidFill>
                  <a:schemeClr val="bg1"/>
                </a:solidFill>
              </a:rPr>
              <a:t>Physical therapy Management</a:t>
            </a:r>
            <a:endParaRPr lang="en-US" dirty="0"/>
          </a:p>
        </p:txBody>
      </p:sp>
      <p:sp>
        <p:nvSpPr>
          <p:cNvPr id="3" name="Content Placeholder 2"/>
          <p:cNvSpPr>
            <a:spLocks noGrp="1"/>
          </p:cNvSpPr>
          <p:nvPr>
            <p:ph idx="1"/>
          </p:nvPr>
        </p:nvSpPr>
        <p:spPr>
          <a:xfrm>
            <a:off x="457200" y="2133600"/>
            <a:ext cx="8229600" cy="4525963"/>
          </a:xfrm>
        </p:spPr>
        <p:txBody>
          <a:bodyPr/>
          <a:lstStyle/>
          <a:p>
            <a:pPr marL="0" indent="0">
              <a:buNone/>
            </a:pPr>
            <a:r>
              <a:rPr lang="en-US" u="sng" dirty="0" smtClean="0">
                <a:solidFill>
                  <a:schemeClr val="bg1"/>
                </a:solidFill>
              </a:rPr>
              <a:t>Increasing exercise tolerance</a:t>
            </a:r>
          </a:p>
          <a:p>
            <a:r>
              <a:rPr lang="en-US" dirty="0" smtClean="0">
                <a:solidFill>
                  <a:schemeClr val="bg1"/>
                </a:solidFill>
              </a:rPr>
              <a:t>Aerobic exercise training</a:t>
            </a:r>
          </a:p>
          <a:p>
            <a:r>
              <a:rPr lang="en-US" dirty="0" smtClean="0">
                <a:solidFill>
                  <a:schemeClr val="bg1"/>
                </a:solidFill>
              </a:rPr>
              <a:t>Physical activities</a:t>
            </a:r>
          </a:p>
          <a:p>
            <a:r>
              <a:rPr lang="en-US" dirty="0" smtClean="0">
                <a:solidFill>
                  <a:schemeClr val="bg1"/>
                </a:solidFill>
              </a:rPr>
              <a:t>Participation in home and school activities</a:t>
            </a:r>
          </a:p>
          <a:p>
            <a:pPr marL="0" indent="0">
              <a:buNone/>
            </a:pPr>
            <a:endParaRPr lang="en-US" dirty="0">
              <a:solidFill>
                <a:schemeClr val="bg1"/>
              </a:solidFill>
            </a:endParaRPr>
          </a:p>
        </p:txBody>
      </p:sp>
    </p:spTree>
    <p:extLst>
      <p:ext uri="{BB962C8B-B14F-4D97-AF65-F5344CB8AC3E}">
        <p14:creationId xmlns:p14="http://schemas.microsoft.com/office/powerpoint/2010/main" val="368022574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3"/>
          <p:cNvSpPr>
            <a:spLocks noGrp="1" noChangeArrowheads="1"/>
          </p:cNvSpPr>
          <p:nvPr>
            <p:ph type="body" idx="1"/>
          </p:nvPr>
        </p:nvSpPr>
        <p:spPr>
          <a:xfrm>
            <a:off x="457200" y="2057400"/>
            <a:ext cx="5715000" cy="4068763"/>
          </a:xfrm>
        </p:spPr>
        <p:txBody>
          <a:bodyPr>
            <a:normAutofit lnSpcReduction="10000"/>
          </a:bodyPr>
          <a:lstStyle/>
          <a:p>
            <a:pPr marL="0" indent="0" eaLnBrk="1" hangingPunct="1">
              <a:buNone/>
            </a:pPr>
            <a:r>
              <a:rPr lang="en-US" sz="3600" b="1" dirty="0" smtClean="0">
                <a:solidFill>
                  <a:schemeClr val="bg1"/>
                </a:solidFill>
              </a:rPr>
              <a:t>Cystic fibrosis is an inherited disease </a:t>
            </a:r>
            <a:r>
              <a:rPr lang="en-US" sz="3600" b="1" dirty="0" smtClean="0">
                <a:solidFill>
                  <a:schemeClr val="bg1"/>
                </a:solidFill>
              </a:rPr>
              <a:t>of </a:t>
            </a:r>
            <a:r>
              <a:rPr lang="en-US" sz="3600" b="1" dirty="0" smtClean="0">
                <a:solidFill>
                  <a:schemeClr val="bg1"/>
                </a:solidFill>
              </a:rPr>
              <a:t>the mucus glands that affects many body systems. In particular, this disorder causes progressive damage to the respiratory system and chronic digestive system problems.</a:t>
            </a:r>
          </a:p>
        </p:txBody>
      </p:sp>
    </p:spTree>
    <p:extLst>
      <p:ext uri="{BB962C8B-B14F-4D97-AF65-F5344CB8AC3E}">
        <p14:creationId xmlns:p14="http://schemas.microsoft.com/office/powerpoint/2010/main" val="306509831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1143000"/>
          </a:xfrm>
        </p:spPr>
        <p:txBody>
          <a:bodyPr/>
          <a:lstStyle/>
          <a:p>
            <a:r>
              <a:rPr lang="en-US" dirty="0">
                <a:solidFill>
                  <a:schemeClr val="bg1"/>
                </a:solidFill>
              </a:rPr>
              <a:t>Physical therapy Management</a:t>
            </a:r>
            <a:endParaRPr lang="en-US" dirty="0"/>
          </a:p>
        </p:txBody>
      </p:sp>
      <p:sp>
        <p:nvSpPr>
          <p:cNvPr id="3" name="Content Placeholder 2"/>
          <p:cNvSpPr>
            <a:spLocks noGrp="1"/>
          </p:cNvSpPr>
          <p:nvPr>
            <p:ph idx="1"/>
          </p:nvPr>
        </p:nvSpPr>
        <p:spPr>
          <a:xfrm>
            <a:off x="304800" y="1981200"/>
            <a:ext cx="8458200" cy="3733800"/>
          </a:xfrm>
        </p:spPr>
        <p:txBody>
          <a:bodyPr/>
          <a:lstStyle/>
          <a:p>
            <a:pPr marL="0" indent="0">
              <a:buNone/>
            </a:pPr>
            <a:r>
              <a:rPr lang="en-US" u="sng" dirty="0" smtClean="0">
                <a:solidFill>
                  <a:schemeClr val="bg1"/>
                </a:solidFill>
              </a:rPr>
              <a:t>Postural awareness</a:t>
            </a:r>
          </a:p>
          <a:p>
            <a:pPr marL="0" indent="0">
              <a:buNone/>
            </a:pPr>
            <a:r>
              <a:rPr lang="en-US" u="sng" dirty="0">
                <a:solidFill>
                  <a:schemeClr val="bg1"/>
                </a:solidFill>
              </a:rPr>
              <a:t>R</a:t>
            </a:r>
            <a:r>
              <a:rPr lang="en-US" u="sng" dirty="0" smtClean="0">
                <a:solidFill>
                  <a:schemeClr val="bg1"/>
                </a:solidFill>
              </a:rPr>
              <a:t>elaxation techniques</a:t>
            </a:r>
          </a:p>
          <a:p>
            <a:pPr marL="0" indent="0" algn="r">
              <a:buNone/>
            </a:pPr>
            <a:r>
              <a:rPr lang="en-US" dirty="0">
                <a:solidFill>
                  <a:schemeClr val="bg1"/>
                </a:solidFill>
              </a:rPr>
              <a:t> </a:t>
            </a:r>
            <a:r>
              <a:rPr lang="en-US" dirty="0" smtClean="0">
                <a:solidFill>
                  <a:schemeClr val="bg1"/>
                </a:solidFill>
              </a:rPr>
              <a:t>     - Diaphragmatic breathing and breathing control</a:t>
            </a:r>
          </a:p>
          <a:p>
            <a:pPr marL="0" indent="0" algn="r">
              <a:buNone/>
            </a:pPr>
            <a:r>
              <a:rPr lang="en-US" dirty="0" smtClean="0">
                <a:solidFill>
                  <a:schemeClr val="bg1"/>
                </a:solidFill>
              </a:rPr>
              <a:t>- </a:t>
            </a:r>
            <a:r>
              <a:rPr lang="en-US" dirty="0" err="1" smtClean="0">
                <a:solidFill>
                  <a:schemeClr val="bg1"/>
                </a:solidFill>
              </a:rPr>
              <a:t>Generalised</a:t>
            </a:r>
            <a:r>
              <a:rPr lang="en-US" dirty="0" smtClean="0">
                <a:solidFill>
                  <a:schemeClr val="bg1"/>
                </a:solidFill>
              </a:rPr>
              <a:t> relaxation techniques</a:t>
            </a:r>
          </a:p>
          <a:p>
            <a:pPr marL="0" indent="0">
              <a:buNone/>
            </a:pPr>
            <a:endParaRPr lang="en-US" dirty="0" smtClean="0">
              <a:solidFill>
                <a:schemeClr val="bg1"/>
              </a:solidFill>
            </a:endParaRPr>
          </a:p>
          <a:p>
            <a:pPr marL="0" indent="0">
              <a:buNone/>
            </a:pPr>
            <a:endParaRPr lang="en-US" u="sng" dirty="0">
              <a:solidFill>
                <a:schemeClr val="bg1"/>
              </a:solidFill>
            </a:endParaRPr>
          </a:p>
        </p:txBody>
      </p:sp>
    </p:spTree>
    <p:extLst>
      <p:ext uri="{BB962C8B-B14F-4D97-AF65-F5344CB8AC3E}">
        <p14:creationId xmlns:p14="http://schemas.microsoft.com/office/powerpoint/2010/main" val="178726814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1143000"/>
          </a:xfrm>
        </p:spPr>
        <p:txBody>
          <a:bodyPr/>
          <a:lstStyle/>
          <a:p>
            <a:r>
              <a:rPr lang="en-US" dirty="0">
                <a:solidFill>
                  <a:schemeClr val="bg1"/>
                </a:solidFill>
              </a:rPr>
              <a:t>CYSTIC FIBROSIS</a:t>
            </a:r>
            <a:endParaRPr lang="en-US" dirty="0"/>
          </a:p>
        </p:txBody>
      </p:sp>
      <p:sp>
        <p:nvSpPr>
          <p:cNvPr id="3" name="Content Placeholder 2"/>
          <p:cNvSpPr>
            <a:spLocks noGrp="1"/>
          </p:cNvSpPr>
          <p:nvPr>
            <p:ph idx="1"/>
          </p:nvPr>
        </p:nvSpPr>
        <p:spPr>
          <a:xfrm>
            <a:off x="304800" y="1828800"/>
            <a:ext cx="8458200" cy="4525963"/>
          </a:xfrm>
        </p:spPr>
        <p:txBody>
          <a:bodyPr/>
          <a:lstStyle/>
          <a:p>
            <a:pPr marL="0" indent="0">
              <a:buNone/>
            </a:pPr>
            <a:r>
              <a:rPr lang="en-US" dirty="0" smtClean="0">
                <a:solidFill>
                  <a:schemeClr val="bg1"/>
                </a:solidFill>
              </a:rPr>
              <a:t>Cystic fibrosis is a hereditary disorder of the exocrine glands, with a high sodium chloride content in sweat and pancreatic insufficiency resulting in mal-absorption. There is hypertrophy and hyperplasia of mucus secreting glands resulting in excessive mucus production in the lining of the bronchi, which predisposes the patient to chronic </a:t>
            </a:r>
            <a:r>
              <a:rPr lang="en-US" dirty="0" err="1" smtClean="0">
                <a:solidFill>
                  <a:schemeClr val="bg1"/>
                </a:solidFill>
              </a:rPr>
              <a:t>bronchopulmonary</a:t>
            </a:r>
            <a:r>
              <a:rPr lang="en-US" dirty="0" smtClean="0">
                <a:solidFill>
                  <a:schemeClr val="bg1"/>
                </a:solidFill>
              </a:rPr>
              <a:t> infection.</a:t>
            </a:r>
          </a:p>
          <a:p>
            <a:pPr marL="0" indent="0">
              <a:buNone/>
            </a:pPr>
            <a:endParaRPr lang="en-US" dirty="0">
              <a:solidFill>
                <a:schemeClr val="bg1"/>
              </a:solidFill>
            </a:endParaRPr>
          </a:p>
        </p:txBody>
      </p:sp>
    </p:spTree>
    <p:extLst>
      <p:ext uri="{BB962C8B-B14F-4D97-AF65-F5344CB8AC3E}">
        <p14:creationId xmlns:p14="http://schemas.microsoft.com/office/powerpoint/2010/main" val="318061497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6" name="Rectangle 4"/>
          <p:cNvSpPr>
            <a:spLocks noGrp="1" noRot="1" noChangeArrowheads="1"/>
          </p:cNvSpPr>
          <p:nvPr>
            <p:ph type="title"/>
          </p:nvPr>
        </p:nvSpPr>
        <p:spPr>
          <a:xfrm>
            <a:off x="381000" y="914400"/>
            <a:ext cx="8229600" cy="1143000"/>
          </a:xfrm>
        </p:spPr>
        <p:txBody>
          <a:bodyPr/>
          <a:lstStyle/>
          <a:p>
            <a:r>
              <a:rPr lang="en-US" dirty="0">
                <a:solidFill>
                  <a:schemeClr val="bg1"/>
                </a:solidFill>
              </a:rPr>
              <a:t>C</a:t>
            </a:r>
            <a:r>
              <a:rPr lang="en-US" dirty="0" smtClean="0">
                <a:solidFill>
                  <a:schemeClr val="bg1"/>
                </a:solidFill>
              </a:rPr>
              <a:t>ystic </a:t>
            </a:r>
            <a:r>
              <a:rPr lang="en-US" dirty="0">
                <a:solidFill>
                  <a:schemeClr val="bg1"/>
                </a:solidFill>
              </a:rPr>
              <a:t>fibrosis (CF</a:t>
            </a:r>
            <a:r>
              <a:rPr lang="en-US" dirty="0" smtClean="0">
                <a:solidFill>
                  <a:schemeClr val="bg1"/>
                </a:solidFill>
              </a:rPr>
              <a:t>)</a:t>
            </a:r>
            <a:endParaRPr lang="en-US" dirty="0">
              <a:solidFill>
                <a:schemeClr val="bg1"/>
              </a:solidFill>
            </a:endParaRPr>
          </a:p>
        </p:txBody>
      </p:sp>
      <p:sp>
        <p:nvSpPr>
          <p:cNvPr id="8197" name="Rectangle 5"/>
          <p:cNvSpPr>
            <a:spLocks noGrp="1" noChangeArrowheads="1"/>
          </p:cNvSpPr>
          <p:nvPr>
            <p:ph idx="1"/>
          </p:nvPr>
        </p:nvSpPr>
        <p:spPr>
          <a:xfrm>
            <a:off x="0" y="2514600"/>
            <a:ext cx="8991600" cy="3505200"/>
          </a:xfrm>
        </p:spPr>
        <p:txBody>
          <a:bodyPr>
            <a:normAutofit/>
          </a:bodyPr>
          <a:lstStyle/>
          <a:p>
            <a:r>
              <a:rPr lang="en-US" dirty="0" smtClean="0">
                <a:solidFill>
                  <a:schemeClr val="bg1"/>
                </a:solidFill>
              </a:rPr>
              <a:t>Most</a:t>
            </a:r>
            <a:r>
              <a:rPr lang="en-US" dirty="0" smtClean="0">
                <a:solidFill>
                  <a:schemeClr val="bg1"/>
                </a:solidFill>
              </a:rPr>
              <a:t> common hereditary </a:t>
            </a:r>
            <a:r>
              <a:rPr lang="en-US" dirty="0" err="1" smtClean="0">
                <a:solidFill>
                  <a:schemeClr val="bg1"/>
                </a:solidFill>
              </a:rPr>
              <a:t>multisystemic</a:t>
            </a:r>
            <a:r>
              <a:rPr lang="en-US" dirty="0" smtClean="0">
                <a:solidFill>
                  <a:schemeClr val="bg1"/>
                </a:solidFill>
              </a:rPr>
              <a:t> </a:t>
            </a:r>
            <a:r>
              <a:rPr lang="en-US" dirty="0">
                <a:solidFill>
                  <a:schemeClr val="bg1"/>
                </a:solidFill>
              </a:rPr>
              <a:t>disease</a:t>
            </a:r>
          </a:p>
          <a:p>
            <a:r>
              <a:rPr lang="en-US" dirty="0">
                <a:solidFill>
                  <a:schemeClr val="bg1"/>
                </a:solidFill>
              </a:rPr>
              <a:t>Autosomal recessive </a:t>
            </a:r>
            <a:r>
              <a:rPr lang="en-US" dirty="0" smtClean="0">
                <a:solidFill>
                  <a:schemeClr val="bg1"/>
                </a:solidFill>
              </a:rPr>
              <a:t>disorder</a:t>
            </a:r>
            <a:endParaRPr lang="en-US" dirty="0">
              <a:solidFill>
                <a:schemeClr val="bg1"/>
              </a:solidFill>
            </a:endParaRPr>
          </a:p>
          <a:p>
            <a:pPr marL="342900" lvl="1" indent="-342900">
              <a:buFont typeface="Arial" pitchFamily="34" charset="0"/>
              <a:buChar char="•"/>
            </a:pPr>
            <a:r>
              <a:rPr lang="en-US" sz="3200" dirty="0">
                <a:solidFill>
                  <a:schemeClr val="bg1"/>
                </a:solidFill>
              </a:rPr>
              <a:t>Cause: mutations in the </a:t>
            </a:r>
            <a:r>
              <a:rPr lang="en-US" sz="3200" dirty="0" smtClean="0">
                <a:solidFill>
                  <a:schemeClr val="bg1"/>
                </a:solidFill>
              </a:rPr>
              <a:t>single gene on the long arm </a:t>
            </a:r>
            <a:r>
              <a:rPr lang="en-US" sz="3200" dirty="0">
                <a:solidFill>
                  <a:schemeClr val="bg1"/>
                </a:solidFill>
              </a:rPr>
              <a:t>of chromosome 7 </a:t>
            </a:r>
            <a:r>
              <a:rPr lang="en-US" sz="3200" dirty="0" smtClean="0">
                <a:solidFill>
                  <a:schemeClr val="bg1"/>
                </a:solidFill>
              </a:rPr>
              <a:t>that encodes </a:t>
            </a:r>
            <a:r>
              <a:rPr lang="en-US" sz="3200" u="sng" dirty="0" smtClean="0">
                <a:solidFill>
                  <a:schemeClr val="bg1"/>
                </a:solidFill>
              </a:rPr>
              <a:t>cystic </a:t>
            </a:r>
            <a:r>
              <a:rPr lang="en-US" sz="3200" u="sng" dirty="0">
                <a:solidFill>
                  <a:schemeClr val="bg1"/>
                </a:solidFill>
              </a:rPr>
              <a:t>fibrosis </a:t>
            </a:r>
            <a:r>
              <a:rPr lang="en-US" sz="3200" u="sng" dirty="0" err="1">
                <a:solidFill>
                  <a:schemeClr val="bg1"/>
                </a:solidFill>
              </a:rPr>
              <a:t>transmembrane</a:t>
            </a:r>
            <a:r>
              <a:rPr lang="en-US" sz="3200" u="sng" dirty="0">
                <a:solidFill>
                  <a:schemeClr val="bg1"/>
                </a:solidFill>
              </a:rPr>
              <a:t> conductance regulator</a:t>
            </a:r>
            <a:r>
              <a:rPr lang="en-US" sz="3200" dirty="0">
                <a:solidFill>
                  <a:schemeClr val="bg1"/>
                </a:solidFill>
              </a:rPr>
              <a:t> (CFTR</a:t>
            </a:r>
            <a:r>
              <a:rPr lang="en-US" sz="3200" dirty="0" smtClean="0">
                <a:solidFill>
                  <a:schemeClr val="bg1"/>
                </a:solidFill>
              </a:rPr>
              <a:t>)</a:t>
            </a:r>
            <a:endParaRPr lang="en-US" sz="3200" dirty="0">
              <a:solidFill>
                <a:schemeClr val="bg1"/>
              </a:solidFill>
            </a:endParaRPr>
          </a:p>
        </p:txBody>
      </p:sp>
    </p:spTree>
    <p:extLst>
      <p:ext uri="{BB962C8B-B14F-4D97-AF65-F5344CB8AC3E}">
        <p14:creationId xmlns:p14="http://schemas.microsoft.com/office/powerpoint/2010/main" val="403273510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p:cNvSpPr>
            <a:spLocks noGrp="1" noChangeArrowheads="1"/>
          </p:cNvSpPr>
          <p:nvPr>
            <p:ph type="body" idx="1"/>
          </p:nvPr>
        </p:nvSpPr>
        <p:spPr/>
        <p:txBody>
          <a:bodyPr/>
          <a:lstStyle/>
          <a:p>
            <a:pPr eaLnBrk="1" hangingPunct="1"/>
            <a:endParaRPr lang="en-US" smtClean="0"/>
          </a:p>
        </p:txBody>
      </p:sp>
      <p:pic>
        <p:nvPicPr>
          <p:cNvPr id="20483" name="Picture 5" descr="09CysticFibrosi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1618" y="159327"/>
            <a:ext cx="8915400" cy="6553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686897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pPr eaLnBrk="1" hangingPunct="1"/>
            <a:r>
              <a:rPr lang="en-US" dirty="0" smtClean="0"/>
              <a:t>  </a:t>
            </a:r>
            <a:endParaRPr lang="en-US" dirty="0" smtClean="0"/>
          </a:p>
        </p:txBody>
      </p:sp>
      <p:sp>
        <p:nvSpPr>
          <p:cNvPr id="40963" name="Rectangle 3"/>
          <p:cNvSpPr>
            <a:spLocks noGrp="1" noChangeArrowheads="1"/>
          </p:cNvSpPr>
          <p:nvPr>
            <p:ph type="body" idx="1"/>
          </p:nvPr>
        </p:nvSpPr>
        <p:spPr/>
        <p:txBody>
          <a:bodyPr/>
          <a:lstStyle/>
          <a:p>
            <a:pPr marL="0" indent="0" eaLnBrk="1" hangingPunct="1">
              <a:lnSpc>
                <a:spcPct val="90000"/>
              </a:lnSpc>
              <a:buNone/>
            </a:pPr>
            <a:r>
              <a:rPr lang="en-US" b="1" dirty="0" smtClean="0">
                <a:solidFill>
                  <a:schemeClr val="bg1"/>
                </a:solidFill>
              </a:rPr>
              <a:t>CF is a disease of exocrine gland function, involving multiple organ systems and chiefly resulting in chronic respiratory infections, pancreatic enzyme insufficiency, and associated complications in untreated patients. Pulmonary involvement occurs in 90% of patients surviving the neonatal period. End-stage lung disease is the principal cause of death. </a:t>
            </a:r>
          </a:p>
        </p:txBody>
      </p:sp>
    </p:spTree>
    <p:extLst>
      <p:ext uri="{BB962C8B-B14F-4D97-AF65-F5344CB8AC3E}">
        <p14:creationId xmlns:p14="http://schemas.microsoft.com/office/powerpoint/2010/main" val="381016517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pPr eaLnBrk="1" hangingPunct="1"/>
            <a:r>
              <a:rPr lang="en-US" dirty="0" smtClean="0"/>
              <a:t>  </a:t>
            </a:r>
            <a:endParaRPr lang="en-US" dirty="0" smtClean="0"/>
          </a:p>
        </p:txBody>
      </p:sp>
      <p:sp>
        <p:nvSpPr>
          <p:cNvPr id="41987" name="Rectangle 3"/>
          <p:cNvSpPr>
            <a:spLocks noGrp="1" noChangeArrowheads="1"/>
          </p:cNvSpPr>
          <p:nvPr>
            <p:ph type="body" idx="1"/>
          </p:nvPr>
        </p:nvSpPr>
        <p:spPr/>
        <p:txBody>
          <a:bodyPr/>
          <a:lstStyle/>
          <a:p>
            <a:pPr marL="0" indent="0" eaLnBrk="1" hangingPunct="1">
              <a:buNone/>
            </a:pPr>
            <a:r>
              <a:rPr lang="en-US" b="1" dirty="0" smtClean="0">
                <a:solidFill>
                  <a:schemeClr val="bg1"/>
                </a:solidFill>
              </a:rPr>
              <a:t>Mucus is a slippery substance that lubricates and protects the linings of the airways, digestive system, reproductive system, and other organs and tissues. In people with cystic fibrosis, the body produces mucus that is abnormally thick and sticky</a:t>
            </a:r>
          </a:p>
        </p:txBody>
      </p:sp>
    </p:spTree>
    <p:extLst>
      <p:ext uri="{BB962C8B-B14F-4D97-AF65-F5344CB8AC3E}">
        <p14:creationId xmlns:p14="http://schemas.microsoft.com/office/powerpoint/2010/main" val="5680713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pPr eaLnBrk="1" hangingPunct="1"/>
            <a:r>
              <a:rPr lang="en-US" dirty="0" smtClean="0"/>
              <a:t>  </a:t>
            </a:r>
            <a:endParaRPr lang="en-US" dirty="0" smtClean="0"/>
          </a:p>
        </p:txBody>
      </p:sp>
      <p:sp>
        <p:nvSpPr>
          <p:cNvPr id="43011" name="Rectangle 3"/>
          <p:cNvSpPr>
            <a:spLocks noGrp="1" noChangeArrowheads="1"/>
          </p:cNvSpPr>
          <p:nvPr>
            <p:ph type="body" idx="1"/>
          </p:nvPr>
        </p:nvSpPr>
        <p:spPr/>
        <p:txBody>
          <a:bodyPr/>
          <a:lstStyle/>
          <a:p>
            <a:pPr marL="0" indent="0" eaLnBrk="1" hangingPunct="1">
              <a:buNone/>
            </a:pPr>
            <a:r>
              <a:rPr lang="en-US" b="1" dirty="0" smtClean="0">
                <a:solidFill>
                  <a:schemeClr val="bg1"/>
                </a:solidFill>
              </a:rPr>
              <a:t> </a:t>
            </a:r>
            <a:r>
              <a:rPr lang="en-US" sz="4000" dirty="0" smtClean="0">
                <a:solidFill>
                  <a:schemeClr val="bg1"/>
                </a:solidFill>
              </a:rPr>
              <a:t>This abnormal mucus can obstruct the airways, leading to severe problems with breathing and bacterial infections in the lungs. </a:t>
            </a:r>
          </a:p>
          <a:p>
            <a:pPr eaLnBrk="1" hangingPunct="1"/>
            <a:endParaRPr lang="en-US" sz="4000" dirty="0" smtClean="0">
              <a:solidFill>
                <a:schemeClr val="bg1"/>
              </a:solidFill>
            </a:endParaRPr>
          </a:p>
        </p:txBody>
      </p:sp>
    </p:spTree>
    <p:extLst>
      <p:ext uri="{BB962C8B-B14F-4D97-AF65-F5344CB8AC3E}">
        <p14:creationId xmlns:p14="http://schemas.microsoft.com/office/powerpoint/2010/main" val="92712602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pPr eaLnBrk="1" hangingPunct="1"/>
            <a:r>
              <a:rPr lang="en-US" dirty="0" smtClean="0"/>
              <a:t>  </a:t>
            </a:r>
            <a:endParaRPr lang="en-US" dirty="0" smtClean="0"/>
          </a:p>
        </p:txBody>
      </p:sp>
      <p:sp>
        <p:nvSpPr>
          <p:cNvPr id="44035" name="Rectangle 3"/>
          <p:cNvSpPr>
            <a:spLocks noGrp="1" noChangeArrowheads="1"/>
          </p:cNvSpPr>
          <p:nvPr>
            <p:ph type="body" idx="1"/>
          </p:nvPr>
        </p:nvSpPr>
        <p:spPr/>
        <p:txBody>
          <a:bodyPr/>
          <a:lstStyle/>
          <a:p>
            <a:pPr marL="0" indent="0" eaLnBrk="1" hangingPunct="1">
              <a:buNone/>
            </a:pPr>
            <a:r>
              <a:rPr lang="en-US" b="1" dirty="0" smtClean="0">
                <a:solidFill>
                  <a:schemeClr val="bg1"/>
                </a:solidFill>
              </a:rPr>
              <a:t>These infections cause chronic coughing, wheezing, and inflammation. Over time, mucus buildup and infections result in permanent lung damage, including the formation of scar tissue (fibrosis) and cysts in the lungs.</a:t>
            </a:r>
          </a:p>
          <a:p>
            <a:pPr eaLnBrk="1" hangingPunct="1"/>
            <a:endParaRPr lang="en-US" dirty="0" smtClean="0"/>
          </a:p>
        </p:txBody>
      </p:sp>
    </p:spTree>
    <p:extLst>
      <p:ext uri="{BB962C8B-B14F-4D97-AF65-F5344CB8AC3E}">
        <p14:creationId xmlns:p14="http://schemas.microsoft.com/office/powerpoint/2010/main" val="350761455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122</TotalTime>
  <Words>555</Words>
  <Application>Microsoft Office PowerPoint</Application>
  <PresentationFormat>On-screen Show (4:3)</PresentationFormat>
  <Paragraphs>85</Paragraphs>
  <Slides>20</Slides>
  <Notes>2</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CYSTIC FIBROSIS</vt:lpstr>
      <vt:lpstr>PowerPoint Presentation</vt:lpstr>
      <vt:lpstr>CYSTIC FIBROSIS</vt:lpstr>
      <vt:lpstr>Cystic fibrosis (CF)</vt:lpstr>
      <vt:lpstr>PowerPoint Presentation</vt:lpstr>
      <vt:lpstr>  </vt:lpstr>
      <vt:lpstr>  </vt:lpstr>
      <vt:lpstr>  </vt:lpstr>
      <vt:lpstr>  </vt:lpstr>
      <vt:lpstr>PowerPoint Presentation</vt:lpstr>
      <vt:lpstr>Clinical features of Cystic Fibrosis</vt:lpstr>
      <vt:lpstr>Chronic Sino-Pulmonary Disease</vt:lpstr>
      <vt:lpstr>Diagnosis of cystic fibrosis</vt:lpstr>
      <vt:lpstr> </vt:lpstr>
      <vt:lpstr>Cystic fibrosis---Treatment Multidisciplinary</vt:lpstr>
      <vt:lpstr> Medical Management (Respiratory)</vt:lpstr>
      <vt:lpstr>Physical therapy Management</vt:lpstr>
      <vt:lpstr>Physical therapy Management</vt:lpstr>
      <vt:lpstr>Physical therapy Management</vt:lpstr>
      <vt:lpstr>Physical therapy Management</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CYSTIC FIBROSIS</dc:title>
  <dc:creator>Administrator</dc:creator>
  <cp:lastModifiedBy>Administrator</cp:lastModifiedBy>
  <cp:revision>8</cp:revision>
  <dcterms:created xsi:type="dcterms:W3CDTF">2006-08-16T00:00:00Z</dcterms:created>
  <dcterms:modified xsi:type="dcterms:W3CDTF">2014-12-16T05:40:45Z</dcterms:modified>
</cp:coreProperties>
</file>