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6" r:id="rId4"/>
    <p:sldId id="277" r:id="rId5"/>
    <p:sldId id="258" r:id="rId6"/>
    <p:sldId id="278" r:id="rId7"/>
    <p:sldId id="279" r:id="rId8"/>
    <p:sldId id="283" r:id="rId9"/>
    <p:sldId id="280" r:id="rId10"/>
    <p:sldId id="281" r:id="rId11"/>
    <p:sldId id="259" r:id="rId12"/>
    <p:sldId id="260" r:id="rId13"/>
    <p:sldId id="261" r:id="rId14"/>
    <p:sldId id="262" r:id="rId15"/>
    <p:sldId id="264" r:id="rId16"/>
    <p:sldId id="265" r:id="rId17"/>
    <p:sldId id="266" r:id="rId18"/>
    <p:sldId id="282" r:id="rId19"/>
    <p:sldId id="267" r:id="rId20"/>
    <p:sldId id="268" r:id="rId21"/>
    <p:sldId id="269" r:id="rId22"/>
    <p:sldId id="270" r:id="rId23"/>
    <p:sldId id="271" r:id="rId24"/>
    <p:sldId id="272" r:id="rId25"/>
    <p:sldId id="273" r:id="rId26"/>
    <p:sldId id="274"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996B5-CAA4-4EFF-BAD6-F62285BF23E2}" type="datetimeFigureOut">
              <a:rPr lang="en-US" smtClean="0"/>
              <a:pPr/>
              <a:t>4/3/2020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3929C-FD14-454F-8A2A-D78FA75AD820}" type="slidenum">
              <a:rPr lang="en-US" smtClean="0"/>
              <a:pPr/>
              <a:t>‹#›</a:t>
            </a:fld>
            <a:endParaRPr lang="en-US"/>
          </a:p>
        </p:txBody>
      </p:sp>
    </p:spTree>
    <p:extLst>
      <p:ext uri="{BB962C8B-B14F-4D97-AF65-F5344CB8AC3E}">
        <p14:creationId xmlns:p14="http://schemas.microsoft.com/office/powerpoint/2010/main" val="140050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P-All About Asthma- English.ppt</a:t>
            </a:r>
          </a:p>
        </p:txBody>
      </p:sp>
      <p:sp>
        <p:nvSpPr>
          <p:cNvPr id="7" name="Rectangle 7"/>
          <p:cNvSpPr>
            <a:spLocks noGrp="1" noChangeArrowheads="1"/>
          </p:cNvSpPr>
          <p:nvPr>
            <p:ph type="sldNum" sz="quarter" idx="5"/>
          </p:nvPr>
        </p:nvSpPr>
        <p:spPr>
          <a:ln/>
        </p:spPr>
        <p:txBody>
          <a:bodyPr/>
          <a:lstStyle/>
          <a:p>
            <a:fld id="{E6DDDC5C-5EE1-442A-87C0-AE9ACB13FCDB}" type="slidenum">
              <a:rPr lang="en-US"/>
              <a:pPr/>
              <a:t>3</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eaLnBrk="0" hangingPunct="0"/>
            <a:r>
              <a:rPr lang="en-US" dirty="0"/>
              <a:t>Triggers causes the airways to react and the muscles around it to swell and squeeze shut. In addition, the body produces a lot of mucus to get rid of the triggers and the airway gets even narrower</a:t>
            </a:r>
            <a:r>
              <a:rPr lang="en-US" sz="1900" dirty="0"/>
              <a:t>. </a:t>
            </a:r>
          </a:p>
          <a:p>
            <a:pPr>
              <a:spcBef>
                <a:spcPct val="50000"/>
              </a:spcBef>
            </a:pPr>
            <a:endParaRPr lang="en-US" sz="1900" dirty="0"/>
          </a:p>
          <a:p>
            <a:endParaRPr lang="en-US" dirty="0"/>
          </a:p>
        </p:txBody>
      </p:sp>
    </p:spTree>
    <p:extLst>
      <p:ext uri="{BB962C8B-B14F-4D97-AF65-F5344CB8AC3E}">
        <p14:creationId xmlns:p14="http://schemas.microsoft.com/office/powerpoint/2010/main" val="65806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P-All About Asthma- English.ppt</a:t>
            </a:r>
          </a:p>
        </p:txBody>
      </p:sp>
      <p:sp>
        <p:nvSpPr>
          <p:cNvPr id="7" name="Rectangle 7"/>
          <p:cNvSpPr>
            <a:spLocks noGrp="1" noChangeArrowheads="1"/>
          </p:cNvSpPr>
          <p:nvPr>
            <p:ph type="sldNum" sz="quarter" idx="5"/>
          </p:nvPr>
        </p:nvSpPr>
        <p:spPr>
          <a:ln/>
        </p:spPr>
        <p:txBody>
          <a:bodyPr/>
          <a:lstStyle/>
          <a:p>
            <a:fld id="{745B0DAC-BFE4-4520-9CF9-FA61C792900B}" type="slidenum">
              <a:rPr lang="en-US"/>
              <a:pPr/>
              <a:t>4</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a:spcBef>
                <a:spcPts val="482"/>
              </a:spcBef>
              <a:spcAft>
                <a:spcPts val="482"/>
              </a:spcAft>
            </a:pPr>
            <a:r>
              <a:rPr lang="en-US" dirty="0"/>
              <a:t>Asthma attacks can be caused by something that bothers or irritates your lungs, which are called asthma triggers.  Not all the asthma triggers affect every person with asthma.  Not all asthma triggers are listed here.  </a:t>
            </a:r>
          </a:p>
          <a:p>
            <a:pPr>
              <a:spcBef>
                <a:spcPts val="482"/>
              </a:spcBef>
              <a:spcAft>
                <a:spcPts val="482"/>
              </a:spcAft>
            </a:pPr>
            <a:endParaRPr lang="en-US" dirty="0"/>
          </a:p>
          <a:p>
            <a:pPr>
              <a:spcBef>
                <a:spcPts val="482"/>
              </a:spcBef>
              <a:spcAft>
                <a:spcPts val="482"/>
              </a:spcAft>
            </a:pPr>
            <a:r>
              <a:rPr lang="en-US" dirty="0"/>
              <a:t>There are many asthma triggers.</a:t>
            </a:r>
          </a:p>
        </p:txBody>
      </p:sp>
    </p:spTree>
    <p:extLst>
      <p:ext uri="{BB962C8B-B14F-4D97-AF65-F5344CB8AC3E}">
        <p14:creationId xmlns:p14="http://schemas.microsoft.com/office/powerpoint/2010/main" val="400295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E3929C-FD14-454F-8A2A-D78FA75AD820}" type="slidenum">
              <a:rPr lang="en-US" smtClean="0"/>
              <a:pPr/>
              <a:t>18</a:t>
            </a:fld>
            <a:endParaRPr lang="en-US"/>
          </a:p>
        </p:txBody>
      </p:sp>
    </p:spTree>
    <p:extLst>
      <p:ext uri="{BB962C8B-B14F-4D97-AF65-F5344CB8AC3E}">
        <p14:creationId xmlns:p14="http://schemas.microsoft.com/office/powerpoint/2010/main" val="160014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P-All About Asthma- English.ppt</a:t>
            </a:r>
          </a:p>
        </p:txBody>
      </p:sp>
      <p:sp>
        <p:nvSpPr>
          <p:cNvPr id="7" name="Rectangle 7"/>
          <p:cNvSpPr>
            <a:spLocks noGrp="1" noChangeArrowheads="1"/>
          </p:cNvSpPr>
          <p:nvPr>
            <p:ph type="sldNum" sz="quarter" idx="5"/>
          </p:nvPr>
        </p:nvSpPr>
        <p:spPr>
          <a:ln/>
        </p:spPr>
        <p:txBody>
          <a:bodyPr/>
          <a:lstStyle/>
          <a:p>
            <a:fld id="{5F076AF2-858A-4B3D-84B0-04CBB1AF6D64}" type="slidenum">
              <a:rPr lang="en-US"/>
              <a:pPr/>
              <a:t>21</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b="1"/>
              <a:t>*Long term medication should not be used as a quick relief.</a:t>
            </a:r>
          </a:p>
        </p:txBody>
      </p:sp>
    </p:spTree>
    <p:extLst>
      <p:ext uri="{BB962C8B-B14F-4D97-AF65-F5344CB8AC3E}">
        <p14:creationId xmlns:p14="http://schemas.microsoft.com/office/powerpoint/2010/main" val="210137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P-All About Asthma- English.ppt</a:t>
            </a:r>
          </a:p>
        </p:txBody>
      </p:sp>
      <p:sp>
        <p:nvSpPr>
          <p:cNvPr id="7" name="Rectangle 7"/>
          <p:cNvSpPr>
            <a:spLocks noGrp="1" noChangeArrowheads="1"/>
          </p:cNvSpPr>
          <p:nvPr>
            <p:ph type="sldNum" sz="quarter" idx="5"/>
          </p:nvPr>
        </p:nvSpPr>
        <p:spPr>
          <a:ln/>
        </p:spPr>
        <p:txBody>
          <a:bodyPr/>
          <a:lstStyle/>
          <a:p>
            <a:fld id="{2785937C-C01F-4CB9-9664-0918B26D1E25}" type="slidenum">
              <a:rPr lang="en-US"/>
              <a:pPr/>
              <a:t>22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b="1"/>
              <a:t>The quick relief medication should not be used in place of long term medicine </a:t>
            </a:r>
          </a:p>
        </p:txBody>
      </p:sp>
    </p:spTree>
    <p:extLst>
      <p:ext uri="{BB962C8B-B14F-4D97-AF65-F5344CB8AC3E}">
        <p14:creationId xmlns:p14="http://schemas.microsoft.com/office/powerpoint/2010/main" val="44297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A7B3AD35-0939-4C33-A41E-706764173577}" type="slidenum">
              <a:rPr lang="en-US"/>
              <a:pPr/>
              <a:t>‹#›</a:t>
            </a:fld>
            <a:endParaRPr lang="en-US"/>
          </a:p>
        </p:txBody>
      </p:sp>
    </p:spTree>
    <p:extLst>
      <p:ext uri="{BB962C8B-B14F-4D97-AF65-F5344CB8AC3E}">
        <p14:creationId xmlns:p14="http://schemas.microsoft.com/office/powerpoint/2010/main" val="1635457141"/>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104471" name="Picture 23"/>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104465" name="Rectangle 17"/>
          <p:cNvSpPr>
            <a:spLocks noGrp="1" noChangeArrowheads="1"/>
          </p:cNvSpPr>
          <p:nvPr>
            <p:ph type="ctrTitle"/>
          </p:nvPr>
        </p:nvSpPr>
        <p:spPr>
          <a:xfrm>
            <a:off x="912813" y="228600"/>
            <a:ext cx="7313612" cy="1143000"/>
          </a:xfrm>
        </p:spPr>
        <p:txBody>
          <a:bodyPr/>
          <a:lstStyle>
            <a:lvl1pPr algn="ctr">
              <a:defRPr sz="4400">
                <a:solidFill>
                  <a:srgbClr val="FFFFFF"/>
                </a:solidFill>
              </a:defRPr>
            </a:lvl1pPr>
          </a:lstStyle>
          <a:p>
            <a:r>
              <a:rPr lang="en-US"/>
              <a:t>Click to edit Master title style</a:t>
            </a:r>
          </a:p>
        </p:txBody>
      </p:sp>
      <p:sp>
        <p:nvSpPr>
          <p:cNvPr id="104467" name="Rectangle 19"/>
          <p:cNvSpPr>
            <a:spLocks noGrp="1" noChangeArrowheads="1"/>
          </p:cNvSpPr>
          <p:nvPr>
            <p:ph type="dt" sz="half" idx="2"/>
          </p:nvPr>
        </p:nvSpPr>
        <p:spPr>
          <a:xfrm>
            <a:off x="1524000" y="6350000"/>
            <a:ext cx="1725613" cy="457200"/>
          </a:xfrm>
        </p:spPr>
        <p:txBody>
          <a:bodyPr anchor="b"/>
          <a:lstStyle>
            <a:lvl1pPr>
              <a:defRPr/>
            </a:lvl1pPr>
          </a:lstStyle>
          <a:p>
            <a:endParaRPr lang="en-US"/>
          </a:p>
        </p:txBody>
      </p:sp>
      <p:sp>
        <p:nvSpPr>
          <p:cNvPr id="104468" name="Rectangle 20"/>
          <p:cNvSpPr>
            <a:spLocks noGrp="1" noChangeArrowheads="1"/>
          </p:cNvSpPr>
          <p:nvPr>
            <p:ph type="ftr" sz="quarter" idx="3"/>
          </p:nvPr>
        </p:nvSpPr>
        <p:spPr>
          <a:xfrm>
            <a:off x="3644900" y="6350000"/>
            <a:ext cx="3448050" cy="457200"/>
          </a:xfrm>
        </p:spPr>
        <p:txBody>
          <a:bodyPr anchor="b"/>
          <a:lstStyle>
            <a:lvl1pPr>
              <a:defRPr/>
            </a:lvl1pPr>
          </a:lstStyle>
          <a:p>
            <a:endParaRPr lang="en-US"/>
          </a:p>
        </p:txBody>
      </p:sp>
      <p:sp>
        <p:nvSpPr>
          <p:cNvPr id="104469" name="Rectangle 21"/>
          <p:cNvSpPr>
            <a:spLocks noGrp="1" noChangeArrowheads="1"/>
          </p:cNvSpPr>
          <p:nvPr>
            <p:ph type="sldNum" sz="quarter" idx="4"/>
          </p:nvPr>
        </p:nvSpPr>
        <p:spPr>
          <a:xfrm>
            <a:off x="7392988" y="6350000"/>
            <a:ext cx="1722437" cy="457200"/>
          </a:xfrm>
        </p:spPr>
        <p:txBody>
          <a:bodyPr anchor="b"/>
          <a:lstStyle>
            <a:lvl1pPr>
              <a:defRPr/>
            </a:lvl1pPr>
          </a:lstStyle>
          <a:p>
            <a:fld id="{DDFD6594-F08D-4DED-957D-E28749E45FAB}" type="slidenum">
              <a:rPr lang="en-US"/>
              <a:pPr/>
              <a:t>‹#›</a:t>
            </a:fld>
            <a:endParaRPr lang="en-US"/>
          </a:p>
        </p:txBody>
      </p:sp>
    </p:spTree>
    <p:extLst>
      <p:ext uri="{BB962C8B-B14F-4D97-AF65-F5344CB8AC3E}">
        <p14:creationId xmlns:p14="http://schemas.microsoft.com/office/powerpoint/2010/main" val="81528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Asthma</a:t>
            </a:r>
          </a:p>
        </p:txBody>
      </p:sp>
      <p:sp>
        <p:nvSpPr>
          <p:cNvPr id="9219" name="Rectangle 3"/>
          <p:cNvSpPr>
            <a:spLocks noGrp="1" noChangeArrowheads="1"/>
          </p:cNvSpPr>
          <p:nvPr>
            <p:ph idx="1"/>
          </p:nvPr>
        </p:nvSpPr>
        <p:spPr/>
        <p:txBody>
          <a:bodyPr>
            <a:normAutofit fontScale="92500" lnSpcReduction="10000"/>
          </a:bodyPr>
          <a:lstStyle/>
          <a:p>
            <a:pPr>
              <a:lnSpc>
                <a:spcPct val="80000"/>
              </a:lnSpc>
            </a:pPr>
            <a:r>
              <a:rPr lang="en-US" sz="2800" dirty="0"/>
              <a:t>Chronic inflammatory disease of the airways – increase responsiveness of the Tracheobronchial tree to a variety of stimuli</a:t>
            </a:r>
          </a:p>
          <a:p>
            <a:pPr>
              <a:lnSpc>
                <a:spcPct val="80000"/>
              </a:lnSpc>
            </a:pPr>
            <a:r>
              <a:rPr lang="en-US" sz="2800" dirty="0"/>
              <a:t>Narrowing of the airways with cough, dyspnea, wheezing, inability to expel air completely</a:t>
            </a:r>
          </a:p>
          <a:p>
            <a:pPr>
              <a:lnSpc>
                <a:spcPct val="80000"/>
              </a:lnSpc>
            </a:pPr>
            <a:r>
              <a:rPr lang="en-US" sz="2800" dirty="0"/>
              <a:t>Episodic in nature – symptoms free time periods</a:t>
            </a:r>
          </a:p>
          <a:p>
            <a:pPr>
              <a:lnSpc>
                <a:spcPct val="80000"/>
              </a:lnSpc>
            </a:pPr>
            <a:r>
              <a:rPr lang="en-US" sz="2800" dirty="0"/>
              <a:t>Allergens, exercise, infections, occupational stress, environmental stress, pharmacologic stress, emotional stress</a:t>
            </a:r>
          </a:p>
          <a:p>
            <a:pPr>
              <a:lnSpc>
                <a:spcPct val="80000"/>
              </a:lnSpc>
            </a:pPr>
            <a:r>
              <a:rPr lang="en-US" sz="2800" dirty="0" smtClean="0"/>
              <a:t>PCO</a:t>
            </a:r>
            <a:r>
              <a:rPr lang="en-US" sz="1800" dirty="0" smtClean="0"/>
              <a:t>2</a:t>
            </a:r>
            <a:r>
              <a:rPr lang="en-US" sz="2800" dirty="0" smtClean="0"/>
              <a:t>- </a:t>
            </a:r>
            <a:r>
              <a:rPr lang="en-US" sz="2800" dirty="0"/>
              <a:t>initially-30-35 mmHg, later-above 45 mmHg</a:t>
            </a:r>
          </a:p>
          <a:p>
            <a:pPr>
              <a:lnSpc>
                <a:spcPct val="80000"/>
              </a:lnSpc>
            </a:pPr>
            <a:endParaRPr lang="en-US" sz="2800" dirty="0" smtClean="0"/>
          </a:p>
          <a:p>
            <a:r>
              <a:rPr lang="en-US" sz="2800" dirty="0" smtClean="0"/>
              <a:t>1 kilopascal =</a:t>
            </a:r>
          </a:p>
          <a:p>
            <a:r>
              <a:rPr lang="en-US" sz="2800" dirty="0" smtClean="0"/>
              <a:t>7.50061683 </a:t>
            </a:r>
            <a:r>
              <a:rPr lang="en-US" sz="2800" dirty="0" err="1" smtClean="0"/>
              <a:t>mmhg</a:t>
            </a:r>
            <a:endParaRPr lang="en-US" sz="2800" dirty="0" smtClean="0"/>
          </a:p>
          <a:p>
            <a:pPr>
              <a:lnSpc>
                <a:spcPct val="80000"/>
              </a:lnSpc>
            </a:pPr>
            <a:endParaRPr lang="en-US" sz="2800" dirty="0"/>
          </a:p>
          <a:p>
            <a:pPr>
              <a:lnSpc>
                <a:spcPct val="80000"/>
              </a:lnSpc>
            </a:pPr>
            <a:endParaRPr lang="en-US" sz="2800" dirty="0"/>
          </a:p>
        </p:txBody>
      </p:sp>
    </p:spTree>
    <p:extLst>
      <p:ext uri="{BB962C8B-B14F-4D97-AF65-F5344CB8AC3E}">
        <p14:creationId xmlns:p14="http://schemas.microsoft.com/office/powerpoint/2010/main" val="41079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8229600" cy="1143000"/>
          </a:xfrm>
        </p:spPr>
        <p:txBody>
          <a:bodyPr/>
          <a:lstStyle/>
          <a:p>
            <a:r>
              <a:rPr lang="en-US" dirty="0"/>
              <a:t>Asthma: Pathophysiology</a:t>
            </a:r>
          </a:p>
        </p:txBody>
      </p:sp>
      <p:sp>
        <p:nvSpPr>
          <p:cNvPr id="3" name="Content Placeholder 2"/>
          <p:cNvSpPr>
            <a:spLocks noGrp="1"/>
          </p:cNvSpPr>
          <p:nvPr>
            <p:ph idx="1"/>
          </p:nvPr>
        </p:nvSpPr>
        <p:spPr/>
        <p:txBody>
          <a:bodyPr/>
          <a:lstStyle/>
          <a:p>
            <a:pPr>
              <a:defRPr/>
            </a:pPr>
            <a:r>
              <a:rPr lang="en-GB" dirty="0"/>
              <a:t>Once asthma is established, </a:t>
            </a:r>
            <a:r>
              <a:rPr lang="en-GB" dirty="0" err="1"/>
              <a:t>hyperreactive</a:t>
            </a:r>
            <a:r>
              <a:rPr lang="en-GB" dirty="0"/>
              <a:t> airways develop bronchospasm intermittently in response to a variety of stimuli, which increases the work of breathing. </a:t>
            </a:r>
          </a:p>
          <a:p>
            <a:pPr>
              <a:defRPr/>
            </a:pPr>
            <a:r>
              <a:rPr lang="en-GB" dirty="0"/>
              <a:t>Over time, structural changes stiffen the airway walls and parenchyma, contributing further to airway narrowing.</a:t>
            </a:r>
          </a:p>
          <a:p>
            <a:endParaRPr lang="en-US" dirty="0"/>
          </a:p>
        </p:txBody>
      </p:sp>
    </p:spTree>
    <p:extLst>
      <p:ext uri="{BB962C8B-B14F-4D97-AF65-F5344CB8AC3E}">
        <p14:creationId xmlns:p14="http://schemas.microsoft.com/office/powerpoint/2010/main" val="912983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1066800"/>
            <a:ext cx="8162925" cy="1090613"/>
          </a:xfrm>
        </p:spPr>
        <p:txBody>
          <a:bodyPr/>
          <a:lstStyle/>
          <a:p>
            <a:r>
              <a:rPr lang="en-US" dirty="0"/>
              <a:t>Asthma: </a:t>
            </a:r>
            <a:r>
              <a:rPr lang="en-US" dirty="0" err="1"/>
              <a:t>Pathophysiology</a:t>
            </a:r>
            <a:endParaRPr lang="en-US" dirty="0"/>
          </a:p>
        </p:txBody>
      </p:sp>
      <p:sp>
        <p:nvSpPr>
          <p:cNvPr id="60419" name="Rectangle 3"/>
          <p:cNvSpPr>
            <a:spLocks noGrp="1" noChangeArrowheads="1"/>
          </p:cNvSpPr>
          <p:nvPr>
            <p:ph type="body" sz="half" idx="2"/>
          </p:nvPr>
        </p:nvSpPr>
        <p:spPr>
          <a:xfrm>
            <a:off x="1143000" y="2209800"/>
            <a:ext cx="3975100" cy="3810000"/>
          </a:xfrm>
        </p:spPr>
        <p:txBody>
          <a:bodyPr/>
          <a:lstStyle/>
          <a:p>
            <a:r>
              <a:rPr lang="en-US" sz="2800" dirty="0"/>
              <a:t>Swelling of mucus membranes (edema)</a:t>
            </a:r>
          </a:p>
          <a:p>
            <a:r>
              <a:rPr lang="en-US" sz="2800" dirty="0"/>
              <a:t>Spasm of smooth muscle in bronchioles</a:t>
            </a:r>
          </a:p>
          <a:p>
            <a:pPr lvl="1"/>
            <a:r>
              <a:rPr lang="en-US" sz="2400" dirty="0"/>
              <a:t>Increased airway resistance</a:t>
            </a:r>
          </a:p>
          <a:p>
            <a:r>
              <a:rPr lang="en-US" sz="2800" dirty="0"/>
              <a:t>Increased mucus gland secretion</a:t>
            </a:r>
          </a:p>
          <a:p>
            <a:endParaRPr lang="en-US" sz="2800" b="1" dirty="0"/>
          </a:p>
        </p:txBody>
      </p:sp>
    </p:spTree>
    <p:extLst>
      <p:ext uri="{BB962C8B-B14F-4D97-AF65-F5344CB8AC3E}">
        <p14:creationId xmlns:p14="http://schemas.microsoft.com/office/powerpoint/2010/main" val="341689620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wipe(left)">
                                      <p:cBhvr>
                                        <p:cTn id="12" dur="500"/>
                                        <p:tgtEl>
                                          <p:spTgt spid="6041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wipe(left)">
                                      <p:cBhvr>
                                        <p:cTn id="15" dur="500"/>
                                        <p:tgtEl>
                                          <p:spTgt spid="604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0419">
                                            <p:txEl>
                                              <p:pRg st="3" end="3"/>
                                            </p:txEl>
                                          </p:spTgt>
                                        </p:tgtEl>
                                        <p:attrNameLst>
                                          <p:attrName>style.visibility</p:attrName>
                                        </p:attrNameLst>
                                      </p:cBhvr>
                                      <p:to>
                                        <p:strVal val="visible"/>
                                      </p:to>
                                    </p:set>
                                    <p:animEffect transition="in" filter="wipe(left)">
                                      <p:cBhvr>
                                        <p:cTn id="20"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9"/>
          <p:cNvSpPr>
            <a:spLocks noGrp="1" noChangeArrowheads="1"/>
          </p:cNvSpPr>
          <p:nvPr>
            <p:ph type="title"/>
          </p:nvPr>
        </p:nvSpPr>
        <p:spPr/>
        <p:txBody>
          <a:bodyPr>
            <a:normAutofit fontScale="90000"/>
          </a:bodyPr>
          <a:lstStyle/>
          <a:p>
            <a:r>
              <a:rPr lang="en-US"/>
              <a:t>What Is Happening During </a:t>
            </a:r>
            <a:br>
              <a:rPr lang="en-US"/>
            </a:br>
            <a:r>
              <a:rPr lang="en-US"/>
              <a:t>an Asthma Attack in the Lungs?</a:t>
            </a:r>
          </a:p>
        </p:txBody>
      </p:sp>
      <p:pic>
        <p:nvPicPr>
          <p:cNvPr id="16395" name="Picture 11" descr="backgroundNoLogo"/>
          <p:cNvPicPr>
            <a:picLocks noGrp="1" noChangeAspect="1" noChangeArrowheads="1"/>
          </p:cNvPicPr>
          <p:nvPr>
            <p:ph idx="1"/>
          </p:nvPr>
        </p:nvPicPr>
        <p:blipFill>
          <a:blip r:embed="rId2" cstate="print"/>
          <a:srcRect/>
          <a:stretch>
            <a:fillRect/>
          </a:stretch>
        </p:blipFill>
        <p:spPr>
          <a:xfrm>
            <a:off x="0" y="0"/>
            <a:ext cx="9144000" cy="6858000"/>
          </a:xfrm>
          <a:noFill/>
          <a:ln/>
        </p:spPr>
      </p:pic>
      <p:pic>
        <p:nvPicPr>
          <p:cNvPr id="16391" name="Picture 7" descr="lung pic and cinch"/>
          <p:cNvPicPr>
            <a:picLocks noChangeArrowheads="1"/>
          </p:cNvPicPr>
          <p:nvPr/>
        </p:nvPicPr>
        <p:blipFill>
          <a:blip r:embed="rId3" cstate="print"/>
          <a:srcRect/>
          <a:stretch>
            <a:fillRect/>
          </a:stretch>
        </p:blipFill>
        <p:spPr bwMode="auto">
          <a:xfrm>
            <a:off x="1706563" y="1460500"/>
            <a:ext cx="6599237" cy="5143500"/>
          </a:xfrm>
          <a:prstGeom prst="rect">
            <a:avLst/>
          </a:prstGeom>
          <a:noFill/>
          <a:ln w="9525">
            <a:noFill/>
            <a:miter lim="800000"/>
            <a:headEnd/>
            <a:tailEnd/>
          </a:ln>
        </p:spPr>
      </p:pic>
    </p:spTree>
    <p:extLst>
      <p:ext uri="{BB962C8B-B14F-4D97-AF65-F5344CB8AC3E}">
        <p14:creationId xmlns:p14="http://schemas.microsoft.com/office/powerpoint/2010/main" val="1934908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752600" y="990600"/>
            <a:ext cx="8162925" cy="785813"/>
          </a:xfrm>
        </p:spPr>
        <p:txBody>
          <a:bodyPr>
            <a:normAutofit/>
          </a:bodyPr>
          <a:lstStyle/>
          <a:p>
            <a:r>
              <a:rPr lang="en-US" dirty="0"/>
              <a:t>Asthma: Pathophysiology</a:t>
            </a:r>
          </a:p>
        </p:txBody>
      </p:sp>
      <p:sp>
        <p:nvSpPr>
          <p:cNvPr id="105475" name="Rectangle 3"/>
          <p:cNvSpPr>
            <a:spLocks noGrp="1" noChangeArrowheads="1"/>
          </p:cNvSpPr>
          <p:nvPr>
            <p:ph idx="1"/>
          </p:nvPr>
        </p:nvSpPr>
        <p:spPr>
          <a:xfrm>
            <a:off x="685800" y="1905000"/>
            <a:ext cx="8110538" cy="4191000"/>
          </a:xfrm>
        </p:spPr>
        <p:txBody>
          <a:bodyPr>
            <a:normAutofit fontScale="92500" lnSpcReduction="20000"/>
          </a:bodyPr>
          <a:lstStyle/>
          <a:p>
            <a:pPr>
              <a:lnSpc>
                <a:spcPct val="90000"/>
              </a:lnSpc>
              <a:spcAft>
                <a:spcPts val="600"/>
              </a:spcAft>
            </a:pPr>
            <a:r>
              <a:rPr lang="en-US" sz="2800" b="1" dirty="0">
                <a:latin typeface="Arial" pitchFamily="34" charset="0"/>
              </a:rPr>
              <a:t>Early phase response: 30 – 60 minutes </a:t>
            </a:r>
          </a:p>
          <a:p>
            <a:pPr lvl="1">
              <a:lnSpc>
                <a:spcPct val="90000"/>
              </a:lnSpc>
              <a:spcAft>
                <a:spcPts val="600"/>
              </a:spcAft>
            </a:pPr>
            <a:r>
              <a:rPr lang="en-US" sz="2400" dirty="0">
                <a:latin typeface="Arial" pitchFamily="34" charset="0"/>
              </a:rPr>
              <a:t>Allergen or irritant activates mast cells </a:t>
            </a:r>
          </a:p>
          <a:p>
            <a:pPr lvl="1">
              <a:lnSpc>
                <a:spcPct val="90000"/>
              </a:lnSpc>
              <a:spcAft>
                <a:spcPts val="600"/>
              </a:spcAft>
            </a:pPr>
            <a:r>
              <a:rPr lang="en-US" sz="2400" dirty="0">
                <a:latin typeface="Arial" pitchFamily="34" charset="0"/>
              </a:rPr>
              <a:t>Inflammatory  mediators are released </a:t>
            </a:r>
          </a:p>
          <a:p>
            <a:pPr lvl="2">
              <a:lnSpc>
                <a:spcPct val="90000"/>
              </a:lnSpc>
              <a:spcAft>
                <a:spcPts val="600"/>
              </a:spcAft>
            </a:pPr>
            <a:r>
              <a:rPr lang="en-US" sz="2000" dirty="0">
                <a:latin typeface="Arial" pitchFamily="34" charset="0"/>
              </a:rPr>
              <a:t>histamine, </a:t>
            </a:r>
            <a:r>
              <a:rPr lang="en-US" sz="2000" dirty="0" err="1">
                <a:latin typeface="Arial" pitchFamily="34" charset="0"/>
              </a:rPr>
              <a:t>bradykinin</a:t>
            </a:r>
            <a:r>
              <a:rPr lang="en-US" sz="2000" dirty="0">
                <a:latin typeface="Arial" pitchFamily="34" charset="0"/>
              </a:rPr>
              <a:t>, </a:t>
            </a:r>
            <a:r>
              <a:rPr lang="en-US" sz="2000" dirty="0" err="1">
                <a:latin typeface="Arial" pitchFamily="34" charset="0"/>
              </a:rPr>
              <a:t>leukotrienes</a:t>
            </a:r>
            <a:r>
              <a:rPr lang="en-US" sz="2000" dirty="0">
                <a:latin typeface="Arial" pitchFamily="34" charset="0"/>
              </a:rPr>
              <a:t>, prostaglandins, platelet-activating-factor, chemotactic factors, cytokines </a:t>
            </a:r>
          </a:p>
          <a:p>
            <a:pPr lvl="1">
              <a:lnSpc>
                <a:spcPct val="90000"/>
              </a:lnSpc>
              <a:spcAft>
                <a:spcPts val="600"/>
              </a:spcAft>
            </a:pPr>
            <a:r>
              <a:rPr lang="en-US" sz="2400" dirty="0">
                <a:latin typeface="Arial" pitchFamily="34" charset="0"/>
              </a:rPr>
              <a:t>Intense inflammation occurs </a:t>
            </a:r>
          </a:p>
          <a:p>
            <a:pPr lvl="2">
              <a:lnSpc>
                <a:spcPct val="90000"/>
              </a:lnSpc>
              <a:spcAft>
                <a:spcPts val="600"/>
              </a:spcAft>
            </a:pPr>
            <a:r>
              <a:rPr lang="en-US" sz="2000" dirty="0">
                <a:latin typeface="Arial" pitchFamily="34" charset="0"/>
              </a:rPr>
              <a:t>Bronchial smooth muscle constricts </a:t>
            </a:r>
          </a:p>
          <a:p>
            <a:pPr lvl="2">
              <a:lnSpc>
                <a:spcPct val="90000"/>
              </a:lnSpc>
            </a:pPr>
            <a:r>
              <a:rPr lang="en-US" sz="2000" dirty="0">
                <a:latin typeface="Arial" pitchFamily="34" charset="0"/>
              </a:rPr>
              <a:t>Increased vasodilation and permeability </a:t>
            </a:r>
          </a:p>
          <a:p>
            <a:pPr lvl="2">
              <a:lnSpc>
                <a:spcPct val="90000"/>
              </a:lnSpc>
            </a:pPr>
            <a:r>
              <a:rPr lang="en-US" sz="2000" dirty="0">
                <a:latin typeface="Arial" pitchFamily="34" charset="0"/>
              </a:rPr>
              <a:t>Epithelial damage </a:t>
            </a:r>
          </a:p>
          <a:p>
            <a:pPr lvl="1">
              <a:lnSpc>
                <a:spcPct val="90000"/>
              </a:lnSpc>
              <a:spcAft>
                <a:spcPts val="600"/>
              </a:spcAft>
            </a:pPr>
            <a:r>
              <a:rPr lang="en-US" sz="2400" dirty="0">
                <a:latin typeface="Arial" pitchFamily="34" charset="0"/>
              </a:rPr>
              <a:t>Bronchospasm  </a:t>
            </a:r>
          </a:p>
          <a:p>
            <a:pPr lvl="2">
              <a:lnSpc>
                <a:spcPct val="90000"/>
              </a:lnSpc>
            </a:pPr>
            <a:r>
              <a:rPr lang="en-US" sz="2000" dirty="0">
                <a:latin typeface="Arial" pitchFamily="34" charset="0"/>
              </a:rPr>
              <a:t>Increased mucus secretion </a:t>
            </a:r>
          </a:p>
          <a:p>
            <a:pPr lvl="2">
              <a:lnSpc>
                <a:spcPct val="90000"/>
              </a:lnSpc>
            </a:pPr>
            <a:r>
              <a:rPr lang="en-US" sz="2000" dirty="0">
                <a:latin typeface="Arial" pitchFamily="34" charset="0"/>
              </a:rPr>
              <a:t>Edema  </a:t>
            </a:r>
          </a:p>
          <a:p>
            <a:pPr>
              <a:lnSpc>
                <a:spcPct val="90000"/>
              </a:lnSpc>
            </a:pPr>
            <a:endParaRPr lang="en-US" sz="2800" dirty="0"/>
          </a:p>
        </p:txBody>
      </p:sp>
    </p:spTree>
    <p:extLst>
      <p:ext uri="{BB962C8B-B14F-4D97-AF65-F5344CB8AC3E}">
        <p14:creationId xmlns:p14="http://schemas.microsoft.com/office/powerpoint/2010/main" val="213242919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295400" y="914400"/>
            <a:ext cx="8162925" cy="785813"/>
          </a:xfrm>
        </p:spPr>
        <p:txBody>
          <a:bodyPr>
            <a:normAutofit/>
          </a:bodyPr>
          <a:lstStyle/>
          <a:p>
            <a:r>
              <a:rPr lang="en-US" dirty="0"/>
              <a:t>Asthma: Pathophysiology</a:t>
            </a:r>
          </a:p>
        </p:txBody>
      </p:sp>
      <p:sp>
        <p:nvSpPr>
          <p:cNvPr id="106499" name="Rectangle 3"/>
          <p:cNvSpPr>
            <a:spLocks noGrp="1" noChangeArrowheads="1"/>
          </p:cNvSpPr>
          <p:nvPr>
            <p:ph idx="1"/>
          </p:nvPr>
        </p:nvSpPr>
        <p:spPr>
          <a:xfrm>
            <a:off x="228600" y="1905000"/>
            <a:ext cx="8110537" cy="4191000"/>
          </a:xfrm>
        </p:spPr>
        <p:txBody>
          <a:bodyPr>
            <a:normAutofit fontScale="92500" lnSpcReduction="10000"/>
          </a:bodyPr>
          <a:lstStyle/>
          <a:p>
            <a:pPr>
              <a:lnSpc>
                <a:spcPct val="90000"/>
              </a:lnSpc>
              <a:spcAft>
                <a:spcPts val="600"/>
              </a:spcAft>
            </a:pPr>
            <a:r>
              <a:rPr lang="en-US" sz="2800" b="1" dirty="0">
                <a:latin typeface="Arial" pitchFamily="34" charset="0"/>
              </a:rPr>
              <a:t>Late phase response: 5 – 6 hours </a:t>
            </a:r>
          </a:p>
          <a:p>
            <a:pPr lvl="1">
              <a:lnSpc>
                <a:spcPct val="90000"/>
              </a:lnSpc>
              <a:spcAft>
                <a:spcPts val="600"/>
              </a:spcAft>
            </a:pPr>
            <a:r>
              <a:rPr lang="en-US" sz="2400" dirty="0">
                <a:latin typeface="Arial" pitchFamily="34" charset="0"/>
              </a:rPr>
              <a:t>Characterized by inflammation </a:t>
            </a:r>
          </a:p>
          <a:p>
            <a:pPr lvl="1">
              <a:lnSpc>
                <a:spcPct val="90000"/>
              </a:lnSpc>
            </a:pPr>
            <a:r>
              <a:rPr lang="en-US" sz="2400" dirty="0" err="1">
                <a:latin typeface="Arial" pitchFamily="34" charset="0"/>
              </a:rPr>
              <a:t>Eosinophils</a:t>
            </a:r>
            <a:r>
              <a:rPr lang="en-US" sz="2400" dirty="0">
                <a:latin typeface="Arial" pitchFamily="34" charset="0"/>
              </a:rPr>
              <a:t> and </a:t>
            </a:r>
            <a:r>
              <a:rPr lang="en-US" sz="2400" dirty="0" err="1">
                <a:latin typeface="Arial" pitchFamily="34" charset="0"/>
              </a:rPr>
              <a:t>neutrophils</a:t>
            </a:r>
            <a:r>
              <a:rPr lang="en-US" sz="2400" dirty="0">
                <a:latin typeface="Arial" pitchFamily="34" charset="0"/>
              </a:rPr>
              <a:t> infiltrate </a:t>
            </a:r>
          </a:p>
          <a:p>
            <a:pPr lvl="1">
              <a:lnSpc>
                <a:spcPct val="90000"/>
              </a:lnSpc>
            </a:pPr>
            <a:r>
              <a:rPr lang="en-US" sz="2400" dirty="0">
                <a:latin typeface="Arial" pitchFamily="34" charset="0"/>
              </a:rPr>
              <a:t>Mediators are </a:t>
            </a:r>
            <a:r>
              <a:rPr lang="en-US" sz="2400" dirty="0" smtClean="0">
                <a:latin typeface="Arial" pitchFamily="34" charset="0"/>
              </a:rPr>
              <a:t>released</a:t>
            </a:r>
            <a:r>
              <a:rPr lang="en-US" sz="2400" dirty="0">
                <a:latin typeface="Arial" pitchFamily="34" charset="0"/>
              </a:rPr>
              <a:t> </a:t>
            </a:r>
            <a:r>
              <a:rPr lang="en-US" sz="2400" dirty="0" smtClean="0">
                <a:latin typeface="Arial" pitchFamily="34" charset="0"/>
              </a:rPr>
              <a:t>, mast </a:t>
            </a:r>
            <a:r>
              <a:rPr lang="en-US" sz="2400" dirty="0">
                <a:latin typeface="Arial" pitchFamily="34" charset="0"/>
              </a:rPr>
              <a:t>cells release histamine and additional mediators </a:t>
            </a:r>
            <a:r>
              <a:rPr lang="en-US" sz="2400" dirty="0" smtClean="0">
                <a:latin typeface="Arial" pitchFamily="34" charset="0"/>
              </a:rPr>
              <a:t> </a:t>
            </a:r>
            <a:endParaRPr lang="en-US" sz="2400" dirty="0">
              <a:latin typeface="Arial" pitchFamily="34" charset="0"/>
            </a:endParaRPr>
          </a:p>
          <a:p>
            <a:pPr lvl="1">
              <a:lnSpc>
                <a:spcPct val="90000"/>
              </a:lnSpc>
            </a:pPr>
            <a:r>
              <a:rPr lang="en-US" sz="2400" dirty="0">
                <a:latin typeface="Arial" pitchFamily="34" charset="0"/>
              </a:rPr>
              <a:t>Lymphocytes and </a:t>
            </a:r>
            <a:r>
              <a:rPr lang="en-US" sz="2400" dirty="0" err="1">
                <a:latin typeface="Arial" pitchFamily="34" charset="0"/>
              </a:rPr>
              <a:t>monocytes</a:t>
            </a:r>
            <a:r>
              <a:rPr lang="en-US" sz="2400" dirty="0">
                <a:latin typeface="Arial" pitchFamily="34" charset="0"/>
              </a:rPr>
              <a:t> invade as well </a:t>
            </a:r>
          </a:p>
          <a:p>
            <a:pPr lvl="1">
              <a:lnSpc>
                <a:spcPct val="90000"/>
              </a:lnSpc>
            </a:pPr>
            <a:r>
              <a:rPr lang="en-US" sz="2400" dirty="0">
                <a:latin typeface="Arial" pitchFamily="34" charset="0"/>
              </a:rPr>
              <a:t>Future attacks may be worse because of increased airway reactivity that results from late phase response </a:t>
            </a:r>
          </a:p>
          <a:p>
            <a:pPr lvl="2">
              <a:lnSpc>
                <a:spcPct val="90000"/>
              </a:lnSpc>
              <a:spcAft>
                <a:spcPts val="600"/>
              </a:spcAft>
            </a:pPr>
            <a:r>
              <a:rPr lang="en-US" sz="2000" dirty="0">
                <a:latin typeface="Arial" pitchFamily="34" charset="0"/>
              </a:rPr>
              <a:t>Individual becomes </a:t>
            </a:r>
            <a:r>
              <a:rPr lang="en-US" sz="2000" dirty="0" err="1">
                <a:latin typeface="Arial" pitchFamily="34" charset="0"/>
              </a:rPr>
              <a:t>hyperresponsive</a:t>
            </a:r>
            <a:r>
              <a:rPr lang="en-US" sz="2000" dirty="0">
                <a:latin typeface="Arial" pitchFamily="34" charset="0"/>
              </a:rPr>
              <a:t> to specific allergens and non-specific irritants such as cold air and dust </a:t>
            </a:r>
          </a:p>
          <a:p>
            <a:pPr lvl="2">
              <a:lnSpc>
                <a:spcPct val="90000"/>
              </a:lnSpc>
            </a:pPr>
            <a:r>
              <a:rPr lang="en-US" sz="2000" dirty="0">
                <a:latin typeface="Arial" pitchFamily="34" charset="0"/>
              </a:rPr>
              <a:t>Specific  triggers can be difficult to identify and less stimulation is required to produce a reaction</a:t>
            </a:r>
          </a:p>
          <a:p>
            <a:pPr>
              <a:lnSpc>
                <a:spcPct val="90000"/>
              </a:lnSpc>
            </a:pPr>
            <a:endParaRPr lang="en-US" sz="2800" dirty="0"/>
          </a:p>
        </p:txBody>
      </p:sp>
    </p:spTree>
    <p:extLst>
      <p:ext uri="{BB962C8B-B14F-4D97-AF65-F5344CB8AC3E}">
        <p14:creationId xmlns:p14="http://schemas.microsoft.com/office/powerpoint/2010/main" val="22551631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914400"/>
            <a:ext cx="8229600" cy="1143000"/>
          </a:xfrm>
        </p:spPr>
        <p:txBody>
          <a:bodyPr>
            <a:normAutofit fontScale="90000"/>
          </a:bodyPr>
          <a:lstStyle/>
          <a:p>
            <a:r>
              <a:rPr lang="en-US" dirty="0"/>
              <a:t>Asthma: Early Clinical Manifestations</a:t>
            </a:r>
          </a:p>
        </p:txBody>
      </p:sp>
      <p:sp>
        <p:nvSpPr>
          <p:cNvPr id="107523" name="Rectangle 3"/>
          <p:cNvSpPr>
            <a:spLocks noGrp="1" noChangeArrowheads="1"/>
          </p:cNvSpPr>
          <p:nvPr>
            <p:ph idx="1"/>
          </p:nvPr>
        </p:nvSpPr>
        <p:spPr>
          <a:xfrm>
            <a:off x="457200" y="2133600"/>
            <a:ext cx="8229600" cy="3429000"/>
          </a:xfrm>
        </p:spPr>
        <p:txBody>
          <a:bodyPr>
            <a:normAutofit fontScale="92500" lnSpcReduction="20000"/>
          </a:bodyPr>
          <a:lstStyle/>
          <a:p>
            <a:pPr>
              <a:spcAft>
                <a:spcPts val="600"/>
              </a:spcAft>
            </a:pPr>
            <a:r>
              <a:rPr lang="en-US" dirty="0">
                <a:latin typeface="Arial" pitchFamily="34" charset="0"/>
                <a:cs typeface="Arial" pitchFamily="34" charset="0"/>
              </a:rPr>
              <a:t>Wheezing</a:t>
            </a:r>
          </a:p>
          <a:p>
            <a:pPr>
              <a:spcAft>
                <a:spcPts val="600"/>
              </a:spcAft>
            </a:pPr>
            <a:r>
              <a:rPr lang="en-US" dirty="0">
                <a:latin typeface="Arial" pitchFamily="34" charset="0"/>
                <a:cs typeface="Arial" pitchFamily="34" charset="0"/>
              </a:rPr>
              <a:t>Chest tightness </a:t>
            </a:r>
          </a:p>
          <a:p>
            <a:r>
              <a:rPr lang="en-US" dirty="0" err="1">
                <a:latin typeface="Arial" pitchFamily="34" charset="0"/>
                <a:cs typeface="Arial" pitchFamily="34" charset="0"/>
              </a:rPr>
              <a:t>Dyspnea</a:t>
            </a:r>
            <a:r>
              <a:rPr lang="en-US" dirty="0">
                <a:latin typeface="Arial" pitchFamily="34" charset="0"/>
                <a:cs typeface="Arial" pitchFamily="34" charset="0"/>
              </a:rPr>
              <a:t>  </a:t>
            </a:r>
          </a:p>
          <a:p>
            <a:r>
              <a:rPr lang="en-US" dirty="0">
                <a:latin typeface="Arial" pitchFamily="34" charset="0"/>
                <a:cs typeface="Arial" pitchFamily="34" charset="0"/>
              </a:rPr>
              <a:t>Cough  </a:t>
            </a:r>
          </a:p>
          <a:p>
            <a:pPr>
              <a:spcAft>
                <a:spcPts val="600"/>
              </a:spcAft>
            </a:pPr>
            <a:r>
              <a:rPr lang="en-US" dirty="0">
                <a:latin typeface="Arial" pitchFamily="34" charset="0"/>
                <a:cs typeface="Arial" pitchFamily="34" charset="0"/>
              </a:rPr>
              <a:t>Prolonged expiratory </a:t>
            </a:r>
            <a:r>
              <a:rPr lang="en-US" dirty="0" smtClean="0">
                <a:latin typeface="Arial" pitchFamily="34" charset="0"/>
                <a:cs typeface="Arial" pitchFamily="34" charset="0"/>
              </a:rPr>
              <a:t>phase</a:t>
            </a:r>
            <a:endParaRPr lang="en-US" dirty="0">
              <a:latin typeface="Arial" pitchFamily="34" charset="0"/>
              <a:cs typeface="Arial" pitchFamily="34" charset="0"/>
            </a:endParaRPr>
          </a:p>
          <a:p>
            <a:r>
              <a:rPr lang="en-US" dirty="0">
                <a:latin typeface="Arial" pitchFamily="34" charset="0"/>
                <a:cs typeface="Arial" pitchFamily="34" charset="0"/>
              </a:rPr>
              <a:t>Anxious &amp;Agitated </a:t>
            </a:r>
          </a:p>
          <a:p>
            <a:r>
              <a:rPr lang="en-US" dirty="0">
                <a:latin typeface="Arial" pitchFamily="34" charset="0"/>
                <a:cs typeface="Arial" pitchFamily="34" charset="0"/>
              </a:rPr>
              <a:t>Increased respiratory &amp; heart rate</a:t>
            </a:r>
          </a:p>
          <a:p>
            <a:endParaRPr lang="en-US" dirty="0"/>
          </a:p>
        </p:txBody>
      </p:sp>
    </p:spTree>
    <p:extLst>
      <p:ext uri="{BB962C8B-B14F-4D97-AF65-F5344CB8AC3E}">
        <p14:creationId xmlns:p14="http://schemas.microsoft.com/office/powerpoint/2010/main" val="17121530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914400"/>
            <a:ext cx="8229600" cy="1143000"/>
          </a:xfrm>
        </p:spPr>
        <p:txBody>
          <a:bodyPr>
            <a:normAutofit fontScale="90000"/>
          </a:bodyPr>
          <a:lstStyle/>
          <a:p>
            <a:r>
              <a:rPr lang="en-US" dirty="0"/>
              <a:t>Asthma: Severe Clinical Manifestations</a:t>
            </a:r>
          </a:p>
        </p:txBody>
      </p:sp>
      <p:sp>
        <p:nvSpPr>
          <p:cNvPr id="66563" name="Rectangle 3"/>
          <p:cNvSpPr>
            <a:spLocks noGrp="1" noChangeArrowheads="1"/>
          </p:cNvSpPr>
          <p:nvPr>
            <p:ph idx="1"/>
          </p:nvPr>
        </p:nvSpPr>
        <p:spPr>
          <a:xfrm>
            <a:off x="685800" y="2286000"/>
            <a:ext cx="7772400" cy="4114800"/>
          </a:xfrm>
        </p:spPr>
        <p:txBody>
          <a:bodyPr>
            <a:normAutofit/>
          </a:bodyPr>
          <a:lstStyle/>
          <a:p>
            <a:pPr>
              <a:lnSpc>
                <a:spcPct val="90000"/>
              </a:lnSpc>
            </a:pPr>
            <a:r>
              <a:rPr lang="en-US" sz="2800" dirty="0"/>
              <a:t>Hypoxia</a:t>
            </a:r>
          </a:p>
          <a:p>
            <a:pPr>
              <a:lnSpc>
                <a:spcPct val="90000"/>
              </a:lnSpc>
            </a:pPr>
            <a:r>
              <a:rPr lang="en-US" sz="2800" dirty="0"/>
              <a:t>Confusion</a:t>
            </a:r>
          </a:p>
          <a:p>
            <a:pPr>
              <a:lnSpc>
                <a:spcPct val="90000"/>
              </a:lnSpc>
            </a:pPr>
            <a:r>
              <a:rPr lang="en-US" sz="2800" dirty="0"/>
              <a:t>Increased heart rate &amp; blood pressure </a:t>
            </a:r>
          </a:p>
          <a:p>
            <a:pPr>
              <a:lnSpc>
                <a:spcPct val="90000"/>
              </a:lnSpc>
            </a:pPr>
            <a:r>
              <a:rPr lang="en-US" sz="2800" dirty="0"/>
              <a:t>Respiratory rate up to 40/minute </a:t>
            </a:r>
          </a:p>
          <a:p>
            <a:pPr>
              <a:lnSpc>
                <a:spcPct val="90000"/>
              </a:lnSpc>
            </a:pPr>
            <a:r>
              <a:rPr lang="en-US" sz="2800" dirty="0"/>
              <a:t>Use of accessory muscles</a:t>
            </a:r>
          </a:p>
          <a:p>
            <a:pPr>
              <a:lnSpc>
                <a:spcPct val="90000"/>
              </a:lnSpc>
            </a:pPr>
            <a:r>
              <a:rPr lang="en-US" sz="2800" dirty="0"/>
              <a:t>Diaphoresis &amp; pallor </a:t>
            </a:r>
          </a:p>
          <a:p>
            <a:pPr>
              <a:lnSpc>
                <a:spcPct val="90000"/>
              </a:lnSpc>
            </a:pPr>
            <a:r>
              <a:rPr lang="en-US" sz="2800" dirty="0"/>
              <a:t>Cyanotic nail beds </a:t>
            </a:r>
          </a:p>
          <a:p>
            <a:pPr>
              <a:lnSpc>
                <a:spcPct val="90000"/>
              </a:lnSpc>
              <a:buNone/>
            </a:pPr>
            <a:r>
              <a:rPr lang="en-US" sz="2800" dirty="0" smtClean="0"/>
              <a:t> </a:t>
            </a:r>
            <a:endParaRPr lang="en-US" sz="2800" dirty="0"/>
          </a:p>
        </p:txBody>
      </p:sp>
    </p:spTree>
    <p:extLst>
      <p:ext uri="{BB962C8B-B14F-4D97-AF65-F5344CB8AC3E}">
        <p14:creationId xmlns:p14="http://schemas.microsoft.com/office/powerpoint/2010/main" val="1967502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left)">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left)">
                                      <p:cBhvr>
                                        <p:cTn id="22" dur="500"/>
                                        <p:tgtEl>
                                          <p:spTgt spid="66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Effect transition="in" filter="wipe(left)">
                                      <p:cBhvr>
                                        <p:cTn id="27" dur="500"/>
                                        <p:tgtEl>
                                          <p:spTgt spid="665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Effect transition="in" filter="wipe(left)">
                                      <p:cBhvr>
                                        <p:cTn id="32" dur="500"/>
                                        <p:tgtEl>
                                          <p:spTgt spid="665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6563">
                                            <p:txEl>
                                              <p:pRg st="6" end="6"/>
                                            </p:txEl>
                                          </p:spTgt>
                                        </p:tgtEl>
                                        <p:attrNameLst>
                                          <p:attrName>style.visibility</p:attrName>
                                        </p:attrNameLst>
                                      </p:cBhvr>
                                      <p:to>
                                        <p:strVal val="visible"/>
                                      </p:to>
                                    </p:set>
                                    <p:animEffect transition="in" filter="wipe(left)">
                                      <p:cBhvr>
                                        <p:cTn id="37" dur="500"/>
                                        <p:tgtEl>
                                          <p:spTgt spid="665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6563">
                                            <p:txEl>
                                              <p:pRg st="7" end="7"/>
                                            </p:txEl>
                                          </p:spTgt>
                                        </p:tgtEl>
                                        <p:attrNameLst>
                                          <p:attrName>style.visibility</p:attrName>
                                        </p:attrNameLst>
                                      </p:cBhvr>
                                      <p:to>
                                        <p:strVal val="visible"/>
                                      </p:to>
                                    </p:set>
                                    <p:animEffect transition="in" filter="wipe(left)">
                                      <p:cBhvr>
                                        <p:cTn id="42" dur="500"/>
                                        <p:tgtEl>
                                          <p:spTgt spid="665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1066800"/>
            <a:ext cx="8229600" cy="1143000"/>
          </a:xfrm>
        </p:spPr>
        <p:txBody>
          <a:bodyPr/>
          <a:lstStyle/>
          <a:p>
            <a:r>
              <a:rPr lang="en-US" dirty="0" smtClean="0"/>
              <a:t>Classification </a:t>
            </a:r>
            <a:r>
              <a:rPr lang="en-US" dirty="0"/>
              <a:t>of Asthma</a:t>
            </a:r>
          </a:p>
        </p:txBody>
      </p:sp>
      <p:sp>
        <p:nvSpPr>
          <p:cNvPr id="108547" name="Rectangle 3"/>
          <p:cNvSpPr>
            <a:spLocks noGrp="1" noChangeArrowheads="1"/>
          </p:cNvSpPr>
          <p:nvPr>
            <p:ph idx="1"/>
          </p:nvPr>
        </p:nvSpPr>
        <p:spPr>
          <a:xfrm>
            <a:off x="457200" y="2590800"/>
            <a:ext cx="8229600" cy="3200400"/>
          </a:xfrm>
        </p:spPr>
        <p:txBody>
          <a:bodyPr/>
          <a:lstStyle/>
          <a:p>
            <a:pPr>
              <a:spcAft>
                <a:spcPts val="600"/>
              </a:spcAft>
            </a:pPr>
            <a:r>
              <a:rPr lang="en-US" dirty="0">
                <a:latin typeface="Arial" pitchFamily="34" charset="0"/>
              </a:rPr>
              <a:t>Mild intermittent </a:t>
            </a:r>
          </a:p>
          <a:p>
            <a:r>
              <a:rPr lang="en-US" dirty="0">
                <a:latin typeface="Arial" pitchFamily="34" charset="0"/>
              </a:rPr>
              <a:t>Mild persistent </a:t>
            </a:r>
          </a:p>
          <a:p>
            <a:r>
              <a:rPr lang="en-US" dirty="0">
                <a:latin typeface="Arial" pitchFamily="34" charset="0"/>
              </a:rPr>
              <a:t>Moderate persistent </a:t>
            </a:r>
          </a:p>
          <a:p>
            <a:r>
              <a:rPr lang="en-US" dirty="0">
                <a:latin typeface="Arial" pitchFamily="34" charset="0"/>
              </a:rPr>
              <a:t>Severe persistent</a:t>
            </a:r>
          </a:p>
          <a:p>
            <a:endParaRPr lang="en-US" dirty="0"/>
          </a:p>
        </p:txBody>
      </p:sp>
    </p:spTree>
    <p:extLst>
      <p:ext uri="{BB962C8B-B14F-4D97-AF65-F5344CB8AC3E}">
        <p14:creationId xmlns:p14="http://schemas.microsoft.com/office/powerpoint/2010/main" val="7342587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a:t>
            </a:r>
            <a:endParaRPr lang="en-US" dirty="0"/>
          </a:p>
        </p:txBody>
      </p:sp>
      <p:sp>
        <p:nvSpPr>
          <p:cNvPr id="3" name="Content Placeholder 2"/>
          <p:cNvSpPr>
            <a:spLocks noGrp="1"/>
          </p:cNvSpPr>
          <p:nvPr>
            <p:ph idx="1"/>
          </p:nvPr>
        </p:nvSpPr>
        <p:spPr/>
        <p:txBody>
          <a:bodyPr/>
          <a:lstStyle/>
          <a:p>
            <a:pPr>
              <a:buFont typeface="Arial" charset="0"/>
              <a:buNone/>
              <a:defRPr/>
            </a:pPr>
            <a:r>
              <a:rPr lang="en-GB" b="1" dirty="0"/>
              <a:t>Status </a:t>
            </a:r>
            <a:r>
              <a:rPr lang="en-GB" b="1" dirty="0" err="1"/>
              <a:t>asthmaticus</a:t>
            </a:r>
            <a:endParaRPr lang="en-GB" b="1" dirty="0"/>
          </a:p>
          <a:p>
            <a:pPr marL="0" indent="0">
              <a:buNone/>
              <a:defRPr/>
            </a:pPr>
            <a:r>
              <a:rPr lang="en-GB" dirty="0"/>
              <a:t>This term is sometimes used interchangeably with severe acute asthma, but specifically describes an asthma attack prolonged over 24 hours, leading to dehydration and exhaustion.</a:t>
            </a:r>
          </a:p>
          <a:p>
            <a:endParaRPr lang="en-US" dirty="0"/>
          </a:p>
        </p:txBody>
      </p:sp>
    </p:spTree>
    <p:extLst>
      <p:ext uri="{BB962C8B-B14F-4D97-AF65-F5344CB8AC3E}">
        <p14:creationId xmlns:p14="http://schemas.microsoft.com/office/powerpoint/2010/main" val="3490296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341418" y="457200"/>
            <a:ext cx="6781800" cy="1143000"/>
          </a:xfrm>
        </p:spPr>
        <p:txBody>
          <a:bodyPr/>
          <a:lstStyle/>
          <a:p>
            <a:r>
              <a:rPr lang="en-US" dirty="0"/>
              <a:t>Asthma: Diagnostic Tests</a:t>
            </a:r>
          </a:p>
        </p:txBody>
      </p:sp>
      <p:sp>
        <p:nvSpPr>
          <p:cNvPr id="109571" name="Rectangle 3"/>
          <p:cNvSpPr>
            <a:spLocks noGrp="1" noChangeArrowheads="1"/>
          </p:cNvSpPr>
          <p:nvPr>
            <p:ph idx="1"/>
          </p:nvPr>
        </p:nvSpPr>
        <p:spPr/>
        <p:txBody>
          <a:bodyPr>
            <a:normAutofit/>
          </a:bodyPr>
          <a:lstStyle/>
          <a:p>
            <a:pPr>
              <a:lnSpc>
                <a:spcPct val="90000"/>
              </a:lnSpc>
              <a:spcAft>
                <a:spcPts val="600"/>
              </a:spcAft>
            </a:pPr>
            <a:r>
              <a:rPr lang="en-US" sz="2800" dirty="0">
                <a:latin typeface="Arial" pitchFamily="34" charset="0"/>
              </a:rPr>
              <a:t>Pulmonary Function Tests </a:t>
            </a:r>
          </a:p>
          <a:p>
            <a:pPr lvl="1">
              <a:lnSpc>
                <a:spcPct val="90000"/>
              </a:lnSpc>
              <a:spcAft>
                <a:spcPts val="600"/>
              </a:spcAft>
            </a:pPr>
            <a:r>
              <a:rPr lang="en-US" sz="2000" dirty="0">
                <a:latin typeface="Arial" pitchFamily="34" charset="0"/>
              </a:rPr>
              <a:t>FEV1 decreased</a:t>
            </a:r>
            <a:r>
              <a:rPr lang="en-US" sz="2400" dirty="0">
                <a:latin typeface="Arial" pitchFamily="34" charset="0"/>
              </a:rPr>
              <a:t> </a:t>
            </a:r>
            <a:endParaRPr lang="en-US" sz="1800" dirty="0">
              <a:latin typeface="Arial" pitchFamily="34" charset="0"/>
            </a:endParaRPr>
          </a:p>
          <a:p>
            <a:pPr lvl="1">
              <a:lnSpc>
                <a:spcPct val="90000"/>
              </a:lnSpc>
              <a:spcAft>
                <a:spcPts val="600"/>
              </a:spcAft>
            </a:pPr>
            <a:r>
              <a:rPr lang="en-US" sz="2000" dirty="0">
                <a:latin typeface="Arial" pitchFamily="34" charset="0"/>
              </a:rPr>
              <a:t>PEFR decreased</a:t>
            </a:r>
            <a:r>
              <a:rPr lang="en-US" sz="2400" dirty="0">
                <a:latin typeface="Arial" pitchFamily="34" charset="0"/>
              </a:rPr>
              <a:t> </a:t>
            </a:r>
          </a:p>
          <a:p>
            <a:pPr>
              <a:lnSpc>
                <a:spcPct val="90000"/>
              </a:lnSpc>
              <a:spcAft>
                <a:spcPts val="600"/>
              </a:spcAft>
            </a:pPr>
            <a:r>
              <a:rPr lang="en-US" sz="2800" dirty="0">
                <a:latin typeface="Arial" pitchFamily="34" charset="0"/>
              </a:rPr>
              <a:t>Symptomatic patient </a:t>
            </a:r>
          </a:p>
          <a:p>
            <a:pPr lvl="1">
              <a:lnSpc>
                <a:spcPct val="90000"/>
              </a:lnSpc>
              <a:spcAft>
                <a:spcPts val="600"/>
              </a:spcAft>
            </a:pPr>
            <a:r>
              <a:rPr lang="en-US" sz="2000" dirty="0" err="1">
                <a:latin typeface="Arial" pitchFamily="34" charset="0"/>
              </a:rPr>
              <a:t>eosinophils</a:t>
            </a:r>
            <a:r>
              <a:rPr lang="en-US" sz="2000" dirty="0">
                <a:latin typeface="Arial" pitchFamily="34" charset="0"/>
              </a:rPr>
              <a:t> </a:t>
            </a:r>
            <a:r>
              <a:rPr lang="en-US" sz="2000" u="sng" dirty="0">
                <a:latin typeface="Arial" pitchFamily="34" charset="0"/>
              </a:rPr>
              <a:t>&gt; </a:t>
            </a:r>
            <a:r>
              <a:rPr lang="en-US" sz="2000" dirty="0">
                <a:latin typeface="Arial" pitchFamily="34" charset="0"/>
              </a:rPr>
              <a:t>5% of total WBC </a:t>
            </a:r>
          </a:p>
          <a:p>
            <a:pPr lvl="1">
              <a:lnSpc>
                <a:spcPct val="90000"/>
              </a:lnSpc>
            </a:pPr>
            <a:r>
              <a:rPr lang="en-US" sz="2000" dirty="0">
                <a:latin typeface="Arial" pitchFamily="34" charset="0"/>
              </a:rPr>
              <a:t>Increased serum </a:t>
            </a:r>
            <a:r>
              <a:rPr lang="en-US" sz="2000" dirty="0" err="1">
                <a:latin typeface="Arial" pitchFamily="34" charset="0"/>
              </a:rPr>
              <a:t>IgE</a:t>
            </a:r>
            <a:r>
              <a:rPr lang="en-US" sz="2000" dirty="0">
                <a:latin typeface="Arial" pitchFamily="34" charset="0"/>
              </a:rPr>
              <a:t> </a:t>
            </a:r>
          </a:p>
          <a:p>
            <a:pPr lvl="1">
              <a:lnSpc>
                <a:spcPct val="90000"/>
              </a:lnSpc>
            </a:pPr>
            <a:r>
              <a:rPr lang="en-US" sz="2000" dirty="0">
                <a:latin typeface="Arial" pitchFamily="34" charset="0"/>
              </a:rPr>
              <a:t>Chest  x-ray shows hyperinflation</a:t>
            </a:r>
            <a:r>
              <a:rPr lang="en-US" sz="2400" dirty="0">
                <a:latin typeface="Arial" pitchFamily="34" charset="0"/>
              </a:rPr>
              <a:t> </a:t>
            </a:r>
          </a:p>
          <a:p>
            <a:pPr>
              <a:lnSpc>
                <a:spcPct val="90000"/>
              </a:lnSpc>
              <a:spcAft>
                <a:spcPts val="600"/>
              </a:spcAft>
            </a:pPr>
            <a:r>
              <a:rPr lang="en-US" sz="2800" dirty="0">
                <a:latin typeface="Arial" pitchFamily="34" charset="0"/>
              </a:rPr>
              <a:t>ABGs </a:t>
            </a:r>
          </a:p>
          <a:p>
            <a:pPr lvl="1">
              <a:lnSpc>
                <a:spcPct val="90000"/>
              </a:lnSpc>
              <a:spcAft>
                <a:spcPts val="600"/>
              </a:spcAft>
            </a:pPr>
            <a:r>
              <a:rPr lang="en-US" sz="2000" dirty="0">
                <a:latin typeface="Arial" pitchFamily="34" charset="0"/>
              </a:rPr>
              <a:t>Early: respiratory alkalosis, PaO2 normal or near-normal </a:t>
            </a:r>
          </a:p>
          <a:p>
            <a:pPr lvl="1">
              <a:lnSpc>
                <a:spcPct val="90000"/>
              </a:lnSpc>
            </a:pPr>
            <a:r>
              <a:rPr lang="en-US" sz="2000" dirty="0">
                <a:latin typeface="Arial" pitchFamily="34" charset="0"/>
              </a:rPr>
              <a:t>severe: respiratory acidosis, increased PaCO2, </a:t>
            </a:r>
            <a:endParaRPr lang="en-US" sz="2400" dirty="0">
              <a:latin typeface="Arial" pitchFamily="34" charset="0"/>
            </a:endParaRPr>
          </a:p>
          <a:p>
            <a:pPr>
              <a:lnSpc>
                <a:spcPct val="90000"/>
              </a:lnSpc>
            </a:pPr>
            <a:endParaRPr lang="en-US" sz="2800" dirty="0"/>
          </a:p>
        </p:txBody>
      </p:sp>
    </p:spTree>
    <p:extLst>
      <p:ext uri="{BB962C8B-B14F-4D97-AF65-F5344CB8AC3E}">
        <p14:creationId xmlns:p14="http://schemas.microsoft.com/office/powerpoint/2010/main" val="13339500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6600" b="1"/>
              <a:t>Asthma</a:t>
            </a:r>
            <a:endParaRPr lang="en-US"/>
          </a:p>
        </p:txBody>
      </p:sp>
      <p:sp>
        <p:nvSpPr>
          <p:cNvPr id="53251" name="Rectangle 3"/>
          <p:cNvSpPr>
            <a:spLocks noGrp="1" noChangeArrowheads="1"/>
          </p:cNvSpPr>
          <p:nvPr>
            <p:ph idx="1"/>
          </p:nvPr>
        </p:nvSpPr>
        <p:spPr/>
        <p:txBody>
          <a:bodyPr/>
          <a:lstStyle/>
          <a:p>
            <a:r>
              <a:rPr lang="en-US" u="sng"/>
              <a:t>Reversible</a:t>
            </a:r>
            <a:r>
              <a:rPr lang="en-US"/>
              <a:t> inflammation &amp; obstruction</a:t>
            </a:r>
          </a:p>
          <a:p>
            <a:r>
              <a:rPr lang="en-US"/>
              <a:t>Intermittent attacks</a:t>
            </a:r>
          </a:p>
          <a:p>
            <a:r>
              <a:rPr lang="en-US"/>
              <a:t>Sudden onset</a:t>
            </a:r>
          </a:p>
          <a:p>
            <a:r>
              <a:rPr lang="en-US"/>
              <a:t>Varies from person to person</a:t>
            </a:r>
          </a:p>
          <a:p>
            <a:r>
              <a:rPr lang="en-US"/>
              <a:t>Severity can vary from shortness of breath to death </a:t>
            </a:r>
          </a:p>
        </p:txBody>
      </p:sp>
    </p:spTree>
    <p:extLst>
      <p:ext uri="{BB962C8B-B14F-4D97-AF65-F5344CB8AC3E}">
        <p14:creationId xmlns:p14="http://schemas.microsoft.com/office/powerpoint/2010/main" val="1548643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left)">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wipe(left)">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wipe(left)">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wipe(left)">
                                      <p:cBhvr>
                                        <p:cTn id="22" dur="500"/>
                                        <p:tgtEl>
                                          <p:spTgt spid="53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wipe(left)">
                                      <p:cBhvr>
                                        <p:cTn id="27"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1029"/>
          <p:cNvSpPr>
            <a:spLocks noGrp="1" noChangeArrowheads="1"/>
          </p:cNvSpPr>
          <p:nvPr>
            <p:ph type="title"/>
          </p:nvPr>
        </p:nvSpPr>
        <p:spPr>
          <a:xfrm>
            <a:off x="533400" y="1143000"/>
            <a:ext cx="8229600" cy="1143000"/>
          </a:xfrm>
        </p:spPr>
        <p:txBody>
          <a:bodyPr/>
          <a:lstStyle/>
          <a:p>
            <a:r>
              <a:rPr lang="en-US" dirty="0"/>
              <a:t>Types of Medications</a:t>
            </a:r>
          </a:p>
        </p:txBody>
      </p:sp>
      <p:sp>
        <p:nvSpPr>
          <p:cNvPr id="66566" name="Rectangle 1030"/>
          <p:cNvSpPr>
            <a:spLocks noGrp="1" noChangeArrowheads="1"/>
          </p:cNvSpPr>
          <p:nvPr>
            <p:ph idx="1"/>
          </p:nvPr>
        </p:nvSpPr>
        <p:spPr>
          <a:xfrm>
            <a:off x="457200" y="2743200"/>
            <a:ext cx="8229600" cy="2057400"/>
          </a:xfrm>
        </p:spPr>
        <p:txBody>
          <a:bodyPr/>
          <a:lstStyle/>
          <a:p>
            <a:r>
              <a:rPr lang="en-US" dirty="0"/>
              <a:t>Long-term “controller” medicine</a:t>
            </a:r>
          </a:p>
          <a:p>
            <a:r>
              <a:rPr lang="en-US" dirty="0"/>
              <a:t>Quick-relief “rescue” medicine</a:t>
            </a:r>
          </a:p>
        </p:txBody>
      </p:sp>
    </p:spTree>
    <p:extLst>
      <p:ext uri="{BB962C8B-B14F-4D97-AF65-F5344CB8AC3E}">
        <p14:creationId xmlns:p14="http://schemas.microsoft.com/office/powerpoint/2010/main" val="588133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a:xfrm>
            <a:off x="1066800" y="990600"/>
            <a:ext cx="8229600" cy="1143000"/>
          </a:xfrm>
        </p:spPr>
        <p:txBody>
          <a:bodyPr/>
          <a:lstStyle/>
          <a:p>
            <a:r>
              <a:rPr lang="en-US" dirty="0"/>
              <a:t>Long-Term Medications</a:t>
            </a:r>
          </a:p>
        </p:txBody>
      </p:sp>
      <p:sp>
        <p:nvSpPr>
          <p:cNvPr id="11271" name="Rectangle 7"/>
          <p:cNvSpPr>
            <a:spLocks noGrp="1" noChangeArrowheads="1"/>
          </p:cNvSpPr>
          <p:nvPr>
            <p:ph idx="1"/>
          </p:nvPr>
        </p:nvSpPr>
        <p:spPr>
          <a:xfrm>
            <a:off x="0" y="2057401"/>
            <a:ext cx="8229600" cy="3429000"/>
          </a:xfrm>
        </p:spPr>
        <p:txBody>
          <a:bodyPr/>
          <a:lstStyle/>
          <a:p>
            <a:r>
              <a:rPr lang="en-US" dirty="0"/>
              <a:t>Long-term “controller” medicine prevents </a:t>
            </a:r>
            <a:br>
              <a:rPr lang="en-US" dirty="0"/>
            </a:br>
            <a:r>
              <a:rPr lang="en-US" dirty="0"/>
              <a:t>swelling and inflammation of the airway and should be used every day, even when feeling well.</a:t>
            </a:r>
          </a:p>
          <a:p>
            <a:endParaRPr lang="en-US" dirty="0"/>
          </a:p>
        </p:txBody>
      </p:sp>
    </p:spTree>
    <p:extLst>
      <p:ext uri="{BB962C8B-B14F-4D97-AF65-F5344CB8AC3E}">
        <p14:creationId xmlns:p14="http://schemas.microsoft.com/office/powerpoint/2010/main" val="2989688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a:xfrm>
            <a:off x="381000" y="1143000"/>
            <a:ext cx="8229600" cy="1143000"/>
          </a:xfrm>
        </p:spPr>
        <p:txBody>
          <a:bodyPr/>
          <a:lstStyle/>
          <a:p>
            <a:r>
              <a:rPr lang="en-US" dirty="0"/>
              <a:t>Quick-Relief Medications</a:t>
            </a:r>
          </a:p>
        </p:txBody>
      </p:sp>
      <p:sp>
        <p:nvSpPr>
          <p:cNvPr id="27655" name="Rectangle 7"/>
          <p:cNvSpPr>
            <a:spLocks noGrp="1" noChangeArrowheads="1"/>
          </p:cNvSpPr>
          <p:nvPr>
            <p:ph idx="1"/>
          </p:nvPr>
        </p:nvSpPr>
        <p:spPr>
          <a:xfrm>
            <a:off x="304800" y="2895600"/>
            <a:ext cx="8229600" cy="2667000"/>
          </a:xfrm>
        </p:spPr>
        <p:txBody>
          <a:bodyPr/>
          <a:lstStyle/>
          <a:p>
            <a:r>
              <a:rPr lang="en-US" dirty="0"/>
              <a:t>Quick-relief “rescue” medicine works quickly </a:t>
            </a:r>
            <a:br>
              <a:rPr lang="en-US" dirty="0"/>
            </a:br>
            <a:r>
              <a:rPr lang="en-US" dirty="0"/>
              <a:t>to open the tightened airway.</a:t>
            </a:r>
          </a:p>
          <a:p>
            <a:r>
              <a:rPr lang="en-US" dirty="0"/>
              <a:t>Quick-relief medicine is usually used on an </a:t>
            </a:r>
            <a:br>
              <a:rPr lang="en-US" dirty="0"/>
            </a:br>
            <a:r>
              <a:rPr lang="en-US" dirty="0"/>
              <a:t>as-needed basis.</a:t>
            </a:r>
          </a:p>
        </p:txBody>
      </p:sp>
    </p:spTree>
    <p:extLst>
      <p:ext uri="{BB962C8B-B14F-4D97-AF65-F5344CB8AC3E}">
        <p14:creationId xmlns:p14="http://schemas.microsoft.com/office/powerpoint/2010/main" val="1152050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667000" y="457200"/>
            <a:ext cx="6477000" cy="1143000"/>
          </a:xfrm>
        </p:spPr>
        <p:txBody>
          <a:bodyPr/>
          <a:lstStyle/>
          <a:p>
            <a:r>
              <a:rPr lang="en-US" dirty="0"/>
              <a:t>Asthma: Collaborative Care</a:t>
            </a:r>
          </a:p>
        </p:txBody>
      </p:sp>
      <p:sp>
        <p:nvSpPr>
          <p:cNvPr id="68611" name="Rectangle 3"/>
          <p:cNvSpPr>
            <a:spLocks noGrp="1" noChangeArrowheads="1"/>
          </p:cNvSpPr>
          <p:nvPr>
            <p:ph idx="1"/>
          </p:nvPr>
        </p:nvSpPr>
        <p:spPr/>
        <p:txBody>
          <a:bodyPr/>
          <a:lstStyle/>
          <a:p>
            <a:pPr>
              <a:lnSpc>
                <a:spcPct val="90000"/>
              </a:lnSpc>
              <a:spcAft>
                <a:spcPts val="600"/>
              </a:spcAft>
            </a:pPr>
            <a:r>
              <a:rPr lang="en-US" dirty="0">
                <a:latin typeface="Arial" pitchFamily="34" charset="0"/>
              </a:rPr>
              <a:t>Mild intermittent </a:t>
            </a:r>
          </a:p>
          <a:p>
            <a:pPr lvl="1">
              <a:lnSpc>
                <a:spcPct val="90000"/>
              </a:lnSpc>
              <a:spcAft>
                <a:spcPts val="600"/>
              </a:spcAft>
            </a:pPr>
            <a:r>
              <a:rPr lang="en-US" dirty="0">
                <a:latin typeface="Arial" pitchFamily="34" charset="0"/>
              </a:rPr>
              <a:t>Avoid triggers </a:t>
            </a:r>
          </a:p>
          <a:p>
            <a:pPr lvl="1">
              <a:lnSpc>
                <a:spcPct val="90000"/>
              </a:lnSpc>
            </a:pPr>
            <a:r>
              <a:rPr lang="en-US" dirty="0" err="1">
                <a:latin typeface="Arial" pitchFamily="34" charset="0"/>
              </a:rPr>
              <a:t>Premedicate</a:t>
            </a:r>
            <a:r>
              <a:rPr lang="en-US" dirty="0">
                <a:latin typeface="Arial" pitchFamily="34" charset="0"/>
              </a:rPr>
              <a:t> before exercising </a:t>
            </a:r>
          </a:p>
          <a:p>
            <a:pPr lvl="1">
              <a:lnSpc>
                <a:spcPct val="90000"/>
              </a:lnSpc>
            </a:pPr>
            <a:r>
              <a:rPr lang="en-US" dirty="0">
                <a:latin typeface="Arial" pitchFamily="34" charset="0"/>
              </a:rPr>
              <a:t>May not need daily medication </a:t>
            </a:r>
          </a:p>
          <a:p>
            <a:pPr>
              <a:lnSpc>
                <a:spcPct val="90000"/>
              </a:lnSpc>
              <a:spcAft>
                <a:spcPts val="600"/>
              </a:spcAft>
            </a:pPr>
            <a:r>
              <a:rPr lang="en-US" dirty="0">
                <a:latin typeface="Arial" pitchFamily="34" charset="0"/>
              </a:rPr>
              <a:t>Mild persistent asthma </a:t>
            </a:r>
          </a:p>
          <a:p>
            <a:pPr lvl="1">
              <a:lnSpc>
                <a:spcPct val="90000"/>
              </a:lnSpc>
              <a:spcAft>
                <a:spcPts val="600"/>
              </a:spcAft>
            </a:pPr>
            <a:r>
              <a:rPr lang="en-US" dirty="0">
                <a:latin typeface="Arial" pitchFamily="34" charset="0"/>
              </a:rPr>
              <a:t>Avoid triggers </a:t>
            </a:r>
          </a:p>
          <a:p>
            <a:pPr lvl="1">
              <a:lnSpc>
                <a:spcPct val="90000"/>
              </a:lnSpc>
            </a:pPr>
            <a:r>
              <a:rPr lang="en-US" dirty="0" err="1">
                <a:latin typeface="Arial" pitchFamily="34" charset="0"/>
              </a:rPr>
              <a:t>Premedicate</a:t>
            </a:r>
            <a:r>
              <a:rPr lang="en-US" dirty="0">
                <a:latin typeface="Arial" pitchFamily="34" charset="0"/>
              </a:rPr>
              <a:t> before exercising </a:t>
            </a:r>
          </a:p>
          <a:p>
            <a:pPr lvl="1">
              <a:lnSpc>
                <a:spcPct val="90000"/>
              </a:lnSpc>
            </a:pPr>
            <a:r>
              <a:rPr lang="en-US" dirty="0">
                <a:latin typeface="Arial" pitchFamily="34" charset="0"/>
              </a:rPr>
              <a:t>Low-dose inhaled corticosteroids </a:t>
            </a:r>
          </a:p>
        </p:txBody>
      </p:sp>
    </p:spTree>
    <p:extLst>
      <p:ext uri="{BB962C8B-B14F-4D97-AF65-F5344CB8AC3E}">
        <p14:creationId xmlns:p14="http://schemas.microsoft.com/office/powerpoint/2010/main" val="4078172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left)">
                                      <p:cBhvr>
                                        <p:cTn id="7" dur="500"/>
                                        <p:tgtEl>
                                          <p:spTgt spid="686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wipe(left)">
                                      <p:cBhvr>
                                        <p:cTn id="10" dur="500"/>
                                        <p:tgtEl>
                                          <p:spTgt spid="686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animEffect transition="in" filter="wipe(left)">
                                      <p:cBhvr>
                                        <p:cTn id="13" dur="500"/>
                                        <p:tgtEl>
                                          <p:spTgt spid="6861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8611">
                                            <p:txEl>
                                              <p:pRg st="3" end="3"/>
                                            </p:txEl>
                                          </p:spTgt>
                                        </p:tgtEl>
                                        <p:attrNameLst>
                                          <p:attrName>style.visibility</p:attrName>
                                        </p:attrNameLst>
                                      </p:cBhvr>
                                      <p:to>
                                        <p:strVal val="visible"/>
                                      </p:to>
                                    </p:set>
                                    <p:animEffect transition="in" filter="wipe(left)">
                                      <p:cBhvr>
                                        <p:cTn id="16" dur="500"/>
                                        <p:tgtEl>
                                          <p:spTgt spid="686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8611">
                                            <p:txEl>
                                              <p:pRg st="4" end="4"/>
                                            </p:txEl>
                                          </p:spTgt>
                                        </p:tgtEl>
                                        <p:attrNameLst>
                                          <p:attrName>style.visibility</p:attrName>
                                        </p:attrNameLst>
                                      </p:cBhvr>
                                      <p:to>
                                        <p:strVal val="visible"/>
                                      </p:to>
                                    </p:set>
                                    <p:animEffect transition="in" filter="wipe(left)">
                                      <p:cBhvr>
                                        <p:cTn id="21" dur="500"/>
                                        <p:tgtEl>
                                          <p:spTgt spid="6861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8611">
                                            <p:txEl>
                                              <p:pRg st="5" end="5"/>
                                            </p:txEl>
                                          </p:spTgt>
                                        </p:tgtEl>
                                        <p:attrNameLst>
                                          <p:attrName>style.visibility</p:attrName>
                                        </p:attrNameLst>
                                      </p:cBhvr>
                                      <p:to>
                                        <p:strVal val="visible"/>
                                      </p:to>
                                    </p:set>
                                    <p:animEffect transition="in" filter="wipe(left)">
                                      <p:cBhvr>
                                        <p:cTn id="24" dur="500"/>
                                        <p:tgtEl>
                                          <p:spTgt spid="6861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8611">
                                            <p:txEl>
                                              <p:pRg st="6" end="6"/>
                                            </p:txEl>
                                          </p:spTgt>
                                        </p:tgtEl>
                                        <p:attrNameLst>
                                          <p:attrName>style.visibility</p:attrName>
                                        </p:attrNameLst>
                                      </p:cBhvr>
                                      <p:to>
                                        <p:strVal val="visible"/>
                                      </p:to>
                                    </p:set>
                                    <p:animEffect transition="in" filter="wipe(left)">
                                      <p:cBhvr>
                                        <p:cTn id="27" dur="500"/>
                                        <p:tgtEl>
                                          <p:spTgt spid="6861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8611">
                                            <p:txEl>
                                              <p:pRg st="7" end="7"/>
                                            </p:txEl>
                                          </p:spTgt>
                                        </p:tgtEl>
                                        <p:attrNameLst>
                                          <p:attrName>style.visibility</p:attrName>
                                        </p:attrNameLst>
                                      </p:cBhvr>
                                      <p:to>
                                        <p:strVal val="visible"/>
                                      </p:to>
                                    </p:set>
                                    <p:animEffect transition="in" filter="wipe(left)">
                                      <p:cBhvr>
                                        <p:cTn id="30" dur="500"/>
                                        <p:tgtEl>
                                          <p:spTgt spid="68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533400" y="838200"/>
            <a:ext cx="8229600" cy="1143000"/>
          </a:xfrm>
        </p:spPr>
        <p:txBody>
          <a:bodyPr/>
          <a:lstStyle/>
          <a:p>
            <a:r>
              <a:rPr lang="en-US" dirty="0"/>
              <a:t>Asthma: Collaborative Care</a:t>
            </a:r>
          </a:p>
        </p:txBody>
      </p:sp>
      <p:sp>
        <p:nvSpPr>
          <p:cNvPr id="110595" name="Rectangle 3"/>
          <p:cNvSpPr>
            <a:spLocks noGrp="1" noChangeArrowheads="1"/>
          </p:cNvSpPr>
          <p:nvPr>
            <p:ph idx="1"/>
          </p:nvPr>
        </p:nvSpPr>
        <p:spPr>
          <a:xfrm>
            <a:off x="381000" y="2286000"/>
            <a:ext cx="8229600" cy="4114800"/>
          </a:xfrm>
        </p:spPr>
        <p:txBody>
          <a:bodyPr/>
          <a:lstStyle/>
          <a:p>
            <a:pPr>
              <a:lnSpc>
                <a:spcPct val="90000"/>
              </a:lnSpc>
              <a:spcAft>
                <a:spcPts val="600"/>
              </a:spcAft>
            </a:pPr>
            <a:r>
              <a:rPr lang="en-US" sz="2800" dirty="0">
                <a:latin typeface="Arial" pitchFamily="34" charset="0"/>
              </a:rPr>
              <a:t>Moderate persistent asthma </a:t>
            </a:r>
          </a:p>
          <a:p>
            <a:pPr lvl="1">
              <a:lnSpc>
                <a:spcPct val="90000"/>
              </a:lnSpc>
              <a:spcAft>
                <a:spcPts val="600"/>
              </a:spcAft>
            </a:pPr>
            <a:r>
              <a:rPr lang="en-US" sz="2400" dirty="0">
                <a:latin typeface="Arial" pitchFamily="34" charset="0"/>
              </a:rPr>
              <a:t>Low-medium dose inhaled corticosteroids </a:t>
            </a:r>
          </a:p>
          <a:p>
            <a:pPr lvl="1">
              <a:lnSpc>
                <a:spcPct val="90000"/>
              </a:lnSpc>
            </a:pPr>
            <a:r>
              <a:rPr lang="en-US" sz="2400" dirty="0">
                <a:latin typeface="Arial" pitchFamily="34" charset="0"/>
              </a:rPr>
              <a:t>Long-acting beta2-agonists </a:t>
            </a:r>
          </a:p>
          <a:p>
            <a:pPr lvl="1">
              <a:lnSpc>
                <a:spcPct val="90000"/>
              </a:lnSpc>
            </a:pPr>
            <a:r>
              <a:rPr lang="en-US" sz="2400" dirty="0">
                <a:latin typeface="Arial" pitchFamily="34" charset="0"/>
              </a:rPr>
              <a:t>Can increase doses or use theophylline or leukotriene-modifier [</a:t>
            </a:r>
            <a:r>
              <a:rPr lang="en-US" sz="2400" dirty="0" err="1">
                <a:latin typeface="Arial" pitchFamily="34" charset="0"/>
              </a:rPr>
              <a:t>singulair</a:t>
            </a:r>
            <a:r>
              <a:rPr lang="en-US" sz="2400" dirty="0">
                <a:latin typeface="Arial" pitchFamily="34" charset="0"/>
              </a:rPr>
              <a:t>, </a:t>
            </a:r>
            <a:r>
              <a:rPr lang="en-US" sz="2400" dirty="0" err="1">
                <a:latin typeface="Arial" pitchFamily="34" charset="0"/>
              </a:rPr>
              <a:t>accolate</a:t>
            </a:r>
            <a:r>
              <a:rPr lang="en-US" sz="2400" dirty="0">
                <a:latin typeface="Arial" pitchFamily="34" charset="0"/>
              </a:rPr>
              <a:t>, </a:t>
            </a:r>
            <a:r>
              <a:rPr lang="en-US" sz="2400" dirty="0" err="1">
                <a:latin typeface="Arial" pitchFamily="34" charset="0"/>
              </a:rPr>
              <a:t>zyflo</a:t>
            </a:r>
            <a:r>
              <a:rPr lang="en-US" sz="2400" dirty="0">
                <a:latin typeface="Arial" pitchFamily="34" charset="0"/>
              </a:rPr>
              <a:t>]</a:t>
            </a:r>
          </a:p>
          <a:p>
            <a:pPr>
              <a:lnSpc>
                <a:spcPct val="90000"/>
              </a:lnSpc>
              <a:spcAft>
                <a:spcPts val="600"/>
              </a:spcAft>
            </a:pPr>
            <a:r>
              <a:rPr lang="en-US" sz="2800" dirty="0">
                <a:latin typeface="Arial" pitchFamily="34" charset="0"/>
              </a:rPr>
              <a:t>Severe persistent asthma </a:t>
            </a:r>
          </a:p>
          <a:p>
            <a:pPr lvl="1">
              <a:lnSpc>
                <a:spcPct val="90000"/>
              </a:lnSpc>
              <a:spcAft>
                <a:spcPts val="600"/>
              </a:spcAft>
            </a:pPr>
            <a:r>
              <a:rPr lang="en-US" sz="2400" dirty="0">
                <a:latin typeface="Arial" pitchFamily="34" charset="0"/>
              </a:rPr>
              <a:t>High-dose inhaled corticosteroids </a:t>
            </a:r>
          </a:p>
          <a:p>
            <a:pPr lvl="1">
              <a:lnSpc>
                <a:spcPct val="90000"/>
              </a:lnSpc>
            </a:pPr>
            <a:r>
              <a:rPr lang="en-US" sz="2400" dirty="0">
                <a:latin typeface="Arial" pitchFamily="34" charset="0"/>
              </a:rPr>
              <a:t>Long-acting inhaled beta2-agonists </a:t>
            </a:r>
          </a:p>
          <a:p>
            <a:pPr lvl="1">
              <a:lnSpc>
                <a:spcPct val="90000"/>
              </a:lnSpc>
            </a:pPr>
            <a:r>
              <a:rPr lang="en-US" sz="2400" dirty="0">
                <a:latin typeface="Arial" pitchFamily="34" charset="0"/>
              </a:rPr>
              <a:t>Corticosteroids if needed </a:t>
            </a:r>
          </a:p>
        </p:txBody>
      </p:sp>
    </p:spTree>
    <p:extLst>
      <p:ext uri="{BB962C8B-B14F-4D97-AF65-F5344CB8AC3E}">
        <p14:creationId xmlns:p14="http://schemas.microsoft.com/office/powerpoint/2010/main" val="34636444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085109" y="228600"/>
            <a:ext cx="7086600" cy="1143000"/>
          </a:xfrm>
        </p:spPr>
        <p:txBody>
          <a:bodyPr>
            <a:normAutofit fontScale="90000"/>
          </a:bodyPr>
          <a:lstStyle/>
          <a:p>
            <a:r>
              <a:rPr lang="en-US" dirty="0"/>
              <a:t>Asthma Medications: Anti-inflammatory</a:t>
            </a:r>
          </a:p>
        </p:txBody>
      </p:sp>
      <p:sp>
        <p:nvSpPr>
          <p:cNvPr id="71683" name="Rectangle 3"/>
          <p:cNvSpPr>
            <a:spLocks noGrp="1" noChangeArrowheads="1"/>
          </p:cNvSpPr>
          <p:nvPr>
            <p:ph sz="half" idx="1"/>
          </p:nvPr>
        </p:nvSpPr>
        <p:spPr>
          <a:xfrm>
            <a:off x="228600" y="1905000"/>
            <a:ext cx="4495800" cy="4191000"/>
          </a:xfrm>
        </p:spPr>
        <p:txBody>
          <a:bodyPr/>
          <a:lstStyle/>
          <a:p>
            <a:pPr>
              <a:lnSpc>
                <a:spcPct val="90000"/>
              </a:lnSpc>
              <a:spcAft>
                <a:spcPts val="600"/>
              </a:spcAft>
            </a:pPr>
            <a:r>
              <a:rPr lang="en-US" sz="2400" dirty="0">
                <a:latin typeface="Arial" pitchFamily="34" charset="0"/>
              </a:rPr>
              <a:t>Corticosteroids </a:t>
            </a:r>
          </a:p>
          <a:p>
            <a:pPr lvl="1">
              <a:lnSpc>
                <a:spcPct val="90000"/>
              </a:lnSpc>
            </a:pPr>
            <a:r>
              <a:rPr lang="en-US" sz="2000" dirty="0">
                <a:latin typeface="Arial" pitchFamily="34" charset="0"/>
              </a:rPr>
              <a:t>Not useful for acute attack </a:t>
            </a:r>
          </a:p>
          <a:p>
            <a:pPr lvl="1">
              <a:lnSpc>
                <a:spcPct val="90000"/>
              </a:lnSpc>
            </a:pPr>
            <a:r>
              <a:rPr lang="en-US" sz="2000" dirty="0" err="1">
                <a:latin typeface="Arial" pitchFamily="34" charset="0"/>
              </a:rPr>
              <a:t>Beclomethasone</a:t>
            </a:r>
            <a:r>
              <a:rPr lang="en-US" sz="2000" dirty="0">
                <a:latin typeface="Arial" pitchFamily="34" charset="0"/>
              </a:rPr>
              <a:t>: </a:t>
            </a:r>
            <a:r>
              <a:rPr lang="en-US" sz="2000" dirty="0" err="1">
                <a:latin typeface="Arial" pitchFamily="34" charset="0"/>
              </a:rPr>
              <a:t>vanceril</a:t>
            </a:r>
            <a:r>
              <a:rPr lang="en-US" sz="2000" dirty="0">
                <a:latin typeface="Arial" pitchFamily="34" charset="0"/>
              </a:rPr>
              <a:t>, </a:t>
            </a:r>
            <a:r>
              <a:rPr lang="en-US" sz="2000" dirty="0" err="1">
                <a:latin typeface="Arial" pitchFamily="34" charset="0"/>
              </a:rPr>
              <a:t>beclovent</a:t>
            </a:r>
            <a:r>
              <a:rPr lang="en-US" sz="2000" dirty="0">
                <a:latin typeface="Arial" pitchFamily="34" charset="0"/>
              </a:rPr>
              <a:t>, </a:t>
            </a:r>
            <a:r>
              <a:rPr lang="en-US" sz="2000" dirty="0" err="1">
                <a:latin typeface="Arial" pitchFamily="34" charset="0"/>
              </a:rPr>
              <a:t>qvar</a:t>
            </a:r>
            <a:r>
              <a:rPr lang="en-US" sz="2000" dirty="0">
                <a:latin typeface="Arial" pitchFamily="34" charset="0"/>
              </a:rPr>
              <a:t> </a:t>
            </a:r>
          </a:p>
          <a:p>
            <a:pPr>
              <a:lnSpc>
                <a:spcPct val="90000"/>
              </a:lnSpc>
              <a:spcAft>
                <a:spcPts val="600"/>
              </a:spcAft>
            </a:pPr>
            <a:r>
              <a:rPr lang="en-US" sz="2400" dirty="0" err="1">
                <a:latin typeface="Arial" pitchFamily="34" charset="0"/>
              </a:rPr>
              <a:t>Cromolyn</a:t>
            </a:r>
            <a:r>
              <a:rPr lang="en-US" sz="2400" dirty="0">
                <a:latin typeface="Arial" pitchFamily="34" charset="0"/>
              </a:rPr>
              <a:t> &amp; </a:t>
            </a:r>
            <a:r>
              <a:rPr lang="en-US" sz="2400" dirty="0" err="1">
                <a:latin typeface="Arial" pitchFamily="34" charset="0"/>
              </a:rPr>
              <a:t>nedocromil</a:t>
            </a:r>
            <a:r>
              <a:rPr lang="en-US" sz="2400" dirty="0">
                <a:latin typeface="Arial" pitchFamily="34" charset="0"/>
              </a:rPr>
              <a:t> </a:t>
            </a:r>
          </a:p>
          <a:p>
            <a:pPr lvl="1">
              <a:lnSpc>
                <a:spcPct val="90000"/>
              </a:lnSpc>
              <a:spcAft>
                <a:spcPts val="600"/>
              </a:spcAft>
            </a:pPr>
            <a:r>
              <a:rPr lang="en-US" sz="2000" dirty="0">
                <a:latin typeface="Arial" pitchFamily="34" charset="0"/>
              </a:rPr>
              <a:t>Inhibits immediate response from exercise and allergens </a:t>
            </a:r>
          </a:p>
          <a:p>
            <a:pPr lvl="1">
              <a:lnSpc>
                <a:spcPct val="90000"/>
              </a:lnSpc>
            </a:pPr>
            <a:r>
              <a:rPr lang="en-US" sz="2000" dirty="0">
                <a:latin typeface="Arial" pitchFamily="34" charset="0"/>
              </a:rPr>
              <a:t>Prevents late-phase response </a:t>
            </a:r>
          </a:p>
          <a:p>
            <a:pPr lvl="1">
              <a:lnSpc>
                <a:spcPct val="90000"/>
              </a:lnSpc>
            </a:pPr>
            <a:r>
              <a:rPr lang="en-US" sz="2000" dirty="0">
                <a:latin typeface="Arial" pitchFamily="34" charset="0"/>
              </a:rPr>
              <a:t>Useful for premedication for exercise, seasonal asthma </a:t>
            </a:r>
          </a:p>
          <a:p>
            <a:pPr lvl="1">
              <a:lnSpc>
                <a:spcPct val="90000"/>
              </a:lnSpc>
            </a:pPr>
            <a:endParaRPr lang="en-US" sz="2000" dirty="0">
              <a:latin typeface="Arial" pitchFamily="34" charset="0"/>
            </a:endParaRPr>
          </a:p>
        </p:txBody>
      </p:sp>
      <p:sp>
        <p:nvSpPr>
          <p:cNvPr id="71684" name="Rectangle 4"/>
          <p:cNvSpPr>
            <a:spLocks noGrp="1" noChangeArrowheads="1"/>
          </p:cNvSpPr>
          <p:nvPr>
            <p:ph sz="half" idx="2"/>
          </p:nvPr>
        </p:nvSpPr>
        <p:spPr>
          <a:xfrm>
            <a:off x="4724400" y="1828800"/>
            <a:ext cx="4191000" cy="4191000"/>
          </a:xfrm>
        </p:spPr>
        <p:txBody>
          <a:bodyPr/>
          <a:lstStyle/>
          <a:p>
            <a:pPr>
              <a:lnSpc>
                <a:spcPct val="90000"/>
              </a:lnSpc>
              <a:spcAft>
                <a:spcPts val="600"/>
              </a:spcAft>
            </a:pPr>
            <a:r>
              <a:rPr lang="en-US" sz="2400" dirty="0" err="1">
                <a:latin typeface="Arial" pitchFamily="34" charset="0"/>
              </a:rPr>
              <a:t>Leukotriene</a:t>
            </a:r>
            <a:r>
              <a:rPr lang="en-US" sz="2400" dirty="0">
                <a:latin typeface="Arial" pitchFamily="34" charset="0"/>
              </a:rPr>
              <a:t> modifiers </a:t>
            </a:r>
          </a:p>
          <a:p>
            <a:pPr lvl="1">
              <a:lnSpc>
                <a:spcPct val="90000"/>
              </a:lnSpc>
              <a:spcAft>
                <a:spcPts val="600"/>
              </a:spcAft>
            </a:pPr>
            <a:r>
              <a:rPr lang="en-US" sz="2000" dirty="0">
                <a:latin typeface="Arial" pitchFamily="34" charset="0"/>
              </a:rPr>
              <a:t>Interfere with synthesis or block action of </a:t>
            </a:r>
            <a:r>
              <a:rPr lang="en-US" sz="2000" dirty="0" err="1">
                <a:latin typeface="Arial" pitchFamily="34" charset="0"/>
              </a:rPr>
              <a:t>leukotrienes</a:t>
            </a:r>
            <a:r>
              <a:rPr lang="en-US" sz="2000" dirty="0">
                <a:latin typeface="Arial" pitchFamily="34" charset="0"/>
              </a:rPr>
              <a:t> </a:t>
            </a:r>
          </a:p>
          <a:p>
            <a:pPr lvl="1">
              <a:lnSpc>
                <a:spcPct val="90000"/>
              </a:lnSpc>
            </a:pPr>
            <a:r>
              <a:rPr lang="en-US" sz="2000" dirty="0">
                <a:latin typeface="Arial" pitchFamily="34" charset="0"/>
              </a:rPr>
              <a:t>Have both </a:t>
            </a:r>
            <a:r>
              <a:rPr lang="en-US" sz="2000" dirty="0" err="1">
                <a:latin typeface="Arial" pitchFamily="34" charset="0"/>
              </a:rPr>
              <a:t>bronchodilation</a:t>
            </a:r>
            <a:r>
              <a:rPr lang="en-US" sz="2000" dirty="0">
                <a:latin typeface="Arial" pitchFamily="34" charset="0"/>
              </a:rPr>
              <a:t> and anti-inflammatory properties</a:t>
            </a:r>
          </a:p>
          <a:p>
            <a:pPr lvl="1">
              <a:lnSpc>
                <a:spcPct val="90000"/>
              </a:lnSpc>
            </a:pPr>
            <a:r>
              <a:rPr lang="en-US" sz="2000" dirty="0">
                <a:latin typeface="Arial" pitchFamily="34" charset="0"/>
              </a:rPr>
              <a:t>Not recommended for acute asthma attacks </a:t>
            </a:r>
          </a:p>
          <a:p>
            <a:pPr lvl="1">
              <a:lnSpc>
                <a:spcPct val="90000"/>
              </a:lnSpc>
            </a:pPr>
            <a:r>
              <a:rPr lang="en-US" sz="2000" dirty="0">
                <a:latin typeface="Arial" pitchFamily="34" charset="0"/>
              </a:rPr>
              <a:t>Should not be used as only therapy for persistent asthma </a:t>
            </a:r>
          </a:p>
          <a:p>
            <a:pPr lvl="1">
              <a:lnSpc>
                <a:spcPct val="90000"/>
              </a:lnSpc>
            </a:pPr>
            <a:r>
              <a:rPr lang="en-US" sz="2000" dirty="0" err="1">
                <a:latin typeface="Arial" pitchFamily="34" charset="0"/>
              </a:rPr>
              <a:t>Accolate</a:t>
            </a:r>
            <a:r>
              <a:rPr lang="en-US" sz="2000" dirty="0">
                <a:latin typeface="Arial" pitchFamily="34" charset="0"/>
              </a:rPr>
              <a:t>, </a:t>
            </a:r>
            <a:r>
              <a:rPr lang="en-US" sz="2000" dirty="0" err="1">
                <a:latin typeface="Arial" pitchFamily="34" charset="0"/>
              </a:rPr>
              <a:t>Singulair</a:t>
            </a:r>
            <a:r>
              <a:rPr lang="en-US" sz="2000" dirty="0">
                <a:latin typeface="Arial" pitchFamily="34" charset="0"/>
              </a:rPr>
              <a:t>, </a:t>
            </a:r>
            <a:r>
              <a:rPr lang="en-US" sz="2000" dirty="0" err="1">
                <a:latin typeface="Arial" pitchFamily="34" charset="0"/>
              </a:rPr>
              <a:t>Zyflo</a:t>
            </a:r>
            <a:endParaRPr lang="en-US" sz="2000" dirty="0">
              <a:latin typeface="Arial" pitchFamily="34" charset="0"/>
            </a:endParaRPr>
          </a:p>
          <a:p>
            <a:pPr>
              <a:lnSpc>
                <a:spcPct val="90000"/>
              </a:lnSpc>
            </a:pPr>
            <a:endParaRPr lang="en-US" sz="2400" dirty="0"/>
          </a:p>
        </p:txBody>
      </p:sp>
    </p:spTree>
    <p:extLst>
      <p:ext uri="{BB962C8B-B14F-4D97-AF65-F5344CB8AC3E}">
        <p14:creationId xmlns:p14="http://schemas.microsoft.com/office/powerpoint/2010/main" val="189452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left)">
                                      <p:cBhvr>
                                        <p:cTn id="7" dur="500"/>
                                        <p:tgtEl>
                                          <p:spTgt spid="7168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683">
                                            <p:txEl>
                                              <p:pRg st="1" end="1"/>
                                            </p:txEl>
                                          </p:spTgt>
                                        </p:tgtEl>
                                        <p:attrNameLst>
                                          <p:attrName>style.visibility</p:attrName>
                                        </p:attrNameLst>
                                      </p:cBhvr>
                                      <p:to>
                                        <p:strVal val="visible"/>
                                      </p:to>
                                    </p:set>
                                    <p:animEffect transition="in" filter="wipe(left)">
                                      <p:cBhvr>
                                        <p:cTn id="10" dur="500"/>
                                        <p:tgtEl>
                                          <p:spTgt spid="7168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Effect transition="in" filter="wipe(left)">
                                      <p:cBhvr>
                                        <p:cTn id="13" dur="500"/>
                                        <p:tgtEl>
                                          <p:spTgt spid="7168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1683">
                                            <p:txEl>
                                              <p:pRg st="3" end="3"/>
                                            </p:txEl>
                                          </p:spTgt>
                                        </p:tgtEl>
                                        <p:attrNameLst>
                                          <p:attrName>style.visibility</p:attrName>
                                        </p:attrNameLst>
                                      </p:cBhvr>
                                      <p:to>
                                        <p:strVal val="visible"/>
                                      </p:to>
                                    </p:set>
                                    <p:animEffect transition="in" filter="wipe(left)">
                                      <p:cBhvr>
                                        <p:cTn id="18" dur="500"/>
                                        <p:tgtEl>
                                          <p:spTgt spid="7168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1683">
                                            <p:txEl>
                                              <p:pRg st="4" end="4"/>
                                            </p:txEl>
                                          </p:spTgt>
                                        </p:tgtEl>
                                        <p:attrNameLst>
                                          <p:attrName>style.visibility</p:attrName>
                                        </p:attrNameLst>
                                      </p:cBhvr>
                                      <p:to>
                                        <p:strVal val="visible"/>
                                      </p:to>
                                    </p:set>
                                    <p:animEffect transition="in" filter="wipe(left)">
                                      <p:cBhvr>
                                        <p:cTn id="21" dur="500"/>
                                        <p:tgtEl>
                                          <p:spTgt spid="7168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1683">
                                            <p:txEl>
                                              <p:pRg st="5" end="5"/>
                                            </p:txEl>
                                          </p:spTgt>
                                        </p:tgtEl>
                                        <p:attrNameLst>
                                          <p:attrName>style.visibility</p:attrName>
                                        </p:attrNameLst>
                                      </p:cBhvr>
                                      <p:to>
                                        <p:strVal val="visible"/>
                                      </p:to>
                                    </p:set>
                                    <p:animEffect transition="in" filter="wipe(left)">
                                      <p:cBhvr>
                                        <p:cTn id="24" dur="500"/>
                                        <p:tgtEl>
                                          <p:spTgt spid="7168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1683">
                                            <p:txEl>
                                              <p:pRg st="6" end="6"/>
                                            </p:txEl>
                                          </p:spTgt>
                                        </p:tgtEl>
                                        <p:attrNameLst>
                                          <p:attrName>style.visibility</p:attrName>
                                        </p:attrNameLst>
                                      </p:cBhvr>
                                      <p:to>
                                        <p:strVal val="visible"/>
                                      </p:to>
                                    </p:set>
                                    <p:animEffect transition="in" filter="wipe(left)">
                                      <p:cBhvr>
                                        <p:cTn id="27" dur="500"/>
                                        <p:tgtEl>
                                          <p:spTgt spid="71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838200"/>
            <a:ext cx="8229600" cy="1143000"/>
          </a:xfrm>
        </p:spPr>
        <p:txBody>
          <a:bodyPr>
            <a:normAutofit fontScale="90000"/>
          </a:bodyPr>
          <a:lstStyle/>
          <a:p>
            <a:r>
              <a:rPr lang="en-US" dirty="0"/>
              <a:t>Asthma Medications: Bronchodilators</a:t>
            </a:r>
          </a:p>
        </p:txBody>
      </p:sp>
      <p:sp>
        <p:nvSpPr>
          <p:cNvPr id="113667" name="Rectangle 3"/>
          <p:cNvSpPr>
            <a:spLocks noGrp="1" noChangeArrowheads="1"/>
          </p:cNvSpPr>
          <p:nvPr>
            <p:ph idx="1"/>
          </p:nvPr>
        </p:nvSpPr>
        <p:spPr>
          <a:xfrm>
            <a:off x="457200" y="1828800"/>
            <a:ext cx="8229600" cy="4525963"/>
          </a:xfrm>
        </p:spPr>
        <p:txBody>
          <a:bodyPr/>
          <a:lstStyle/>
          <a:p>
            <a:pPr>
              <a:lnSpc>
                <a:spcPct val="90000"/>
              </a:lnSpc>
            </a:pPr>
            <a:r>
              <a:rPr lang="en-US" sz="2000" b="1" dirty="0">
                <a:sym typeface="Symbol" pitchFamily="18" charset="2"/>
              </a:rPr>
              <a:t></a:t>
            </a:r>
            <a:r>
              <a:rPr lang="en-US" sz="2000" b="1" dirty="0"/>
              <a:t>2-adrenergic agonists</a:t>
            </a:r>
            <a:endParaRPr lang="en-US" sz="2000" dirty="0">
              <a:latin typeface="Arial" pitchFamily="34" charset="0"/>
            </a:endParaRPr>
          </a:p>
          <a:p>
            <a:pPr lvl="1">
              <a:lnSpc>
                <a:spcPct val="90000"/>
              </a:lnSpc>
              <a:spcAft>
                <a:spcPts val="600"/>
              </a:spcAft>
            </a:pPr>
            <a:r>
              <a:rPr lang="en-US" sz="1800" dirty="0">
                <a:latin typeface="Arial" pitchFamily="34" charset="0"/>
              </a:rPr>
              <a:t>Rapid onset: quick relief of bronchoconstriction </a:t>
            </a:r>
          </a:p>
          <a:p>
            <a:pPr lvl="1">
              <a:lnSpc>
                <a:spcPct val="90000"/>
              </a:lnSpc>
            </a:pPr>
            <a:r>
              <a:rPr lang="en-US" sz="1800" dirty="0">
                <a:latin typeface="Arial" pitchFamily="34" charset="0"/>
              </a:rPr>
              <a:t>Treatment of choice for acute attacks </a:t>
            </a:r>
          </a:p>
          <a:p>
            <a:pPr lvl="1">
              <a:lnSpc>
                <a:spcPct val="90000"/>
              </a:lnSpc>
            </a:pPr>
            <a:r>
              <a:rPr lang="en-US" sz="1800" dirty="0">
                <a:latin typeface="Arial" pitchFamily="34" charset="0"/>
              </a:rPr>
              <a:t>If used too much causes tremors, anxiety, tachycardia, palpitations, nausea </a:t>
            </a:r>
          </a:p>
          <a:p>
            <a:pPr lvl="1">
              <a:lnSpc>
                <a:spcPct val="90000"/>
              </a:lnSpc>
            </a:pPr>
            <a:r>
              <a:rPr lang="en-US" sz="1800" dirty="0">
                <a:latin typeface="Arial" pitchFamily="34" charset="0"/>
              </a:rPr>
              <a:t>Too-frequent use indicates poor control of asthma </a:t>
            </a:r>
          </a:p>
          <a:p>
            <a:pPr lvl="1">
              <a:lnSpc>
                <a:spcPct val="90000"/>
              </a:lnSpc>
            </a:pPr>
            <a:r>
              <a:rPr lang="en-US" sz="1800" dirty="0">
                <a:latin typeface="Arial" pitchFamily="34" charset="0"/>
              </a:rPr>
              <a:t>Short-acting</a:t>
            </a:r>
          </a:p>
          <a:p>
            <a:pPr lvl="2">
              <a:lnSpc>
                <a:spcPct val="90000"/>
              </a:lnSpc>
              <a:spcAft>
                <a:spcPts val="600"/>
              </a:spcAft>
            </a:pPr>
            <a:r>
              <a:rPr lang="en-US" sz="1600" dirty="0">
                <a:latin typeface="Arial" pitchFamily="34" charset="0"/>
              </a:rPr>
              <a:t>Albuterol[</a:t>
            </a:r>
            <a:r>
              <a:rPr lang="en-US" sz="1600" dirty="0" err="1">
                <a:latin typeface="Arial" pitchFamily="34" charset="0"/>
              </a:rPr>
              <a:t>proventil</a:t>
            </a:r>
            <a:r>
              <a:rPr lang="en-US" sz="1600" dirty="0">
                <a:latin typeface="Arial" pitchFamily="34" charset="0"/>
              </a:rPr>
              <a:t>]; </a:t>
            </a:r>
            <a:r>
              <a:rPr lang="en-US" sz="1600" dirty="0" err="1">
                <a:latin typeface="Arial" pitchFamily="34" charset="0"/>
              </a:rPr>
              <a:t>metaproterenol</a:t>
            </a:r>
            <a:r>
              <a:rPr lang="en-US" sz="1600" dirty="0">
                <a:latin typeface="Arial" pitchFamily="34" charset="0"/>
              </a:rPr>
              <a:t> [</a:t>
            </a:r>
            <a:r>
              <a:rPr lang="en-US" sz="1600" dirty="0" err="1">
                <a:latin typeface="Arial" pitchFamily="34" charset="0"/>
              </a:rPr>
              <a:t>alupent</a:t>
            </a:r>
            <a:r>
              <a:rPr lang="en-US" sz="1600" dirty="0">
                <a:latin typeface="Arial" pitchFamily="34" charset="0"/>
              </a:rPr>
              <a:t>]; </a:t>
            </a:r>
            <a:r>
              <a:rPr lang="en-US" sz="1600" dirty="0" err="1">
                <a:latin typeface="Arial" pitchFamily="34" charset="0"/>
              </a:rPr>
              <a:t>bitolterol</a:t>
            </a:r>
            <a:r>
              <a:rPr lang="en-US" sz="1600" dirty="0">
                <a:latin typeface="Arial" pitchFamily="34" charset="0"/>
              </a:rPr>
              <a:t> [</a:t>
            </a:r>
            <a:r>
              <a:rPr lang="en-US" sz="1600" dirty="0" err="1">
                <a:latin typeface="Arial" pitchFamily="34" charset="0"/>
              </a:rPr>
              <a:t>tornalate</a:t>
            </a:r>
            <a:r>
              <a:rPr lang="en-US" sz="1600" dirty="0">
                <a:latin typeface="Arial" pitchFamily="34" charset="0"/>
              </a:rPr>
              <a:t>]; </a:t>
            </a:r>
            <a:r>
              <a:rPr lang="en-US" sz="1600" dirty="0" err="1">
                <a:latin typeface="Arial" pitchFamily="34" charset="0"/>
              </a:rPr>
              <a:t>pirbuterol</a:t>
            </a:r>
            <a:r>
              <a:rPr lang="en-US" sz="1600" dirty="0">
                <a:latin typeface="Arial" pitchFamily="34" charset="0"/>
              </a:rPr>
              <a:t> [</a:t>
            </a:r>
            <a:r>
              <a:rPr lang="en-US" sz="1600" dirty="0" err="1">
                <a:latin typeface="Arial" pitchFamily="34" charset="0"/>
              </a:rPr>
              <a:t>maxair</a:t>
            </a:r>
            <a:r>
              <a:rPr lang="en-US" sz="1600" dirty="0">
                <a:latin typeface="Arial" pitchFamily="34" charset="0"/>
              </a:rPr>
              <a:t>] </a:t>
            </a:r>
          </a:p>
          <a:p>
            <a:pPr lvl="1">
              <a:lnSpc>
                <a:spcPct val="90000"/>
              </a:lnSpc>
              <a:spcAft>
                <a:spcPts val="600"/>
              </a:spcAft>
            </a:pPr>
            <a:r>
              <a:rPr lang="en-US" sz="1800" dirty="0">
                <a:latin typeface="Arial" pitchFamily="34" charset="0"/>
              </a:rPr>
              <a:t>Long-acting </a:t>
            </a:r>
          </a:p>
          <a:p>
            <a:pPr lvl="2">
              <a:lnSpc>
                <a:spcPct val="90000"/>
              </a:lnSpc>
              <a:spcAft>
                <a:spcPts val="600"/>
              </a:spcAft>
            </a:pPr>
            <a:r>
              <a:rPr lang="en-US" sz="1600" dirty="0">
                <a:latin typeface="Arial" pitchFamily="34" charset="0"/>
              </a:rPr>
              <a:t>Useful for nocturnal asthma</a:t>
            </a:r>
          </a:p>
          <a:p>
            <a:pPr lvl="2">
              <a:lnSpc>
                <a:spcPct val="90000"/>
              </a:lnSpc>
            </a:pPr>
            <a:r>
              <a:rPr lang="en-US" sz="1600" dirty="0">
                <a:latin typeface="Arial" pitchFamily="34" charset="0"/>
              </a:rPr>
              <a:t>Not useful for quick relief during an acute attack </a:t>
            </a:r>
          </a:p>
          <a:p>
            <a:pPr lvl="2">
              <a:lnSpc>
                <a:spcPct val="90000"/>
              </a:lnSpc>
              <a:spcAft>
                <a:spcPts val="600"/>
              </a:spcAft>
            </a:pPr>
            <a:r>
              <a:rPr lang="en-US" sz="1600" dirty="0" err="1">
                <a:latin typeface="Arial" pitchFamily="34" charset="0"/>
              </a:rPr>
              <a:t>Salmeterol</a:t>
            </a:r>
            <a:r>
              <a:rPr lang="en-US" sz="1600" dirty="0">
                <a:latin typeface="Arial" pitchFamily="34" charset="0"/>
              </a:rPr>
              <a:t> [</a:t>
            </a:r>
            <a:r>
              <a:rPr lang="en-US" sz="1600" dirty="0" err="1">
                <a:latin typeface="Arial" pitchFamily="34" charset="0"/>
              </a:rPr>
              <a:t>serevent</a:t>
            </a:r>
            <a:r>
              <a:rPr lang="en-US" sz="1600" dirty="0">
                <a:latin typeface="Arial" pitchFamily="34" charset="0"/>
              </a:rPr>
              <a:t>]</a:t>
            </a:r>
            <a:endParaRPr lang="en-US" sz="1800" dirty="0"/>
          </a:p>
          <a:p>
            <a:pPr>
              <a:lnSpc>
                <a:spcPct val="90000"/>
              </a:lnSpc>
            </a:pPr>
            <a:endParaRPr lang="en-US" sz="2800" dirty="0"/>
          </a:p>
        </p:txBody>
      </p:sp>
    </p:spTree>
    <p:extLst>
      <p:ext uri="{BB962C8B-B14F-4D97-AF65-F5344CB8AC3E}">
        <p14:creationId xmlns:p14="http://schemas.microsoft.com/office/powerpoint/2010/main" val="349618185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609600" y="838200"/>
            <a:ext cx="8229600" cy="1143000"/>
          </a:xfrm>
        </p:spPr>
        <p:txBody>
          <a:bodyPr/>
          <a:lstStyle/>
          <a:p>
            <a:r>
              <a:rPr lang="en-US" dirty="0"/>
              <a:t>Asthma: Client Teaching</a:t>
            </a:r>
          </a:p>
        </p:txBody>
      </p:sp>
      <p:sp>
        <p:nvSpPr>
          <p:cNvPr id="69637" name="Rectangle 5"/>
          <p:cNvSpPr>
            <a:spLocks noGrp="1" noChangeArrowheads="1"/>
          </p:cNvSpPr>
          <p:nvPr>
            <p:ph idx="1"/>
          </p:nvPr>
        </p:nvSpPr>
        <p:spPr>
          <a:xfrm>
            <a:off x="762000" y="2209800"/>
            <a:ext cx="8229600" cy="3962400"/>
          </a:xfrm>
        </p:spPr>
        <p:txBody>
          <a:bodyPr/>
          <a:lstStyle/>
          <a:p>
            <a:r>
              <a:rPr lang="en-US" sz="2800" dirty="0"/>
              <a:t>Correct use of medications</a:t>
            </a:r>
          </a:p>
          <a:p>
            <a:r>
              <a:rPr lang="en-US" sz="2800" dirty="0"/>
              <a:t>Signs &amp; symptoms of an attack</a:t>
            </a:r>
          </a:p>
          <a:p>
            <a:pPr lvl="1"/>
            <a:r>
              <a:rPr lang="en-US" sz="2400" dirty="0"/>
              <a:t>Dyspnea, anxiety, tight chest, wheezing, cough</a:t>
            </a:r>
          </a:p>
          <a:p>
            <a:r>
              <a:rPr lang="en-US" sz="2800" dirty="0"/>
              <a:t>Relaxation techniques</a:t>
            </a:r>
          </a:p>
          <a:p>
            <a:r>
              <a:rPr lang="en-US" sz="2800" dirty="0"/>
              <a:t>When to call for help, seek treatment</a:t>
            </a:r>
          </a:p>
          <a:p>
            <a:r>
              <a:rPr lang="en-US" sz="2800" dirty="0"/>
              <a:t>Environmental control</a:t>
            </a:r>
          </a:p>
          <a:p>
            <a:r>
              <a:rPr lang="en-US" sz="2800" dirty="0"/>
              <a:t>Cough &amp; postural drainage techniques</a:t>
            </a:r>
          </a:p>
          <a:p>
            <a:endParaRPr lang="en-US" sz="2800" dirty="0"/>
          </a:p>
        </p:txBody>
      </p:sp>
    </p:spTree>
    <p:extLst>
      <p:ext uri="{BB962C8B-B14F-4D97-AF65-F5344CB8AC3E}">
        <p14:creationId xmlns:p14="http://schemas.microsoft.com/office/powerpoint/2010/main" val="408361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7">
                                            <p:txEl>
                                              <p:pRg st="0" end="0"/>
                                            </p:txEl>
                                          </p:spTgt>
                                        </p:tgtEl>
                                        <p:attrNameLst>
                                          <p:attrName>style.visibility</p:attrName>
                                        </p:attrNameLst>
                                      </p:cBhvr>
                                      <p:to>
                                        <p:strVal val="visible"/>
                                      </p:to>
                                    </p:set>
                                    <p:animEffect transition="in" filter="wipe(left)">
                                      <p:cBhvr>
                                        <p:cTn id="7" dur="500"/>
                                        <p:tgtEl>
                                          <p:spTgt spid="696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7">
                                            <p:txEl>
                                              <p:pRg st="1" end="1"/>
                                            </p:txEl>
                                          </p:spTgt>
                                        </p:tgtEl>
                                        <p:attrNameLst>
                                          <p:attrName>style.visibility</p:attrName>
                                        </p:attrNameLst>
                                      </p:cBhvr>
                                      <p:to>
                                        <p:strVal val="visible"/>
                                      </p:to>
                                    </p:set>
                                    <p:animEffect transition="in" filter="wipe(left)">
                                      <p:cBhvr>
                                        <p:cTn id="12" dur="500"/>
                                        <p:tgtEl>
                                          <p:spTgt spid="6963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9637">
                                            <p:txEl>
                                              <p:pRg st="2" end="2"/>
                                            </p:txEl>
                                          </p:spTgt>
                                        </p:tgtEl>
                                        <p:attrNameLst>
                                          <p:attrName>style.visibility</p:attrName>
                                        </p:attrNameLst>
                                      </p:cBhvr>
                                      <p:to>
                                        <p:strVal val="visible"/>
                                      </p:to>
                                    </p:set>
                                    <p:animEffect transition="in" filter="wipe(left)">
                                      <p:cBhvr>
                                        <p:cTn id="15" dur="500"/>
                                        <p:tgtEl>
                                          <p:spTgt spid="6963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9637">
                                            <p:txEl>
                                              <p:pRg st="3" end="3"/>
                                            </p:txEl>
                                          </p:spTgt>
                                        </p:tgtEl>
                                        <p:attrNameLst>
                                          <p:attrName>style.visibility</p:attrName>
                                        </p:attrNameLst>
                                      </p:cBhvr>
                                      <p:to>
                                        <p:strVal val="visible"/>
                                      </p:to>
                                    </p:set>
                                    <p:animEffect transition="in" filter="wipe(left)">
                                      <p:cBhvr>
                                        <p:cTn id="20" dur="500"/>
                                        <p:tgtEl>
                                          <p:spTgt spid="6963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9637">
                                            <p:txEl>
                                              <p:pRg st="4" end="4"/>
                                            </p:txEl>
                                          </p:spTgt>
                                        </p:tgtEl>
                                        <p:attrNameLst>
                                          <p:attrName>style.visibility</p:attrName>
                                        </p:attrNameLst>
                                      </p:cBhvr>
                                      <p:to>
                                        <p:strVal val="visible"/>
                                      </p:to>
                                    </p:set>
                                    <p:animEffect transition="in" filter="wipe(left)">
                                      <p:cBhvr>
                                        <p:cTn id="25" dur="500"/>
                                        <p:tgtEl>
                                          <p:spTgt spid="6963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9637">
                                            <p:txEl>
                                              <p:pRg st="5" end="5"/>
                                            </p:txEl>
                                          </p:spTgt>
                                        </p:tgtEl>
                                        <p:attrNameLst>
                                          <p:attrName>style.visibility</p:attrName>
                                        </p:attrNameLst>
                                      </p:cBhvr>
                                      <p:to>
                                        <p:strVal val="visible"/>
                                      </p:to>
                                    </p:set>
                                    <p:animEffect transition="in" filter="wipe(left)">
                                      <p:cBhvr>
                                        <p:cTn id="30" dur="500"/>
                                        <p:tgtEl>
                                          <p:spTgt spid="6963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637">
                                            <p:txEl>
                                              <p:pRg st="6" end="6"/>
                                            </p:txEl>
                                          </p:spTgt>
                                        </p:tgtEl>
                                        <p:attrNameLst>
                                          <p:attrName>style.visibility</p:attrName>
                                        </p:attrNameLst>
                                      </p:cBhvr>
                                      <p:to>
                                        <p:strVal val="visible"/>
                                      </p:to>
                                    </p:set>
                                    <p:animEffect transition="in" filter="wipe(left)">
                                      <p:cBhvr>
                                        <p:cTn id="35" dur="500"/>
                                        <p:tgtEl>
                                          <p:spTgt spid="696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31" name="Picture 19" descr="transitions"/>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p:spPr>
      </p:pic>
      <p:sp>
        <p:nvSpPr>
          <p:cNvPr id="90129" name="Rectangle 17"/>
          <p:cNvSpPr>
            <a:spLocks noGrp="1" noChangeArrowheads="1"/>
          </p:cNvSpPr>
          <p:nvPr>
            <p:ph type="ctrTitle"/>
          </p:nvPr>
        </p:nvSpPr>
        <p:spPr/>
        <p:txBody>
          <a:bodyPr>
            <a:normAutofit/>
          </a:bodyPr>
          <a:lstStyle/>
          <a:p>
            <a:r>
              <a:rPr lang="en-US"/>
              <a:t>What Causes Asthma Attacks? </a:t>
            </a:r>
          </a:p>
        </p:txBody>
      </p:sp>
      <p:sp>
        <p:nvSpPr>
          <p:cNvPr id="90130" name="Rectangle 18"/>
          <p:cNvSpPr>
            <a:spLocks noGrp="1" noChangeArrowheads="1"/>
          </p:cNvSpPr>
          <p:nvPr>
            <p:ph type="subTitle" idx="4294967295"/>
          </p:nvPr>
        </p:nvSpPr>
        <p:spPr bwMode="auto">
          <a:xfrm>
            <a:off x="1676400" y="2552700"/>
            <a:ext cx="6400800" cy="1752600"/>
          </a:xfrm>
          <a:prstGeom prst="rect">
            <a:avLst/>
          </a:prstGeom>
          <a:noFill/>
          <a:ln w="12700">
            <a:miter lim="800000"/>
            <a:headEnd type="none" w="sm" len="sm"/>
            <a:tailEnd type="none" w="sm" len="sm"/>
          </a:ln>
        </p:spPr>
        <p:txBody>
          <a:bodyPr wrap="none" lIns="97704" tIns="48852" rIns="97704" bIns="48852"/>
          <a:lstStyle/>
          <a:p>
            <a:pPr marL="0" indent="0" algn="ctr">
              <a:buFont typeface="Wingdings" pitchFamily="2" charset="2"/>
              <a:buNone/>
            </a:pPr>
            <a:r>
              <a:rPr lang="en-US" b="1" dirty="0"/>
              <a:t>AN ASTHMA TRIGGER IS…</a:t>
            </a:r>
            <a:endParaRPr lang="en-US" dirty="0"/>
          </a:p>
          <a:p>
            <a:pPr marL="0" indent="0" algn="ctr">
              <a:buFont typeface="Wingdings" pitchFamily="2" charset="2"/>
              <a:buNone/>
            </a:pPr>
            <a:r>
              <a:rPr lang="en-US" dirty="0"/>
              <a:t>anything that sets off asthma symptoms</a:t>
            </a:r>
          </a:p>
        </p:txBody>
      </p:sp>
    </p:spTree>
    <p:extLst>
      <p:ext uri="{BB962C8B-B14F-4D97-AF65-F5344CB8AC3E}">
        <p14:creationId xmlns:p14="http://schemas.microsoft.com/office/powerpoint/2010/main" val="1221100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1029"/>
          <p:cNvSpPr>
            <a:spLocks noGrp="1" noChangeArrowheads="1"/>
          </p:cNvSpPr>
          <p:nvPr>
            <p:ph type="title"/>
          </p:nvPr>
        </p:nvSpPr>
        <p:spPr/>
        <p:txBody>
          <a:bodyPr/>
          <a:lstStyle/>
          <a:p>
            <a:r>
              <a:rPr lang="en-US"/>
              <a:t> TRIGGERS  </a:t>
            </a:r>
          </a:p>
        </p:txBody>
      </p:sp>
      <p:pic>
        <p:nvPicPr>
          <p:cNvPr id="76808" name="Picture 1032" descr="triggers"/>
          <p:cNvPicPr>
            <a:picLocks noGrp="1" noChangeAspect="1" noChangeArrowheads="1"/>
          </p:cNvPicPr>
          <p:nvPr>
            <p:ph idx="1"/>
          </p:nvPr>
        </p:nvPicPr>
        <p:blipFill>
          <a:blip r:embed="rId3" cstate="print"/>
          <a:srcRect/>
          <a:stretch>
            <a:fillRect/>
          </a:stretch>
        </p:blipFill>
        <p:spPr>
          <a:xfrm>
            <a:off x="0" y="0"/>
            <a:ext cx="9144000" cy="6858000"/>
          </a:xfrm>
          <a:noFill/>
          <a:ln/>
        </p:spPr>
      </p:pic>
    </p:spTree>
    <p:extLst>
      <p:ext uri="{BB962C8B-B14F-4D97-AF65-F5344CB8AC3E}">
        <p14:creationId xmlns:p14="http://schemas.microsoft.com/office/powerpoint/2010/main" val="1987441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6600" b="1"/>
              <a:t>Asthma</a:t>
            </a:r>
            <a:endParaRPr lang="en-US"/>
          </a:p>
        </p:txBody>
      </p:sp>
      <p:sp>
        <p:nvSpPr>
          <p:cNvPr id="54275" name="Rectangle 3"/>
          <p:cNvSpPr>
            <a:spLocks noGrp="1" noChangeArrowheads="1"/>
          </p:cNvSpPr>
          <p:nvPr>
            <p:ph idx="1"/>
          </p:nvPr>
        </p:nvSpPr>
        <p:spPr/>
        <p:txBody>
          <a:bodyPr/>
          <a:lstStyle/>
          <a:p>
            <a:pPr marL="0" indent="0">
              <a:buNone/>
            </a:pPr>
            <a:r>
              <a:rPr lang="en-US" u="sng" dirty="0" smtClean="0"/>
              <a:t>Triggers:</a:t>
            </a:r>
            <a:endParaRPr lang="en-US" u="sng" dirty="0"/>
          </a:p>
          <a:p>
            <a:pPr lvl="1"/>
            <a:r>
              <a:rPr lang="en-US" dirty="0"/>
              <a:t>Allergens</a:t>
            </a:r>
          </a:p>
          <a:p>
            <a:pPr lvl="1"/>
            <a:r>
              <a:rPr lang="en-US" dirty="0"/>
              <a:t>Exercise</a:t>
            </a:r>
          </a:p>
          <a:p>
            <a:pPr lvl="1"/>
            <a:r>
              <a:rPr lang="en-US" dirty="0"/>
              <a:t>Respiratory infections</a:t>
            </a:r>
          </a:p>
          <a:p>
            <a:pPr lvl="1"/>
            <a:r>
              <a:rPr lang="en-US" dirty="0"/>
              <a:t>Drugs and food additives</a:t>
            </a:r>
          </a:p>
          <a:p>
            <a:pPr lvl="1"/>
            <a:r>
              <a:rPr lang="en-US" dirty="0"/>
              <a:t>Nose and sinus problems</a:t>
            </a:r>
          </a:p>
          <a:p>
            <a:pPr lvl="1"/>
            <a:r>
              <a:rPr lang="en-US" dirty="0"/>
              <a:t>GERD</a:t>
            </a:r>
          </a:p>
          <a:p>
            <a:pPr lvl="1"/>
            <a:r>
              <a:rPr lang="en-US" dirty="0"/>
              <a:t>Emotional stress</a:t>
            </a:r>
          </a:p>
        </p:txBody>
      </p:sp>
    </p:spTree>
    <p:extLst>
      <p:ext uri="{BB962C8B-B14F-4D97-AF65-F5344CB8AC3E}">
        <p14:creationId xmlns:p14="http://schemas.microsoft.com/office/powerpoint/2010/main" val="3341144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left)">
                                      <p:cBhvr>
                                        <p:cTn id="7" dur="500"/>
                                        <p:tgtEl>
                                          <p:spTgt spid="5427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275">
                                            <p:txEl>
                                              <p:pRg st="1" end="1"/>
                                            </p:txEl>
                                          </p:spTgt>
                                        </p:tgtEl>
                                        <p:attrNameLst>
                                          <p:attrName>style.visibility</p:attrName>
                                        </p:attrNameLst>
                                      </p:cBhvr>
                                      <p:to>
                                        <p:strVal val="visible"/>
                                      </p:to>
                                    </p:set>
                                    <p:animEffect transition="in" filter="wipe(left)">
                                      <p:cBhvr>
                                        <p:cTn id="10" dur="500"/>
                                        <p:tgtEl>
                                          <p:spTgt spid="5427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Effect transition="in" filter="wipe(left)">
                                      <p:cBhvr>
                                        <p:cTn id="13" dur="500"/>
                                        <p:tgtEl>
                                          <p:spTgt spid="5427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275">
                                            <p:txEl>
                                              <p:pRg st="3" end="3"/>
                                            </p:txEl>
                                          </p:spTgt>
                                        </p:tgtEl>
                                        <p:attrNameLst>
                                          <p:attrName>style.visibility</p:attrName>
                                        </p:attrNameLst>
                                      </p:cBhvr>
                                      <p:to>
                                        <p:strVal val="visible"/>
                                      </p:to>
                                    </p:set>
                                    <p:animEffect transition="in" filter="wipe(left)">
                                      <p:cBhvr>
                                        <p:cTn id="16" dur="500"/>
                                        <p:tgtEl>
                                          <p:spTgt spid="5427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animEffect transition="in" filter="wipe(left)">
                                      <p:cBhvr>
                                        <p:cTn id="19" dur="500"/>
                                        <p:tgtEl>
                                          <p:spTgt spid="54275">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275">
                                            <p:txEl>
                                              <p:pRg st="5" end="5"/>
                                            </p:txEl>
                                          </p:spTgt>
                                        </p:tgtEl>
                                        <p:attrNameLst>
                                          <p:attrName>style.visibility</p:attrName>
                                        </p:attrNameLst>
                                      </p:cBhvr>
                                      <p:to>
                                        <p:strVal val="visible"/>
                                      </p:to>
                                    </p:set>
                                    <p:animEffect transition="in" filter="wipe(left)">
                                      <p:cBhvr>
                                        <p:cTn id="22" dur="500"/>
                                        <p:tgtEl>
                                          <p:spTgt spid="54275">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275">
                                            <p:txEl>
                                              <p:pRg st="6" end="6"/>
                                            </p:txEl>
                                          </p:spTgt>
                                        </p:tgtEl>
                                        <p:attrNameLst>
                                          <p:attrName>style.visibility</p:attrName>
                                        </p:attrNameLst>
                                      </p:cBhvr>
                                      <p:to>
                                        <p:strVal val="visible"/>
                                      </p:to>
                                    </p:set>
                                    <p:animEffect transition="in" filter="wipe(left)">
                                      <p:cBhvr>
                                        <p:cTn id="25" dur="500"/>
                                        <p:tgtEl>
                                          <p:spTgt spid="54275">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4275">
                                            <p:txEl>
                                              <p:pRg st="7" end="7"/>
                                            </p:txEl>
                                          </p:spTgt>
                                        </p:tgtEl>
                                        <p:attrNameLst>
                                          <p:attrName>style.visibility</p:attrName>
                                        </p:attrNameLst>
                                      </p:cBhvr>
                                      <p:to>
                                        <p:strVal val="visible"/>
                                      </p:to>
                                    </p:set>
                                    <p:animEffect transition="in" filter="wipe(left)">
                                      <p:cBhvr>
                                        <p:cTn id="28" dur="500"/>
                                        <p:tgtEl>
                                          <p:spTgt spid="54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lstStyle/>
          <a:p>
            <a:r>
              <a:rPr lang="en-US" dirty="0"/>
              <a:t>Asthma: Pathophysiology</a:t>
            </a:r>
          </a:p>
        </p:txBody>
      </p:sp>
      <p:sp>
        <p:nvSpPr>
          <p:cNvPr id="3" name="Content Placeholder 2"/>
          <p:cNvSpPr>
            <a:spLocks noGrp="1"/>
          </p:cNvSpPr>
          <p:nvPr>
            <p:ph idx="1"/>
          </p:nvPr>
        </p:nvSpPr>
        <p:spPr>
          <a:xfrm>
            <a:off x="228600" y="2133600"/>
            <a:ext cx="8229600" cy="3810000"/>
          </a:xfrm>
        </p:spPr>
        <p:txBody>
          <a:bodyPr>
            <a:normAutofit fontScale="70000" lnSpcReduction="20000"/>
          </a:bodyPr>
          <a:lstStyle/>
          <a:p>
            <a:pPr>
              <a:defRPr/>
            </a:pPr>
            <a:r>
              <a:rPr lang="en-GB" dirty="0"/>
              <a:t>Two phases of response </a:t>
            </a:r>
            <a:r>
              <a:rPr lang="en-GB" dirty="0" smtClean="0"/>
              <a:t>occur:</a:t>
            </a:r>
            <a:endParaRPr lang="en-GB" dirty="0"/>
          </a:p>
          <a:p>
            <a:pPr>
              <a:buNone/>
              <a:defRPr/>
            </a:pPr>
            <a:r>
              <a:rPr lang="en-GB" dirty="0"/>
              <a:t>  1 . </a:t>
            </a:r>
            <a:r>
              <a:rPr lang="en-GB" b="1" dirty="0"/>
              <a:t>The</a:t>
            </a:r>
            <a:r>
              <a:rPr lang="en-GB" dirty="0"/>
              <a:t> </a:t>
            </a:r>
            <a:r>
              <a:rPr lang="en-GB" b="1" dirty="0"/>
              <a:t>sensitization stage</a:t>
            </a:r>
            <a:r>
              <a:rPr lang="en-GB" dirty="0"/>
              <a:t>, which occurs in atopic people: exposure to allergens, especially in foetal or early life, stimulates production of excess immunoglobulin-E antibodies (</a:t>
            </a:r>
            <a:r>
              <a:rPr lang="en-GB" dirty="0" err="1"/>
              <a:t>IgE</a:t>
            </a:r>
            <a:r>
              <a:rPr lang="en-GB" dirty="0"/>
              <a:t>) in the serum.</a:t>
            </a:r>
          </a:p>
          <a:p>
            <a:pPr>
              <a:buNone/>
              <a:defRPr/>
            </a:pPr>
            <a:r>
              <a:rPr lang="en-GB" dirty="0"/>
              <a:t>    </a:t>
            </a:r>
            <a:r>
              <a:rPr lang="en-GB" dirty="0" err="1"/>
              <a:t>IgE</a:t>
            </a:r>
            <a:r>
              <a:rPr lang="en-GB" dirty="0"/>
              <a:t> becomes fixed to mast cells, which then react to antigens by releasing </a:t>
            </a:r>
            <a:r>
              <a:rPr lang="en-GB" dirty="0" err="1"/>
              <a:t>bronchoconstrictor</a:t>
            </a:r>
            <a:r>
              <a:rPr lang="en-GB" dirty="0"/>
              <a:t> mediators such as histamine. </a:t>
            </a:r>
          </a:p>
          <a:p>
            <a:pPr>
              <a:buNone/>
              <a:defRPr/>
            </a:pPr>
            <a:r>
              <a:rPr lang="en-GB" dirty="0"/>
              <a:t>    Serum </a:t>
            </a:r>
            <a:r>
              <a:rPr lang="en-GB" dirty="0" err="1"/>
              <a:t>IgE</a:t>
            </a:r>
            <a:r>
              <a:rPr lang="en-GB" dirty="0"/>
              <a:t> levels are five-times higher in asthma patients than in controls.</a:t>
            </a:r>
          </a:p>
          <a:p>
            <a:endParaRPr lang="en-GB" dirty="0" smtClean="0"/>
          </a:p>
          <a:p>
            <a:r>
              <a:rPr lang="en-GB" dirty="0" smtClean="0"/>
              <a:t>An </a:t>
            </a:r>
            <a:r>
              <a:rPr lang="en-GB" dirty="0"/>
              <a:t>atopic person is one who is prone to allergy and who may develop asthma if exposed to allergens, e.g. certain foods, or the faeces of house-dust mite</a:t>
            </a:r>
            <a:endParaRPr lang="en-US" dirty="0"/>
          </a:p>
        </p:txBody>
      </p:sp>
    </p:spTree>
    <p:extLst>
      <p:ext uri="{BB962C8B-B14F-4D97-AF65-F5344CB8AC3E}">
        <p14:creationId xmlns:p14="http://schemas.microsoft.com/office/powerpoint/2010/main" val="3845207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1219200"/>
            <a:ext cx="8229600" cy="765175"/>
          </a:xfrm>
        </p:spPr>
        <p:txBody>
          <a:bodyPr/>
          <a:lstStyle/>
          <a:p>
            <a:r>
              <a:rPr lang="en-US" dirty="0"/>
              <a:t>Asthma: Pathophysiology</a:t>
            </a:r>
            <a:endParaRPr lang="en-GB" dirty="0" smtClean="0"/>
          </a:p>
        </p:txBody>
      </p:sp>
      <p:sp>
        <p:nvSpPr>
          <p:cNvPr id="3" name="Content Placeholder 2"/>
          <p:cNvSpPr>
            <a:spLocks noGrp="1"/>
          </p:cNvSpPr>
          <p:nvPr>
            <p:ph idx="1"/>
          </p:nvPr>
        </p:nvSpPr>
        <p:spPr>
          <a:xfrm>
            <a:off x="228600" y="1981200"/>
            <a:ext cx="9144000" cy="4187825"/>
          </a:xfrm>
        </p:spPr>
        <p:txBody>
          <a:bodyPr rtlCol="0">
            <a:normAutofit/>
          </a:bodyPr>
          <a:lstStyle/>
          <a:p>
            <a:pPr eaLnBrk="1" fontAlgn="auto" hangingPunct="1">
              <a:spcAft>
                <a:spcPts val="0"/>
              </a:spcAft>
              <a:buFont typeface="Arial" pitchFamily="34" charset="0"/>
              <a:buChar char="•"/>
              <a:defRPr/>
            </a:pPr>
            <a:r>
              <a:rPr lang="en-GB" dirty="0" smtClean="0"/>
              <a:t>2. </a:t>
            </a:r>
            <a:r>
              <a:rPr lang="en-GB" b="1" dirty="0" smtClean="0"/>
              <a:t>The </a:t>
            </a:r>
            <a:r>
              <a:rPr lang="en-GB" b="1" dirty="0" err="1" smtClean="0"/>
              <a:t>hyperreactive</a:t>
            </a:r>
            <a:r>
              <a:rPr lang="en-GB" b="1" dirty="0" smtClean="0"/>
              <a:t> stage</a:t>
            </a:r>
            <a:r>
              <a:rPr lang="en-GB" dirty="0" smtClean="0"/>
              <a:t>: continued exposure to allergens, or response to other stimuli, leads to mast cell </a:t>
            </a:r>
            <a:r>
              <a:rPr lang="en-GB" dirty="0" err="1" smtClean="0"/>
              <a:t>degranulation</a:t>
            </a:r>
            <a:r>
              <a:rPr lang="en-GB" dirty="0" smtClean="0"/>
              <a:t> and release of inflammatory cytokines such as interleukins and </a:t>
            </a:r>
            <a:r>
              <a:rPr lang="en-GB" dirty="0" err="1" smtClean="0"/>
              <a:t>eosinophils</a:t>
            </a:r>
            <a:r>
              <a:rPr lang="en-GB" dirty="0" smtClean="0"/>
              <a:t> .</a:t>
            </a:r>
          </a:p>
          <a:p>
            <a:pPr eaLnBrk="1" fontAlgn="auto" hangingPunct="1">
              <a:spcAft>
                <a:spcPts val="0"/>
              </a:spcAft>
              <a:buFont typeface="Arial" pitchFamily="34" charset="0"/>
              <a:buNone/>
              <a:defRPr/>
            </a:pPr>
            <a:r>
              <a:rPr lang="en-GB" dirty="0" smtClean="0"/>
              <a:t>    Chronic low-grade inflammation damages the surface epithelial layer, causing bronchial </a:t>
            </a:r>
            <a:r>
              <a:rPr lang="en-GB" dirty="0" err="1" smtClean="0"/>
              <a:t>hyperreactivity</a:t>
            </a:r>
            <a:r>
              <a:rPr lang="en-GB" dirty="0" smtClean="0"/>
              <a:t>.</a:t>
            </a:r>
          </a:p>
        </p:txBody>
      </p:sp>
    </p:spTree>
    <p:extLst>
      <p:ext uri="{BB962C8B-B14F-4D97-AF65-F5344CB8AC3E}">
        <p14:creationId xmlns:p14="http://schemas.microsoft.com/office/powerpoint/2010/main" val="4204433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00201"/>
            <a:ext cx="5760720" cy="3970318"/>
          </a:xfrm>
          <a:prstGeom prst="rect">
            <a:avLst/>
          </a:prstGeom>
        </p:spPr>
        <p:txBody>
          <a:bodyPr wrap="square">
            <a:spAutoFit/>
          </a:bodyPr>
          <a:lstStyle/>
          <a:p>
            <a:r>
              <a:rPr lang="en-US" sz="2800" b="1" dirty="0" err="1" smtClean="0"/>
              <a:t>Degranulation</a:t>
            </a:r>
            <a:r>
              <a:rPr lang="en-US" sz="2800" dirty="0" smtClean="0"/>
              <a:t> is a cellular process that releases antimicrobial </a:t>
            </a:r>
            <a:r>
              <a:rPr lang="en-US" sz="2800" dirty="0" err="1" smtClean="0"/>
              <a:t>cytotoxic</a:t>
            </a:r>
            <a:r>
              <a:rPr lang="en-US" sz="2800" dirty="0" smtClean="0"/>
              <a:t> molecules from </a:t>
            </a:r>
            <a:r>
              <a:rPr lang="en-US" sz="2800" dirty="0" err="1" smtClean="0"/>
              <a:t>secretory</a:t>
            </a:r>
            <a:r>
              <a:rPr lang="en-US" sz="2800" dirty="0" smtClean="0"/>
              <a:t> vesicles called granules found inside some cells. It is used by several different cells involved in the immune system, including granulocytes (</a:t>
            </a:r>
            <a:r>
              <a:rPr lang="en-US" sz="2800" dirty="0" err="1" smtClean="0"/>
              <a:t>neutrophils</a:t>
            </a:r>
            <a:r>
              <a:rPr lang="en-US" sz="2800" dirty="0" smtClean="0"/>
              <a:t>, </a:t>
            </a:r>
            <a:r>
              <a:rPr lang="en-US" sz="2800" dirty="0" err="1" smtClean="0"/>
              <a:t>basophils</a:t>
            </a:r>
            <a:r>
              <a:rPr lang="en-US" sz="2800" dirty="0" smtClean="0"/>
              <a:t> and </a:t>
            </a:r>
            <a:r>
              <a:rPr lang="en-US" sz="2800" dirty="0" err="1" smtClean="0"/>
              <a:t>eosinophils</a:t>
            </a:r>
            <a:r>
              <a:rPr lang="en-US" sz="2800" dirty="0" smtClean="0"/>
              <a:t>) and mast cells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431800"/>
            <a:ext cx="8893175" cy="765175"/>
          </a:xfrm>
        </p:spPr>
        <p:txBody>
          <a:bodyPr/>
          <a:lstStyle/>
          <a:p>
            <a:pPr eaLnBrk="1" hangingPunct="1"/>
            <a:r>
              <a:rPr lang="en-GB" dirty="0"/>
              <a:t> </a:t>
            </a:r>
            <a:r>
              <a:rPr lang="en-GB" dirty="0" smtClean="0"/>
              <a:t>         Development of asthma</a:t>
            </a:r>
          </a:p>
        </p:txBody>
      </p:sp>
      <p:sp>
        <p:nvSpPr>
          <p:cNvPr id="8195" name="Content Placeholder 2"/>
          <p:cNvSpPr>
            <a:spLocks noGrp="1"/>
          </p:cNvSpPr>
          <p:nvPr>
            <p:ph idx="1"/>
          </p:nvPr>
        </p:nvSpPr>
        <p:spPr>
          <a:xfrm>
            <a:off x="0" y="1371600"/>
            <a:ext cx="9144000" cy="5181600"/>
          </a:xfrm>
        </p:spPr>
        <p:txBody>
          <a:bodyPr>
            <a:normAutofit fontScale="92500" lnSpcReduction="20000"/>
          </a:bodyPr>
          <a:lstStyle/>
          <a:p>
            <a:pPr eaLnBrk="1" hangingPunct="1">
              <a:buFont typeface="Arial" charset="0"/>
              <a:buNone/>
            </a:pPr>
            <a:r>
              <a:rPr lang="en-GB" dirty="0" smtClean="0"/>
              <a:t>      </a:t>
            </a:r>
            <a:r>
              <a:rPr lang="en-GB" sz="2400" dirty="0" smtClean="0"/>
              <a:t>Allergen exposure                                                      Other causes</a:t>
            </a:r>
          </a:p>
          <a:p>
            <a:pPr eaLnBrk="1" hangingPunct="1">
              <a:buFont typeface="Arial" charset="0"/>
              <a:buNone/>
            </a:pPr>
            <a:endParaRPr lang="en-GB" sz="2400" dirty="0" smtClean="0"/>
          </a:p>
          <a:p>
            <a:pPr eaLnBrk="1" hangingPunct="1">
              <a:buFont typeface="Arial" charset="0"/>
              <a:buNone/>
            </a:pPr>
            <a:endParaRPr lang="en-GB" sz="2400" dirty="0" smtClean="0"/>
          </a:p>
          <a:p>
            <a:pPr>
              <a:buFont typeface="Arial" charset="0"/>
              <a:buNone/>
            </a:pPr>
            <a:r>
              <a:rPr lang="en-GB" sz="2400" dirty="0" smtClean="0"/>
              <a:t>                     </a:t>
            </a:r>
            <a:r>
              <a:rPr lang="en-GB" sz="2400" dirty="0" err="1" smtClean="0"/>
              <a:t>IgE</a:t>
            </a:r>
            <a:r>
              <a:rPr lang="en-GB" sz="2400" dirty="0" smtClean="0"/>
              <a:t> increase and</a:t>
            </a:r>
          </a:p>
          <a:p>
            <a:pPr>
              <a:buFont typeface="Arial" charset="0"/>
              <a:buNone/>
            </a:pPr>
            <a:r>
              <a:rPr lang="en-GB" sz="2400" dirty="0" smtClean="0"/>
              <a:t>                         sensitization</a:t>
            </a:r>
          </a:p>
          <a:p>
            <a:pPr>
              <a:buFont typeface="Arial" charset="0"/>
              <a:buNone/>
            </a:pPr>
            <a:endParaRPr lang="en-GB" sz="2400" dirty="0" smtClean="0"/>
          </a:p>
          <a:p>
            <a:pPr>
              <a:buFont typeface="Arial" charset="0"/>
              <a:buNone/>
            </a:pPr>
            <a:endParaRPr lang="en-GB" sz="2400" dirty="0" smtClean="0"/>
          </a:p>
          <a:p>
            <a:pPr>
              <a:buFont typeface="Arial" charset="0"/>
              <a:buNone/>
            </a:pPr>
            <a:r>
              <a:rPr lang="en-GB" sz="2400" dirty="0" smtClean="0"/>
              <a:t>                   Inflammation and </a:t>
            </a:r>
            <a:r>
              <a:rPr lang="en-GB" sz="2400" dirty="0" err="1" smtClean="0"/>
              <a:t>hyperreactivity</a:t>
            </a:r>
            <a:r>
              <a:rPr lang="en-GB" sz="2400" dirty="0" smtClean="0"/>
              <a:t>, i.e. chronic asthma</a:t>
            </a:r>
          </a:p>
          <a:p>
            <a:pPr>
              <a:buFont typeface="Arial" charset="0"/>
              <a:buNone/>
            </a:pPr>
            <a:endParaRPr lang="en-GB" sz="2400" dirty="0" smtClean="0"/>
          </a:p>
          <a:p>
            <a:pPr>
              <a:buFont typeface="Arial" charset="0"/>
              <a:buNone/>
            </a:pPr>
            <a:r>
              <a:rPr lang="en-GB" sz="2400" dirty="0" smtClean="0"/>
              <a:t>                                                            (Trigger)</a:t>
            </a:r>
          </a:p>
          <a:p>
            <a:pPr>
              <a:buFont typeface="Arial" charset="0"/>
              <a:buNone/>
            </a:pPr>
            <a:endParaRPr lang="en-GB" sz="2400" dirty="0" smtClean="0"/>
          </a:p>
          <a:p>
            <a:pPr>
              <a:buFont typeface="Arial" charset="0"/>
              <a:buNone/>
            </a:pPr>
            <a:r>
              <a:rPr lang="en-GB" sz="2400" dirty="0" smtClean="0"/>
              <a:t>                                                       </a:t>
            </a:r>
          </a:p>
          <a:p>
            <a:pPr>
              <a:buFont typeface="Arial" charset="0"/>
              <a:buNone/>
            </a:pPr>
            <a:r>
              <a:rPr lang="en-GB" sz="2400" dirty="0" smtClean="0"/>
              <a:t>                                                        </a:t>
            </a:r>
          </a:p>
          <a:p>
            <a:pPr>
              <a:buFont typeface="Arial" charset="0"/>
              <a:buNone/>
            </a:pPr>
            <a:endParaRPr lang="en-GB" sz="2400" dirty="0"/>
          </a:p>
          <a:p>
            <a:pPr>
              <a:buFont typeface="Arial" charset="0"/>
              <a:buNone/>
            </a:pPr>
            <a:r>
              <a:rPr lang="en-GB" sz="2400" dirty="0" smtClean="0"/>
              <a:t>                                                     Asthma attack</a:t>
            </a:r>
          </a:p>
          <a:p>
            <a:pPr eaLnBrk="1" hangingPunct="1">
              <a:buFont typeface="Arial" charset="0"/>
              <a:buNone/>
            </a:pPr>
            <a:endParaRPr lang="en-GB" dirty="0" smtClean="0"/>
          </a:p>
        </p:txBody>
      </p:sp>
      <p:cxnSp>
        <p:nvCxnSpPr>
          <p:cNvPr id="5" name="Straight Arrow Connector 4"/>
          <p:cNvCxnSpPr/>
          <p:nvPr/>
        </p:nvCxnSpPr>
        <p:spPr>
          <a:xfrm>
            <a:off x="1868415" y="1752600"/>
            <a:ext cx="585787" cy="7080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00400" y="3276600"/>
            <a:ext cx="784225" cy="85385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364163" y="1905000"/>
            <a:ext cx="1570037" cy="21002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05745" y="4157662"/>
            <a:ext cx="0" cy="4286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35620" y="5006975"/>
            <a:ext cx="0" cy="9366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905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TotalTime>
  <Words>1092</Words>
  <Application>Microsoft Office PowerPoint</Application>
  <PresentationFormat>On-screen Show (4:3)</PresentationFormat>
  <Paragraphs>196</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Symbol</vt:lpstr>
      <vt:lpstr>Wingdings</vt:lpstr>
      <vt:lpstr>Office Theme</vt:lpstr>
      <vt:lpstr>Asthma</vt:lpstr>
      <vt:lpstr>Asthma</vt:lpstr>
      <vt:lpstr>What Causes Asthma Attacks? </vt:lpstr>
      <vt:lpstr> TRIGGERS  </vt:lpstr>
      <vt:lpstr>Asthma</vt:lpstr>
      <vt:lpstr>Asthma: Pathophysiology</vt:lpstr>
      <vt:lpstr>Asthma: Pathophysiology</vt:lpstr>
      <vt:lpstr>PowerPoint Presentation</vt:lpstr>
      <vt:lpstr>          Development of asthma</vt:lpstr>
      <vt:lpstr>Asthma: Pathophysiology</vt:lpstr>
      <vt:lpstr>Asthma: Pathophysiology</vt:lpstr>
      <vt:lpstr>What Is Happening During  an Asthma Attack in the Lungs?</vt:lpstr>
      <vt:lpstr>Asthma: Pathophysiology</vt:lpstr>
      <vt:lpstr>Asthma: Pathophysiology</vt:lpstr>
      <vt:lpstr>Asthma: Early Clinical Manifestations</vt:lpstr>
      <vt:lpstr>Asthma: Severe Clinical Manifestations</vt:lpstr>
      <vt:lpstr>Classification of Asthma</vt:lpstr>
      <vt:lpstr>Asthma</vt:lpstr>
      <vt:lpstr>Asthma: Diagnostic Tests</vt:lpstr>
      <vt:lpstr>Types of Medications</vt:lpstr>
      <vt:lpstr>Long-Term Medications</vt:lpstr>
      <vt:lpstr>Quick-Relief Medications</vt:lpstr>
      <vt:lpstr>Asthma: Collaborative Care</vt:lpstr>
      <vt:lpstr>Asthma: Collaborative Care</vt:lpstr>
      <vt:lpstr>Asthma Medications: Anti-inflammatory</vt:lpstr>
      <vt:lpstr>Asthma Medications: Bronchodilators</vt:lpstr>
      <vt:lpstr>Asthma: Client Teaching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dc:title>
  <dc:creator>Administrator</dc:creator>
  <cp:lastModifiedBy>Windows User</cp:lastModifiedBy>
  <cp:revision>28</cp:revision>
  <dcterms:created xsi:type="dcterms:W3CDTF">2006-08-16T00:00:00Z</dcterms:created>
  <dcterms:modified xsi:type="dcterms:W3CDTF">2020-04-03T08:13:30Z</dcterms:modified>
</cp:coreProperties>
</file>